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61" r:id="rId3"/>
    <p:sldId id="258" r:id="rId4"/>
    <p:sldId id="259" r:id="rId5"/>
    <p:sldId id="260" r:id="rId6"/>
    <p:sldId id="263" r:id="rId7"/>
    <p:sldId id="262" r:id="rId8"/>
    <p:sldId id="265" r:id="rId9"/>
    <p:sldId id="264"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344" autoAdjust="0"/>
    <p:restoredTop sz="93969" autoAdjust="0"/>
  </p:normalViewPr>
  <p:slideViewPr>
    <p:cSldViewPr>
      <p:cViewPr varScale="1">
        <p:scale>
          <a:sx n="66" d="100"/>
          <a:sy n="66" d="100"/>
        </p:scale>
        <p:origin x="7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12/4/2017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448905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12/4/2017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9623547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8F67D422-08A8-451B-9A67-21962FC4B660}" type="datetimeFigureOut">
              <a:rPr lang="en-US" sz="1100" smtClean="0"/>
              <a:pPr algn="r"/>
              <a:t>12/4/2017</a:t>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pPr algn="r"/>
            <a:fld id="{8F67D422-08A8-451B-9A67-21962FC4B660}" type="datetimeFigureOut">
              <a:rPr lang="en-US" sz="1100" smtClean="0"/>
              <a:pPr algn="r"/>
              <a:t>12/4/2017</a:t>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lang="en-US" sz="1100" smtClean="0"/>
              <a:pPr algn="r"/>
              <a:t>12/4/2017</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12/4/2017</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12/4/2017</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12/4/2017</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12/4/2017</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12/4/2017</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12/4/2017</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0" name="Rectangle 24"/>
          <p:cNvSpPr>
            <a:spLocks noGrp="1"/>
          </p:cNvSpPr>
          <p:nvPr>
            <p:ph type="ctrTitle"/>
          </p:nvPr>
        </p:nvSpPr>
        <p:spPr/>
        <p:txBody>
          <a:bodyPr/>
          <a:lstStyle/>
          <a:p>
            <a:r>
              <a:rPr lang="en-US" dirty="0" err="1" smtClean="0"/>
              <a:t>Nhóm</a:t>
            </a:r>
            <a:r>
              <a:rPr lang="en-US" dirty="0" smtClean="0"/>
              <a:t> 3</a:t>
            </a:r>
            <a:endParaRPr lang="en-US" dirty="0"/>
          </a:p>
        </p:txBody>
      </p:sp>
      <p:sp>
        <p:nvSpPr>
          <p:cNvPr id="3" name="TextBox 2"/>
          <p:cNvSpPr txBox="1"/>
          <p:nvPr/>
        </p:nvSpPr>
        <p:spPr>
          <a:xfrm>
            <a:off x="600075" y="3415982"/>
            <a:ext cx="8267700" cy="707886"/>
          </a:xfrm>
          <a:prstGeom prst="rect">
            <a:avLst/>
          </a:prstGeom>
          <a:noFill/>
        </p:spPr>
        <p:txBody>
          <a:bodyPr wrap="square" rtlCol="0">
            <a:spAutoFit/>
          </a:bodyPr>
          <a:lstStyle/>
          <a:p>
            <a:r>
              <a:rPr lang="en-US" sz="4000" dirty="0" smtClean="0">
                <a:latin typeface="Aachen" pitchFamily="18" charset="0"/>
                <a:ea typeface="Aachen" pitchFamily="18" charset="0"/>
                <a:cs typeface="Aachen" pitchFamily="18" charset="0"/>
              </a:rPr>
              <a:t>Project: </a:t>
            </a:r>
            <a:r>
              <a:rPr lang="en-US" sz="4000" dirty="0" err="1" smtClean="0">
                <a:latin typeface="Aachen" pitchFamily="18" charset="0"/>
                <a:ea typeface="Aachen" pitchFamily="18" charset="0"/>
                <a:cs typeface="Aachen" pitchFamily="18" charset="0"/>
              </a:rPr>
              <a:t>Phỏng</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vấn</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doanh</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nghiệp</a:t>
            </a:r>
            <a:endParaRPr lang="en-US" sz="4000" dirty="0">
              <a:latin typeface="Aachen" pitchFamily="18" charset="0"/>
              <a:ea typeface="Aachen" pitchFamily="18" charset="0"/>
              <a:cs typeface="Aachen" pitchFamily="18" charset="0"/>
            </a:endParaRPr>
          </a:p>
        </p:txBody>
      </p:sp>
      <p:sp>
        <p:nvSpPr>
          <p:cNvPr id="6" name="TextBox 5"/>
          <p:cNvSpPr txBox="1"/>
          <p:nvPr/>
        </p:nvSpPr>
        <p:spPr>
          <a:xfrm>
            <a:off x="1095375" y="3886200"/>
            <a:ext cx="5867400" cy="2031325"/>
          </a:xfrm>
          <a:prstGeom prst="rect">
            <a:avLst/>
          </a:prstGeom>
          <a:noFill/>
        </p:spPr>
        <p:txBody>
          <a:bodyPr wrap="square" rtlCol="0">
            <a:spAutoFit/>
          </a:bodyPr>
          <a:lstStyle/>
          <a:p>
            <a:r>
              <a:rPr lang="en-US" dirty="0" err="1" smtClean="0"/>
              <a:t>Tên</a:t>
            </a:r>
            <a:r>
              <a:rPr lang="en-US" dirty="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a:t>
            </a:r>
          </a:p>
          <a:p>
            <a:pPr marL="285750" indent="-285750">
              <a:buFont typeface="Wingdings" pitchFamily="2" charset="2"/>
              <a:buChar char="Ø"/>
            </a:pPr>
            <a:r>
              <a:rPr lang="en-US" dirty="0" err="1" smtClean="0"/>
              <a:t>Võ</a:t>
            </a:r>
            <a:r>
              <a:rPr lang="en-US" dirty="0" smtClean="0"/>
              <a:t> </a:t>
            </a:r>
            <a:r>
              <a:rPr lang="en-US" dirty="0" err="1" smtClean="0"/>
              <a:t>Thành</a:t>
            </a:r>
            <a:r>
              <a:rPr lang="en-US" dirty="0" smtClean="0"/>
              <a:t> </a:t>
            </a:r>
            <a:r>
              <a:rPr lang="en-US" dirty="0" err="1" smtClean="0"/>
              <a:t>Phát</a:t>
            </a:r>
            <a:endParaRPr lang="en-US" dirty="0" smtClean="0"/>
          </a:p>
          <a:p>
            <a:pPr marL="285750" indent="-285750">
              <a:buFont typeface="Wingdings" pitchFamily="2" charset="2"/>
              <a:buChar char="Ø"/>
            </a:pPr>
            <a:r>
              <a:rPr lang="en-US" dirty="0" err="1" smtClean="0"/>
              <a:t>Tương</a:t>
            </a:r>
            <a:r>
              <a:rPr lang="en-US" dirty="0" smtClean="0"/>
              <a:t> </a:t>
            </a:r>
            <a:r>
              <a:rPr lang="en-US" dirty="0" err="1" smtClean="0"/>
              <a:t>Lại</a:t>
            </a:r>
            <a:r>
              <a:rPr lang="en-US" dirty="0" smtClean="0"/>
              <a:t> </a:t>
            </a:r>
            <a:r>
              <a:rPr lang="en-US" dirty="0" err="1" smtClean="0"/>
              <a:t>Anh</a:t>
            </a:r>
            <a:r>
              <a:rPr lang="en-US" dirty="0" smtClean="0"/>
              <a:t> </a:t>
            </a:r>
            <a:r>
              <a:rPr lang="en-US" dirty="0" err="1" smtClean="0"/>
              <a:t>Thư</a:t>
            </a:r>
            <a:endParaRPr lang="en-US" dirty="0" smtClean="0"/>
          </a:p>
          <a:p>
            <a:pPr marL="285750" indent="-285750">
              <a:buFont typeface="Wingdings" pitchFamily="2" charset="2"/>
              <a:buChar char="Ø"/>
            </a:pPr>
            <a:r>
              <a:rPr lang="en-US" dirty="0" err="1" smtClean="0"/>
              <a:t>Trần</a:t>
            </a:r>
            <a:r>
              <a:rPr lang="en-US" dirty="0" smtClean="0"/>
              <a:t> </a:t>
            </a:r>
            <a:r>
              <a:rPr lang="en-US" dirty="0" err="1" smtClean="0"/>
              <a:t>Quốc</a:t>
            </a:r>
            <a:r>
              <a:rPr lang="en-US" dirty="0" smtClean="0"/>
              <a:t> </a:t>
            </a:r>
            <a:r>
              <a:rPr lang="en-US" dirty="0" err="1" smtClean="0"/>
              <a:t>Thứ</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Thị</a:t>
            </a:r>
            <a:r>
              <a:rPr lang="en-US" dirty="0" smtClean="0"/>
              <a:t> </a:t>
            </a:r>
            <a:r>
              <a:rPr lang="en-US" dirty="0" err="1" smtClean="0"/>
              <a:t>Hà</a:t>
            </a:r>
            <a:r>
              <a:rPr lang="en-US" dirty="0" smtClean="0"/>
              <a:t> </a:t>
            </a:r>
            <a:r>
              <a:rPr lang="en-US" dirty="0" err="1" smtClean="0"/>
              <a:t>Phương</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Đăng</a:t>
            </a:r>
            <a:r>
              <a:rPr lang="en-US" dirty="0" smtClean="0"/>
              <a:t> </a:t>
            </a:r>
            <a:r>
              <a:rPr lang="en-US" dirty="0" err="1" smtClean="0"/>
              <a:t>Khoa</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Văn</a:t>
            </a:r>
            <a:r>
              <a:rPr lang="en-US" dirty="0" smtClean="0"/>
              <a:t> </a:t>
            </a:r>
            <a:r>
              <a:rPr lang="en-US" dirty="0" err="1" smtClean="0"/>
              <a:t>Nở</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77778E-6 4.44444E-6 L 0.00243 -0.2132 " pathEditMode="relative" rAng="0" ptsTypes="AA">
                                      <p:cBhvr>
                                        <p:cTn id="6" dur="2000" fill="hold"/>
                                        <p:tgtEl>
                                          <p:spTgt spid="10"/>
                                        </p:tgtEl>
                                        <p:attrNameLst>
                                          <p:attrName>ppt_x</p:attrName>
                                          <p:attrName>ppt_y</p:attrName>
                                        </p:attrNameLst>
                                      </p:cBhvr>
                                      <p:rCtr x="122" y="-10671"/>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1.  </a:t>
            </a:r>
            <a:r>
              <a:rPr lang="en-US" dirty="0" err="1" smtClean="0"/>
              <a:t>Từ</a:t>
            </a:r>
            <a:r>
              <a:rPr lang="en-US" dirty="0" smtClean="0"/>
              <a:t> clip, ta </a:t>
            </a:r>
            <a:r>
              <a:rPr lang="en-US" dirty="0" err="1" smtClean="0"/>
              <a:t>tổng</a:t>
            </a:r>
            <a:r>
              <a:rPr lang="en-US" dirty="0" smtClean="0"/>
              <a:t> </a:t>
            </a:r>
            <a:r>
              <a:rPr lang="en-US" dirty="0" err="1" smtClean="0"/>
              <a:t>hợp</a:t>
            </a:r>
            <a:r>
              <a:rPr lang="en-US" dirty="0" smtClean="0"/>
              <a:t> </a:t>
            </a:r>
            <a:r>
              <a:rPr lang="en-US" dirty="0" err="1" smtClean="0"/>
              <a:t>nội</a:t>
            </a:r>
            <a:r>
              <a:rPr lang="en-US" dirty="0" smtClean="0"/>
              <a:t> dung</a:t>
            </a:r>
            <a:endParaRPr lang="en-US" dirty="0"/>
          </a:p>
        </p:txBody>
      </p:sp>
      <p:sp>
        <p:nvSpPr>
          <p:cNvPr id="3" name="Title 2"/>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1028396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8"/>
            <a:ext cx="9144000" cy="4343400"/>
          </a:xfrm>
          <a:prstGeom prst="rect">
            <a:avLst/>
          </a:prstGeom>
        </p:spPr>
      </p:pic>
      <p:sp>
        <p:nvSpPr>
          <p:cNvPr id="5" name="TextBox 4"/>
          <p:cNvSpPr txBox="1"/>
          <p:nvPr/>
        </p:nvSpPr>
        <p:spPr>
          <a:xfrm>
            <a:off x="1966452" y="6198616"/>
            <a:ext cx="6553200" cy="369332"/>
          </a:xfrm>
          <a:prstGeom prst="rect">
            <a:avLst/>
          </a:prstGeom>
          <a:noFill/>
        </p:spPr>
        <p:txBody>
          <a:bodyPr wrap="square" rtlCol="0">
            <a:spAutoFit/>
          </a:bodyPr>
          <a:lstStyle/>
          <a:p>
            <a:r>
              <a:rPr lang="en-US" dirty="0" err="1" smtClean="0"/>
              <a:t>Người</a:t>
            </a:r>
            <a:r>
              <a:rPr lang="en-US" dirty="0" smtClean="0"/>
              <a:t> </a:t>
            </a:r>
            <a:r>
              <a:rPr lang="en-US" dirty="0" err="1" smtClean="0"/>
              <a:t>thuyết</a:t>
            </a:r>
            <a:r>
              <a:rPr lang="en-US" dirty="0" smtClean="0"/>
              <a:t> </a:t>
            </a:r>
            <a:r>
              <a:rPr lang="en-US" dirty="0" err="1" smtClean="0"/>
              <a:t>trình</a:t>
            </a:r>
            <a:r>
              <a:rPr lang="en-US" dirty="0" smtClean="0"/>
              <a:t>:</a:t>
            </a:r>
            <a:endParaRPr lang="en-US" dirty="0"/>
          </a:p>
        </p:txBody>
      </p:sp>
    </p:spTree>
    <p:extLst>
      <p:ext uri="{BB962C8B-B14F-4D97-AF65-F5344CB8AC3E}">
        <p14:creationId xmlns:p14="http://schemas.microsoft.com/office/powerpoint/2010/main" val="2586412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 y="1295400"/>
            <a:ext cx="9144000" cy="5143500"/>
          </a:xfrm>
          <a:prstGeom prst="rect">
            <a:avLst/>
          </a:prstGeom>
        </p:spPr>
      </p:pic>
    </p:spTree>
    <p:extLst>
      <p:ext uri="{BB962C8B-B14F-4D97-AF65-F5344CB8AC3E}">
        <p14:creationId xmlns:p14="http://schemas.microsoft.com/office/powerpoint/2010/main" val="1112528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lstStyle/>
          <a:p>
            <a:pPr algn="ctr"/>
            <a:r>
              <a:rPr lang="en-US" dirty="0" err="1" smtClean="0"/>
              <a:t>Mục</a:t>
            </a:r>
            <a:r>
              <a:rPr lang="en-US" dirty="0" smtClean="0"/>
              <a:t> </a:t>
            </a:r>
            <a:r>
              <a:rPr lang="en-US" dirty="0" err="1" smtClean="0"/>
              <a:t>lục</a:t>
            </a:r>
            <a:endParaRPr lang="en-US" dirty="0"/>
          </a:p>
        </p:txBody>
      </p:sp>
      <p:sp>
        <p:nvSpPr>
          <p:cNvPr id="3" name="Right Arrow 2"/>
          <p:cNvSpPr/>
          <p:nvPr/>
        </p:nvSpPr>
        <p:spPr>
          <a:xfrm>
            <a:off x="931606" y="2133600"/>
            <a:ext cx="2209800" cy="3124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Nội</a:t>
            </a:r>
            <a:r>
              <a:rPr lang="en-US" dirty="0" smtClean="0">
                <a:solidFill>
                  <a:schemeClr val="bg1"/>
                </a:solidFill>
              </a:rPr>
              <a:t> dung</a:t>
            </a:r>
            <a:endParaRPr lang="en-US" dirty="0">
              <a:solidFill>
                <a:schemeClr val="bg1"/>
              </a:solidFill>
            </a:endParaRPr>
          </a:p>
        </p:txBody>
      </p:sp>
      <p:sp>
        <p:nvSpPr>
          <p:cNvPr id="4" name="Rounded Rectangle 3"/>
          <p:cNvSpPr/>
          <p:nvPr/>
        </p:nvSpPr>
        <p:spPr>
          <a:xfrm>
            <a:off x="3886200" y="21336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dirty="0" smtClean="0"/>
              <a:t>. Ý </a:t>
            </a:r>
            <a:r>
              <a:rPr lang="en-US" dirty="0" err="1" smtClean="0"/>
              <a:t>Tưởng</a:t>
            </a:r>
            <a:endParaRPr lang="en-US" dirty="0"/>
          </a:p>
        </p:txBody>
      </p:sp>
      <p:sp>
        <p:nvSpPr>
          <p:cNvPr id="5" name="Rounded Rectangle 4">
            <a:hlinkClick r:id="rId2" action="ppaction://hlinksldjump"/>
          </p:cNvPr>
          <p:cNvSpPr/>
          <p:nvPr/>
        </p:nvSpPr>
        <p:spPr>
          <a:xfrm>
            <a:off x="3886200" y="3011129"/>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 </a:t>
            </a:r>
            <a:r>
              <a:rPr lang="en-US" dirty="0" err="1" smtClean="0"/>
              <a:t>Trình</a:t>
            </a:r>
            <a:r>
              <a:rPr lang="en-US" dirty="0" smtClean="0"/>
              <a:t> </a:t>
            </a:r>
            <a:r>
              <a:rPr lang="en-US" dirty="0" err="1" smtClean="0"/>
              <a:t>bày</a:t>
            </a:r>
            <a:r>
              <a:rPr lang="en-US" dirty="0" smtClean="0"/>
              <a:t> </a:t>
            </a:r>
            <a:r>
              <a:rPr lang="en-US" dirty="0" err="1" smtClean="0"/>
              <a:t>giải</a:t>
            </a:r>
            <a:r>
              <a:rPr lang="en-US" dirty="0" smtClean="0"/>
              <a:t> </a:t>
            </a:r>
            <a:r>
              <a:rPr lang="en-US" dirty="0" err="1" smtClean="0"/>
              <a:t>pháp</a:t>
            </a:r>
            <a:endParaRPr lang="en-US" dirty="0"/>
          </a:p>
        </p:txBody>
      </p:sp>
      <p:sp>
        <p:nvSpPr>
          <p:cNvPr id="6" name="Rounded Rectangle 5">
            <a:hlinkClick r:id="rId3" action="ppaction://hlinksldjump"/>
          </p:cNvPr>
          <p:cNvSpPr/>
          <p:nvPr/>
        </p:nvSpPr>
        <p:spPr>
          <a:xfrm>
            <a:off x="3886200" y="38862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III. </a:t>
            </a:r>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
        <p:nvSpPr>
          <p:cNvPr id="7" name="Rounded Rectangle 6">
            <a:hlinkClick r:id="rId4" action="ppaction://hlinksldjump"/>
          </p:cNvPr>
          <p:cNvSpPr/>
          <p:nvPr/>
        </p:nvSpPr>
        <p:spPr>
          <a:xfrm>
            <a:off x="3886200" y="48387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 </a:t>
            </a: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1677460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dirty="0" err="1" smtClean="0"/>
              <a:t>Hiện</a:t>
            </a:r>
            <a:r>
              <a:rPr lang="en-US" dirty="0" smtClean="0"/>
              <a:t> nay, </a:t>
            </a:r>
            <a:r>
              <a:rPr lang="en-US" dirty="0" err="1" smtClean="0"/>
              <a:t>ngành</a:t>
            </a:r>
            <a:r>
              <a:rPr lang="en-US" dirty="0" smtClean="0"/>
              <a:t> CNTT </a:t>
            </a:r>
            <a:r>
              <a:rPr lang="en-US" dirty="0" err="1" smtClean="0"/>
              <a:t>đang</a:t>
            </a:r>
            <a:r>
              <a:rPr lang="en-US" dirty="0" smtClean="0"/>
              <a:t> </a:t>
            </a:r>
            <a:r>
              <a:rPr lang="en-US" dirty="0" err="1" smtClean="0"/>
              <a:t>là</a:t>
            </a:r>
            <a:r>
              <a:rPr lang="en-US" dirty="0" smtClean="0"/>
              <a:t> </a:t>
            </a:r>
            <a:r>
              <a:rPr lang="en-US" dirty="0" err="1" smtClean="0"/>
              <a:t>một</a:t>
            </a:r>
            <a:r>
              <a:rPr lang="en-US" dirty="0"/>
              <a:t> </a:t>
            </a:r>
            <a:r>
              <a:rPr lang="en-US" dirty="0" err="1" smtClean="0"/>
              <a:t>trong</a:t>
            </a:r>
            <a:r>
              <a:rPr lang="en-US" dirty="0" smtClean="0"/>
              <a:t> </a:t>
            </a:r>
            <a:r>
              <a:rPr lang="en-US" dirty="0" err="1" smtClean="0"/>
              <a:t>những</a:t>
            </a:r>
            <a:r>
              <a:rPr lang="en-US" dirty="0" smtClean="0"/>
              <a:t> </a:t>
            </a:r>
            <a:r>
              <a:rPr lang="en-US" dirty="0" err="1" smtClean="0"/>
              <a:t>ngành</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luôn</a:t>
            </a:r>
            <a:r>
              <a:rPr lang="en-US" dirty="0" smtClean="0"/>
              <a:t> </a:t>
            </a:r>
            <a:r>
              <a:rPr lang="en-US" dirty="0" err="1" smtClean="0"/>
              <a:t>có</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đổi</a:t>
            </a:r>
            <a:r>
              <a:rPr lang="en-US" dirty="0" smtClean="0"/>
              <a:t> </a:t>
            </a:r>
            <a:r>
              <a:rPr lang="en-US" dirty="0" err="1" smtClean="0"/>
              <a:t>mới</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ngừng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Chính</a:t>
            </a:r>
            <a:r>
              <a:rPr lang="en-US" dirty="0" smtClean="0"/>
              <a:t> </a:t>
            </a:r>
            <a:r>
              <a:rPr lang="en-US" dirty="0" err="1" smtClean="0"/>
              <a:t>vì</a:t>
            </a:r>
            <a:r>
              <a:rPr lang="en-US" dirty="0" smtClean="0"/>
              <a:t> </a:t>
            </a:r>
            <a:r>
              <a:rPr lang="en-US" dirty="0" err="1" smtClean="0"/>
              <a:t>vậy</a:t>
            </a:r>
            <a:r>
              <a:rPr lang="en-US" dirty="0" smtClean="0"/>
              <a:t> </a:t>
            </a:r>
            <a:r>
              <a:rPr lang="en-US" dirty="0" err="1" smtClean="0"/>
              <a:t>nhu</a:t>
            </a:r>
            <a:r>
              <a:rPr lang="en-US" dirty="0" smtClean="0"/>
              <a:t> </a:t>
            </a:r>
            <a:r>
              <a:rPr lang="en-US" dirty="0" err="1" smtClean="0"/>
              <a:t>cầu</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của</a:t>
            </a:r>
            <a:r>
              <a:rPr lang="en-US" dirty="0" smtClean="0"/>
              <a:t> </a:t>
            </a:r>
            <a:r>
              <a:rPr lang="en-US" dirty="0" err="1" smtClean="0"/>
              <a:t>ngành</a:t>
            </a:r>
            <a:r>
              <a:rPr lang="en-US" dirty="0" smtClean="0"/>
              <a:t> </a:t>
            </a:r>
            <a:r>
              <a:rPr lang="en-US" dirty="0" err="1" smtClean="0"/>
              <a:t>này</a:t>
            </a:r>
            <a:r>
              <a:rPr lang="en-US" dirty="0" smtClean="0"/>
              <a:t> </a:t>
            </a:r>
            <a:r>
              <a:rPr lang="en-US" dirty="0" err="1" smtClean="0"/>
              <a:t>luôn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cao</a:t>
            </a:r>
            <a:r>
              <a:rPr lang="en-US" dirty="0" smtClean="0"/>
              <a:t> </a:t>
            </a:r>
            <a:r>
              <a:rPr lang="en-US" dirty="0" err="1" smtClean="0"/>
              <a:t>và</a:t>
            </a:r>
            <a:r>
              <a:rPr lang="en-US" dirty="0" smtClean="0"/>
              <a:t> </a:t>
            </a:r>
            <a:r>
              <a:rPr lang="en-US" dirty="0" err="1" smtClean="0"/>
              <a:t>chú</a:t>
            </a:r>
            <a:r>
              <a:rPr lang="en-US" dirty="0" smtClean="0"/>
              <a:t> </a:t>
            </a:r>
            <a:r>
              <a:rPr lang="en-US" dirty="0" err="1" smtClean="0"/>
              <a:t>trọng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mạnh</a:t>
            </a:r>
            <a:r>
              <a:rPr lang="en-US" dirty="0" smtClean="0"/>
              <a:t>. </a:t>
            </a:r>
            <a:r>
              <a:rPr lang="en-US" dirty="0" err="1" smtClean="0"/>
              <a:t>Mặc</a:t>
            </a:r>
            <a:r>
              <a:rPr lang="en-US" dirty="0" smtClean="0"/>
              <a:t> </a:t>
            </a:r>
            <a:r>
              <a:rPr lang="en-US" dirty="0" err="1" smtClean="0"/>
              <a:t>dù</a:t>
            </a:r>
            <a:r>
              <a:rPr lang="en-US" dirty="0"/>
              <a:t> </a:t>
            </a:r>
            <a:r>
              <a:rPr lang="en-US" dirty="0" err="1" smtClean="0"/>
              <a:t>hiện</a:t>
            </a:r>
            <a:r>
              <a:rPr lang="en-US" dirty="0" smtClean="0"/>
              <a:t> nay </a:t>
            </a:r>
            <a:r>
              <a:rPr lang="en-US" dirty="0" err="1" smtClean="0"/>
              <a:t>phần</a:t>
            </a:r>
            <a:r>
              <a:rPr lang="en-US" dirty="0" smtClean="0"/>
              <a:t> </a:t>
            </a:r>
            <a:r>
              <a:rPr lang="en-US" dirty="0" err="1" smtClean="0"/>
              <a:t>lớn</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cao</a:t>
            </a:r>
            <a:r>
              <a:rPr lang="en-US" dirty="0" smtClean="0"/>
              <a:t> </a:t>
            </a:r>
            <a:r>
              <a:rPr lang="en-US" dirty="0" err="1" smtClean="0"/>
              <a:t>đẳng</a:t>
            </a:r>
            <a:r>
              <a:rPr lang="en-US" dirty="0" smtClean="0"/>
              <a:t> </a:t>
            </a:r>
            <a:r>
              <a:rPr lang="en-US" dirty="0" err="1" smtClean="0"/>
              <a:t>tại</a:t>
            </a:r>
            <a:r>
              <a:rPr lang="en-US" dirty="0" smtClean="0"/>
              <a:t> VN </a:t>
            </a:r>
            <a:r>
              <a:rPr lang="en-US" dirty="0" err="1" smtClean="0"/>
              <a:t>đều</a:t>
            </a:r>
            <a:r>
              <a:rPr lang="en-US" dirty="0" smtClean="0"/>
              <a:t> </a:t>
            </a:r>
            <a:r>
              <a:rPr lang="en-US" dirty="0" err="1" smtClean="0"/>
              <a:t>có</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về</a:t>
            </a:r>
            <a:r>
              <a:rPr lang="en-US" dirty="0" smtClean="0"/>
              <a:t> CNTT,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hề</a:t>
            </a:r>
            <a:r>
              <a:rPr lang="en-US" dirty="0" smtClean="0"/>
              <a:t> </a:t>
            </a:r>
            <a:r>
              <a:rPr lang="en-US" dirty="0" err="1" smtClean="0"/>
              <a:t>nhỏ</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về</a:t>
            </a:r>
            <a:r>
              <a:rPr lang="en-US" dirty="0" smtClean="0"/>
              <a:t> </a:t>
            </a:r>
            <a:r>
              <a:rPr lang="en-US" dirty="0" err="1" smtClean="0"/>
              <a:t>ngành</a:t>
            </a:r>
            <a:r>
              <a:rPr lang="en-US" dirty="0" smtClean="0"/>
              <a:t> </a:t>
            </a:r>
            <a:r>
              <a:rPr lang="en-US" dirty="0" err="1" smtClean="0"/>
              <a:t>này</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trong</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thiếu</a:t>
            </a:r>
            <a:r>
              <a:rPr lang="en-US" dirty="0" smtClean="0"/>
              <a:t> </a:t>
            </a:r>
            <a:r>
              <a:rPr lang="en-US" dirty="0" err="1" smtClean="0"/>
              <a:t>hụt</a:t>
            </a:r>
            <a:r>
              <a:rPr lang="en-US" dirty="0" smtClean="0"/>
              <a:t> </a:t>
            </a:r>
            <a:r>
              <a:rPr lang="en-US" dirty="0" err="1" smtClean="0"/>
              <a:t>trầm</a:t>
            </a:r>
            <a:r>
              <a:rPr lang="en-US" dirty="0" smtClean="0"/>
              <a:t> </a:t>
            </a:r>
            <a:r>
              <a:rPr lang="en-US" dirty="0" err="1" smtClean="0"/>
              <a:t>trọng</a:t>
            </a:r>
            <a:r>
              <a:rPr lang="en-US" dirty="0" smtClean="0"/>
              <a:t>.</a:t>
            </a:r>
          </a:p>
          <a:p>
            <a:pPr marL="0" indent="0">
              <a:buNone/>
            </a:pPr>
            <a:r>
              <a:rPr lang="vi-VN" dirty="0"/>
              <a:t>Theo dự báo của Vietnamworks, với gần 80.000 nhân lực CNTT sẽ được các trường cho “ra lò” trong hai năm, 2017 và 2018, so với nhu cầu tính đến cuối năm 2018, Việt Nam sẽ thiếu khoảng 70.000 nhân lực về CNTT. Việt Nam sẽ cần khoảng 1,2 triệu nhân lực ngành CNTT vào năm 2020. Nhưng nhiều khả năng số nhân lực thiếu hụt lên tới 500.000 người.</a:t>
            </a:r>
            <a:endParaRPr lang="en-US" dirty="0"/>
          </a:p>
        </p:txBody>
      </p:sp>
      <p:sp>
        <p:nvSpPr>
          <p:cNvPr id="3" name="Title 2"/>
          <p:cNvSpPr>
            <a:spLocks noGrp="1"/>
          </p:cNvSpPr>
          <p:nvPr>
            <p:ph type="title"/>
          </p:nvPr>
        </p:nvSpPr>
        <p:spPr>
          <a:xfrm>
            <a:off x="838200" y="228600"/>
            <a:ext cx="7696200" cy="838200"/>
          </a:xfrm>
        </p:spPr>
        <p:txBody>
          <a:bodyPr>
            <a:normAutofit/>
          </a:bodyPr>
          <a:lstStyle/>
          <a:p>
            <a:r>
              <a:rPr lang="en-US" b="1" dirty="0" smtClean="0">
                <a:effectLst>
                  <a:outerShdw blurRad="38100" dist="38100" dir="2700000" algn="tl">
                    <a:srgbClr val="000000">
                      <a:alpha val="43137"/>
                    </a:srgbClr>
                  </a:outerShdw>
                </a:effectLst>
              </a:rPr>
              <a:t>I. Ý </a:t>
            </a:r>
            <a:r>
              <a:rPr lang="en-US" b="1" dirty="0" err="1" smtClean="0">
                <a:effectLst>
                  <a:outerShdw blurRad="38100" dist="38100" dir="2700000" algn="tl">
                    <a:srgbClr val="000000">
                      <a:alpha val="43137"/>
                    </a:srgbClr>
                  </a:outerShdw>
                </a:effectLst>
              </a:rPr>
              <a:t>tưởng</a:t>
            </a:r>
            <a:endParaRPr lang="en-US" b="1" dirty="0">
              <a:effectLst>
                <a:outerShdw blurRad="38100" dist="38100" dir="2700000" algn="tl">
                  <a:srgbClr val="000000">
                    <a:alpha val="43137"/>
                  </a:srgbClr>
                </a:outerShdw>
              </a:effectLst>
            </a:endParaRPr>
          </a:p>
        </p:txBody>
      </p:sp>
      <p:sp>
        <p:nvSpPr>
          <p:cNvPr id="4" name="TextBox 3"/>
          <p:cNvSpPr txBox="1"/>
          <p:nvPr/>
        </p:nvSpPr>
        <p:spPr>
          <a:xfrm>
            <a:off x="1066800" y="1295400"/>
            <a:ext cx="5950603" cy="523220"/>
          </a:xfrm>
          <a:prstGeom prst="rect">
            <a:avLst/>
          </a:prstGeom>
          <a:noFill/>
        </p:spPr>
        <p:txBody>
          <a:bodyPr wrap="none" rtlCol="0">
            <a:spAutoFit/>
          </a:bodyPr>
          <a:lstStyle/>
          <a:p>
            <a:r>
              <a:rPr lang="en-US" sz="2800" dirty="0" err="1" smtClean="0"/>
              <a:t>Ngành</a:t>
            </a:r>
            <a:r>
              <a:rPr lang="en-US" sz="2800" dirty="0" smtClean="0"/>
              <a:t> CNTT ở </a:t>
            </a:r>
            <a:r>
              <a:rPr lang="en-US" sz="2800" dirty="0" err="1" smtClean="0"/>
              <a:t>nước</a:t>
            </a:r>
            <a:r>
              <a:rPr lang="en-US" sz="2800" dirty="0" smtClean="0"/>
              <a:t> ta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a:t>
            </a:r>
            <a:endParaRPr lang="en-US" sz="2800" dirty="0"/>
          </a:p>
        </p:txBody>
      </p:sp>
    </p:spTree>
    <p:extLst>
      <p:ext uri="{BB962C8B-B14F-4D97-AF65-F5344CB8AC3E}">
        <p14:creationId xmlns:p14="http://schemas.microsoft.com/office/powerpoint/2010/main" val="104912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2. </a:t>
            </a:r>
            <a:r>
              <a:rPr lang="en-US" dirty="0" err="1" smtClean="0"/>
              <a:t>Nguyên</a:t>
            </a:r>
            <a:r>
              <a:rPr lang="en-US" dirty="0" smtClean="0"/>
              <a:t> </a:t>
            </a:r>
            <a:r>
              <a:rPr lang="en-US" dirty="0" err="1" smtClean="0"/>
              <a:t>nhân</a:t>
            </a:r>
            <a:r>
              <a:rPr lang="en-US" dirty="0" smtClean="0"/>
              <a:t> do </a:t>
            </a:r>
            <a:r>
              <a:rPr lang="en-US" dirty="0" err="1" smtClean="0"/>
              <a:t>đâu</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làm</a:t>
            </a:r>
            <a:r>
              <a:rPr lang="en-US" dirty="0" smtClean="0"/>
              <a:t> </a:t>
            </a:r>
            <a:r>
              <a:rPr lang="en-US" dirty="0" err="1" smtClean="0"/>
              <a:t>gì</a:t>
            </a:r>
            <a:r>
              <a:rPr lang="en-US" dirty="0" smtClean="0"/>
              <a:t>?</a:t>
            </a:r>
            <a:endParaRPr lang="en-US" dirty="0"/>
          </a:p>
        </p:txBody>
      </p:sp>
    </p:spTree>
    <p:extLst>
      <p:ext uri="{BB962C8B-B14F-4D97-AF65-F5344CB8AC3E}">
        <p14:creationId xmlns:p14="http://schemas.microsoft.com/office/powerpoint/2010/main" val="291060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dirty="0" smtClean="0"/>
              <a:t>1. </a:t>
            </a:r>
            <a:r>
              <a:rPr lang="en-US" sz="2400" dirty="0" err="1" smtClean="0"/>
              <a:t>Kịch</a:t>
            </a:r>
            <a:r>
              <a:rPr lang="en-US" sz="2400" dirty="0" smtClean="0"/>
              <a:t> </a:t>
            </a:r>
            <a:r>
              <a:rPr lang="en-US" sz="2400" dirty="0" err="1" smtClean="0"/>
              <a:t>bản</a:t>
            </a:r>
            <a:r>
              <a:rPr lang="en-US" sz="2400" dirty="0"/>
              <a:t> </a:t>
            </a:r>
            <a:r>
              <a:rPr lang="en-US" sz="2400" dirty="0" smtClean="0"/>
              <a:t>(</a:t>
            </a:r>
            <a:r>
              <a:rPr lang="en-US" sz="2400" dirty="0" err="1" smtClean="0"/>
              <a:t>Cảnh</a:t>
            </a:r>
            <a:r>
              <a:rPr lang="en-US" sz="2400" dirty="0" smtClean="0"/>
              <a:t> quay, </a:t>
            </a:r>
            <a:r>
              <a:rPr lang="en-US" sz="2400" dirty="0" err="1" smtClean="0"/>
              <a:t>Người</a:t>
            </a:r>
            <a:r>
              <a:rPr lang="en-US" sz="2400" dirty="0" smtClean="0"/>
              <a:t> </a:t>
            </a:r>
            <a:r>
              <a:rPr lang="en-US" sz="2400" dirty="0" err="1" smtClean="0"/>
              <a:t>đc</a:t>
            </a:r>
            <a:r>
              <a:rPr lang="en-US" sz="2400" dirty="0" smtClean="0"/>
              <a:t> </a:t>
            </a:r>
            <a:r>
              <a:rPr lang="en-US" sz="2400" dirty="0" err="1" smtClean="0"/>
              <a:t>phỏng</a:t>
            </a:r>
            <a:r>
              <a:rPr lang="en-US" sz="2400" dirty="0" smtClean="0"/>
              <a:t> </a:t>
            </a:r>
            <a:r>
              <a:rPr lang="en-US" sz="2400" dirty="0" err="1" smtClean="0"/>
              <a:t>vấn</a:t>
            </a:r>
            <a:r>
              <a:rPr lang="en-US" sz="2400" dirty="0" smtClean="0"/>
              <a:t>, </a:t>
            </a:r>
            <a:r>
              <a:rPr lang="en-US" sz="2400" dirty="0" err="1" smtClean="0"/>
              <a:t>nội</a:t>
            </a:r>
            <a:r>
              <a:rPr lang="en-US" sz="2400" dirty="0" smtClean="0"/>
              <a:t> dung </a:t>
            </a:r>
            <a:r>
              <a:rPr lang="en-US" sz="2400" dirty="0" err="1" smtClean="0"/>
              <a:t>phỏng</a:t>
            </a:r>
            <a:r>
              <a:rPr lang="en-US" sz="2400" dirty="0" smtClean="0"/>
              <a:t> </a:t>
            </a:r>
            <a:r>
              <a:rPr lang="en-US" sz="2400" dirty="0" err="1" smtClean="0"/>
              <a:t>vấn</a:t>
            </a:r>
            <a:r>
              <a:rPr lang="en-US" sz="2400" dirty="0" smtClean="0"/>
              <a:t>)</a:t>
            </a:r>
            <a:endParaRPr lang="en-US" sz="2400" dirty="0"/>
          </a:p>
        </p:txBody>
      </p:sp>
      <p:sp>
        <p:nvSpPr>
          <p:cNvPr id="3" name="Title 2"/>
          <p:cNvSpPr>
            <a:spLocks noGrp="1"/>
          </p:cNvSpPr>
          <p:nvPr>
            <p:ph type="title"/>
          </p:nvPr>
        </p:nvSpPr>
        <p:spPr/>
        <p:txBody>
          <a:bodyPr/>
          <a:lstStyle/>
          <a:p>
            <a:r>
              <a:rPr lang="en-US" dirty="0" smtClean="0"/>
              <a:t>II. </a:t>
            </a:r>
            <a:r>
              <a:rPr lang="en-US" dirty="0" err="1" smtClean="0"/>
              <a:t>Trình</a:t>
            </a:r>
            <a:r>
              <a:rPr lang="en-US" dirty="0" smtClean="0"/>
              <a:t> </a:t>
            </a:r>
            <a:r>
              <a:rPr lang="en-US" dirty="0" err="1" smtClean="0"/>
              <a:t>bày</a:t>
            </a:r>
            <a:r>
              <a:rPr lang="en-US" dirty="0" smtClean="0"/>
              <a:t> </a:t>
            </a:r>
            <a:r>
              <a:rPr lang="en-US" dirty="0" err="1" smtClean="0"/>
              <a:t>giải</a:t>
            </a:r>
            <a:r>
              <a:rPr lang="en-US" dirty="0" smtClean="0"/>
              <a:t> </a:t>
            </a:r>
            <a:r>
              <a:rPr lang="en-US" dirty="0" err="1" smtClean="0"/>
              <a:t>pháp</a:t>
            </a:r>
            <a:endParaRPr lang="en-US" dirty="0"/>
          </a:p>
        </p:txBody>
      </p:sp>
    </p:spTree>
    <p:extLst>
      <p:ext uri="{BB962C8B-B14F-4D97-AF65-F5344CB8AC3E}">
        <p14:creationId xmlns:p14="http://schemas.microsoft.com/office/powerpoint/2010/main" val="333178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04349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05000"/>
            <a:ext cx="7467600" cy="4221163"/>
          </a:xfrm>
        </p:spPr>
        <p:txBody>
          <a:bodyPr/>
          <a:lstStyle/>
          <a:p>
            <a:pPr marL="0" indent="0">
              <a:buNone/>
            </a:pPr>
            <a:endParaRPr lang="en-US" dirty="0"/>
          </a:p>
        </p:txBody>
      </p:sp>
      <p:sp>
        <p:nvSpPr>
          <p:cNvPr id="4" name="TextBox 3"/>
          <p:cNvSpPr txBox="1"/>
          <p:nvPr/>
        </p:nvSpPr>
        <p:spPr>
          <a:xfrm>
            <a:off x="838200" y="609600"/>
            <a:ext cx="5638800" cy="830997"/>
          </a:xfrm>
          <a:prstGeom prst="rect">
            <a:avLst/>
          </a:prstGeom>
          <a:noFill/>
        </p:spPr>
        <p:txBody>
          <a:bodyPr wrap="square" rtlCol="0">
            <a:spAutoFit/>
          </a:bodyPr>
          <a:lstStyle/>
          <a:p>
            <a:r>
              <a:rPr lang="en-US" sz="2400" dirty="0"/>
              <a:t>2. </a:t>
            </a:r>
            <a:r>
              <a:rPr lang="en-US" sz="2400" dirty="0" err="1"/>
              <a:t>Bảng</a:t>
            </a:r>
            <a:r>
              <a:rPr lang="en-US" sz="2400" dirty="0"/>
              <a:t> </a:t>
            </a:r>
            <a:r>
              <a:rPr lang="en-US" sz="2400" dirty="0" err="1"/>
              <a:t>phân</a:t>
            </a:r>
            <a:r>
              <a:rPr lang="en-US" sz="2400" dirty="0"/>
              <a:t> </a:t>
            </a:r>
            <a:r>
              <a:rPr lang="en-US" sz="2400" dirty="0" err="1"/>
              <a:t>công</a:t>
            </a:r>
            <a:r>
              <a:rPr lang="en-US" sz="2400" dirty="0"/>
              <a:t> </a:t>
            </a:r>
            <a:r>
              <a:rPr lang="en-US" sz="2400" dirty="0" err="1"/>
              <a:t>công</a:t>
            </a:r>
            <a:r>
              <a:rPr lang="en-US" sz="2400" dirty="0"/>
              <a:t> </a:t>
            </a:r>
            <a:r>
              <a:rPr lang="en-US" sz="2400" dirty="0" err="1"/>
              <a:t>việc</a:t>
            </a:r>
            <a:endParaRPr lang="en-US" sz="2400" dirty="0"/>
          </a:p>
          <a:p>
            <a:endParaRPr lang="en-US" sz="2400" dirty="0"/>
          </a:p>
        </p:txBody>
      </p:sp>
    </p:spTree>
    <p:extLst>
      <p:ext uri="{BB962C8B-B14F-4D97-AF65-F5344CB8AC3E}">
        <p14:creationId xmlns:p14="http://schemas.microsoft.com/office/powerpoint/2010/main" val="2127114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5030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err="1" smtClean="0"/>
              <a:t>III.Kết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Tree>
    <p:extLst>
      <p:ext uri="{BB962C8B-B14F-4D97-AF65-F5344CB8AC3E}">
        <p14:creationId xmlns:p14="http://schemas.microsoft.com/office/powerpoint/2010/main" val="3812383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319</Words>
  <Application>Microsoft Office PowerPoint</Application>
  <PresentationFormat>On-screen Show (4:3)</PresentationFormat>
  <Paragraphs>28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Aachen</vt:lpstr>
      <vt:lpstr>Arial</vt:lpstr>
      <vt:lpstr>Calibri</vt:lpstr>
      <vt:lpstr>Trebuchet MS</vt:lpstr>
      <vt:lpstr>Wingdings</vt:lpstr>
      <vt:lpstr>Quiz Show</vt:lpstr>
      <vt:lpstr>Nhóm 3</vt:lpstr>
      <vt:lpstr>Mục lục</vt:lpstr>
      <vt:lpstr>I. Ý tưởng</vt:lpstr>
      <vt:lpstr>2. Nguyên nhân do đâu? Sinh viên cần phải làm gì?</vt:lpstr>
      <vt:lpstr>II. Trình bày giải pháp</vt:lpstr>
      <vt:lpstr>PowerPoint Presentation</vt:lpstr>
      <vt:lpstr>PowerPoint Presentation</vt:lpstr>
      <vt:lpstr>PowerPoint Presentation</vt:lpstr>
      <vt:lpstr>III.Kết quả đạt được</vt:lpstr>
      <vt:lpstr>IV. 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2017-11-30T01:18:38Z</dcterms:created>
  <dcterms:modified xsi:type="dcterms:W3CDTF">2017-12-04T02:25:17Z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