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8"/>
  </p:notesMasterIdLst>
  <p:handoutMasterIdLst>
    <p:handoutMasterId r:id="rId19"/>
  </p:handoutMasterIdLst>
  <p:sldIdLst>
    <p:sldId id="257" r:id="rId2"/>
    <p:sldId id="261" r:id="rId3"/>
    <p:sldId id="258" r:id="rId4"/>
    <p:sldId id="259" r:id="rId5"/>
    <p:sldId id="260" r:id="rId6"/>
    <p:sldId id="263" r:id="rId7"/>
    <p:sldId id="262" r:id="rId8"/>
    <p:sldId id="269" r:id="rId9"/>
    <p:sldId id="265" r:id="rId10"/>
    <p:sldId id="270" r:id="rId11"/>
    <p:sldId id="271" r:id="rId12"/>
    <p:sldId id="272" r:id="rId13"/>
    <p:sldId id="264" r:id="rId14"/>
    <p:sldId id="266" r:id="rId15"/>
    <p:sldId id="267" r:id="rId16"/>
    <p:sldId id="268" r:id="rId17"/>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344" autoAdjust="0"/>
    <p:restoredTop sz="93969" autoAdjust="0"/>
  </p:normalViewPr>
  <p:slideViewPr>
    <p:cSldViewPr>
      <p:cViewPr varScale="1">
        <p:scale>
          <a:sx n="69" d="100"/>
          <a:sy n="69" d="100"/>
        </p:scale>
        <p:origin x="77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12/6/2017</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val="448905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12/6/2017</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val="196235472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9" name="Rectangle 34"/>
          <p:cNvSpPr>
            <a:spLocks noGrp="1"/>
          </p:cNvSpPr>
          <p:nvPr>
            <p:ph type="dt" sz="half" idx="10"/>
          </p:nvPr>
        </p:nvSpPr>
        <p:spPr/>
        <p:txBody>
          <a:bodyPr rtlCol="0"/>
          <a:lstStyle/>
          <a:p>
            <a:pPr algn="r"/>
            <a:fld id="{8F67D422-08A8-451B-9A67-21962FC4B660}" type="datetimeFigureOut">
              <a:rPr lang="en-US" sz="1100" smtClean="0"/>
              <a:pPr algn="r"/>
              <a:t>12/6/2017</a:t>
            </a:fld>
            <a:endParaRPr lang="en-US"/>
          </a:p>
        </p:txBody>
      </p:sp>
      <p:sp>
        <p:nvSpPr>
          <p:cNvPr id="25" name="Rectangle 35"/>
          <p:cNvSpPr>
            <a:spLocks noGrp="1"/>
          </p:cNvSpPr>
          <p:nvPr>
            <p:ph type="sldNum" sz="quarter" idx="11"/>
          </p:nvPr>
        </p:nvSpPr>
        <p:spPr/>
        <p:txBody>
          <a:bodyPr rtlCol="0"/>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p>
            <a:pPr algn="r"/>
            <a:fld id="{8F67D422-08A8-451B-9A67-21962FC4B660}" type="datetimeFigureOut">
              <a:rPr lang="en-US" sz="1100" smtClean="0"/>
              <a:pPr algn="r"/>
              <a:t>12/6/2017</a:t>
            </a:fld>
            <a:endParaRPr lang="en-US"/>
          </a:p>
        </p:txBody>
      </p:sp>
      <p:sp>
        <p:nvSpPr>
          <p:cNvPr id="27" name="Rectangle 11"/>
          <p:cNvSpPr>
            <a:spLocks noGrp="1"/>
          </p:cNvSpPr>
          <p:nvPr>
            <p:ph type="sldNum" sz="quarter" idx="11"/>
          </p:nvPr>
        </p:nvSpPr>
        <p:spPr/>
        <p:txBody>
          <a:bodyPr rtlCol="0"/>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p>
            <a:endParaRPr lang="en-US"/>
          </a:p>
        </p:txBody>
      </p:sp>
      <p:sp>
        <p:nvSpPr>
          <p:cNvPr id="28" name="Rectangle 14"/>
          <p:cNvSpPr>
            <a:spLocks noGrp="1"/>
          </p:cNvSpPr>
          <p:nvPr>
            <p:ph type="title"/>
          </p:nvPr>
        </p:nvSpPr>
        <p:spPr/>
        <p:txBody>
          <a:bodyPr rtlCol="0" anchor="b"/>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p>
            <a:pPr algn="r"/>
            <a:fld id="{8F67D422-08A8-451B-9A67-21962FC4B660}" type="datetimeFigureOut">
              <a:rPr lang="en-US" sz="1100" smtClean="0"/>
              <a:pPr algn="r"/>
              <a:t>12/6/2017</a:t>
            </a:fld>
            <a:endParaRPr lang="en-US"/>
          </a:p>
        </p:txBody>
      </p:sp>
      <p:sp>
        <p:nvSpPr>
          <p:cNvPr id="26" name="Rectangle 4"/>
          <p:cNvSpPr>
            <a:spLocks noGrp="1"/>
          </p:cNvSpPr>
          <p:nvPr>
            <p:ph type="ftr" sz="quarter" idx="11"/>
          </p:nvPr>
        </p:nvSpPr>
        <p:spPr/>
        <p:txBody>
          <a:bodyPr rtlCol="0"/>
          <a:lstStyle/>
          <a:p>
            <a:endParaRPr lang="en-US"/>
          </a:p>
        </p:txBody>
      </p:sp>
      <p:sp>
        <p:nvSpPr>
          <p:cNvPr id="12" name="Rectangle 5"/>
          <p:cNvSpPr>
            <a:spLocks noGrp="1"/>
          </p:cNvSpPr>
          <p:nvPr>
            <p:ph type="sldNum" sz="quarter" idx="12"/>
          </p:nvPr>
        </p:nvSpPr>
        <p:spPr/>
        <p:txBody>
          <a:bodyPr rtlCol="0"/>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12/6/2017</a:t>
            </a:fld>
            <a:endParaRPr lang="en-US"/>
          </a:p>
        </p:txBody>
      </p:sp>
      <p:sp>
        <p:nvSpPr>
          <p:cNvPr id="22" name="Rectangle 4"/>
          <p:cNvSpPr>
            <a:spLocks noGrp="1"/>
          </p:cNvSpPr>
          <p:nvPr>
            <p:ph type="ftr" sz="quarter" idx="11"/>
          </p:nvPr>
        </p:nvSpPr>
        <p:spPr/>
        <p:txBody>
          <a:bodyPr vert="horz"/>
          <a:lstStyle/>
          <a:p>
            <a:endParaRPr lang="en-US"/>
          </a:p>
        </p:txBody>
      </p:sp>
      <p:sp>
        <p:nvSpPr>
          <p:cNvPr id="31" name="Rectangle 5"/>
          <p:cNvSpPr>
            <a:spLocks noGrp="1"/>
          </p:cNvSpPr>
          <p:nvPr>
            <p:ph type="sldNum" sz="quarter" idx="12"/>
          </p:nvPr>
        </p:nvSpPr>
        <p:spPr/>
        <p:txBody>
          <a:bodyPr vert="horz"/>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12/6/2017</a:t>
            </a:fld>
            <a:endParaRPr lang="en-US"/>
          </a:p>
        </p:txBody>
      </p:sp>
      <p:sp>
        <p:nvSpPr>
          <p:cNvPr id="28"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12/6/2017</a:t>
            </a:fld>
            <a:endParaRPr lang="en-US"/>
          </a:p>
        </p:txBody>
      </p:sp>
      <p:sp>
        <p:nvSpPr>
          <p:cNvPr id="11"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12/6/2017</a:t>
            </a:fld>
            <a:endParaRPr lang="en-US"/>
          </a:p>
        </p:txBody>
      </p:sp>
      <p:sp>
        <p:nvSpPr>
          <p:cNvPr id="2" name="Rectangle 4"/>
          <p:cNvSpPr>
            <a:spLocks noGrp="1"/>
          </p:cNvSpPr>
          <p:nvPr>
            <p:ph type="ftr" sz="quarter" idx="11"/>
          </p:nvPr>
        </p:nvSpPr>
        <p:spPr/>
        <p:txBody>
          <a:bodyPr vert="horz"/>
          <a:lstStyle/>
          <a:p>
            <a:endParaRPr lang="en-US"/>
          </a:p>
        </p:txBody>
      </p:sp>
      <p:sp>
        <p:nvSpPr>
          <p:cNvPr id="28" name="Rectangle 5"/>
          <p:cNvSpPr>
            <a:spLocks noGrp="1"/>
          </p:cNvSpPr>
          <p:nvPr>
            <p:ph type="sldNum" sz="quarter" idx="12"/>
          </p:nvPr>
        </p:nvSpPr>
        <p:spPr/>
        <p:txBody>
          <a:bodyPr vert="horz"/>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12/6/2017</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extLst/>
          </a:lstStyle>
          <a:p>
            <a:pPr algn="r"/>
            <a:fld id="{8F67D422-08A8-451B-9A67-21962FC4B660}" type="datetimeFigureOut">
              <a:rPr lang="en-US" sz="1100" smtClean="0"/>
              <a:pPr algn="r"/>
              <a:t>12/6/2017</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extLst/>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extLst/>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5.xml"/><Relationship Id="rId1" Type="http://schemas.openxmlformats.org/officeDocument/2006/relationships/slideLayout" Target="../slideLayouts/slideLayout3.xml"/><Relationship Id="rId4" Type="http://schemas.openxmlformats.org/officeDocument/2006/relationships/slide" Target="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8"/>
          <p:cNvSpPr/>
          <p:nvPr/>
        </p:nvSpPr>
        <p:spPr>
          <a:xfrm>
            <a:off x="8572500" y="63246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10" name="Rectangle 24"/>
          <p:cNvSpPr>
            <a:spLocks noGrp="1"/>
          </p:cNvSpPr>
          <p:nvPr>
            <p:ph type="ctrTitle"/>
          </p:nvPr>
        </p:nvSpPr>
        <p:spPr/>
        <p:txBody>
          <a:bodyPr/>
          <a:lstStyle/>
          <a:p>
            <a:r>
              <a:rPr lang="en-US" dirty="0" err="1" smtClean="0"/>
              <a:t>Nhóm</a:t>
            </a:r>
            <a:r>
              <a:rPr lang="en-US" dirty="0" smtClean="0"/>
              <a:t> 3</a:t>
            </a:r>
            <a:endParaRPr lang="en-US" dirty="0"/>
          </a:p>
        </p:txBody>
      </p:sp>
      <p:sp>
        <p:nvSpPr>
          <p:cNvPr id="3" name="TextBox 2"/>
          <p:cNvSpPr txBox="1"/>
          <p:nvPr/>
        </p:nvSpPr>
        <p:spPr>
          <a:xfrm>
            <a:off x="600075" y="3415982"/>
            <a:ext cx="8267700" cy="707886"/>
          </a:xfrm>
          <a:prstGeom prst="rect">
            <a:avLst/>
          </a:prstGeom>
          <a:noFill/>
        </p:spPr>
        <p:txBody>
          <a:bodyPr wrap="square" rtlCol="0">
            <a:spAutoFit/>
          </a:bodyPr>
          <a:lstStyle/>
          <a:p>
            <a:r>
              <a:rPr lang="en-US" sz="4000" dirty="0" smtClean="0">
                <a:latin typeface="Aachen" pitchFamily="18" charset="0"/>
                <a:ea typeface="Aachen" pitchFamily="18" charset="0"/>
                <a:cs typeface="Aachen" pitchFamily="18" charset="0"/>
              </a:rPr>
              <a:t>Project: </a:t>
            </a:r>
            <a:r>
              <a:rPr lang="en-US" sz="4000" dirty="0" err="1" smtClean="0">
                <a:latin typeface="Aachen" pitchFamily="18" charset="0"/>
                <a:ea typeface="Aachen" pitchFamily="18" charset="0"/>
                <a:cs typeface="Aachen" pitchFamily="18" charset="0"/>
              </a:rPr>
              <a:t>Phỏng</a:t>
            </a:r>
            <a:r>
              <a:rPr lang="en-US" sz="4000" dirty="0" smtClean="0">
                <a:latin typeface="Aachen" pitchFamily="18" charset="0"/>
                <a:ea typeface="Aachen" pitchFamily="18" charset="0"/>
                <a:cs typeface="Aachen" pitchFamily="18" charset="0"/>
              </a:rPr>
              <a:t> </a:t>
            </a:r>
            <a:r>
              <a:rPr lang="en-US" sz="4000" dirty="0" err="1" smtClean="0">
                <a:latin typeface="Aachen" pitchFamily="18" charset="0"/>
                <a:ea typeface="Aachen" pitchFamily="18" charset="0"/>
                <a:cs typeface="Aachen" pitchFamily="18" charset="0"/>
              </a:rPr>
              <a:t>vấn</a:t>
            </a:r>
            <a:r>
              <a:rPr lang="en-US" sz="4000" dirty="0" smtClean="0">
                <a:latin typeface="Aachen" pitchFamily="18" charset="0"/>
                <a:ea typeface="Aachen" pitchFamily="18" charset="0"/>
                <a:cs typeface="Aachen" pitchFamily="18" charset="0"/>
              </a:rPr>
              <a:t> </a:t>
            </a:r>
            <a:r>
              <a:rPr lang="en-US" sz="4000" dirty="0" err="1" smtClean="0">
                <a:latin typeface="Aachen" pitchFamily="18" charset="0"/>
                <a:ea typeface="Aachen" pitchFamily="18" charset="0"/>
                <a:cs typeface="Aachen" pitchFamily="18" charset="0"/>
              </a:rPr>
              <a:t>doanh</a:t>
            </a:r>
            <a:r>
              <a:rPr lang="en-US" sz="4000" dirty="0" smtClean="0">
                <a:latin typeface="Aachen" pitchFamily="18" charset="0"/>
                <a:ea typeface="Aachen" pitchFamily="18" charset="0"/>
                <a:cs typeface="Aachen" pitchFamily="18" charset="0"/>
              </a:rPr>
              <a:t> </a:t>
            </a:r>
            <a:r>
              <a:rPr lang="en-US" sz="4000" dirty="0" err="1" smtClean="0">
                <a:latin typeface="Aachen" pitchFamily="18" charset="0"/>
                <a:ea typeface="Aachen" pitchFamily="18" charset="0"/>
                <a:cs typeface="Aachen" pitchFamily="18" charset="0"/>
              </a:rPr>
              <a:t>nghiệp</a:t>
            </a:r>
            <a:endParaRPr lang="en-US" sz="4000" dirty="0">
              <a:latin typeface="Aachen" pitchFamily="18" charset="0"/>
              <a:ea typeface="Aachen" pitchFamily="18" charset="0"/>
              <a:cs typeface="Aachen" pitchFamily="18" charset="0"/>
            </a:endParaRPr>
          </a:p>
        </p:txBody>
      </p:sp>
      <p:sp>
        <p:nvSpPr>
          <p:cNvPr id="6" name="TextBox 5"/>
          <p:cNvSpPr txBox="1"/>
          <p:nvPr/>
        </p:nvSpPr>
        <p:spPr>
          <a:xfrm>
            <a:off x="1095375" y="3886200"/>
            <a:ext cx="5867400" cy="2031325"/>
          </a:xfrm>
          <a:prstGeom prst="rect">
            <a:avLst/>
          </a:prstGeom>
          <a:noFill/>
        </p:spPr>
        <p:txBody>
          <a:bodyPr wrap="square" rtlCol="0">
            <a:spAutoFit/>
          </a:bodyPr>
          <a:lstStyle/>
          <a:p>
            <a:r>
              <a:rPr lang="en-US" dirty="0" err="1" smtClean="0"/>
              <a:t>Tên</a:t>
            </a:r>
            <a:r>
              <a:rPr lang="en-US" dirty="0"/>
              <a:t> </a:t>
            </a:r>
            <a:r>
              <a:rPr lang="en-US" dirty="0" err="1" smtClean="0"/>
              <a:t>các</a:t>
            </a:r>
            <a:r>
              <a:rPr lang="en-US" dirty="0" smtClean="0"/>
              <a:t> </a:t>
            </a:r>
            <a:r>
              <a:rPr lang="en-US" dirty="0" err="1" smtClean="0"/>
              <a:t>thành</a:t>
            </a:r>
            <a:r>
              <a:rPr lang="en-US" dirty="0" smtClean="0"/>
              <a:t> </a:t>
            </a:r>
            <a:r>
              <a:rPr lang="en-US" dirty="0" err="1" smtClean="0"/>
              <a:t>viên</a:t>
            </a:r>
            <a:r>
              <a:rPr lang="en-US" dirty="0" smtClean="0"/>
              <a:t>:</a:t>
            </a:r>
          </a:p>
          <a:p>
            <a:pPr marL="285750" indent="-285750">
              <a:buFont typeface="Wingdings" pitchFamily="2" charset="2"/>
              <a:buChar char="Ø"/>
            </a:pPr>
            <a:r>
              <a:rPr lang="en-US" dirty="0" err="1" smtClean="0"/>
              <a:t>Võ</a:t>
            </a:r>
            <a:r>
              <a:rPr lang="en-US" dirty="0" smtClean="0"/>
              <a:t> </a:t>
            </a:r>
            <a:r>
              <a:rPr lang="en-US" dirty="0" err="1" smtClean="0"/>
              <a:t>Thành</a:t>
            </a:r>
            <a:r>
              <a:rPr lang="en-US" dirty="0" smtClean="0"/>
              <a:t> </a:t>
            </a:r>
            <a:r>
              <a:rPr lang="en-US" dirty="0" err="1" smtClean="0"/>
              <a:t>Phát</a:t>
            </a:r>
            <a:endParaRPr lang="en-US" dirty="0" smtClean="0"/>
          </a:p>
          <a:p>
            <a:pPr marL="285750" indent="-285750">
              <a:buFont typeface="Wingdings" pitchFamily="2" charset="2"/>
              <a:buChar char="Ø"/>
            </a:pPr>
            <a:r>
              <a:rPr lang="en-US" dirty="0" err="1" smtClean="0"/>
              <a:t>Tương</a:t>
            </a:r>
            <a:r>
              <a:rPr lang="en-US" dirty="0" smtClean="0"/>
              <a:t> </a:t>
            </a:r>
            <a:r>
              <a:rPr lang="en-US" dirty="0" err="1" smtClean="0"/>
              <a:t>Lại</a:t>
            </a:r>
            <a:r>
              <a:rPr lang="en-US" dirty="0" smtClean="0"/>
              <a:t> </a:t>
            </a:r>
            <a:r>
              <a:rPr lang="en-US" dirty="0" err="1" smtClean="0"/>
              <a:t>Anh</a:t>
            </a:r>
            <a:r>
              <a:rPr lang="en-US" dirty="0" smtClean="0"/>
              <a:t> </a:t>
            </a:r>
            <a:r>
              <a:rPr lang="en-US" dirty="0" err="1" smtClean="0"/>
              <a:t>Thư</a:t>
            </a:r>
            <a:endParaRPr lang="en-US" dirty="0" smtClean="0"/>
          </a:p>
          <a:p>
            <a:pPr marL="285750" indent="-285750">
              <a:buFont typeface="Wingdings" pitchFamily="2" charset="2"/>
              <a:buChar char="Ø"/>
            </a:pPr>
            <a:r>
              <a:rPr lang="en-US" dirty="0" err="1" smtClean="0"/>
              <a:t>Trần</a:t>
            </a:r>
            <a:r>
              <a:rPr lang="en-US" dirty="0" smtClean="0"/>
              <a:t> </a:t>
            </a:r>
            <a:r>
              <a:rPr lang="en-US" dirty="0" err="1" smtClean="0"/>
              <a:t>Quốc</a:t>
            </a:r>
            <a:r>
              <a:rPr lang="en-US" dirty="0" smtClean="0"/>
              <a:t> </a:t>
            </a:r>
            <a:r>
              <a:rPr lang="en-US" dirty="0" err="1" smtClean="0"/>
              <a:t>Thứ</a:t>
            </a:r>
            <a:endParaRPr lang="en-US" dirty="0" smtClean="0"/>
          </a:p>
          <a:p>
            <a:pPr marL="285750" indent="-285750">
              <a:buFont typeface="Wingdings" pitchFamily="2" charset="2"/>
              <a:buChar char="Ø"/>
            </a:pPr>
            <a:r>
              <a:rPr lang="en-US" dirty="0" err="1" smtClean="0"/>
              <a:t>Nguyễn</a:t>
            </a:r>
            <a:r>
              <a:rPr lang="en-US" dirty="0" smtClean="0"/>
              <a:t> </a:t>
            </a:r>
            <a:r>
              <a:rPr lang="en-US" dirty="0" err="1" smtClean="0"/>
              <a:t>Thị</a:t>
            </a:r>
            <a:r>
              <a:rPr lang="en-US" dirty="0" smtClean="0"/>
              <a:t> </a:t>
            </a:r>
            <a:r>
              <a:rPr lang="en-US" dirty="0" err="1" smtClean="0"/>
              <a:t>Hà</a:t>
            </a:r>
            <a:r>
              <a:rPr lang="en-US" dirty="0" smtClean="0"/>
              <a:t> </a:t>
            </a:r>
            <a:r>
              <a:rPr lang="en-US" dirty="0" err="1" smtClean="0"/>
              <a:t>Phương</a:t>
            </a:r>
            <a:endParaRPr lang="en-US" dirty="0" smtClean="0"/>
          </a:p>
          <a:p>
            <a:pPr marL="285750" indent="-285750">
              <a:buFont typeface="Wingdings" pitchFamily="2" charset="2"/>
              <a:buChar char="Ø"/>
            </a:pPr>
            <a:r>
              <a:rPr lang="en-US" dirty="0" err="1" smtClean="0"/>
              <a:t>Nguyễn</a:t>
            </a:r>
            <a:r>
              <a:rPr lang="en-US" dirty="0" smtClean="0"/>
              <a:t> </a:t>
            </a:r>
            <a:r>
              <a:rPr lang="en-US" dirty="0" err="1" smtClean="0"/>
              <a:t>Đăng</a:t>
            </a:r>
            <a:r>
              <a:rPr lang="en-US" dirty="0" smtClean="0"/>
              <a:t> </a:t>
            </a:r>
            <a:r>
              <a:rPr lang="en-US" dirty="0" err="1" smtClean="0"/>
              <a:t>Khoa</a:t>
            </a:r>
            <a:endParaRPr lang="en-US" dirty="0" smtClean="0"/>
          </a:p>
          <a:p>
            <a:pPr marL="285750" indent="-285750">
              <a:buFont typeface="Wingdings" pitchFamily="2" charset="2"/>
              <a:buChar char="Ø"/>
            </a:pPr>
            <a:r>
              <a:rPr lang="en-US" dirty="0" err="1" smtClean="0"/>
              <a:t>Nguyễn</a:t>
            </a:r>
            <a:r>
              <a:rPr lang="en-US" dirty="0" smtClean="0"/>
              <a:t> </a:t>
            </a:r>
            <a:r>
              <a:rPr lang="en-US" dirty="0" err="1" smtClean="0"/>
              <a:t>Văn</a:t>
            </a:r>
            <a:r>
              <a:rPr lang="en-US" dirty="0" smtClean="0"/>
              <a:t> </a:t>
            </a:r>
            <a:r>
              <a:rPr lang="en-US" dirty="0" err="1" smtClean="0"/>
              <a:t>Nở</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2.77778E-6 4.44444E-6 L 0.00243 -0.2132 " pathEditMode="relative" rAng="0" ptsTypes="AA">
                                      <p:cBhvr>
                                        <p:cTn id="6" dur="2000" fill="hold"/>
                                        <p:tgtEl>
                                          <p:spTgt spid="10"/>
                                        </p:tgtEl>
                                        <p:attrNameLst>
                                          <p:attrName>ppt_x</p:attrName>
                                          <p:attrName>ppt_y</p:attrName>
                                        </p:attrNameLst>
                                      </p:cBhvr>
                                      <p:rCtr x="122" y="-10671"/>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533400"/>
            <a:ext cx="7467600" cy="5791200"/>
          </a:xfrm>
        </p:spPr>
        <p:txBody>
          <a:bodyPr>
            <a:normAutofit fontScale="77500" lnSpcReduction="20000"/>
          </a:bodyPr>
          <a:lstStyle/>
          <a:p>
            <a:pPr marL="457200" lvl="0" indent="-457200">
              <a:buFont typeface="+mj-lt"/>
              <a:buAutoNum type="arabicPeriod"/>
            </a:pPr>
            <a:r>
              <a:rPr lang="en-US" b="1" dirty="0"/>
              <a:t>Thảo luận, bàn bạc về đồ án giáo viên.</a:t>
            </a:r>
            <a:endParaRPr lang="en-US" dirty="0"/>
          </a:p>
          <a:p>
            <a:pPr marL="457200" lvl="0" indent="-457200">
              <a:buFont typeface="+mj-lt"/>
              <a:buAutoNum type="arabicPeriod"/>
            </a:pPr>
            <a:r>
              <a:rPr lang="en-US" b="1" dirty="0"/>
              <a:t>Sắp xếp thời gian thực hiện từng công việc để hoàn thành đồ án.</a:t>
            </a:r>
            <a:endParaRPr lang="en-US" dirty="0"/>
          </a:p>
          <a:p>
            <a:pPr marL="457200" lvl="0" indent="-457200">
              <a:buFont typeface="+mj-lt"/>
              <a:buAutoNum type="arabicPeriod"/>
            </a:pPr>
            <a:r>
              <a:rPr lang="en-US" b="1" dirty="0"/>
              <a:t>Phân công nhiệm vụ rỏ ràng cho từng thành viên trong nhóm.</a:t>
            </a:r>
            <a:endParaRPr lang="en-US" dirty="0"/>
          </a:p>
          <a:p>
            <a:pPr marL="0" lvl="0" indent="0">
              <a:buNone/>
            </a:pPr>
            <a:r>
              <a:rPr lang="en-US" b="1" dirty="0"/>
              <a:t>a.      Kết quả buổi họp nhóm:</a:t>
            </a:r>
            <a:endParaRPr lang="en-US" dirty="0"/>
          </a:p>
          <a:p>
            <a:pPr lvl="0">
              <a:buFont typeface="Wingdings" panose="05000000000000000000" pitchFamily="2" charset="2"/>
              <a:buChar char="Ø"/>
            </a:pPr>
            <a:r>
              <a:rPr lang="en-US" dirty="0"/>
              <a:t>Nhóm đã trao đổi và thảo luận kĩ càng về hướng hoàn thành đồ án giáo viên giao.</a:t>
            </a:r>
          </a:p>
          <a:p>
            <a:pPr lvl="0">
              <a:buFont typeface="Wingdings" panose="05000000000000000000" pitchFamily="2" charset="2"/>
              <a:buChar char="Ø"/>
            </a:pPr>
            <a:r>
              <a:rPr lang="en-US" dirty="0"/>
              <a:t>Phân công được công việc phù hợp cho từng thành viên trong nhóm.</a:t>
            </a:r>
          </a:p>
          <a:p>
            <a:pPr lvl="0">
              <a:buFont typeface="Wingdings" panose="05000000000000000000" pitchFamily="2" charset="2"/>
              <a:buChar char="Ø"/>
            </a:pPr>
            <a:r>
              <a:rPr lang="en-US" dirty="0"/>
              <a:t>Thống nhất thời gian bắt đầu và hoàn thành đồ án </a:t>
            </a:r>
            <a:r>
              <a:rPr lang="en-GB" dirty="0"/>
              <a:t>.</a:t>
            </a:r>
            <a:endParaRPr lang="en-US" dirty="0"/>
          </a:p>
          <a:p>
            <a:pPr marL="0" lvl="0" indent="0">
              <a:buNone/>
            </a:pPr>
            <a:r>
              <a:rPr lang="en-US" b="1" dirty="0"/>
              <a:t>b.     Nội dung:</a:t>
            </a:r>
            <a:endParaRPr lang="en-US" dirty="0"/>
          </a:p>
          <a:p>
            <a:pPr lvl="0">
              <a:buFont typeface="Wingdings" panose="05000000000000000000" pitchFamily="2" charset="2"/>
              <a:buChar char="Ø"/>
            </a:pPr>
            <a:r>
              <a:rPr lang="en-US" dirty="0"/>
              <a:t>Xác định hướng đi để làm đồ án.</a:t>
            </a:r>
          </a:p>
          <a:p>
            <a:pPr lvl="0">
              <a:buFont typeface="Wingdings" panose="05000000000000000000" pitchFamily="2" charset="2"/>
              <a:buChar char="Ø"/>
            </a:pPr>
            <a:r>
              <a:rPr lang="en-US" dirty="0"/>
              <a:t>Thảo luận về nội dung đồ án.</a:t>
            </a:r>
          </a:p>
          <a:p>
            <a:pPr lvl="0">
              <a:buFont typeface="Wingdings" panose="05000000000000000000" pitchFamily="2" charset="2"/>
              <a:buChar char="Ø"/>
            </a:pPr>
            <a:r>
              <a:rPr lang="en-US" dirty="0"/>
              <a:t>Phân công công việc rỏ ràng.</a:t>
            </a:r>
          </a:p>
          <a:p>
            <a:pPr marL="0" lvl="0" indent="0">
              <a:buNone/>
            </a:pPr>
            <a:r>
              <a:rPr lang="en-US" b="1" dirty="0"/>
              <a:t>c.     Tổ chức công việc:</a:t>
            </a:r>
            <a:endParaRPr lang="en-US" dirty="0"/>
          </a:p>
          <a:p>
            <a:pPr lvl="0">
              <a:buFont typeface="Wingdings" panose="05000000000000000000" pitchFamily="2" charset="2"/>
              <a:buChar char="Ø"/>
            </a:pPr>
            <a:r>
              <a:rPr lang="en-US" b="1" dirty="0"/>
              <a:t>Mục tiêu:</a:t>
            </a:r>
            <a:r>
              <a:rPr lang="en-US" dirty="0"/>
              <a:t> Thực hiện quay một Video Clip nói về yêu cầu thực tiễn từ doanh nghiệp và kế hoạch hoàn thiện bản thân để đáp ứng nhu cầu đó trong lĩnh vực công nghệ thông tin.</a:t>
            </a:r>
          </a:p>
          <a:p>
            <a:pPr lvl="0">
              <a:buFont typeface="Wingdings" panose="05000000000000000000" pitchFamily="2" charset="2"/>
              <a:buChar char="Ø"/>
            </a:pPr>
            <a:r>
              <a:rPr lang="en-US" b="1" dirty="0"/>
              <a:t>Địa điểm</a:t>
            </a:r>
            <a:r>
              <a:rPr lang="en-US" dirty="0"/>
              <a:t>: Căn tin trường Cao Đẳng Công Nghệ Thủ Đức</a:t>
            </a:r>
          </a:p>
          <a:p>
            <a:pPr lvl="0">
              <a:buFont typeface="Wingdings" panose="05000000000000000000" pitchFamily="2" charset="2"/>
              <a:buChar char="Ø"/>
            </a:pPr>
            <a:r>
              <a:rPr lang="en-US" b="1" dirty="0"/>
              <a:t>Thời gian</a:t>
            </a:r>
            <a:r>
              <a:rPr lang="en-US" dirty="0"/>
              <a:t>: Vào lúc 9h sáng  thứ ba ngày </a:t>
            </a:r>
            <a:r>
              <a:rPr lang="en-US" dirty="0" smtClean="0"/>
              <a:t>28 </a:t>
            </a:r>
            <a:r>
              <a:rPr lang="en-US" dirty="0"/>
              <a:t>/11 / 2017 .</a:t>
            </a:r>
          </a:p>
          <a:p>
            <a:pPr lvl="0"/>
            <a:r>
              <a:rPr lang="en-US" b="1" dirty="0"/>
              <a:t>Nội dung buổi </a:t>
            </a:r>
            <a:r>
              <a:rPr lang="en-US" b="1" dirty="0" smtClean="0"/>
              <a:t>họp: </a:t>
            </a:r>
            <a:r>
              <a:rPr lang="en-US" dirty="0"/>
              <a:t>Địa điểm và thời gian quay clip, phân công công việc.</a:t>
            </a:r>
          </a:p>
          <a:p>
            <a:r>
              <a:rPr lang="en-US" dirty="0"/>
              <a:t>Địa điểm</a:t>
            </a:r>
            <a:r>
              <a:rPr lang="en-US" b="1" dirty="0"/>
              <a:t> </a:t>
            </a:r>
            <a:r>
              <a:rPr lang="en-US" dirty="0"/>
              <a:t>: Tầng 1, tòa nhà Waseco, công ty TNHH Fujinet Systems.</a:t>
            </a:r>
          </a:p>
          <a:p>
            <a:r>
              <a:rPr lang="en-US" dirty="0"/>
              <a:t>Thời gian: 8h30, ngày 6 tháng 12 năm 2017.</a:t>
            </a:r>
          </a:p>
          <a:p>
            <a:r>
              <a:rPr lang="en-US" dirty="0"/>
              <a:t>MC: Tương Lại Anh Thư</a:t>
            </a:r>
          </a:p>
          <a:p>
            <a:r>
              <a:rPr lang="en-US" dirty="0"/>
              <a:t>Quay clip: Võ Thành Phát</a:t>
            </a:r>
          </a:p>
          <a:p>
            <a:pPr lvl="0">
              <a:buFont typeface="Wingdings" panose="05000000000000000000" pitchFamily="2" charset="2"/>
              <a:buChar char="Ø"/>
            </a:pPr>
            <a:endParaRPr lang="en-US" dirty="0"/>
          </a:p>
        </p:txBody>
      </p:sp>
    </p:spTree>
    <p:extLst>
      <p:ext uri="{BB962C8B-B14F-4D97-AF65-F5344CB8AC3E}">
        <p14:creationId xmlns:p14="http://schemas.microsoft.com/office/powerpoint/2010/main" val="2041202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14400" y="2083911"/>
          <a:ext cx="7467600" cy="3863340"/>
        </p:xfrm>
        <a:graphic>
          <a:graphicData uri="http://schemas.openxmlformats.org/drawingml/2006/table">
            <a:tbl>
              <a:tblPr firstRow="1" firstCol="1" bandRow="1">
                <a:tableStyleId>{5C22544A-7EE6-4342-B048-85BDC9FD1C3A}</a:tableStyleId>
              </a:tblPr>
              <a:tblGrid>
                <a:gridCol w="445827">
                  <a:extLst>
                    <a:ext uri="{9D8B030D-6E8A-4147-A177-3AD203B41FA5}">
                      <a16:colId xmlns:a16="http://schemas.microsoft.com/office/drawing/2014/main" val="20000"/>
                    </a:ext>
                  </a:extLst>
                </a:gridCol>
                <a:gridCol w="1058839">
                  <a:extLst>
                    <a:ext uri="{9D8B030D-6E8A-4147-A177-3AD203B41FA5}">
                      <a16:colId xmlns:a16="http://schemas.microsoft.com/office/drawing/2014/main" val="20001"/>
                    </a:ext>
                  </a:extLst>
                </a:gridCol>
                <a:gridCol w="1783307">
                  <a:extLst>
                    <a:ext uri="{9D8B030D-6E8A-4147-A177-3AD203B41FA5}">
                      <a16:colId xmlns:a16="http://schemas.microsoft.com/office/drawing/2014/main" val="20002"/>
                    </a:ext>
                  </a:extLst>
                </a:gridCol>
                <a:gridCol w="1058839">
                  <a:extLst>
                    <a:ext uri="{9D8B030D-6E8A-4147-A177-3AD203B41FA5}">
                      <a16:colId xmlns:a16="http://schemas.microsoft.com/office/drawing/2014/main" val="20003"/>
                    </a:ext>
                  </a:extLst>
                </a:gridCol>
                <a:gridCol w="2061949">
                  <a:extLst>
                    <a:ext uri="{9D8B030D-6E8A-4147-A177-3AD203B41FA5}">
                      <a16:colId xmlns:a16="http://schemas.microsoft.com/office/drawing/2014/main" val="20004"/>
                    </a:ext>
                  </a:extLst>
                </a:gridCol>
                <a:gridCol w="1058839">
                  <a:extLst>
                    <a:ext uri="{9D8B030D-6E8A-4147-A177-3AD203B41FA5}">
                      <a16:colId xmlns:a16="http://schemas.microsoft.com/office/drawing/2014/main" val="20005"/>
                    </a:ext>
                  </a:extLst>
                </a:gridCol>
              </a:tblGrid>
              <a:tr h="289787">
                <a:tc>
                  <a:txBody>
                    <a:bodyPr/>
                    <a:lstStyle/>
                    <a:p>
                      <a:pPr marL="0" marR="0" algn="ctr">
                        <a:lnSpc>
                          <a:spcPct val="150000"/>
                        </a:lnSpc>
                        <a:spcBef>
                          <a:spcPts val="720"/>
                        </a:spcBef>
                        <a:spcAft>
                          <a:spcPts val="720"/>
                        </a:spcAft>
                      </a:pPr>
                      <a:r>
                        <a:rPr lang="en-US" sz="1300">
                          <a:effectLst/>
                        </a:rPr>
                        <a:t>STT</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MSSV</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Họ và tên</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Vai trò</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Email</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SĐT</a:t>
                      </a:r>
                      <a:endParaRPr lang="en-US" sz="1100">
                        <a:effectLst/>
                        <a:latin typeface="Calibri"/>
                        <a:ea typeface="Calibri"/>
                        <a:cs typeface="Cordia New"/>
                      </a:endParaRPr>
                    </a:p>
                  </a:txBody>
                  <a:tcPr marL="66874" marR="66874" marT="0" marB="0" anchor="ctr"/>
                </a:tc>
                <a:extLst>
                  <a:ext uri="{0D108BD9-81ED-4DB2-BD59-A6C34878D82A}">
                    <a16:rowId xmlns:a16="http://schemas.microsoft.com/office/drawing/2014/main" val="10000"/>
                  </a:ext>
                </a:extLst>
              </a:tr>
              <a:tr h="450780">
                <a:tc>
                  <a:txBody>
                    <a:bodyPr/>
                    <a:lstStyle/>
                    <a:p>
                      <a:pPr marL="0" marR="0" algn="ctr">
                        <a:lnSpc>
                          <a:spcPct val="150000"/>
                        </a:lnSpc>
                        <a:spcBef>
                          <a:spcPts val="720"/>
                        </a:spcBef>
                        <a:spcAft>
                          <a:spcPts val="720"/>
                        </a:spcAft>
                      </a:pPr>
                      <a:r>
                        <a:rPr lang="en-US" sz="1300">
                          <a:effectLst/>
                        </a:rPr>
                        <a:t>1</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17211TT0111</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Võ Thành Phát</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Nhóm trưởng</a:t>
                      </a:r>
                      <a:endParaRPr lang="en-US" sz="1100">
                        <a:effectLst/>
                        <a:latin typeface="Calibri"/>
                        <a:ea typeface="Calibri"/>
                        <a:cs typeface="Cordia New"/>
                      </a:endParaRPr>
                    </a:p>
                  </a:txBody>
                  <a:tcPr marL="66874" marR="66874" marT="0" marB="0" anchor="ctr"/>
                </a:tc>
                <a:tc>
                  <a:txBody>
                    <a:bodyPr/>
                    <a:lstStyle/>
                    <a:p>
                      <a:pPr marL="0" marR="0">
                        <a:lnSpc>
                          <a:spcPct val="150000"/>
                        </a:lnSpc>
                        <a:spcBef>
                          <a:spcPts val="720"/>
                        </a:spcBef>
                        <a:spcAft>
                          <a:spcPts val="720"/>
                        </a:spcAft>
                      </a:pPr>
                      <a:r>
                        <a:rPr lang="en-US" sz="1300">
                          <a:effectLst/>
                        </a:rPr>
                        <a:t>thanhphat147@gmail.com</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0971174293</a:t>
                      </a:r>
                      <a:endParaRPr lang="en-US" sz="1100">
                        <a:effectLst/>
                        <a:latin typeface="Calibri"/>
                        <a:ea typeface="Calibri"/>
                        <a:cs typeface="Cordia New"/>
                      </a:endParaRPr>
                    </a:p>
                  </a:txBody>
                  <a:tcPr marL="66874" marR="66874" marT="0" marB="0" anchor="ctr"/>
                </a:tc>
                <a:extLst>
                  <a:ext uri="{0D108BD9-81ED-4DB2-BD59-A6C34878D82A}">
                    <a16:rowId xmlns:a16="http://schemas.microsoft.com/office/drawing/2014/main" val="10001"/>
                  </a:ext>
                </a:extLst>
              </a:tr>
              <a:tr h="579575">
                <a:tc>
                  <a:txBody>
                    <a:bodyPr/>
                    <a:lstStyle/>
                    <a:p>
                      <a:pPr marL="0" marR="0" algn="ctr">
                        <a:lnSpc>
                          <a:spcPct val="150000"/>
                        </a:lnSpc>
                        <a:spcBef>
                          <a:spcPts val="720"/>
                        </a:spcBef>
                        <a:spcAft>
                          <a:spcPts val="720"/>
                        </a:spcAft>
                      </a:pPr>
                      <a:r>
                        <a:rPr lang="en-US" sz="1300">
                          <a:effectLst/>
                        </a:rPr>
                        <a:t>2</a:t>
                      </a:r>
                      <a:endParaRPr lang="en-US" sz="1100">
                        <a:effectLst/>
                        <a:latin typeface="Calibri"/>
                        <a:ea typeface="Calibri"/>
                        <a:cs typeface="Cordia New"/>
                      </a:endParaRPr>
                    </a:p>
                  </a:txBody>
                  <a:tcPr marL="66874" marR="66874" marT="0" marB="0" anchor="ctr"/>
                </a:tc>
                <a:tc>
                  <a:txBody>
                    <a:bodyPr/>
                    <a:lstStyle/>
                    <a:p>
                      <a:pPr marL="0" marR="0">
                        <a:lnSpc>
                          <a:spcPct val="150000"/>
                        </a:lnSpc>
                        <a:spcBef>
                          <a:spcPts val="720"/>
                        </a:spcBef>
                        <a:spcAft>
                          <a:spcPts val="720"/>
                        </a:spcAft>
                      </a:pPr>
                      <a:r>
                        <a:rPr lang="en-US" sz="1300">
                          <a:effectLst/>
                        </a:rPr>
                        <a:t>17211TT0235</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Tương Lại Anh Thư</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Thư ký</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Tuonglaianhthu03041999@gmail.com</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01687574440</a:t>
                      </a:r>
                      <a:endParaRPr lang="en-US" sz="1100">
                        <a:effectLst/>
                        <a:latin typeface="Calibri"/>
                        <a:ea typeface="Calibri"/>
                        <a:cs typeface="Cordia New"/>
                      </a:endParaRPr>
                    </a:p>
                  </a:txBody>
                  <a:tcPr marL="66874" marR="66874" marT="0" marB="0" anchor="ctr"/>
                </a:tc>
                <a:extLst>
                  <a:ext uri="{0D108BD9-81ED-4DB2-BD59-A6C34878D82A}">
                    <a16:rowId xmlns:a16="http://schemas.microsoft.com/office/drawing/2014/main" val="10002"/>
                  </a:ext>
                </a:extLst>
              </a:tr>
              <a:tr h="289787">
                <a:tc>
                  <a:txBody>
                    <a:bodyPr/>
                    <a:lstStyle/>
                    <a:p>
                      <a:pPr marL="0" marR="0" algn="ctr">
                        <a:lnSpc>
                          <a:spcPct val="150000"/>
                        </a:lnSpc>
                        <a:spcBef>
                          <a:spcPts val="720"/>
                        </a:spcBef>
                        <a:spcAft>
                          <a:spcPts val="720"/>
                        </a:spcAft>
                      </a:pPr>
                      <a:r>
                        <a:rPr lang="en-US" sz="1300">
                          <a:effectLst/>
                        </a:rPr>
                        <a:t>3</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17211TT3149</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Nguyễn Thị Hà Phương</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Thành viên</a:t>
                      </a:r>
                      <a:endParaRPr lang="en-US" sz="1100">
                        <a:effectLst/>
                        <a:latin typeface="Calibri"/>
                        <a:ea typeface="Calibri"/>
                        <a:cs typeface="Cordia New"/>
                      </a:endParaRPr>
                    </a:p>
                  </a:txBody>
                  <a:tcPr marL="66874" marR="66874" marT="0" marB="0" anchor="ctr"/>
                </a:tc>
                <a:tc>
                  <a:txBody>
                    <a:bodyPr/>
                    <a:lstStyle/>
                    <a:p>
                      <a:pPr marL="0" marR="0">
                        <a:lnSpc>
                          <a:spcPct val="150000"/>
                        </a:lnSpc>
                        <a:spcBef>
                          <a:spcPts val="720"/>
                        </a:spcBef>
                        <a:spcAft>
                          <a:spcPts val="720"/>
                        </a:spcAft>
                      </a:pPr>
                      <a:r>
                        <a:rPr lang="en-US" sz="1300">
                          <a:effectLst/>
                        </a:rPr>
                        <a:t>haphuongn739@gmail.com</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01648974550</a:t>
                      </a:r>
                      <a:endParaRPr lang="en-US" sz="1100">
                        <a:effectLst/>
                        <a:latin typeface="Calibri"/>
                        <a:ea typeface="Calibri"/>
                        <a:cs typeface="Cordia New"/>
                      </a:endParaRPr>
                    </a:p>
                  </a:txBody>
                  <a:tcPr marL="66874" marR="66874" marT="0" marB="0" anchor="ctr"/>
                </a:tc>
                <a:extLst>
                  <a:ext uri="{0D108BD9-81ED-4DB2-BD59-A6C34878D82A}">
                    <a16:rowId xmlns:a16="http://schemas.microsoft.com/office/drawing/2014/main" val="10003"/>
                  </a:ext>
                </a:extLst>
              </a:tr>
              <a:tr h="289787">
                <a:tc>
                  <a:txBody>
                    <a:bodyPr/>
                    <a:lstStyle/>
                    <a:p>
                      <a:pPr marL="0" marR="0" algn="ctr">
                        <a:lnSpc>
                          <a:spcPct val="150000"/>
                        </a:lnSpc>
                        <a:spcBef>
                          <a:spcPts val="720"/>
                        </a:spcBef>
                        <a:spcAft>
                          <a:spcPts val="720"/>
                        </a:spcAft>
                      </a:pPr>
                      <a:r>
                        <a:rPr lang="en-US" sz="1300">
                          <a:effectLst/>
                        </a:rPr>
                        <a:t>4</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17211TT0192</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Trần Quốc Thứ</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Thành viên</a:t>
                      </a:r>
                      <a:endParaRPr lang="en-US" sz="1100">
                        <a:effectLst/>
                        <a:latin typeface="Calibri"/>
                        <a:ea typeface="Calibri"/>
                        <a:cs typeface="Cordia New"/>
                      </a:endParaRPr>
                    </a:p>
                  </a:txBody>
                  <a:tcPr marL="66874" marR="66874" marT="0" marB="0" anchor="ctr"/>
                </a:tc>
                <a:tc>
                  <a:txBody>
                    <a:bodyPr/>
                    <a:lstStyle/>
                    <a:p>
                      <a:pPr marL="0" marR="0">
                        <a:lnSpc>
                          <a:spcPct val="150000"/>
                        </a:lnSpc>
                        <a:spcBef>
                          <a:spcPts val="720"/>
                        </a:spcBef>
                        <a:spcAft>
                          <a:spcPts val="720"/>
                        </a:spcAft>
                      </a:pPr>
                      <a:r>
                        <a:rPr lang="en-US" sz="1300">
                          <a:effectLst/>
                        </a:rPr>
                        <a:t>thutran1401998@gmail.com</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01664631966</a:t>
                      </a:r>
                      <a:endParaRPr lang="en-US" sz="1100">
                        <a:effectLst/>
                        <a:latin typeface="Calibri"/>
                        <a:ea typeface="Calibri"/>
                        <a:cs typeface="Cordia New"/>
                      </a:endParaRPr>
                    </a:p>
                  </a:txBody>
                  <a:tcPr marL="66874" marR="66874" marT="0" marB="0" anchor="ctr"/>
                </a:tc>
                <a:extLst>
                  <a:ext uri="{0D108BD9-81ED-4DB2-BD59-A6C34878D82A}">
                    <a16:rowId xmlns:a16="http://schemas.microsoft.com/office/drawing/2014/main" val="10004"/>
                  </a:ext>
                </a:extLst>
              </a:tr>
              <a:tr h="289787">
                <a:tc>
                  <a:txBody>
                    <a:bodyPr/>
                    <a:lstStyle/>
                    <a:p>
                      <a:pPr marL="0" marR="0" algn="ctr">
                        <a:lnSpc>
                          <a:spcPct val="150000"/>
                        </a:lnSpc>
                        <a:spcBef>
                          <a:spcPts val="720"/>
                        </a:spcBef>
                        <a:spcAft>
                          <a:spcPts val="720"/>
                        </a:spcAft>
                      </a:pPr>
                      <a:r>
                        <a:rPr lang="en-US" sz="1300">
                          <a:effectLst/>
                        </a:rPr>
                        <a:t>5</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17211TT0227</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Nguyễn Đăng Khoa</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Thành viên</a:t>
                      </a:r>
                      <a:endParaRPr lang="en-US" sz="1100">
                        <a:effectLst/>
                        <a:latin typeface="Calibri"/>
                        <a:ea typeface="Calibri"/>
                        <a:cs typeface="Cordia New"/>
                      </a:endParaRPr>
                    </a:p>
                  </a:txBody>
                  <a:tcPr marL="66874" marR="66874" marT="0" marB="0" anchor="ctr"/>
                </a:tc>
                <a:tc>
                  <a:txBody>
                    <a:bodyPr/>
                    <a:lstStyle/>
                    <a:p>
                      <a:pPr marL="0" marR="0">
                        <a:lnSpc>
                          <a:spcPct val="150000"/>
                        </a:lnSpc>
                        <a:spcBef>
                          <a:spcPts val="720"/>
                        </a:spcBef>
                        <a:spcAft>
                          <a:spcPts val="720"/>
                        </a:spcAft>
                      </a:pPr>
                      <a:r>
                        <a:rPr lang="en-US" sz="1300">
                          <a:effectLst/>
                        </a:rPr>
                        <a:t>khoa09081999@gmail.com</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09021922337</a:t>
                      </a:r>
                      <a:endParaRPr lang="en-US" sz="1100">
                        <a:effectLst/>
                        <a:latin typeface="Calibri"/>
                        <a:ea typeface="Calibri"/>
                        <a:cs typeface="Cordia New"/>
                      </a:endParaRPr>
                    </a:p>
                  </a:txBody>
                  <a:tcPr marL="66874" marR="66874" marT="0" marB="0" anchor="ctr"/>
                </a:tc>
                <a:extLst>
                  <a:ext uri="{0D108BD9-81ED-4DB2-BD59-A6C34878D82A}">
                    <a16:rowId xmlns:a16="http://schemas.microsoft.com/office/drawing/2014/main" val="10005"/>
                  </a:ext>
                </a:extLst>
              </a:tr>
              <a:tr h="579575">
                <a:tc>
                  <a:txBody>
                    <a:bodyPr/>
                    <a:lstStyle/>
                    <a:p>
                      <a:pPr marL="0" marR="0" algn="ctr">
                        <a:lnSpc>
                          <a:spcPct val="150000"/>
                        </a:lnSpc>
                        <a:spcBef>
                          <a:spcPts val="720"/>
                        </a:spcBef>
                        <a:spcAft>
                          <a:spcPts val="720"/>
                        </a:spcAft>
                      </a:pPr>
                      <a:r>
                        <a:rPr lang="en-US" sz="1300">
                          <a:effectLst/>
                        </a:rPr>
                        <a:t>6</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17211TT0315</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Nguyễn Văn Nở</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Thành viên</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Nguyenvanno1011999@gmail.com</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dirty="0">
                          <a:effectLst/>
                        </a:rPr>
                        <a:t>01683657307</a:t>
                      </a:r>
                      <a:endParaRPr lang="en-US" sz="1100" dirty="0">
                        <a:effectLst/>
                        <a:latin typeface="Calibri"/>
                        <a:ea typeface="Calibri"/>
                        <a:cs typeface="Cordia New"/>
                      </a:endParaRPr>
                    </a:p>
                  </a:txBody>
                  <a:tcPr marL="66874" marR="66874" marT="0" marB="0" anchor="ct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914400" y="609600"/>
            <a:ext cx="7696200" cy="685800"/>
          </a:xfrm>
        </p:spPr>
        <p:txBody>
          <a:bodyPr>
            <a:normAutofit/>
          </a:bodyPr>
          <a:lstStyle/>
          <a:p>
            <a:pPr algn="ctr"/>
            <a:r>
              <a:rPr lang="en-US" sz="2400" b="1" dirty="0" smtClean="0"/>
              <a:t>BIÊN BẢN HỌP NHÓM</a:t>
            </a:r>
            <a:endParaRPr lang="en-US" sz="2400" b="1" dirty="0"/>
          </a:p>
        </p:txBody>
      </p:sp>
    </p:spTree>
    <p:extLst>
      <p:ext uri="{BB962C8B-B14F-4D97-AF65-F5344CB8AC3E}">
        <p14:creationId xmlns:p14="http://schemas.microsoft.com/office/powerpoint/2010/main" val="3655122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914400" y="152400"/>
            <a:ext cx="7467600" cy="5973763"/>
          </a:xfrm>
        </p:spPr>
        <p:txBody>
          <a:bodyPr>
            <a:normAutofit fontScale="85000" lnSpcReduction="20000"/>
          </a:bodyPr>
          <a:lstStyle/>
          <a:p>
            <a:pPr marL="457200" lvl="0" indent="-457200">
              <a:buFont typeface="+mj-lt"/>
              <a:buAutoNum type="arabicPeriod"/>
            </a:pPr>
            <a:r>
              <a:rPr lang="en-US" b="1" dirty="0"/>
              <a:t>Thảo luận, bàn bạc về đồ án giáo viên.</a:t>
            </a:r>
            <a:endParaRPr lang="en-US" dirty="0"/>
          </a:p>
          <a:p>
            <a:pPr marL="457200" lvl="0" indent="-457200">
              <a:buFont typeface="+mj-lt"/>
              <a:buAutoNum type="arabicPeriod"/>
            </a:pPr>
            <a:r>
              <a:rPr lang="en-US" b="1" dirty="0"/>
              <a:t>Sắp xếp thời gian thực hiện từng công việc để hoàn thành đồ án.</a:t>
            </a:r>
            <a:endParaRPr lang="en-US" dirty="0"/>
          </a:p>
          <a:p>
            <a:pPr marL="457200" lvl="0" indent="-457200">
              <a:buFont typeface="+mj-lt"/>
              <a:buAutoNum type="arabicPeriod"/>
            </a:pPr>
            <a:r>
              <a:rPr lang="en-US" b="1" dirty="0"/>
              <a:t>Phân công nhiệm vụ rỏ ràng cho từng thành viên trong nhóm.</a:t>
            </a:r>
            <a:endParaRPr lang="en-US" dirty="0"/>
          </a:p>
          <a:p>
            <a:pPr marL="0" lvl="0" indent="0">
              <a:buNone/>
            </a:pPr>
            <a:r>
              <a:rPr lang="en-US" b="1" dirty="0"/>
              <a:t>a.      Kết quả buổi họp nhóm:</a:t>
            </a:r>
            <a:endParaRPr lang="en-US" dirty="0"/>
          </a:p>
          <a:p>
            <a:pPr lvl="0">
              <a:buFont typeface="Wingdings" panose="05000000000000000000" pitchFamily="2" charset="2"/>
              <a:buChar char="Ø"/>
            </a:pPr>
            <a:r>
              <a:rPr lang="en-US" dirty="0"/>
              <a:t>Nhóm đã trao đổi và thảo luận kĩ càng về hướng hoàn thành đồ án giáo viên giao.</a:t>
            </a:r>
          </a:p>
          <a:p>
            <a:pPr lvl="0">
              <a:buFont typeface="Wingdings" panose="05000000000000000000" pitchFamily="2" charset="2"/>
              <a:buChar char="Ø"/>
            </a:pPr>
            <a:r>
              <a:rPr lang="en-US" dirty="0"/>
              <a:t>Phân công được công việc phù hợp cho từng thành viên trong nhóm.</a:t>
            </a:r>
          </a:p>
          <a:p>
            <a:pPr lvl="0">
              <a:buFont typeface="Wingdings" panose="05000000000000000000" pitchFamily="2" charset="2"/>
              <a:buChar char="Ø"/>
            </a:pPr>
            <a:r>
              <a:rPr lang="en-US" dirty="0"/>
              <a:t>Thống nhất thời gian bắt đầu và hoàn thành đồ án </a:t>
            </a:r>
            <a:r>
              <a:rPr lang="en-GB" dirty="0"/>
              <a:t>.</a:t>
            </a:r>
            <a:endParaRPr lang="en-US" dirty="0"/>
          </a:p>
          <a:p>
            <a:pPr marL="0" lvl="0" indent="0">
              <a:buNone/>
            </a:pPr>
            <a:r>
              <a:rPr lang="en-US" b="1" dirty="0"/>
              <a:t>b.     Nội dung:</a:t>
            </a:r>
            <a:endParaRPr lang="en-US" dirty="0"/>
          </a:p>
          <a:p>
            <a:pPr lvl="0">
              <a:buFont typeface="Wingdings" panose="05000000000000000000" pitchFamily="2" charset="2"/>
              <a:buChar char="Ø"/>
            </a:pPr>
            <a:r>
              <a:rPr lang="en-US" dirty="0"/>
              <a:t>Xác định hướng đi để làm đồ án.</a:t>
            </a:r>
          </a:p>
          <a:p>
            <a:pPr lvl="0">
              <a:buFont typeface="Wingdings" panose="05000000000000000000" pitchFamily="2" charset="2"/>
              <a:buChar char="Ø"/>
            </a:pPr>
            <a:r>
              <a:rPr lang="en-US" dirty="0"/>
              <a:t>Thảo luận về nội dung đồ án.</a:t>
            </a:r>
          </a:p>
          <a:p>
            <a:pPr lvl="0">
              <a:buFont typeface="Wingdings" panose="05000000000000000000" pitchFamily="2" charset="2"/>
              <a:buChar char="Ø"/>
            </a:pPr>
            <a:r>
              <a:rPr lang="en-US" dirty="0"/>
              <a:t>Phân công công việc rỏ ràng.</a:t>
            </a:r>
          </a:p>
          <a:p>
            <a:pPr marL="0" lvl="0" indent="0">
              <a:buNone/>
            </a:pPr>
            <a:r>
              <a:rPr lang="en-US" b="1" dirty="0"/>
              <a:t>c.     Tổ chức công việc:</a:t>
            </a:r>
            <a:endParaRPr lang="en-US" dirty="0"/>
          </a:p>
          <a:p>
            <a:pPr lvl="0">
              <a:buFont typeface="Wingdings" panose="05000000000000000000" pitchFamily="2" charset="2"/>
              <a:buChar char="Ø"/>
            </a:pPr>
            <a:r>
              <a:rPr lang="en-US" b="1" dirty="0"/>
              <a:t>Mục tiêu:</a:t>
            </a:r>
            <a:r>
              <a:rPr lang="en-US" dirty="0"/>
              <a:t> Thực hiện quay một Video Clip nói về yêu cầu thực tiễn từ doanh nghiệp và kế hoạch hoàn thiện bản thân để đáp ứng nhu cầu đó trong lĩnh vực công nghệ thông tin.</a:t>
            </a:r>
          </a:p>
          <a:p>
            <a:pPr lvl="0">
              <a:buFont typeface="Wingdings" panose="05000000000000000000" pitchFamily="2" charset="2"/>
              <a:buChar char="Ø"/>
            </a:pPr>
            <a:r>
              <a:rPr lang="en-US" b="1" dirty="0"/>
              <a:t>Địa điểm</a:t>
            </a:r>
            <a:r>
              <a:rPr lang="en-US" dirty="0"/>
              <a:t>: Căn tin trường Cao Đẳng Công Nghệ Thủ Đức</a:t>
            </a:r>
          </a:p>
          <a:p>
            <a:pPr lvl="0">
              <a:buFont typeface="Wingdings" panose="05000000000000000000" pitchFamily="2" charset="2"/>
              <a:buChar char="Ø"/>
            </a:pPr>
            <a:r>
              <a:rPr lang="en-US" b="1" dirty="0"/>
              <a:t>Thời gian</a:t>
            </a:r>
            <a:r>
              <a:rPr lang="en-US" dirty="0"/>
              <a:t>: Vào lúc 9h sáng  thứ ba </a:t>
            </a:r>
            <a:r>
              <a:rPr lang="en-US"/>
              <a:t>ngày </a:t>
            </a:r>
            <a:r>
              <a:rPr lang="en-US" smtClean="0"/>
              <a:t>06 </a:t>
            </a:r>
            <a:r>
              <a:rPr lang="en-US"/>
              <a:t>/</a:t>
            </a:r>
            <a:r>
              <a:rPr lang="en-US" smtClean="0"/>
              <a:t>12 </a:t>
            </a:r>
            <a:r>
              <a:rPr lang="en-US" dirty="0"/>
              <a:t>/ 2017 .</a:t>
            </a:r>
          </a:p>
          <a:p>
            <a:pPr lvl="0"/>
            <a:r>
              <a:rPr lang="en-US" b="1" dirty="0"/>
              <a:t>Nội dung buổi họp</a:t>
            </a:r>
            <a:r>
              <a:rPr lang="en-US" b="1" dirty="0" smtClean="0"/>
              <a:t>: </a:t>
            </a:r>
            <a:r>
              <a:rPr lang="en-US" dirty="0"/>
              <a:t>Kết quả thu được qua clip</a:t>
            </a:r>
          </a:p>
          <a:p>
            <a:r>
              <a:rPr lang="en-US" dirty="0"/>
              <a:t>Những khó khăn trong quá trình học tập.</a:t>
            </a:r>
          </a:p>
          <a:p>
            <a:r>
              <a:rPr lang="en-US" dirty="0"/>
              <a:t>Những khó khăn bở ngỡ khi đi thực tập.</a:t>
            </a:r>
          </a:p>
          <a:p>
            <a:r>
              <a:rPr lang="en-US" dirty="0"/>
              <a:t>Những lời khuyên dành cho sinh viên công nghệ phần mềm.</a:t>
            </a:r>
          </a:p>
          <a:p>
            <a:pPr marL="0" lvl="0" indent="0">
              <a:buNone/>
            </a:pPr>
            <a:endParaRPr lang="en-US" dirty="0"/>
          </a:p>
        </p:txBody>
      </p:sp>
    </p:spTree>
    <p:extLst>
      <p:ext uri="{BB962C8B-B14F-4D97-AF65-F5344CB8AC3E}">
        <p14:creationId xmlns:p14="http://schemas.microsoft.com/office/powerpoint/2010/main" val="488304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err="1" smtClean="0"/>
              <a:t>III.Kết</a:t>
            </a:r>
            <a:r>
              <a:rPr lang="en-US" dirty="0" smtClean="0"/>
              <a:t> </a:t>
            </a:r>
            <a:r>
              <a:rPr lang="en-US" dirty="0" err="1" smtClean="0"/>
              <a:t>quả</a:t>
            </a:r>
            <a:r>
              <a:rPr lang="en-US" dirty="0" smtClean="0"/>
              <a:t> </a:t>
            </a:r>
            <a:r>
              <a:rPr lang="en-US" dirty="0" err="1" smtClean="0"/>
              <a:t>đạt</a:t>
            </a:r>
            <a:r>
              <a:rPr lang="en-US" dirty="0" smtClean="0"/>
              <a:t> </a:t>
            </a:r>
            <a:r>
              <a:rPr lang="en-US" dirty="0" err="1" smtClean="0"/>
              <a:t>được</a:t>
            </a:r>
            <a:endParaRPr lang="en-US" dirty="0"/>
          </a:p>
        </p:txBody>
      </p:sp>
    </p:spTree>
    <p:extLst>
      <p:ext uri="{BB962C8B-B14F-4D97-AF65-F5344CB8AC3E}">
        <p14:creationId xmlns:p14="http://schemas.microsoft.com/office/powerpoint/2010/main" val="3812383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1.  </a:t>
            </a:r>
            <a:r>
              <a:rPr lang="en-US" dirty="0" err="1" smtClean="0"/>
              <a:t>Từ</a:t>
            </a:r>
            <a:r>
              <a:rPr lang="en-US" dirty="0" smtClean="0"/>
              <a:t> clip, ta </a:t>
            </a:r>
            <a:r>
              <a:rPr lang="en-US" dirty="0" err="1" smtClean="0"/>
              <a:t>tổng</a:t>
            </a:r>
            <a:r>
              <a:rPr lang="en-US" dirty="0" smtClean="0"/>
              <a:t> </a:t>
            </a:r>
            <a:r>
              <a:rPr lang="en-US" dirty="0" err="1" smtClean="0"/>
              <a:t>hợp</a:t>
            </a:r>
            <a:r>
              <a:rPr lang="en-US" dirty="0" smtClean="0"/>
              <a:t> </a:t>
            </a:r>
            <a:r>
              <a:rPr lang="en-US" dirty="0" err="1" smtClean="0"/>
              <a:t>nội</a:t>
            </a:r>
            <a:r>
              <a:rPr lang="en-US" dirty="0" smtClean="0"/>
              <a:t> dung</a:t>
            </a:r>
            <a:endParaRPr lang="en-US" dirty="0"/>
          </a:p>
        </p:txBody>
      </p:sp>
      <p:sp>
        <p:nvSpPr>
          <p:cNvPr id="3" name="Title 2"/>
          <p:cNvSpPr>
            <a:spLocks noGrp="1"/>
          </p:cNvSpPr>
          <p:nvPr>
            <p:ph type="title"/>
          </p:nvPr>
        </p:nvSpPr>
        <p:spPr/>
        <p:txBody>
          <a:bodyPr/>
          <a:lstStyle/>
          <a:p>
            <a:r>
              <a:rPr lang="en-US" dirty="0" smtClean="0"/>
              <a:t>IV. </a:t>
            </a:r>
            <a:r>
              <a:rPr lang="en-US" dirty="0" err="1" smtClean="0"/>
              <a:t>Kết</a:t>
            </a:r>
            <a:r>
              <a:rPr lang="en-US" dirty="0" smtClean="0"/>
              <a:t> </a:t>
            </a:r>
            <a:r>
              <a:rPr lang="en-US" dirty="0" err="1" smtClean="0"/>
              <a:t>luận</a:t>
            </a:r>
            <a:endParaRPr lang="en-US" dirty="0"/>
          </a:p>
        </p:txBody>
      </p:sp>
    </p:spTree>
    <p:extLst>
      <p:ext uri="{BB962C8B-B14F-4D97-AF65-F5344CB8AC3E}">
        <p14:creationId xmlns:p14="http://schemas.microsoft.com/office/powerpoint/2010/main" val="1028396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8"/>
            <a:ext cx="9144000" cy="4343400"/>
          </a:xfrm>
          <a:prstGeom prst="rect">
            <a:avLst/>
          </a:prstGeom>
        </p:spPr>
      </p:pic>
      <p:sp>
        <p:nvSpPr>
          <p:cNvPr id="5" name="TextBox 4"/>
          <p:cNvSpPr txBox="1"/>
          <p:nvPr/>
        </p:nvSpPr>
        <p:spPr>
          <a:xfrm>
            <a:off x="1966452" y="6198616"/>
            <a:ext cx="6553200" cy="369332"/>
          </a:xfrm>
          <a:prstGeom prst="rect">
            <a:avLst/>
          </a:prstGeom>
          <a:noFill/>
        </p:spPr>
        <p:txBody>
          <a:bodyPr wrap="square" rtlCol="0">
            <a:spAutoFit/>
          </a:bodyPr>
          <a:lstStyle/>
          <a:p>
            <a:r>
              <a:rPr lang="en-US" dirty="0" err="1" smtClean="0"/>
              <a:t>Người</a:t>
            </a:r>
            <a:r>
              <a:rPr lang="en-US" dirty="0" smtClean="0"/>
              <a:t> </a:t>
            </a:r>
            <a:r>
              <a:rPr lang="en-US" dirty="0" err="1" smtClean="0"/>
              <a:t>thuyết</a:t>
            </a:r>
            <a:r>
              <a:rPr lang="en-US" dirty="0" smtClean="0"/>
              <a:t> </a:t>
            </a:r>
            <a:r>
              <a:rPr lang="en-US" dirty="0" err="1" smtClean="0"/>
              <a:t>trình</a:t>
            </a:r>
            <a:r>
              <a:rPr lang="en-US" dirty="0" smtClean="0"/>
              <a:t>:</a:t>
            </a:r>
            <a:endParaRPr lang="en-US" dirty="0"/>
          </a:p>
        </p:txBody>
      </p:sp>
    </p:spTree>
    <p:extLst>
      <p:ext uri="{BB962C8B-B14F-4D97-AF65-F5344CB8AC3E}">
        <p14:creationId xmlns:p14="http://schemas.microsoft.com/office/powerpoint/2010/main" val="2586412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4" y="1295400"/>
            <a:ext cx="9144000" cy="5143500"/>
          </a:xfrm>
          <a:prstGeom prst="rect">
            <a:avLst/>
          </a:prstGeom>
        </p:spPr>
      </p:pic>
    </p:spTree>
    <p:extLst>
      <p:ext uri="{BB962C8B-B14F-4D97-AF65-F5344CB8AC3E}">
        <p14:creationId xmlns:p14="http://schemas.microsoft.com/office/powerpoint/2010/main" val="1112528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lstStyle/>
          <a:p>
            <a:pPr algn="ctr"/>
            <a:r>
              <a:rPr lang="en-US" dirty="0" err="1" smtClean="0"/>
              <a:t>Mục</a:t>
            </a:r>
            <a:r>
              <a:rPr lang="en-US" dirty="0" smtClean="0"/>
              <a:t> </a:t>
            </a:r>
            <a:r>
              <a:rPr lang="en-US" dirty="0" err="1" smtClean="0"/>
              <a:t>lục</a:t>
            </a:r>
            <a:endParaRPr lang="en-US" dirty="0"/>
          </a:p>
        </p:txBody>
      </p:sp>
      <p:sp>
        <p:nvSpPr>
          <p:cNvPr id="3" name="Right Arrow 2"/>
          <p:cNvSpPr/>
          <p:nvPr/>
        </p:nvSpPr>
        <p:spPr>
          <a:xfrm>
            <a:off x="931606" y="2133600"/>
            <a:ext cx="2209800" cy="31242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Nội</a:t>
            </a:r>
            <a:r>
              <a:rPr lang="en-US" dirty="0" smtClean="0">
                <a:solidFill>
                  <a:schemeClr val="bg1"/>
                </a:solidFill>
              </a:rPr>
              <a:t> dung</a:t>
            </a:r>
            <a:endParaRPr lang="en-US" dirty="0">
              <a:solidFill>
                <a:schemeClr val="bg1"/>
              </a:solidFill>
            </a:endParaRPr>
          </a:p>
        </p:txBody>
      </p:sp>
      <p:sp>
        <p:nvSpPr>
          <p:cNvPr id="4" name="Rounded Rectangle 3"/>
          <p:cNvSpPr/>
          <p:nvPr/>
        </p:nvSpPr>
        <p:spPr>
          <a:xfrm>
            <a:off x="3886200" y="2133600"/>
            <a:ext cx="3657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r>
              <a:rPr lang="en-US" dirty="0" smtClean="0"/>
              <a:t>. Ý </a:t>
            </a:r>
            <a:r>
              <a:rPr lang="en-US" dirty="0" err="1" smtClean="0"/>
              <a:t>Tưởng</a:t>
            </a:r>
            <a:endParaRPr lang="en-US" dirty="0"/>
          </a:p>
        </p:txBody>
      </p:sp>
      <p:sp>
        <p:nvSpPr>
          <p:cNvPr id="5" name="Rounded Rectangle 4">
            <a:hlinkClick r:id="rId2" action="ppaction://hlinksldjump"/>
          </p:cNvPr>
          <p:cNvSpPr/>
          <p:nvPr/>
        </p:nvSpPr>
        <p:spPr>
          <a:xfrm>
            <a:off x="3886200" y="3011129"/>
            <a:ext cx="3657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II. </a:t>
            </a:r>
            <a:r>
              <a:rPr lang="en-US" dirty="0" err="1" smtClean="0"/>
              <a:t>Trình</a:t>
            </a:r>
            <a:r>
              <a:rPr lang="en-US" dirty="0" smtClean="0"/>
              <a:t> </a:t>
            </a:r>
            <a:r>
              <a:rPr lang="en-US" dirty="0" err="1" smtClean="0"/>
              <a:t>bày</a:t>
            </a:r>
            <a:r>
              <a:rPr lang="en-US" dirty="0" smtClean="0"/>
              <a:t> </a:t>
            </a:r>
            <a:r>
              <a:rPr lang="en-US" dirty="0" err="1" smtClean="0"/>
              <a:t>giải</a:t>
            </a:r>
            <a:r>
              <a:rPr lang="en-US" dirty="0" smtClean="0"/>
              <a:t> </a:t>
            </a:r>
            <a:r>
              <a:rPr lang="en-US" dirty="0" err="1" smtClean="0"/>
              <a:t>pháp</a:t>
            </a:r>
            <a:endParaRPr lang="en-US" dirty="0"/>
          </a:p>
        </p:txBody>
      </p:sp>
      <p:sp>
        <p:nvSpPr>
          <p:cNvPr id="6" name="Rounded Rectangle 5">
            <a:hlinkClick r:id="rId3" action="ppaction://hlinksldjump"/>
          </p:cNvPr>
          <p:cNvSpPr/>
          <p:nvPr/>
        </p:nvSpPr>
        <p:spPr>
          <a:xfrm>
            <a:off x="3886200" y="3886200"/>
            <a:ext cx="3657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III. </a:t>
            </a:r>
            <a:r>
              <a:rPr lang="en-US" dirty="0" err="1" smtClean="0"/>
              <a:t>Kết</a:t>
            </a:r>
            <a:r>
              <a:rPr lang="en-US" dirty="0" smtClean="0"/>
              <a:t> </a:t>
            </a:r>
            <a:r>
              <a:rPr lang="en-US" dirty="0" err="1" smtClean="0"/>
              <a:t>quả</a:t>
            </a:r>
            <a:r>
              <a:rPr lang="en-US" dirty="0" smtClean="0"/>
              <a:t> </a:t>
            </a:r>
            <a:r>
              <a:rPr lang="en-US" dirty="0" err="1" smtClean="0"/>
              <a:t>đạt</a:t>
            </a:r>
            <a:r>
              <a:rPr lang="en-US" dirty="0" smtClean="0"/>
              <a:t> </a:t>
            </a:r>
            <a:r>
              <a:rPr lang="en-US" dirty="0" err="1" smtClean="0"/>
              <a:t>được</a:t>
            </a:r>
            <a:endParaRPr lang="en-US" dirty="0"/>
          </a:p>
        </p:txBody>
      </p:sp>
      <p:sp>
        <p:nvSpPr>
          <p:cNvPr id="7" name="Rounded Rectangle 6">
            <a:hlinkClick r:id="rId4" action="ppaction://hlinksldjump"/>
          </p:cNvPr>
          <p:cNvSpPr/>
          <p:nvPr/>
        </p:nvSpPr>
        <p:spPr>
          <a:xfrm>
            <a:off x="3886200" y="4838700"/>
            <a:ext cx="3657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IV. </a:t>
            </a:r>
            <a:r>
              <a:rPr lang="en-US" dirty="0" err="1" smtClean="0"/>
              <a:t>Kết</a:t>
            </a:r>
            <a:r>
              <a:rPr lang="en-US" dirty="0" smtClean="0"/>
              <a:t> </a:t>
            </a:r>
            <a:r>
              <a:rPr lang="en-US" dirty="0" err="1" smtClean="0"/>
              <a:t>luận</a:t>
            </a:r>
            <a:endParaRPr lang="en-US" dirty="0"/>
          </a:p>
        </p:txBody>
      </p:sp>
    </p:spTree>
    <p:extLst>
      <p:ext uri="{BB962C8B-B14F-4D97-AF65-F5344CB8AC3E}">
        <p14:creationId xmlns:p14="http://schemas.microsoft.com/office/powerpoint/2010/main" val="1677460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buNone/>
            </a:pPr>
            <a:r>
              <a:rPr lang="en-US" dirty="0" err="1" smtClean="0"/>
              <a:t>Hiện</a:t>
            </a:r>
            <a:r>
              <a:rPr lang="en-US" dirty="0" smtClean="0"/>
              <a:t> nay, </a:t>
            </a:r>
            <a:r>
              <a:rPr lang="en-US" dirty="0" err="1" smtClean="0"/>
              <a:t>ngành</a:t>
            </a:r>
            <a:r>
              <a:rPr lang="en-US" dirty="0" smtClean="0"/>
              <a:t> CNTT </a:t>
            </a:r>
            <a:r>
              <a:rPr lang="en-US" dirty="0" err="1" smtClean="0"/>
              <a:t>đang</a:t>
            </a:r>
            <a:r>
              <a:rPr lang="en-US" dirty="0" smtClean="0"/>
              <a:t> </a:t>
            </a:r>
            <a:r>
              <a:rPr lang="en-US" dirty="0" err="1" smtClean="0"/>
              <a:t>là</a:t>
            </a:r>
            <a:r>
              <a:rPr lang="en-US" dirty="0" smtClean="0"/>
              <a:t> </a:t>
            </a:r>
            <a:r>
              <a:rPr lang="en-US" dirty="0" err="1" smtClean="0"/>
              <a:t>một</a:t>
            </a:r>
            <a:r>
              <a:rPr lang="en-US" dirty="0"/>
              <a:t> </a:t>
            </a:r>
            <a:r>
              <a:rPr lang="en-US" dirty="0" err="1" smtClean="0"/>
              <a:t>trong</a:t>
            </a:r>
            <a:r>
              <a:rPr lang="en-US" dirty="0" smtClean="0"/>
              <a:t> </a:t>
            </a:r>
            <a:r>
              <a:rPr lang="en-US" dirty="0" err="1" smtClean="0"/>
              <a:t>những</a:t>
            </a:r>
            <a:r>
              <a:rPr lang="en-US" dirty="0" smtClean="0"/>
              <a:t> </a:t>
            </a:r>
            <a:r>
              <a:rPr lang="en-US" dirty="0" err="1" smtClean="0"/>
              <a:t>ngành</a:t>
            </a:r>
            <a:r>
              <a:rPr lang="en-US" dirty="0" smtClean="0"/>
              <a:t> </a:t>
            </a:r>
            <a:r>
              <a:rPr lang="en-US" dirty="0" err="1" smtClean="0"/>
              <a:t>hàng</a:t>
            </a:r>
            <a:r>
              <a:rPr lang="en-US" dirty="0" smtClean="0"/>
              <a:t> </a:t>
            </a:r>
            <a:r>
              <a:rPr lang="en-US" dirty="0" err="1" smtClean="0"/>
              <a:t>đầu</a:t>
            </a:r>
            <a:r>
              <a:rPr lang="en-US" dirty="0" smtClean="0"/>
              <a:t>, </a:t>
            </a:r>
            <a:r>
              <a:rPr lang="en-US" dirty="0" err="1" smtClean="0"/>
              <a:t>luôn</a:t>
            </a:r>
            <a:r>
              <a:rPr lang="en-US" dirty="0" smtClean="0"/>
              <a:t> </a:t>
            </a:r>
            <a:r>
              <a:rPr lang="en-US" dirty="0" err="1" smtClean="0"/>
              <a:t>có</a:t>
            </a:r>
            <a:r>
              <a:rPr lang="en-US" dirty="0" smtClean="0"/>
              <a:t> </a:t>
            </a:r>
            <a:r>
              <a:rPr lang="en-US" dirty="0" err="1" smtClean="0"/>
              <a:t>xu</a:t>
            </a:r>
            <a:r>
              <a:rPr lang="en-US" dirty="0" smtClean="0"/>
              <a:t> </a:t>
            </a:r>
            <a:r>
              <a:rPr lang="en-US" dirty="0" err="1" smtClean="0"/>
              <a:t>hướng</a:t>
            </a:r>
            <a:r>
              <a:rPr lang="en-US" dirty="0" smtClean="0"/>
              <a:t> </a:t>
            </a:r>
            <a:r>
              <a:rPr lang="en-US" dirty="0" err="1" smtClean="0"/>
              <a:t>đổi</a:t>
            </a:r>
            <a:r>
              <a:rPr lang="en-US" dirty="0" smtClean="0"/>
              <a:t> </a:t>
            </a:r>
            <a:r>
              <a:rPr lang="en-US" dirty="0" err="1" smtClean="0"/>
              <a:t>mới</a:t>
            </a:r>
            <a:r>
              <a:rPr lang="en-US" dirty="0" smtClean="0"/>
              <a:t> </a:t>
            </a:r>
            <a:r>
              <a:rPr lang="en-US" dirty="0" err="1" smtClean="0"/>
              <a:t>liên</a:t>
            </a:r>
            <a:r>
              <a:rPr lang="en-US" dirty="0" smtClean="0"/>
              <a:t> </a:t>
            </a:r>
            <a:r>
              <a:rPr lang="en-US" dirty="0" err="1" smtClean="0"/>
              <a:t>tục</a:t>
            </a:r>
            <a:r>
              <a:rPr lang="en-US" dirty="0" smtClean="0"/>
              <a:t> </a:t>
            </a:r>
            <a:r>
              <a:rPr lang="en-US" dirty="0" err="1" smtClean="0"/>
              <a:t>và</a:t>
            </a:r>
            <a:r>
              <a:rPr lang="en-US" dirty="0" smtClean="0"/>
              <a:t> </a:t>
            </a:r>
            <a:r>
              <a:rPr lang="en-US" dirty="0" err="1" smtClean="0"/>
              <a:t>không</a:t>
            </a:r>
            <a:r>
              <a:rPr lang="en-US" dirty="0" smtClean="0"/>
              <a:t> </a:t>
            </a:r>
            <a:r>
              <a:rPr lang="en-US" dirty="0" err="1" smtClean="0"/>
              <a:t>ngừng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Chính</a:t>
            </a:r>
            <a:r>
              <a:rPr lang="en-US" dirty="0" smtClean="0"/>
              <a:t> </a:t>
            </a:r>
            <a:r>
              <a:rPr lang="en-US" dirty="0" err="1" smtClean="0"/>
              <a:t>vì</a:t>
            </a:r>
            <a:r>
              <a:rPr lang="en-US" dirty="0" smtClean="0"/>
              <a:t> </a:t>
            </a:r>
            <a:r>
              <a:rPr lang="en-US" dirty="0" err="1" smtClean="0"/>
              <a:t>vậy</a:t>
            </a:r>
            <a:r>
              <a:rPr lang="en-US" dirty="0" smtClean="0"/>
              <a:t> </a:t>
            </a:r>
            <a:r>
              <a:rPr lang="en-US" dirty="0" err="1" smtClean="0"/>
              <a:t>nhu</a:t>
            </a:r>
            <a:r>
              <a:rPr lang="en-US" dirty="0" smtClean="0"/>
              <a:t> </a:t>
            </a:r>
            <a:r>
              <a:rPr lang="en-US" dirty="0" err="1" smtClean="0"/>
              <a:t>cầu</a:t>
            </a:r>
            <a:r>
              <a:rPr lang="en-US" dirty="0" smtClean="0"/>
              <a:t> </a:t>
            </a:r>
            <a:r>
              <a:rPr lang="en-US" dirty="0" err="1" smtClean="0"/>
              <a:t>nhân</a:t>
            </a:r>
            <a:r>
              <a:rPr lang="en-US" dirty="0" smtClean="0"/>
              <a:t> </a:t>
            </a:r>
            <a:r>
              <a:rPr lang="en-US" dirty="0" err="1" smtClean="0"/>
              <a:t>lực</a:t>
            </a:r>
            <a:r>
              <a:rPr lang="en-US" dirty="0" smtClean="0"/>
              <a:t> </a:t>
            </a:r>
            <a:r>
              <a:rPr lang="en-US" dirty="0" err="1" smtClean="0"/>
              <a:t>của</a:t>
            </a:r>
            <a:r>
              <a:rPr lang="en-US" dirty="0" smtClean="0"/>
              <a:t> </a:t>
            </a:r>
            <a:r>
              <a:rPr lang="en-US" dirty="0" err="1" smtClean="0"/>
              <a:t>ngành</a:t>
            </a:r>
            <a:r>
              <a:rPr lang="en-US" dirty="0" smtClean="0"/>
              <a:t> </a:t>
            </a:r>
            <a:r>
              <a:rPr lang="en-US" dirty="0" err="1" smtClean="0"/>
              <a:t>này</a:t>
            </a:r>
            <a:r>
              <a:rPr lang="en-US" dirty="0" smtClean="0"/>
              <a:t> </a:t>
            </a:r>
            <a:r>
              <a:rPr lang="en-US" dirty="0" err="1" smtClean="0"/>
              <a:t>luôn</a:t>
            </a:r>
            <a:r>
              <a:rPr lang="en-US" dirty="0" smtClean="0"/>
              <a:t> </a:t>
            </a:r>
            <a:r>
              <a:rPr lang="en-US" dirty="0" err="1" smtClean="0"/>
              <a:t>được</a:t>
            </a:r>
            <a:r>
              <a:rPr lang="en-US" dirty="0" smtClean="0"/>
              <a:t> </a:t>
            </a:r>
            <a:r>
              <a:rPr lang="en-US" dirty="0" err="1" smtClean="0"/>
              <a:t>đề</a:t>
            </a:r>
            <a:r>
              <a:rPr lang="en-US" dirty="0" smtClean="0"/>
              <a:t> </a:t>
            </a:r>
            <a:r>
              <a:rPr lang="en-US" dirty="0" err="1" smtClean="0"/>
              <a:t>cao</a:t>
            </a:r>
            <a:r>
              <a:rPr lang="en-US" dirty="0" smtClean="0"/>
              <a:t> </a:t>
            </a:r>
            <a:r>
              <a:rPr lang="en-US" dirty="0" err="1" smtClean="0"/>
              <a:t>và</a:t>
            </a:r>
            <a:r>
              <a:rPr lang="en-US" dirty="0" smtClean="0"/>
              <a:t> </a:t>
            </a:r>
            <a:r>
              <a:rPr lang="en-US" dirty="0" err="1" smtClean="0"/>
              <a:t>chú</a:t>
            </a:r>
            <a:r>
              <a:rPr lang="en-US" dirty="0" smtClean="0"/>
              <a:t> </a:t>
            </a:r>
            <a:r>
              <a:rPr lang="en-US" dirty="0" err="1" smtClean="0"/>
              <a:t>trọng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mạnh</a:t>
            </a:r>
            <a:r>
              <a:rPr lang="en-US" dirty="0" smtClean="0"/>
              <a:t>. </a:t>
            </a:r>
            <a:r>
              <a:rPr lang="en-US" dirty="0" err="1" smtClean="0"/>
              <a:t>Mặc</a:t>
            </a:r>
            <a:r>
              <a:rPr lang="en-US" dirty="0" smtClean="0"/>
              <a:t> </a:t>
            </a:r>
            <a:r>
              <a:rPr lang="en-US" dirty="0" err="1" smtClean="0"/>
              <a:t>dù</a:t>
            </a:r>
            <a:r>
              <a:rPr lang="en-US" dirty="0"/>
              <a:t> </a:t>
            </a:r>
            <a:r>
              <a:rPr lang="en-US" dirty="0" err="1" smtClean="0"/>
              <a:t>hiện</a:t>
            </a:r>
            <a:r>
              <a:rPr lang="en-US" dirty="0" smtClean="0"/>
              <a:t> nay </a:t>
            </a:r>
            <a:r>
              <a:rPr lang="en-US" dirty="0" err="1" smtClean="0"/>
              <a:t>phần</a:t>
            </a:r>
            <a:r>
              <a:rPr lang="en-US" dirty="0" smtClean="0"/>
              <a:t> </a:t>
            </a:r>
            <a:r>
              <a:rPr lang="en-US" dirty="0" err="1" smtClean="0"/>
              <a:t>lớn</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đại</a:t>
            </a:r>
            <a:r>
              <a:rPr lang="en-US" dirty="0" smtClean="0"/>
              <a:t> </a:t>
            </a:r>
            <a:r>
              <a:rPr lang="en-US" dirty="0" err="1" smtClean="0"/>
              <a:t>học</a:t>
            </a:r>
            <a:r>
              <a:rPr lang="en-US" dirty="0" smtClean="0"/>
              <a:t>, </a:t>
            </a:r>
            <a:r>
              <a:rPr lang="en-US" dirty="0" err="1" smtClean="0"/>
              <a:t>cao</a:t>
            </a:r>
            <a:r>
              <a:rPr lang="en-US" dirty="0" smtClean="0"/>
              <a:t> </a:t>
            </a:r>
            <a:r>
              <a:rPr lang="en-US" dirty="0" err="1" smtClean="0"/>
              <a:t>đẳng</a:t>
            </a:r>
            <a:r>
              <a:rPr lang="en-US" dirty="0" smtClean="0"/>
              <a:t> </a:t>
            </a:r>
            <a:r>
              <a:rPr lang="en-US" dirty="0" err="1" smtClean="0"/>
              <a:t>tại</a:t>
            </a:r>
            <a:r>
              <a:rPr lang="en-US" dirty="0" smtClean="0"/>
              <a:t> VN </a:t>
            </a:r>
            <a:r>
              <a:rPr lang="en-US" dirty="0" err="1" smtClean="0"/>
              <a:t>đều</a:t>
            </a:r>
            <a:r>
              <a:rPr lang="en-US" dirty="0" smtClean="0"/>
              <a:t> </a:t>
            </a:r>
            <a:r>
              <a:rPr lang="en-US" dirty="0" err="1" smtClean="0"/>
              <a:t>có</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đào</a:t>
            </a:r>
            <a:r>
              <a:rPr lang="en-US" dirty="0" smtClean="0"/>
              <a:t> </a:t>
            </a:r>
            <a:r>
              <a:rPr lang="en-US" dirty="0" err="1" smtClean="0"/>
              <a:t>tạo</a:t>
            </a:r>
            <a:r>
              <a:rPr lang="en-US" dirty="0" smtClean="0"/>
              <a:t> </a:t>
            </a:r>
            <a:r>
              <a:rPr lang="en-US" dirty="0" err="1" smtClean="0"/>
              <a:t>về</a:t>
            </a:r>
            <a:r>
              <a:rPr lang="en-US" dirty="0" smtClean="0"/>
              <a:t> CNTT, </a:t>
            </a:r>
            <a:r>
              <a:rPr lang="en-US" dirty="0" err="1" smtClean="0"/>
              <a:t>số</a:t>
            </a:r>
            <a:r>
              <a:rPr lang="en-US" dirty="0" smtClean="0"/>
              <a:t> </a:t>
            </a:r>
            <a:r>
              <a:rPr lang="en-US" dirty="0" err="1" smtClean="0"/>
              <a:t>lượng</a:t>
            </a:r>
            <a:r>
              <a:rPr lang="en-US" dirty="0" smtClean="0"/>
              <a:t> </a:t>
            </a:r>
            <a:r>
              <a:rPr lang="en-US" dirty="0" err="1" smtClean="0"/>
              <a:t>sinh</a:t>
            </a:r>
            <a:r>
              <a:rPr lang="en-US" dirty="0" smtClean="0"/>
              <a:t> </a:t>
            </a:r>
            <a:r>
              <a:rPr lang="en-US" dirty="0" err="1" smtClean="0"/>
              <a:t>viên</a:t>
            </a:r>
            <a:r>
              <a:rPr lang="en-US" dirty="0" smtClean="0"/>
              <a:t> </a:t>
            </a:r>
            <a:r>
              <a:rPr lang="en-US" dirty="0" err="1" smtClean="0"/>
              <a:t>ra</a:t>
            </a:r>
            <a:r>
              <a:rPr lang="en-US" dirty="0" smtClean="0"/>
              <a:t> </a:t>
            </a:r>
            <a:r>
              <a:rPr lang="en-US" dirty="0" err="1" smtClean="0"/>
              <a:t>trường</a:t>
            </a:r>
            <a:r>
              <a:rPr lang="en-US" dirty="0" smtClean="0"/>
              <a:t> </a:t>
            </a:r>
            <a:r>
              <a:rPr lang="en-US" dirty="0" err="1" smtClean="0"/>
              <a:t>cũng</a:t>
            </a:r>
            <a:r>
              <a:rPr lang="en-US" dirty="0" smtClean="0"/>
              <a:t> </a:t>
            </a:r>
            <a:r>
              <a:rPr lang="en-US" dirty="0" err="1" smtClean="0"/>
              <a:t>không</a:t>
            </a:r>
            <a:r>
              <a:rPr lang="en-US" dirty="0" smtClean="0"/>
              <a:t> </a:t>
            </a:r>
            <a:r>
              <a:rPr lang="en-US" dirty="0" err="1" smtClean="0"/>
              <a:t>hề</a:t>
            </a:r>
            <a:r>
              <a:rPr lang="en-US" dirty="0" smtClean="0"/>
              <a:t> </a:t>
            </a:r>
            <a:r>
              <a:rPr lang="en-US" dirty="0" err="1" smtClean="0"/>
              <a:t>nhỏ</a:t>
            </a:r>
            <a:r>
              <a:rPr lang="en-US" dirty="0" smtClean="0"/>
              <a:t>, </a:t>
            </a:r>
            <a:r>
              <a:rPr lang="en-US" dirty="0" err="1" smtClean="0"/>
              <a:t>tuy</a:t>
            </a:r>
            <a:r>
              <a:rPr lang="en-US" dirty="0" smtClean="0"/>
              <a:t> </a:t>
            </a:r>
            <a:r>
              <a:rPr lang="en-US" dirty="0" err="1" smtClean="0"/>
              <a:t>nhiên</a:t>
            </a:r>
            <a:r>
              <a:rPr lang="en-US" dirty="0" smtClean="0"/>
              <a:t> </a:t>
            </a:r>
            <a:r>
              <a:rPr lang="en-US" dirty="0" err="1" smtClean="0"/>
              <a:t>nguồn</a:t>
            </a:r>
            <a:r>
              <a:rPr lang="en-US" dirty="0" smtClean="0"/>
              <a:t> </a:t>
            </a:r>
            <a:r>
              <a:rPr lang="en-US" dirty="0" err="1" smtClean="0"/>
              <a:t>nhân</a:t>
            </a:r>
            <a:r>
              <a:rPr lang="en-US" dirty="0" smtClean="0"/>
              <a:t> </a:t>
            </a:r>
            <a:r>
              <a:rPr lang="en-US" dirty="0" err="1" smtClean="0"/>
              <a:t>lực</a:t>
            </a:r>
            <a:r>
              <a:rPr lang="en-US" dirty="0" smtClean="0"/>
              <a:t> </a:t>
            </a:r>
            <a:r>
              <a:rPr lang="en-US" dirty="0" err="1" smtClean="0"/>
              <a:t>về</a:t>
            </a:r>
            <a:r>
              <a:rPr lang="en-US" dirty="0" smtClean="0"/>
              <a:t> </a:t>
            </a:r>
            <a:r>
              <a:rPr lang="en-US" dirty="0" err="1" smtClean="0"/>
              <a:t>ngành</a:t>
            </a:r>
            <a:r>
              <a:rPr lang="en-US" dirty="0" smtClean="0"/>
              <a:t> </a:t>
            </a:r>
            <a:r>
              <a:rPr lang="en-US" dirty="0" err="1" smtClean="0"/>
              <a:t>này</a:t>
            </a:r>
            <a:r>
              <a:rPr lang="en-US" dirty="0" smtClean="0"/>
              <a:t> </a:t>
            </a:r>
            <a:r>
              <a:rPr lang="en-US" dirty="0" err="1" smtClean="0"/>
              <a:t>vẫn</a:t>
            </a:r>
            <a:r>
              <a:rPr lang="en-US" dirty="0" smtClean="0"/>
              <a:t> </a:t>
            </a:r>
            <a:r>
              <a:rPr lang="en-US" dirty="0" err="1" smtClean="0"/>
              <a:t>đang</a:t>
            </a:r>
            <a:r>
              <a:rPr lang="en-US" dirty="0" smtClean="0"/>
              <a:t> </a:t>
            </a:r>
            <a:r>
              <a:rPr lang="en-US" dirty="0" err="1" smtClean="0"/>
              <a:t>trong</a:t>
            </a:r>
            <a:r>
              <a:rPr lang="en-US" dirty="0" smtClean="0"/>
              <a:t> </a:t>
            </a:r>
            <a:r>
              <a:rPr lang="en-US" dirty="0" err="1" smtClean="0"/>
              <a:t>tình</a:t>
            </a:r>
            <a:r>
              <a:rPr lang="en-US" dirty="0" smtClean="0"/>
              <a:t> </a:t>
            </a:r>
            <a:r>
              <a:rPr lang="en-US" dirty="0" err="1" smtClean="0"/>
              <a:t>trạng</a:t>
            </a:r>
            <a:r>
              <a:rPr lang="en-US" dirty="0" smtClean="0"/>
              <a:t> </a:t>
            </a:r>
            <a:r>
              <a:rPr lang="en-US" dirty="0" err="1" smtClean="0"/>
              <a:t>thiếu</a:t>
            </a:r>
            <a:r>
              <a:rPr lang="en-US" dirty="0" smtClean="0"/>
              <a:t> </a:t>
            </a:r>
            <a:r>
              <a:rPr lang="en-US" dirty="0" err="1" smtClean="0"/>
              <a:t>hụt</a:t>
            </a:r>
            <a:r>
              <a:rPr lang="en-US" dirty="0" smtClean="0"/>
              <a:t> </a:t>
            </a:r>
            <a:r>
              <a:rPr lang="en-US" dirty="0" err="1" smtClean="0"/>
              <a:t>trầm</a:t>
            </a:r>
            <a:r>
              <a:rPr lang="en-US" dirty="0" smtClean="0"/>
              <a:t> </a:t>
            </a:r>
            <a:r>
              <a:rPr lang="en-US" dirty="0" err="1" smtClean="0"/>
              <a:t>trọng</a:t>
            </a:r>
            <a:r>
              <a:rPr lang="en-US" dirty="0" smtClean="0"/>
              <a:t>.</a:t>
            </a:r>
          </a:p>
          <a:p>
            <a:pPr marL="0" indent="0">
              <a:buNone/>
            </a:pPr>
            <a:r>
              <a:rPr lang="vi-VN" dirty="0"/>
              <a:t>Theo dự báo của Vietnamworks, với gần 80.000 nhân lực CNTT sẽ được các trường cho “ra lò” trong hai năm, 2017 và 2018, so với nhu cầu tính đến cuối năm 2018, Việt Nam sẽ thiếu khoảng 70.000 nhân lực về CNTT. Việt Nam sẽ cần khoảng 1,2 triệu nhân lực ngành CNTT vào năm 2020. Nhưng nhiều khả năng số nhân lực thiếu hụt lên tới 500.000 người.</a:t>
            </a:r>
            <a:endParaRPr lang="en-US" dirty="0"/>
          </a:p>
        </p:txBody>
      </p:sp>
      <p:sp>
        <p:nvSpPr>
          <p:cNvPr id="3" name="Title 2"/>
          <p:cNvSpPr>
            <a:spLocks noGrp="1"/>
          </p:cNvSpPr>
          <p:nvPr>
            <p:ph type="title"/>
          </p:nvPr>
        </p:nvSpPr>
        <p:spPr>
          <a:xfrm>
            <a:off x="838200" y="228600"/>
            <a:ext cx="7696200" cy="838200"/>
          </a:xfrm>
        </p:spPr>
        <p:txBody>
          <a:bodyPr>
            <a:normAutofit/>
          </a:bodyPr>
          <a:lstStyle/>
          <a:p>
            <a:r>
              <a:rPr lang="en-US" b="1" dirty="0" smtClean="0">
                <a:effectLst>
                  <a:outerShdw blurRad="38100" dist="38100" dir="2700000" algn="tl">
                    <a:srgbClr val="000000">
                      <a:alpha val="43137"/>
                    </a:srgbClr>
                  </a:outerShdw>
                </a:effectLst>
              </a:rPr>
              <a:t>I. Ý </a:t>
            </a:r>
            <a:r>
              <a:rPr lang="en-US" b="1" dirty="0" err="1" smtClean="0">
                <a:effectLst>
                  <a:outerShdw blurRad="38100" dist="38100" dir="2700000" algn="tl">
                    <a:srgbClr val="000000">
                      <a:alpha val="43137"/>
                    </a:srgbClr>
                  </a:outerShdw>
                </a:effectLst>
              </a:rPr>
              <a:t>tưởng</a:t>
            </a:r>
            <a:endParaRPr lang="en-US" b="1" dirty="0">
              <a:effectLst>
                <a:outerShdw blurRad="38100" dist="38100" dir="2700000" algn="tl">
                  <a:srgbClr val="000000">
                    <a:alpha val="43137"/>
                  </a:srgbClr>
                </a:outerShdw>
              </a:effectLst>
            </a:endParaRPr>
          </a:p>
        </p:txBody>
      </p:sp>
      <p:sp>
        <p:nvSpPr>
          <p:cNvPr id="4" name="TextBox 3"/>
          <p:cNvSpPr txBox="1"/>
          <p:nvPr/>
        </p:nvSpPr>
        <p:spPr>
          <a:xfrm>
            <a:off x="1066800" y="1295400"/>
            <a:ext cx="5950603" cy="523220"/>
          </a:xfrm>
          <a:prstGeom prst="rect">
            <a:avLst/>
          </a:prstGeom>
          <a:noFill/>
        </p:spPr>
        <p:txBody>
          <a:bodyPr wrap="none" rtlCol="0">
            <a:spAutoFit/>
          </a:bodyPr>
          <a:lstStyle/>
          <a:p>
            <a:r>
              <a:rPr lang="en-US" sz="2800" dirty="0" err="1" smtClean="0"/>
              <a:t>Ngành</a:t>
            </a:r>
            <a:r>
              <a:rPr lang="en-US" sz="2800" dirty="0" smtClean="0"/>
              <a:t> CNTT ở </a:t>
            </a:r>
            <a:r>
              <a:rPr lang="en-US" sz="2800" dirty="0" err="1" smtClean="0"/>
              <a:t>nước</a:t>
            </a:r>
            <a:r>
              <a:rPr lang="en-US" sz="2800" dirty="0" smtClean="0"/>
              <a:t> ta </a:t>
            </a:r>
            <a:r>
              <a:rPr lang="en-US" sz="2800" dirty="0" err="1" smtClean="0"/>
              <a:t>như</a:t>
            </a:r>
            <a:r>
              <a:rPr lang="en-US" sz="2800" dirty="0" smtClean="0"/>
              <a:t> </a:t>
            </a:r>
            <a:r>
              <a:rPr lang="en-US" sz="2800" dirty="0" err="1" smtClean="0"/>
              <a:t>thế</a:t>
            </a:r>
            <a:r>
              <a:rPr lang="en-US" sz="2800" dirty="0" smtClean="0"/>
              <a:t> </a:t>
            </a:r>
            <a:r>
              <a:rPr lang="en-US" sz="2800" dirty="0" err="1" smtClean="0"/>
              <a:t>nào</a:t>
            </a:r>
            <a:r>
              <a:rPr lang="en-US" sz="2800" dirty="0" smtClean="0"/>
              <a:t>?</a:t>
            </a:r>
            <a:endParaRPr lang="en-US" sz="2800" dirty="0"/>
          </a:p>
        </p:txBody>
      </p:sp>
    </p:spTree>
    <p:extLst>
      <p:ext uri="{BB962C8B-B14F-4D97-AF65-F5344CB8AC3E}">
        <p14:creationId xmlns:p14="http://schemas.microsoft.com/office/powerpoint/2010/main" val="1049126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2. </a:t>
            </a:r>
            <a:r>
              <a:rPr lang="en-US" dirty="0" err="1" smtClean="0"/>
              <a:t>Nguyên</a:t>
            </a:r>
            <a:r>
              <a:rPr lang="en-US" dirty="0" smtClean="0"/>
              <a:t> </a:t>
            </a:r>
            <a:r>
              <a:rPr lang="en-US" dirty="0" err="1" smtClean="0"/>
              <a:t>nhân</a:t>
            </a:r>
            <a:r>
              <a:rPr lang="en-US" dirty="0" smtClean="0"/>
              <a:t> do </a:t>
            </a:r>
            <a:r>
              <a:rPr lang="en-US" dirty="0" err="1" smtClean="0"/>
              <a:t>đâu</a:t>
            </a:r>
            <a:r>
              <a:rPr lang="en-US" dirty="0" smtClean="0"/>
              <a:t>? </a:t>
            </a:r>
            <a:r>
              <a:rPr lang="en-US" dirty="0" err="1" smtClean="0"/>
              <a:t>Sinh</a:t>
            </a:r>
            <a:r>
              <a:rPr lang="en-US" dirty="0" smtClean="0"/>
              <a:t> </a:t>
            </a:r>
            <a:r>
              <a:rPr lang="en-US" dirty="0" err="1" smtClean="0"/>
              <a:t>viên</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làm</a:t>
            </a:r>
            <a:r>
              <a:rPr lang="en-US" dirty="0" smtClean="0"/>
              <a:t> </a:t>
            </a:r>
            <a:r>
              <a:rPr lang="en-US" dirty="0" err="1" smtClean="0"/>
              <a:t>gì</a:t>
            </a:r>
            <a:r>
              <a:rPr lang="en-US" dirty="0" smtClean="0"/>
              <a:t>?</a:t>
            </a:r>
            <a:endParaRPr lang="en-US" dirty="0"/>
          </a:p>
        </p:txBody>
      </p:sp>
    </p:spTree>
    <p:extLst>
      <p:ext uri="{BB962C8B-B14F-4D97-AF65-F5344CB8AC3E}">
        <p14:creationId xmlns:p14="http://schemas.microsoft.com/office/powerpoint/2010/main" val="2910604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AutoNum type="arabicPeriod"/>
            </a:pPr>
            <a:r>
              <a:rPr lang="en-US" sz="2400" dirty="0" err="1" smtClean="0">
                <a:latin typeface="Arial" panose="020B0604020202020204" pitchFamily="34" charset="0"/>
                <a:cs typeface="Arial" panose="020B0604020202020204" pitchFamily="34" charset="0"/>
              </a:rPr>
              <a:t>Kịch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t>
            </a:r>
            <a:r>
              <a:rPr lang="en-US" sz="2400" dirty="0" err="1" smtClean="0">
                <a:latin typeface="Arial" panose="020B0604020202020204" pitchFamily="34" charset="0"/>
                <a:cs typeface="Arial" panose="020B0604020202020204" pitchFamily="34" charset="0"/>
              </a:rPr>
              <a:t>Cảnh</a:t>
            </a:r>
            <a:r>
              <a:rPr lang="en-US" sz="2400" dirty="0" smtClean="0">
                <a:latin typeface="Arial" panose="020B0604020202020204" pitchFamily="34" charset="0"/>
                <a:cs typeface="Arial" panose="020B0604020202020204" pitchFamily="34" charset="0"/>
              </a:rPr>
              <a:t> quay, </a:t>
            </a:r>
            <a:r>
              <a:rPr lang="en-US" sz="2400" dirty="0" err="1" smtClean="0">
                <a:latin typeface="Arial" panose="020B0604020202020204" pitchFamily="34" charset="0"/>
                <a:cs typeface="Arial" panose="020B0604020202020204" pitchFamily="34" charset="0"/>
              </a:rPr>
              <a:t>Người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phỏng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vấn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nội</a:t>
            </a:r>
            <a:r>
              <a:rPr lang="en-US" sz="2400" dirty="0" smtClean="0">
                <a:latin typeface="Arial" panose="020B0604020202020204" pitchFamily="34" charset="0"/>
                <a:cs typeface="Arial" panose="020B0604020202020204" pitchFamily="34" charset="0"/>
              </a:rPr>
              <a:t> dung </a:t>
            </a:r>
            <a:r>
              <a:rPr lang="en-US" sz="2400" dirty="0" err="1" smtClean="0">
                <a:latin typeface="Arial" panose="020B0604020202020204" pitchFamily="34" charset="0"/>
                <a:cs typeface="Arial" panose="020B0604020202020204" pitchFamily="34" charset="0"/>
              </a:rPr>
              <a:t>phỏng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vấn</a:t>
            </a:r>
            <a:r>
              <a:rPr lang="en-US" sz="2400" dirty="0" smtClean="0">
                <a:latin typeface="Arial" panose="020B0604020202020204" pitchFamily="34" charset="0"/>
                <a:cs typeface="Arial" panose="020B0604020202020204" pitchFamily="34" charset="0"/>
              </a:rPr>
              <a:t>)</a:t>
            </a:r>
          </a:p>
          <a:p>
            <a:pPr marL="457200" indent="-457200">
              <a:buFont typeface="+mj-lt"/>
              <a:buAutoNum type="alphaLcParenR"/>
            </a:pPr>
            <a:r>
              <a:rPr lang="en-US" sz="2400" dirty="0" err="1" smtClean="0">
                <a:latin typeface="Arial" panose="020B0604020202020204" pitchFamily="34" charset="0"/>
                <a:cs typeface="Arial" panose="020B0604020202020204" pitchFamily="34" charset="0"/>
              </a:rPr>
              <a:t>Cảnh</a:t>
            </a:r>
            <a:r>
              <a:rPr lang="en-US" sz="2400" dirty="0" smtClean="0">
                <a:latin typeface="Arial" panose="020B0604020202020204" pitchFamily="34" charset="0"/>
                <a:cs typeface="Arial" panose="020B0604020202020204" pitchFamily="34" charset="0"/>
              </a:rPr>
              <a:t> quay : </a:t>
            </a:r>
            <a:r>
              <a:rPr lang="en-US" sz="2400" dirty="0" err="1" smtClean="0">
                <a:latin typeface="Arial" panose="020B0604020202020204" pitchFamily="34" charset="0"/>
                <a:cs typeface="Arial" panose="020B0604020202020204" pitchFamily="34" charset="0"/>
              </a:rPr>
              <a:t>Tầng</a:t>
            </a:r>
            <a:r>
              <a:rPr lang="en-US" sz="2400" dirty="0" smtClean="0">
                <a:latin typeface="Arial" panose="020B0604020202020204" pitchFamily="34" charset="0"/>
                <a:cs typeface="Arial" panose="020B0604020202020204" pitchFamily="34" charset="0"/>
              </a:rPr>
              <a:t> 1 </a:t>
            </a:r>
            <a:r>
              <a:rPr lang="en-US" sz="2400" dirty="0" err="1" smtClean="0">
                <a:latin typeface="Arial" panose="020B0604020202020204" pitchFamily="34" charset="0"/>
                <a:cs typeface="Arial" panose="020B0604020202020204" pitchFamily="34" charset="0"/>
              </a:rPr>
              <a:t>tòa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WASECO,trước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cửa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văn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phòng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Công</a:t>
            </a:r>
            <a:r>
              <a:rPr lang="en-US" sz="2400" dirty="0" smtClean="0">
                <a:latin typeface="Arial" panose="020B0604020202020204" pitchFamily="34" charset="0"/>
                <a:cs typeface="Arial" panose="020B0604020202020204" pitchFamily="34" charset="0"/>
              </a:rPr>
              <a:t> Ty TNHH FUJINET SYSTEMS.</a:t>
            </a:r>
          </a:p>
          <a:p>
            <a:pPr marL="457200" indent="-457200">
              <a:buFont typeface="+mj-lt"/>
              <a:buAutoNum type="alphaLcParenR"/>
            </a:pPr>
            <a:r>
              <a:rPr lang="en-US" sz="2400" dirty="0" err="1" smtClean="0">
                <a:latin typeface="Arial" panose="020B0604020202020204" pitchFamily="34" charset="0"/>
                <a:cs typeface="Arial" panose="020B0604020202020204" pitchFamily="34" charset="0"/>
              </a:rPr>
              <a:t>Người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phỏng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vấn</a:t>
            </a:r>
            <a:r>
              <a:rPr lang="en-US" sz="2400" dirty="0" smtClean="0">
                <a:latin typeface="Arial" panose="020B0604020202020204" pitchFamily="34" charset="0"/>
                <a:cs typeface="Arial" panose="020B0604020202020204" pitchFamily="34" charset="0"/>
              </a:rPr>
              <a:t> :</a:t>
            </a:r>
          </a:p>
          <a:p>
            <a:pPr marL="0" indent="0">
              <a:buNone/>
            </a:pPr>
            <a:r>
              <a:rPr lang="en-US" sz="2400" dirty="0"/>
              <a:t> </a:t>
            </a:r>
            <a:r>
              <a:rPr lang="en-US" sz="2400" dirty="0" smtClean="0"/>
              <a:t>  - </a:t>
            </a:r>
            <a:r>
              <a:rPr lang="en-US" sz="2400" dirty="0" err="1" smtClean="0">
                <a:latin typeface="Arial" panose="020B0604020202020204" pitchFamily="34" charset="0"/>
                <a:cs typeface="Arial" panose="020B0604020202020204" pitchFamily="34" charset="0"/>
              </a:rPr>
              <a:t>Họ</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tên</a:t>
            </a:r>
            <a:r>
              <a:rPr lang="en-US" sz="2400" dirty="0" smtClean="0">
                <a:latin typeface="Arial" panose="020B0604020202020204" pitchFamily="34" charset="0"/>
                <a:cs typeface="Arial" panose="020B0604020202020204" pitchFamily="34" charset="0"/>
              </a:rPr>
              <a:t> : </a:t>
            </a:r>
            <a:r>
              <a:rPr lang="en-US" sz="2400" dirty="0" err="1" smtClean="0">
                <a:latin typeface="Arial" panose="020B0604020202020204" pitchFamily="34" charset="0"/>
                <a:cs typeface="Arial" panose="020B0604020202020204" pitchFamily="34" charset="0"/>
              </a:rPr>
              <a:t>Nguyễn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Thanh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Danh</a:t>
            </a:r>
            <a:r>
              <a:rPr lang="en-US" sz="2400" dirty="0" smtClean="0">
                <a:latin typeface="Arial" panose="020B0604020202020204" pitchFamily="34" charset="0"/>
                <a:cs typeface="Arial" panose="020B0604020202020204" pitchFamily="34" charset="0"/>
              </a:rPr>
              <a:t> – Leader </a:t>
            </a:r>
            <a:r>
              <a:rPr lang="en-US" sz="2400" dirty="0" err="1" smtClean="0">
                <a:latin typeface="Arial" panose="020B0604020202020204" pitchFamily="34" charset="0"/>
                <a:cs typeface="Arial" panose="020B0604020202020204" pitchFamily="34" charset="0"/>
              </a:rPr>
              <a:t>thiết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kế</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dự</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phòng</a:t>
            </a:r>
            <a:r>
              <a:rPr lang="en-US" sz="2400" dirty="0" smtClean="0">
                <a:latin typeface="Arial" panose="020B0604020202020204" pitchFamily="34" charset="0"/>
                <a:cs typeface="Arial" panose="020B0604020202020204" pitchFamily="34" charset="0"/>
              </a:rPr>
              <a:t> 2</a:t>
            </a:r>
          </a:p>
          <a:p>
            <a:pPr marL="0" indent="0">
              <a:buNone/>
            </a:pP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 </a:t>
            </a:r>
            <a:r>
              <a:rPr lang="en-US" sz="2400" dirty="0" err="1" smtClean="0">
                <a:latin typeface="Arial" panose="020B0604020202020204" pitchFamily="34" charset="0"/>
                <a:cs typeface="Arial" panose="020B0604020202020204" pitchFamily="34" charset="0"/>
              </a:rPr>
              <a:t>Họ</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tên</a:t>
            </a:r>
            <a:r>
              <a:rPr lang="en-US" sz="2400" dirty="0" smtClean="0">
                <a:latin typeface="Arial" panose="020B0604020202020204" pitchFamily="34" charset="0"/>
                <a:cs typeface="Arial" panose="020B0604020202020204" pitchFamily="34" charset="0"/>
              </a:rPr>
              <a:t> : </a:t>
            </a:r>
            <a:r>
              <a:rPr lang="en-US" sz="2400" dirty="0" err="1" smtClean="0">
                <a:latin typeface="Arial" panose="020B0604020202020204" pitchFamily="34" charset="0"/>
                <a:cs typeface="Arial" panose="020B0604020202020204" pitchFamily="34" charset="0"/>
              </a:rPr>
              <a:t>Nguyễn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Hoàng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Việt</a:t>
            </a:r>
            <a:r>
              <a:rPr lang="en-US" sz="2400" dirty="0" smtClean="0">
                <a:latin typeface="Arial" panose="020B0604020202020204" pitchFamily="34" charset="0"/>
                <a:cs typeface="Arial" panose="020B0604020202020204" pitchFamily="34" charset="0"/>
              </a:rPr>
              <a:t> – Leader </a:t>
            </a:r>
            <a:r>
              <a:rPr lang="en-US" sz="2400" dirty="0" err="1" smtClean="0">
                <a:latin typeface="Arial" panose="020B0604020202020204" pitchFamily="34" charset="0"/>
                <a:cs typeface="Arial" panose="020B0604020202020204" pitchFamily="34" charset="0"/>
              </a:rPr>
              <a:t>thiết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kế</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dự</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phòng</a:t>
            </a:r>
            <a:r>
              <a:rPr lang="en-US" sz="2400" dirty="0" smtClean="0">
                <a:latin typeface="Arial" panose="020B0604020202020204" pitchFamily="34" charset="0"/>
                <a:cs typeface="Arial" panose="020B0604020202020204" pitchFamily="34" charset="0"/>
              </a:rPr>
              <a:t> 2</a:t>
            </a:r>
          </a:p>
          <a:p>
            <a:pPr marL="0" indent="0">
              <a:buNone/>
            </a:pP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endParaRPr lang="en-US" sz="2400" dirty="0" smtClean="0"/>
          </a:p>
        </p:txBody>
      </p:sp>
      <p:sp>
        <p:nvSpPr>
          <p:cNvPr id="3" name="Title 2"/>
          <p:cNvSpPr>
            <a:spLocks noGrp="1"/>
          </p:cNvSpPr>
          <p:nvPr>
            <p:ph type="title"/>
          </p:nvPr>
        </p:nvSpPr>
        <p:spPr/>
        <p:txBody>
          <a:bodyPr/>
          <a:lstStyle/>
          <a:p>
            <a:r>
              <a:rPr lang="en-US" dirty="0" smtClean="0"/>
              <a:t>II. </a:t>
            </a:r>
            <a:r>
              <a:rPr lang="en-US" dirty="0" err="1" smtClean="0"/>
              <a:t>Trình</a:t>
            </a:r>
            <a:r>
              <a:rPr lang="en-US" dirty="0" smtClean="0"/>
              <a:t> </a:t>
            </a:r>
            <a:r>
              <a:rPr lang="en-US" dirty="0" err="1" smtClean="0"/>
              <a:t>bày</a:t>
            </a:r>
            <a:r>
              <a:rPr lang="en-US" dirty="0" smtClean="0"/>
              <a:t> </a:t>
            </a:r>
            <a:r>
              <a:rPr lang="en-US" dirty="0" err="1" smtClean="0"/>
              <a:t>giải</a:t>
            </a:r>
            <a:r>
              <a:rPr lang="en-US" dirty="0" smtClean="0"/>
              <a:t> </a:t>
            </a:r>
            <a:r>
              <a:rPr lang="en-US" dirty="0" err="1" smtClean="0"/>
              <a:t>pháp</a:t>
            </a:r>
            <a:endParaRPr lang="en-US" dirty="0"/>
          </a:p>
        </p:txBody>
      </p:sp>
    </p:spTree>
    <p:extLst>
      <p:ext uri="{BB962C8B-B14F-4D97-AF65-F5344CB8AC3E}">
        <p14:creationId xmlns:p14="http://schemas.microsoft.com/office/powerpoint/2010/main" val="3331781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sz="2400" dirty="0" err="1" smtClean="0">
                <a:latin typeface="Arial" panose="020B0604020202020204" pitchFamily="34" charset="0"/>
                <a:cs typeface="Arial" panose="020B0604020202020204" pitchFamily="34" charset="0"/>
              </a:rPr>
              <a:t>Anh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từng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học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trường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nào</a:t>
            </a:r>
            <a:r>
              <a:rPr lang="en-US" sz="2400" dirty="0" smtClean="0">
                <a:latin typeface="Arial" panose="020B0604020202020204" pitchFamily="34" charset="0"/>
                <a:cs typeface="Arial" panose="020B0604020202020204" pitchFamily="34" charset="0"/>
              </a:rPr>
              <a:t> ?</a:t>
            </a:r>
          </a:p>
          <a:p>
            <a:pPr>
              <a:buFont typeface="Arial" panose="020B0604020202020204" pitchFamily="34" charset="0"/>
              <a:buChar char="•"/>
            </a:pPr>
            <a:r>
              <a:rPr lang="en-US" sz="2400" dirty="0" err="1" smtClean="0">
                <a:latin typeface="Arial" panose="020B0604020202020204" pitchFamily="34" charset="0"/>
                <a:cs typeface="Arial" panose="020B0604020202020204" pitchFamily="34" charset="0"/>
              </a:rPr>
              <a:t>Trong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học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anh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gặp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những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khăn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gì</a:t>
            </a:r>
            <a:r>
              <a:rPr lang="en-US" sz="2400" dirty="0" smtClean="0">
                <a:latin typeface="Arial" panose="020B0604020202020204" pitchFamily="34" charset="0"/>
                <a:cs typeface="Arial" panose="020B0604020202020204" pitchFamily="34" charset="0"/>
              </a:rPr>
              <a:t> ?</a:t>
            </a:r>
          </a:p>
          <a:p>
            <a:pPr>
              <a:buFont typeface="Arial" panose="020B0604020202020204" pitchFamily="34" charset="0"/>
              <a:buChar char="•"/>
            </a:pPr>
            <a:r>
              <a:rPr lang="en-US" sz="2400" dirty="0" err="1" smtClean="0">
                <a:latin typeface="Arial" panose="020B0604020202020204" pitchFamily="34" charset="0"/>
                <a:cs typeface="Arial" panose="020B0604020202020204" pitchFamily="34" charset="0"/>
              </a:rPr>
              <a:t>Khi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thực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thì</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anh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cảm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thấy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áp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lực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những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áp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lực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thì</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anh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giải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quyết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chúng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như</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thế</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nào</a:t>
            </a:r>
            <a:r>
              <a:rPr lang="en-US" sz="2400" dirty="0" smtClean="0">
                <a:latin typeface="Arial" panose="020B0604020202020204" pitchFamily="34" charset="0"/>
                <a:cs typeface="Arial" panose="020B0604020202020204" pitchFamily="34" charset="0"/>
              </a:rPr>
              <a:t> ?</a:t>
            </a:r>
          </a:p>
          <a:p>
            <a:pPr>
              <a:buFont typeface="Arial" panose="020B0604020202020204" pitchFamily="34" charset="0"/>
              <a:buChar char="•"/>
            </a:pPr>
            <a:r>
              <a:rPr lang="en-US" sz="2400" dirty="0" err="1" smtClean="0">
                <a:latin typeface="Arial" panose="020B0604020202020204" pitchFamily="34" charset="0"/>
                <a:cs typeface="Arial" panose="020B0604020202020204" pitchFamily="34" charset="0"/>
              </a:rPr>
              <a:t>Sau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tốt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nghiệp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anh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những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định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hướng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gì</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chưa</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t>
            </a:r>
          </a:p>
          <a:p>
            <a:pPr>
              <a:buFont typeface="Arial" panose="020B0604020202020204" pitchFamily="34" charset="0"/>
              <a:buChar char="•"/>
            </a:pPr>
            <a:r>
              <a:rPr lang="en-US" sz="2400" dirty="0" err="1" smtClean="0">
                <a:latin typeface="Arial" panose="020B0604020202020204" pitchFamily="34" charset="0"/>
                <a:cs typeface="Arial" panose="020B0604020202020204" pitchFamily="34" charset="0"/>
              </a:rPr>
              <a:t>Anh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lời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khuyên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gì</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dành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sinh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viên</a:t>
            </a:r>
            <a:r>
              <a:rPr lang="en-US" sz="2400" dirty="0" smtClean="0">
                <a:latin typeface="Arial" panose="020B0604020202020204" pitchFamily="34" charset="0"/>
                <a:cs typeface="Arial" panose="020B0604020202020204" pitchFamily="34" charset="0"/>
              </a:rPr>
              <a:t> hay </a:t>
            </a:r>
            <a:r>
              <a:rPr lang="en-US" sz="2400" dirty="0" err="1" smtClean="0">
                <a:latin typeface="Arial" panose="020B0604020202020204" pitchFamily="34" charset="0"/>
                <a:cs typeface="Arial" panose="020B0604020202020204" pitchFamily="34" charset="0"/>
              </a:rPr>
              <a:t>không</a:t>
            </a:r>
            <a:r>
              <a:rPr lang="en-US"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normAutofit/>
          </a:bodyPr>
          <a:lstStyle/>
          <a:p>
            <a:r>
              <a:rPr lang="en-US" sz="2400" dirty="0" smtClean="0">
                <a:latin typeface="Arial" panose="020B0604020202020204" pitchFamily="34" charset="0"/>
                <a:cs typeface="Arial" panose="020B0604020202020204" pitchFamily="34" charset="0"/>
              </a:rPr>
              <a:t>c. </a:t>
            </a:r>
            <a:r>
              <a:rPr lang="en-US" sz="2400" dirty="0" err="1" smtClean="0">
                <a:latin typeface="Arial" panose="020B0604020202020204" pitchFamily="34" charset="0"/>
                <a:cs typeface="Arial" panose="020B0604020202020204" pitchFamily="34" charset="0"/>
              </a:rPr>
              <a:t>Nội</a:t>
            </a:r>
            <a:r>
              <a:rPr lang="en-US" sz="2400" dirty="0" smtClean="0">
                <a:latin typeface="Arial" panose="020B0604020202020204" pitchFamily="34" charset="0"/>
                <a:cs typeface="Arial" panose="020B0604020202020204" pitchFamily="34" charset="0"/>
              </a:rPr>
              <a:t> dung </a:t>
            </a:r>
            <a:r>
              <a:rPr lang="en-US" sz="2400" dirty="0" err="1" smtClean="0">
                <a:latin typeface="Arial" panose="020B0604020202020204" pitchFamily="34" charset="0"/>
                <a:cs typeface="Arial" panose="020B0604020202020204" pitchFamily="34" charset="0"/>
              </a:rPr>
              <a:t>phỏng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vấn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4349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54413992"/>
              </p:ext>
            </p:extLst>
          </p:nvPr>
        </p:nvGraphicFramePr>
        <p:xfrm>
          <a:off x="838200" y="2057400"/>
          <a:ext cx="7467600" cy="3863340"/>
        </p:xfrm>
        <a:graphic>
          <a:graphicData uri="http://schemas.openxmlformats.org/drawingml/2006/table">
            <a:tbl>
              <a:tblPr firstRow="1" firstCol="1" bandRow="1">
                <a:tableStyleId>{5C22544A-7EE6-4342-B048-85BDC9FD1C3A}</a:tableStyleId>
              </a:tblPr>
              <a:tblGrid>
                <a:gridCol w="445827">
                  <a:extLst>
                    <a:ext uri="{9D8B030D-6E8A-4147-A177-3AD203B41FA5}">
                      <a16:colId xmlns:a16="http://schemas.microsoft.com/office/drawing/2014/main" val="20000"/>
                    </a:ext>
                  </a:extLst>
                </a:gridCol>
                <a:gridCol w="1058839">
                  <a:extLst>
                    <a:ext uri="{9D8B030D-6E8A-4147-A177-3AD203B41FA5}">
                      <a16:colId xmlns:a16="http://schemas.microsoft.com/office/drawing/2014/main" val="20001"/>
                    </a:ext>
                  </a:extLst>
                </a:gridCol>
                <a:gridCol w="1783307">
                  <a:extLst>
                    <a:ext uri="{9D8B030D-6E8A-4147-A177-3AD203B41FA5}">
                      <a16:colId xmlns:a16="http://schemas.microsoft.com/office/drawing/2014/main" val="20002"/>
                    </a:ext>
                  </a:extLst>
                </a:gridCol>
                <a:gridCol w="1058839">
                  <a:extLst>
                    <a:ext uri="{9D8B030D-6E8A-4147-A177-3AD203B41FA5}">
                      <a16:colId xmlns:a16="http://schemas.microsoft.com/office/drawing/2014/main" val="20003"/>
                    </a:ext>
                  </a:extLst>
                </a:gridCol>
                <a:gridCol w="2061949">
                  <a:extLst>
                    <a:ext uri="{9D8B030D-6E8A-4147-A177-3AD203B41FA5}">
                      <a16:colId xmlns:a16="http://schemas.microsoft.com/office/drawing/2014/main" val="20004"/>
                    </a:ext>
                  </a:extLst>
                </a:gridCol>
                <a:gridCol w="1058839">
                  <a:extLst>
                    <a:ext uri="{9D8B030D-6E8A-4147-A177-3AD203B41FA5}">
                      <a16:colId xmlns:a16="http://schemas.microsoft.com/office/drawing/2014/main" val="20005"/>
                    </a:ext>
                  </a:extLst>
                </a:gridCol>
              </a:tblGrid>
              <a:tr h="289787">
                <a:tc>
                  <a:txBody>
                    <a:bodyPr/>
                    <a:lstStyle/>
                    <a:p>
                      <a:pPr marL="0" marR="0" algn="ctr">
                        <a:lnSpc>
                          <a:spcPct val="150000"/>
                        </a:lnSpc>
                        <a:spcBef>
                          <a:spcPts val="720"/>
                        </a:spcBef>
                        <a:spcAft>
                          <a:spcPts val="720"/>
                        </a:spcAft>
                      </a:pPr>
                      <a:r>
                        <a:rPr lang="en-US" sz="1300" dirty="0">
                          <a:effectLst/>
                        </a:rPr>
                        <a:t>STT</a:t>
                      </a:r>
                      <a:endParaRPr lang="en-US" sz="1100" dirty="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MSSV</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Họ và tên</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Vai trò</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Email</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SĐT</a:t>
                      </a:r>
                      <a:endParaRPr lang="en-US" sz="1100">
                        <a:effectLst/>
                        <a:latin typeface="Calibri"/>
                        <a:ea typeface="Calibri"/>
                        <a:cs typeface="Cordia New"/>
                      </a:endParaRPr>
                    </a:p>
                  </a:txBody>
                  <a:tcPr marL="66874" marR="66874" marT="0" marB="0" anchor="ctr"/>
                </a:tc>
                <a:extLst>
                  <a:ext uri="{0D108BD9-81ED-4DB2-BD59-A6C34878D82A}">
                    <a16:rowId xmlns:a16="http://schemas.microsoft.com/office/drawing/2014/main" val="10000"/>
                  </a:ext>
                </a:extLst>
              </a:tr>
              <a:tr h="450780">
                <a:tc>
                  <a:txBody>
                    <a:bodyPr/>
                    <a:lstStyle/>
                    <a:p>
                      <a:pPr marL="0" marR="0" algn="ctr">
                        <a:lnSpc>
                          <a:spcPct val="150000"/>
                        </a:lnSpc>
                        <a:spcBef>
                          <a:spcPts val="720"/>
                        </a:spcBef>
                        <a:spcAft>
                          <a:spcPts val="720"/>
                        </a:spcAft>
                      </a:pPr>
                      <a:r>
                        <a:rPr lang="en-US" sz="1300">
                          <a:effectLst/>
                        </a:rPr>
                        <a:t>1</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17211TT0111</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dirty="0">
                          <a:effectLst/>
                        </a:rPr>
                        <a:t>Võ Thành Phát</a:t>
                      </a:r>
                      <a:endParaRPr lang="en-US" sz="1100" dirty="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dirty="0">
                          <a:effectLst/>
                        </a:rPr>
                        <a:t>Nhóm trưởng</a:t>
                      </a:r>
                      <a:endParaRPr lang="en-US" sz="1100" dirty="0">
                        <a:effectLst/>
                        <a:latin typeface="Calibri"/>
                        <a:ea typeface="Calibri"/>
                        <a:cs typeface="Cordia New"/>
                      </a:endParaRPr>
                    </a:p>
                  </a:txBody>
                  <a:tcPr marL="66874" marR="66874" marT="0" marB="0" anchor="ctr"/>
                </a:tc>
                <a:tc>
                  <a:txBody>
                    <a:bodyPr/>
                    <a:lstStyle/>
                    <a:p>
                      <a:pPr marL="0" marR="0">
                        <a:lnSpc>
                          <a:spcPct val="150000"/>
                        </a:lnSpc>
                        <a:spcBef>
                          <a:spcPts val="720"/>
                        </a:spcBef>
                        <a:spcAft>
                          <a:spcPts val="720"/>
                        </a:spcAft>
                      </a:pPr>
                      <a:r>
                        <a:rPr lang="en-US" sz="1300">
                          <a:effectLst/>
                        </a:rPr>
                        <a:t>thanhphat147@gmail.com</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0971174293</a:t>
                      </a:r>
                      <a:endParaRPr lang="en-US" sz="1100">
                        <a:effectLst/>
                        <a:latin typeface="Calibri"/>
                        <a:ea typeface="Calibri"/>
                        <a:cs typeface="Cordia New"/>
                      </a:endParaRPr>
                    </a:p>
                  </a:txBody>
                  <a:tcPr marL="66874" marR="66874" marT="0" marB="0" anchor="ctr"/>
                </a:tc>
                <a:extLst>
                  <a:ext uri="{0D108BD9-81ED-4DB2-BD59-A6C34878D82A}">
                    <a16:rowId xmlns:a16="http://schemas.microsoft.com/office/drawing/2014/main" val="10001"/>
                  </a:ext>
                </a:extLst>
              </a:tr>
              <a:tr h="579575">
                <a:tc>
                  <a:txBody>
                    <a:bodyPr/>
                    <a:lstStyle/>
                    <a:p>
                      <a:pPr marL="0" marR="0" algn="ctr">
                        <a:lnSpc>
                          <a:spcPct val="150000"/>
                        </a:lnSpc>
                        <a:spcBef>
                          <a:spcPts val="720"/>
                        </a:spcBef>
                        <a:spcAft>
                          <a:spcPts val="720"/>
                        </a:spcAft>
                      </a:pPr>
                      <a:r>
                        <a:rPr lang="en-US" sz="1300">
                          <a:effectLst/>
                        </a:rPr>
                        <a:t>2</a:t>
                      </a:r>
                      <a:endParaRPr lang="en-US" sz="1100">
                        <a:effectLst/>
                        <a:latin typeface="Calibri"/>
                        <a:ea typeface="Calibri"/>
                        <a:cs typeface="Cordia New"/>
                      </a:endParaRPr>
                    </a:p>
                  </a:txBody>
                  <a:tcPr marL="66874" marR="66874" marT="0" marB="0" anchor="ctr"/>
                </a:tc>
                <a:tc>
                  <a:txBody>
                    <a:bodyPr/>
                    <a:lstStyle/>
                    <a:p>
                      <a:pPr marL="0" marR="0">
                        <a:lnSpc>
                          <a:spcPct val="150000"/>
                        </a:lnSpc>
                        <a:spcBef>
                          <a:spcPts val="720"/>
                        </a:spcBef>
                        <a:spcAft>
                          <a:spcPts val="720"/>
                        </a:spcAft>
                      </a:pPr>
                      <a:r>
                        <a:rPr lang="en-US" sz="1300">
                          <a:effectLst/>
                        </a:rPr>
                        <a:t>17211TT0235</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Tương Lại Anh Thư</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Thư ký</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Tuonglaianhthu03041999@gmail.com</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01687574440</a:t>
                      </a:r>
                      <a:endParaRPr lang="en-US" sz="1100">
                        <a:effectLst/>
                        <a:latin typeface="Calibri"/>
                        <a:ea typeface="Calibri"/>
                        <a:cs typeface="Cordia New"/>
                      </a:endParaRPr>
                    </a:p>
                  </a:txBody>
                  <a:tcPr marL="66874" marR="66874" marT="0" marB="0" anchor="ctr"/>
                </a:tc>
                <a:extLst>
                  <a:ext uri="{0D108BD9-81ED-4DB2-BD59-A6C34878D82A}">
                    <a16:rowId xmlns:a16="http://schemas.microsoft.com/office/drawing/2014/main" val="10002"/>
                  </a:ext>
                </a:extLst>
              </a:tr>
              <a:tr h="289787">
                <a:tc>
                  <a:txBody>
                    <a:bodyPr/>
                    <a:lstStyle/>
                    <a:p>
                      <a:pPr marL="0" marR="0" algn="ctr">
                        <a:lnSpc>
                          <a:spcPct val="150000"/>
                        </a:lnSpc>
                        <a:spcBef>
                          <a:spcPts val="720"/>
                        </a:spcBef>
                        <a:spcAft>
                          <a:spcPts val="720"/>
                        </a:spcAft>
                      </a:pPr>
                      <a:r>
                        <a:rPr lang="en-US" sz="1300">
                          <a:effectLst/>
                        </a:rPr>
                        <a:t>3</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17211TT3149</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Nguyễn Thị Hà Phương</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Thành viên</a:t>
                      </a:r>
                      <a:endParaRPr lang="en-US" sz="1100">
                        <a:effectLst/>
                        <a:latin typeface="Calibri"/>
                        <a:ea typeface="Calibri"/>
                        <a:cs typeface="Cordia New"/>
                      </a:endParaRPr>
                    </a:p>
                  </a:txBody>
                  <a:tcPr marL="66874" marR="66874" marT="0" marB="0" anchor="ctr"/>
                </a:tc>
                <a:tc>
                  <a:txBody>
                    <a:bodyPr/>
                    <a:lstStyle/>
                    <a:p>
                      <a:pPr marL="0" marR="0">
                        <a:lnSpc>
                          <a:spcPct val="150000"/>
                        </a:lnSpc>
                        <a:spcBef>
                          <a:spcPts val="720"/>
                        </a:spcBef>
                        <a:spcAft>
                          <a:spcPts val="720"/>
                        </a:spcAft>
                      </a:pPr>
                      <a:r>
                        <a:rPr lang="en-US" sz="1300">
                          <a:effectLst/>
                        </a:rPr>
                        <a:t>haphuongn739@gmail.com</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01648974550</a:t>
                      </a:r>
                      <a:endParaRPr lang="en-US" sz="1100">
                        <a:effectLst/>
                        <a:latin typeface="Calibri"/>
                        <a:ea typeface="Calibri"/>
                        <a:cs typeface="Cordia New"/>
                      </a:endParaRPr>
                    </a:p>
                  </a:txBody>
                  <a:tcPr marL="66874" marR="66874" marT="0" marB="0" anchor="ctr"/>
                </a:tc>
                <a:extLst>
                  <a:ext uri="{0D108BD9-81ED-4DB2-BD59-A6C34878D82A}">
                    <a16:rowId xmlns:a16="http://schemas.microsoft.com/office/drawing/2014/main" val="10003"/>
                  </a:ext>
                </a:extLst>
              </a:tr>
              <a:tr h="289787">
                <a:tc>
                  <a:txBody>
                    <a:bodyPr/>
                    <a:lstStyle/>
                    <a:p>
                      <a:pPr marL="0" marR="0" algn="ctr">
                        <a:lnSpc>
                          <a:spcPct val="150000"/>
                        </a:lnSpc>
                        <a:spcBef>
                          <a:spcPts val="720"/>
                        </a:spcBef>
                        <a:spcAft>
                          <a:spcPts val="720"/>
                        </a:spcAft>
                      </a:pPr>
                      <a:r>
                        <a:rPr lang="en-US" sz="1300">
                          <a:effectLst/>
                        </a:rPr>
                        <a:t>4</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17211TT0192</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Trần Quốc Thứ</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Thành viên</a:t>
                      </a:r>
                      <a:endParaRPr lang="en-US" sz="1100">
                        <a:effectLst/>
                        <a:latin typeface="Calibri"/>
                        <a:ea typeface="Calibri"/>
                        <a:cs typeface="Cordia New"/>
                      </a:endParaRPr>
                    </a:p>
                  </a:txBody>
                  <a:tcPr marL="66874" marR="66874" marT="0" marB="0" anchor="ctr"/>
                </a:tc>
                <a:tc>
                  <a:txBody>
                    <a:bodyPr/>
                    <a:lstStyle/>
                    <a:p>
                      <a:pPr marL="0" marR="0">
                        <a:lnSpc>
                          <a:spcPct val="150000"/>
                        </a:lnSpc>
                        <a:spcBef>
                          <a:spcPts val="720"/>
                        </a:spcBef>
                        <a:spcAft>
                          <a:spcPts val="720"/>
                        </a:spcAft>
                      </a:pPr>
                      <a:r>
                        <a:rPr lang="en-US" sz="1300">
                          <a:effectLst/>
                        </a:rPr>
                        <a:t>thutran1401998@gmail.com</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01664631966</a:t>
                      </a:r>
                      <a:endParaRPr lang="en-US" sz="1100">
                        <a:effectLst/>
                        <a:latin typeface="Calibri"/>
                        <a:ea typeface="Calibri"/>
                        <a:cs typeface="Cordia New"/>
                      </a:endParaRPr>
                    </a:p>
                  </a:txBody>
                  <a:tcPr marL="66874" marR="66874" marT="0" marB="0" anchor="ctr"/>
                </a:tc>
                <a:extLst>
                  <a:ext uri="{0D108BD9-81ED-4DB2-BD59-A6C34878D82A}">
                    <a16:rowId xmlns:a16="http://schemas.microsoft.com/office/drawing/2014/main" val="10004"/>
                  </a:ext>
                </a:extLst>
              </a:tr>
              <a:tr h="289787">
                <a:tc>
                  <a:txBody>
                    <a:bodyPr/>
                    <a:lstStyle/>
                    <a:p>
                      <a:pPr marL="0" marR="0" algn="ctr">
                        <a:lnSpc>
                          <a:spcPct val="150000"/>
                        </a:lnSpc>
                        <a:spcBef>
                          <a:spcPts val="720"/>
                        </a:spcBef>
                        <a:spcAft>
                          <a:spcPts val="720"/>
                        </a:spcAft>
                      </a:pPr>
                      <a:r>
                        <a:rPr lang="en-US" sz="1300">
                          <a:effectLst/>
                        </a:rPr>
                        <a:t>5</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17211TT0227</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Nguyễn Đăng Khoa</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Thành viên</a:t>
                      </a:r>
                      <a:endParaRPr lang="en-US" sz="1100">
                        <a:effectLst/>
                        <a:latin typeface="Calibri"/>
                        <a:ea typeface="Calibri"/>
                        <a:cs typeface="Cordia New"/>
                      </a:endParaRPr>
                    </a:p>
                  </a:txBody>
                  <a:tcPr marL="66874" marR="66874" marT="0" marB="0" anchor="ctr"/>
                </a:tc>
                <a:tc>
                  <a:txBody>
                    <a:bodyPr/>
                    <a:lstStyle/>
                    <a:p>
                      <a:pPr marL="0" marR="0">
                        <a:lnSpc>
                          <a:spcPct val="150000"/>
                        </a:lnSpc>
                        <a:spcBef>
                          <a:spcPts val="720"/>
                        </a:spcBef>
                        <a:spcAft>
                          <a:spcPts val="720"/>
                        </a:spcAft>
                      </a:pPr>
                      <a:r>
                        <a:rPr lang="en-US" sz="1300">
                          <a:effectLst/>
                        </a:rPr>
                        <a:t>khoa09081999@gmail.com</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09021922337</a:t>
                      </a:r>
                      <a:endParaRPr lang="en-US" sz="1100">
                        <a:effectLst/>
                        <a:latin typeface="Calibri"/>
                        <a:ea typeface="Calibri"/>
                        <a:cs typeface="Cordia New"/>
                      </a:endParaRPr>
                    </a:p>
                  </a:txBody>
                  <a:tcPr marL="66874" marR="66874" marT="0" marB="0" anchor="ctr"/>
                </a:tc>
                <a:extLst>
                  <a:ext uri="{0D108BD9-81ED-4DB2-BD59-A6C34878D82A}">
                    <a16:rowId xmlns:a16="http://schemas.microsoft.com/office/drawing/2014/main" val="10005"/>
                  </a:ext>
                </a:extLst>
              </a:tr>
              <a:tr h="579575">
                <a:tc>
                  <a:txBody>
                    <a:bodyPr/>
                    <a:lstStyle/>
                    <a:p>
                      <a:pPr marL="0" marR="0" algn="ctr">
                        <a:lnSpc>
                          <a:spcPct val="150000"/>
                        </a:lnSpc>
                        <a:spcBef>
                          <a:spcPts val="720"/>
                        </a:spcBef>
                        <a:spcAft>
                          <a:spcPts val="720"/>
                        </a:spcAft>
                      </a:pPr>
                      <a:r>
                        <a:rPr lang="en-US" sz="1300" dirty="0">
                          <a:effectLst/>
                        </a:rPr>
                        <a:t>6</a:t>
                      </a:r>
                      <a:endParaRPr lang="en-US" sz="1100" dirty="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17211TT</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Nguyễn Văn Nở</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dirty="0">
                          <a:effectLst/>
                        </a:rPr>
                        <a:t>Thành viên</a:t>
                      </a:r>
                      <a:endParaRPr lang="en-US" sz="1100" dirty="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Nguyenvanno1011999@gmail.com</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dirty="0">
                          <a:effectLst/>
                        </a:rPr>
                        <a:t>01683657307</a:t>
                      </a:r>
                      <a:endParaRPr lang="en-US" sz="1100" dirty="0">
                        <a:effectLst/>
                        <a:latin typeface="Calibri"/>
                        <a:ea typeface="Calibri"/>
                        <a:cs typeface="Cordia New"/>
                      </a:endParaRPr>
                    </a:p>
                  </a:txBody>
                  <a:tcPr marL="66874" marR="66874" marT="0" marB="0" anchor="ctr"/>
                </a:tc>
                <a:extLst>
                  <a:ext uri="{0D108BD9-81ED-4DB2-BD59-A6C34878D82A}">
                    <a16:rowId xmlns:a16="http://schemas.microsoft.com/office/drawing/2014/main" val="10006"/>
                  </a:ext>
                </a:extLst>
              </a:tr>
            </a:tbl>
          </a:graphicData>
        </a:graphic>
      </p:graphicFrame>
      <p:sp>
        <p:nvSpPr>
          <p:cNvPr id="4" name="TextBox 3"/>
          <p:cNvSpPr txBox="1"/>
          <p:nvPr/>
        </p:nvSpPr>
        <p:spPr>
          <a:xfrm>
            <a:off x="838200" y="609600"/>
            <a:ext cx="5638800" cy="830997"/>
          </a:xfrm>
          <a:prstGeom prst="rect">
            <a:avLst/>
          </a:prstGeom>
          <a:noFill/>
        </p:spPr>
        <p:txBody>
          <a:bodyPr wrap="square" rtlCol="0">
            <a:spAutoFit/>
          </a:bodyPr>
          <a:lstStyle/>
          <a:p>
            <a:r>
              <a:rPr lang="en-US" sz="2400" dirty="0"/>
              <a:t>2. </a:t>
            </a:r>
            <a:r>
              <a:rPr lang="en-US" sz="2400" dirty="0" err="1"/>
              <a:t>Bảng</a:t>
            </a:r>
            <a:r>
              <a:rPr lang="en-US" sz="2400" dirty="0"/>
              <a:t> </a:t>
            </a:r>
            <a:r>
              <a:rPr lang="en-US" sz="2400" dirty="0" err="1"/>
              <a:t>phân</a:t>
            </a:r>
            <a:r>
              <a:rPr lang="en-US" sz="2400" dirty="0"/>
              <a:t> </a:t>
            </a:r>
            <a:r>
              <a:rPr lang="en-US" sz="2400" dirty="0" err="1"/>
              <a:t>công</a:t>
            </a:r>
            <a:r>
              <a:rPr lang="en-US" sz="2400" dirty="0"/>
              <a:t> </a:t>
            </a:r>
            <a:r>
              <a:rPr lang="en-US" sz="2400" dirty="0" err="1"/>
              <a:t>công</a:t>
            </a:r>
            <a:r>
              <a:rPr lang="en-US" sz="2400" dirty="0"/>
              <a:t> </a:t>
            </a:r>
            <a:r>
              <a:rPr lang="en-US" sz="2400" dirty="0" err="1"/>
              <a:t>việc</a:t>
            </a:r>
            <a:endParaRPr lang="en-US" sz="2400" dirty="0"/>
          </a:p>
          <a:p>
            <a:endParaRPr lang="en-US" sz="2400" dirty="0"/>
          </a:p>
        </p:txBody>
      </p:sp>
      <p:sp>
        <p:nvSpPr>
          <p:cNvPr id="7" name="TextBox 6"/>
          <p:cNvSpPr txBox="1"/>
          <p:nvPr/>
        </p:nvSpPr>
        <p:spPr>
          <a:xfrm>
            <a:off x="2286129" y="1333082"/>
            <a:ext cx="4190871" cy="461665"/>
          </a:xfrm>
          <a:prstGeom prst="rect">
            <a:avLst/>
          </a:prstGeom>
          <a:noFill/>
        </p:spPr>
        <p:txBody>
          <a:bodyPr wrap="square" rtlCol="0">
            <a:spAutoFit/>
          </a:bodyPr>
          <a:lstStyle/>
          <a:p>
            <a:pPr algn="ctr"/>
            <a:r>
              <a:rPr lang="en-US" sz="2400" b="1" dirty="0" smtClean="0"/>
              <a:t>BIÊN BẢN HỌP NHÓM</a:t>
            </a:r>
            <a:endParaRPr lang="en-US" sz="2400" b="1" dirty="0"/>
          </a:p>
        </p:txBody>
      </p:sp>
    </p:spTree>
    <p:extLst>
      <p:ext uri="{BB962C8B-B14F-4D97-AF65-F5344CB8AC3E}">
        <p14:creationId xmlns:p14="http://schemas.microsoft.com/office/powerpoint/2010/main" val="2127114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685800"/>
            <a:ext cx="7467600" cy="5440363"/>
          </a:xfrm>
        </p:spPr>
        <p:txBody>
          <a:bodyPr>
            <a:normAutofit fontScale="70000" lnSpcReduction="20000"/>
          </a:bodyPr>
          <a:lstStyle/>
          <a:p>
            <a:pPr marL="457200" lvl="0" indent="-457200">
              <a:buFont typeface="+mj-lt"/>
              <a:buAutoNum type="arabicPeriod"/>
            </a:pPr>
            <a:r>
              <a:rPr lang="en-US" b="1" dirty="0"/>
              <a:t>Thảo luận, bàn bạc về đồ án giáo viên.</a:t>
            </a:r>
            <a:endParaRPr lang="en-US" dirty="0"/>
          </a:p>
          <a:p>
            <a:pPr marL="457200" lvl="0" indent="-457200">
              <a:buFont typeface="+mj-lt"/>
              <a:buAutoNum type="arabicPeriod"/>
            </a:pPr>
            <a:r>
              <a:rPr lang="en-US" b="1" dirty="0"/>
              <a:t>Sắp xếp thời gian thực hiện từng công việc để hoàn thành đồ án.</a:t>
            </a:r>
            <a:endParaRPr lang="en-US" dirty="0"/>
          </a:p>
          <a:p>
            <a:pPr marL="457200" lvl="0" indent="-457200">
              <a:buFont typeface="+mj-lt"/>
              <a:buAutoNum type="arabicPeriod"/>
            </a:pPr>
            <a:r>
              <a:rPr lang="en-US" b="1" dirty="0"/>
              <a:t>Phân công nhiệm vụ rỏ ràng cho từng thành viên trong nhóm.</a:t>
            </a:r>
            <a:endParaRPr lang="en-US" dirty="0"/>
          </a:p>
          <a:p>
            <a:pPr marL="0" lvl="0" indent="0">
              <a:buNone/>
            </a:pPr>
            <a:r>
              <a:rPr lang="en-US" b="1" dirty="0" smtClean="0"/>
              <a:t>a.      Kết </a:t>
            </a:r>
            <a:r>
              <a:rPr lang="en-US" b="1" dirty="0"/>
              <a:t>quả buổi họp nhóm:</a:t>
            </a:r>
            <a:endParaRPr lang="en-US" dirty="0"/>
          </a:p>
          <a:p>
            <a:pPr lvl="0">
              <a:buFont typeface="Wingdings" panose="05000000000000000000" pitchFamily="2" charset="2"/>
              <a:buChar char="Ø"/>
            </a:pPr>
            <a:r>
              <a:rPr lang="en-US" dirty="0"/>
              <a:t>Nhóm đã trao đổi và thảo luận kĩ càng về hướng hoàn thành đồ án giáo viên giao.</a:t>
            </a:r>
          </a:p>
          <a:p>
            <a:pPr lvl="0">
              <a:buFont typeface="Wingdings" panose="05000000000000000000" pitchFamily="2" charset="2"/>
              <a:buChar char="Ø"/>
            </a:pPr>
            <a:r>
              <a:rPr lang="en-US" dirty="0"/>
              <a:t>Phân công được công việc phù hợp cho từng thành viên trong nhóm.</a:t>
            </a:r>
          </a:p>
          <a:p>
            <a:pPr lvl="0">
              <a:buFont typeface="Wingdings" panose="05000000000000000000" pitchFamily="2" charset="2"/>
              <a:buChar char="Ø"/>
            </a:pPr>
            <a:r>
              <a:rPr lang="en-US" dirty="0"/>
              <a:t>Thống nhất thời gian bắt đầu và hoàn thành đồ án </a:t>
            </a:r>
            <a:r>
              <a:rPr lang="en-GB" dirty="0"/>
              <a:t>.</a:t>
            </a:r>
            <a:endParaRPr lang="en-US" dirty="0"/>
          </a:p>
          <a:p>
            <a:pPr marL="0" lvl="0" indent="0">
              <a:buNone/>
            </a:pPr>
            <a:r>
              <a:rPr lang="en-US" b="1" dirty="0" smtClean="0"/>
              <a:t>b.     Nội </a:t>
            </a:r>
            <a:r>
              <a:rPr lang="en-US" b="1" dirty="0"/>
              <a:t>dung:</a:t>
            </a:r>
            <a:endParaRPr lang="en-US" dirty="0"/>
          </a:p>
          <a:p>
            <a:pPr lvl="0">
              <a:buFont typeface="Wingdings" panose="05000000000000000000" pitchFamily="2" charset="2"/>
              <a:buChar char="Ø"/>
            </a:pPr>
            <a:r>
              <a:rPr lang="en-US" dirty="0"/>
              <a:t>Xác định hướng đi để làm đồ án.</a:t>
            </a:r>
          </a:p>
          <a:p>
            <a:pPr lvl="0">
              <a:buFont typeface="Wingdings" panose="05000000000000000000" pitchFamily="2" charset="2"/>
              <a:buChar char="Ø"/>
            </a:pPr>
            <a:r>
              <a:rPr lang="en-US" dirty="0"/>
              <a:t>Thảo luận về nội dung đồ án.</a:t>
            </a:r>
          </a:p>
          <a:p>
            <a:pPr lvl="0">
              <a:buFont typeface="Wingdings" panose="05000000000000000000" pitchFamily="2" charset="2"/>
              <a:buChar char="Ø"/>
            </a:pPr>
            <a:r>
              <a:rPr lang="en-US" dirty="0"/>
              <a:t>Phân công công việc rỏ ràng.</a:t>
            </a:r>
          </a:p>
          <a:p>
            <a:pPr marL="0" lvl="0" indent="0">
              <a:buNone/>
            </a:pPr>
            <a:r>
              <a:rPr lang="en-US" b="1" dirty="0" smtClean="0"/>
              <a:t>c.     Tổ </a:t>
            </a:r>
            <a:r>
              <a:rPr lang="en-US" b="1" dirty="0"/>
              <a:t>chức công việc:</a:t>
            </a:r>
            <a:endParaRPr lang="en-US" dirty="0"/>
          </a:p>
          <a:p>
            <a:pPr lvl="0">
              <a:buFont typeface="Wingdings" panose="05000000000000000000" pitchFamily="2" charset="2"/>
              <a:buChar char="Ø"/>
            </a:pPr>
            <a:r>
              <a:rPr lang="en-US" b="1" dirty="0"/>
              <a:t>Mục tiêu:</a:t>
            </a:r>
            <a:r>
              <a:rPr lang="en-US" dirty="0"/>
              <a:t> Thực hiện quay một Video Clip nói về yêu cầu thực tiễn từ doanh nghiệp và kế hoạch hoàn thiện bản thân để đáp ứng nhu cầu đó trong lĩnh vực công nghệ thông tin.</a:t>
            </a:r>
          </a:p>
          <a:p>
            <a:pPr lvl="0">
              <a:buFont typeface="Wingdings" panose="05000000000000000000" pitchFamily="2" charset="2"/>
              <a:buChar char="Ø"/>
            </a:pPr>
            <a:r>
              <a:rPr lang="en-US" b="1" dirty="0"/>
              <a:t>Địa điểm</a:t>
            </a:r>
            <a:r>
              <a:rPr lang="en-US" dirty="0"/>
              <a:t>: Căn tin trường Cao Đẳng Công Nghệ Thủ Đức</a:t>
            </a:r>
          </a:p>
          <a:p>
            <a:pPr lvl="0">
              <a:buFont typeface="Wingdings" panose="05000000000000000000" pitchFamily="2" charset="2"/>
              <a:buChar char="Ø"/>
            </a:pPr>
            <a:r>
              <a:rPr lang="en-US" b="1" dirty="0"/>
              <a:t>Thời gian</a:t>
            </a:r>
            <a:r>
              <a:rPr lang="en-US" dirty="0"/>
              <a:t>: Vào lúc 9h sáng  thứ ba ngày 14 /11 / 2017 .</a:t>
            </a:r>
          </a:p>
          <a:p>
            <a:pPr lvl="0">
              <a:buFont typeface="Wingdings" panose="05000000000000000000" pitchFamily="2" charset="2"/>
              <a:buChar char="Ø"/>
            </a:pPr>
            <a:r>
              <a:rPr lang="en-US" b="1" dirty="0"/>
              <a:t>Nội dung buổi họp</a:t>
            </a:r>
            <a:r>
              <a:rPr lang="en-US" dirty="0"/>
              <a:t>: Xây dựng nhóm câu hỏi cho nhân viên</a:t>
            </a:r>
          </a:p>
          <a:p>
            <a:r>
              <a:rPr lang="en-US" dirty="0"/>
              <a:t>Anh đã học trường nào? </a:t>
            </a:r>
          </a:p>
          <a:p>
            <a:r>
              <a:rPr lang="en-US" dirty="0"/>
              <a:t>Lí do chọn ngành này? </a:t>
            </a:r>
          </a:p>
          <a:p>
            <a:r>
              <a:rPr lang="en-US" dirty="0"/>
              <a:t>Những khó khăn trong quá trình học tập?</a:t>
            </a:r>
          </a:p>
          <a:p>
            <a:r>
              <a:rPr lang="en-US" dirty="0"/>
              <a:t>Động lực nào giúp anh vượt qua những khó khăn đó để tiếp tục theo ngành này?</a:t>
            </a:r>
          </a:p>
          <a:p>
            <a:r>
              <a:rPr lang="en-US" dirty="0"/>
              <a:t>Khi đi thực tập anh gặp những khó khăn, bở ngỡ như thế nào ?</a:t>
            </a:r>
          </a:p>
          <a:p>
            <a:r>
              <a:rPr lang="en-US" dirty="0"/>
              <a:t>Khi tốt nghiệp anh có định hướng gì?</a:t>
            </a:r>
          </a:p>
          <a:p>
            <a:r>
              <a:rPr lang="en-US" dirty="0"/>
              <a:t>Những lời khuyên dành cho sinh viên?</a:t>
            </a:r>
          </a:p>
          <a:p>
            <a:endParaRPr lang="en-US" dirty="0"/>
          </a:p>
        </p:txBody>
      </p:sp>
    </p:spTree>
    <p:extLst>
      <p:ext uri="{BB962C8B-B14F-4D97-AF65-F5344CB8AC3E}">
        <p14:creationId xmlns:p14="http://schemas.microsoft.com/office/powerpoint/2010/main" val="324389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14400" y="2083911"/>
          <a:ext cx="7467600" cy="3863340"/>
        </p:xfrm>
        <a:graphic>
          <a:graphicData uri="http://schemas.openxmlformats.org/drawingml/2006/table">
            <a:tbl>
              <a:tblPr firstRow="1" firstCol="1" bandRow="1">
                <a:tableStyleId>{5C22544A-7EE6-4342-B048-85BDC9FD1C3A}</a:tableStyleId>
              </a:tblPr>
              <a:tblGrid>
                <a:gridCol w="445827">
                  <a:extLst>
                    <a:ext uri="{9D8B030D-6E8A-4147-A177-3AD203B41FA5}">
                      <a16:colId xmlns:a16="http://schemas.microsoft.com/office/drawing/2014/main" val="20000"/>
                    </a:ext>
                  </a:extLst>
                </a:gridCol>
                <a:gridCol w="1058839">
                  <a:extLst>
                    <a:ext uri="{9D8B030D-6E8A-4147-A177-3AD203B41FA5}">
                      <a16:colId xmlns:a16="http://schemas.microsoft.com/office/drawing/2014/main" val="20001"/>
                    </a:ext>
                  </a:extLst>
                </a:gridCol>
                <a:gridCol w="1783307">
                  <a:extLst>
                    <a:ext uri="{9D8B030D-6E8A-4147-A177-3AD203B41FA5}">
                      <a16:colId xmlns:a16="http://schemas.microsoft.com/office/drawing/2014/main" val="20002"/>
                    </a:ext>
                  </a:extLst>
                </a:gridCol>
                <a:gridCol w="1058839">
                  <a:extLst>
                    <a:ext uri="{9D8B030D-6E8A-4147-A177-3AD203B41FA5}">
                      <a16:colId xmlns:a16="http://schemas.microsoft.com/office/drawing/2014/main" val="20003"/>
                    </a:ext>
                  </a:extLst>
                </a:gridCol>
                <a:gridCol w="2061949">
                  <a:extLst>
                    <a:ext uri="{9D8B030D-6E8A-4147-A177-3AD203B41FA5}">
                      <a16:colId xmlns:a16="http://schemas.microsoft.com/office/drawing/2014/main" val="20004"/>
                    </a:ext>
                  </a:extLst>
                </a:gridCol>
                <a:gridCol w="1058839">
                  <a:extLst>
                    <a:ext uri="{9D8B030D-6E8A-4147-A177-3AD203B41FA5}">
                      <a16:colId xmlns:a16="http://schemas.microsoft.com/office/drawing/2014/main" val="20005"/>
                    </a:ext>
                  </a:extLst>
                </a:gridCol>
              </a:tblGrid>
              <a:tr h="289787">
                <a:tc>
                  <a:txBody>
                    <a:bodyPr/>
                    <a:lstStyle/>
                    <a:p>
                      <a:pPr marL="0" marR="0" algn="ctr">
                        <a:lnSpc>
                          <a:spcPct val="150000"/>
                        </a:lnSpc>
                        <a:spcBef>
                          <a:spcPts val="720"/>
                        </a:spcBef>
                        <a:spcAft>
                          <a:spcPts val="720"/>
                        </a:spcAft>
                      </a:pPr>
                      <a:r>
                        <a:rPr lang="en-US" sz="1300">
                          <a:effectLst/>
                        </a:rPr>
                        <a:t>STT</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MSSV</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Họ và tên</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Vai trò</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Email</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SĐT</a:t>
                      </a:r>
                      <a:endParaRPr lang="en-US" sz="1100">
                        <a:effectLst/>
                        <a:latin typeface="Calibri"/>
                        <a:ea typeface="Calibri"/>
                        <a:cs typeface="Cordia New"/>
                      </a:endParaRPr>
                    </a:p>
                  </a:txBody>
                  <a:tcPr marL="66874" marR="66874" marT="0" marB="0" anchor="ctr"/>
                </a:tc>
                <a:extLst>
                  <a:ext uri="{0D108BD9-81ED-4DB2-BD59-A6C34878D82A}">
                    <a16:rowId xmlns:a16="http://schemas.microsoft.com/office/drawing/2014/main" val="10000"/>
                  </a:ext>
                </a:extLst>
              </a:tr>
              <a:tr h="450780">
                <a:tc>
                  <a:txBody>
                    <a:bodyPr/>
                    <a:lstStyle/>
                    <a:p>
                      <a:pPr marL="0" marR="0" algn="ctr">
                        <a:lnSpc>
                          <a:spcPct val="150000"/>
                        </a:lnSpc>
                        <a:spcBef>
                          <a:spcPts val="720"/>
                        </a:spcBef>
                        <a:spcAft>
                          <a:spcPts val="720"/>
                        </a:spcAft>
                      </a:pPr>
                      <a:r>
                        <a:rPr lang="en-US" sz="1300">
                          <a:effectLst/>
                        </a:rPr>
                        <a:t>1</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17211TT0111</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Võ Thành Phát</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Nhóm trưởng</a:t>
                      </a:r>
                      <a:endParaRPr lang="en-US" sz="1100">
                        <a:effectLst/>
                        <a:latin typeface="Calibri"/>
                        <a:ea typeface="Calibri"/>
                        <a:cs typeface="Cordia New"/>
                      </a:endParaRPr>
                    </a:p>
                  </a:txBody>
                  <a:tcPr marL="66874" marR="66874" marT="0" marB="0" anchor="ctr"/>
                </a:tc>
                <a:tc>
                  <a:txBody>
                    <a:bodyPr/>
                    <a:lstStyle/>
                    <a:p>
                      <a:pPr marL="0" marR="0">
                        <a:lnSpc>
                          <a:spcPct val="150000"/>
                        </a:lnSpc>
                        <a:spcBef>
                          <a:spcPts val="720"/>
                        </a:spcBef>
                        <a:spcAft>
                          <a:spcPts val="720"/>
                        </a:spcAft>
                      </a:pPr>
                      <a:r>
                        <a:rPr lang="en-US" sz="1300">
                          <a:effectLst/>
                        </a:rPr>
                        <a:t>thanhphat147@gmail.com</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0971174293</a:t>
                      </a:r>
                      <a:endParaRPr lang="en-US" sz="1100">
                        <a:effectLst/>
                        <a:latin typeface="Calibri"/>
                        <a:ea typeface="Calibri"/>
                        <a:cs typeface="Cordia New"/>
                      </a:endParaRPr>
                    </a:p>
                  </a:txBody>
                  <a:tcPr marL="66874" marR="66874" marT="0" marB="0" anchor="ctr"/>
                </a:tc>
                <a:extLst>
                  <a:ext uri="{0D108BD9-81ED-4DB2-BD59-A6C34878D82A}">
                    <a16:rowId xmlns:a16="http://schemas.microsoft.com/office/drawing/2014/main" val="10001"/>
                  </a:ext>
                </a:extLst>
              </a:tr>
              <a:tr h="579575">
                <a:tc>
                  <a:txBody>
                    <a:bodyPr/>
                    <a:lstStyle/>
                    <a:p>
                      <a:pPr marL="0" marR="0" algn="ctr">
                        <a:lnSpc>
                          <a:spcPct val="150000"/>
                        </a:lnSpc>
                        <a:spcBef>
                          <a:spcPts val="720"/>
                        </a:spcBef>
                        <a:spcAft>
                          <a:spcPts val="720"/>
                        </a:spcAft>
                      </a:pPr>
                      <a:r>
                        <a:rPr lang="en-US" sz="1300">
                          <a:effectLst/>
                        </a:rPr>
                        <a:t>2</a:t>
                      </a:r>
                      <a:endParaRPr lang="en-US" sz="1100">
                        <a:effectLst/>
                        <a:latin typeface="Calibri"/>
                        <a:ea typeface="Calibri"/>
                        <a:cs typeface="Cordia New"/>
                      </a:endParaRPr>
                    </a:p>
                  </a:txBody>
                  <a:tcPr marL="66874" marR="66874" marT="0" marB="0" anchor="ctr"/>
                </a:tc>
                <a:tc>
                  <a:txBody>
                    <a:bodyPr/>
                    <a:lstStyle/>
                    <a:p>
                      <a:pPr marL="0" marR="0">
                        <a:lnSpc>
                          <a:spcPct val="150000"/>
                        </a:lnSpc>
                        <a:spcBef>
                          <a:spcPts val="720"/>
                        </a:spcBef>
                        <a:spcAft>
                          <a:spcPts val="720"/>
                        </a:spcAft>
                      </a:pPr>
                      <a:r>
                        <a:rPr lang="en-US" sz="1300">
                          <a:effectLst/>
                        </a:rPr>
                        <a:t>17211TT0235</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Tương Lại Anh Thư</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Thư ký</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Tuonglaianhthu03041999@gmail.com</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01687574440</a:t>
                      </a:r>
                      <a:endParaRPr lang="en-US" sz="1100">
                        <a:effectLst/>
                        <a:latin typeface="Calibri"/>
                        <a:ea typeface="Calibri"/>
                        <a:cs typeface="Cordia New"/>
                      </a:endParaRPr>
                    </a:p>
                  </a:txBody>
                  <a:tcPr marL="66874" marR="66874" marT="0" marB="0" anchor="ctr"/>
                </a:tc>
                <a:extLst>
                  <a:ext uri="{0D108BD9-81ED-4DB2-BD59-A6C34878D82A}">
                    <a16:rowId xmlns:a16="http://schemas.microsoft.com/office/drawing/2014/main" val="10002"/>
                  </a:ext>
                </a:extLst>
              </a:tr>
              <a:tr h="289787">
                <a:tc>
                  <a:txBody>
                    <a:bodyPr/>
                    <a:lstStyle/>
                    <a:p>
                      <a:pPr marL="0" marR="0" algn="ctr">
                        <a:lnSpc>
                          <a:spcPct val="150000"/>
                        </a:lnSpc>
                        <a:spcBef>
                          <a:spcPts val="720"/>
                        </a:spcBef>
                        <a:spcAft>
                          <a:spcPts val="720"/>
                        </a:spcAft>
                      </a:pPr>
                      <a:r>
                        <a:rPr lang="en-US" sz="1300">
                          <a:effectLst/>
                        </a:rPr>
                        <a:t>3</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17211TT3149</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Nguyễn Thị Hà Phương</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Thành viên</a:t>
                      </a:r>
                      <a:endParaRPr lang="en-US" sz="1100">
                        <a:effectLst/>
                        <a:latin typeface="Calibri"/>
                        <a:ea typeface="Calibri"/>
                        <a:cs typeface="Cordia New"/>
                      </a:endParaRPr>
                    </a:p>
                  </a:txBody>
                  <a:tcPr marL="66874" marR="66874" marT="0" marB="0" anchor="ctr"/>
                </a:tc>
                <a:tc>
                  <a:txBody>
                    <a:bodyPr/>
                    <a:lstStyle/>
                    <a:p>
                      <a:pPr marL="0" marR="0">
                        <a:lnSpc>
                          <a:spcPct val="150000"/>
                        </a:lnSpc>
                        <a:spcBef>
                          <a:spcPts val="720"/>
                        </a:spcBef>
                        <a:spcAft>
                          <a:spcPts val="720"/>
                        </a:spcAft>
                      </a:pPr>
                      <a:r>
                        <a:rPr lang="en-US" sz="1300">
                          <a:effectLst/>
                        </a:rPr>
                        <a:t>haphuongn739@gmail.com</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01648974550</a:t>
                      </a:r>
                      <a:endParaRPr lang="en-US" sz="1100">
                        <a:effectLst/>
                        <a:latin typeface="Calibri"/>
                        <a:ea typeface="Calibri"/>
                        <a:cs typeface="Cordia New"/>
                      </a:endParaRPr>
                    </a:p>
                  </a:txBody>
                  <a:tcPr marL="66874" marR="66874" marT="0" marB="0" anchor="ctr"/>
                </a:tc>
                <a:extLst>
                  <a:ext uri="{0D108BD9-81ED-4DB2-BD59-A6C34878D82A}">
                    <a16:rowId xmlns:a16="http://schemas.microsoft.com/office/drawing/2014/main" val="10003"/>
                  </a:ext>
                </a:extLst>
              </a:tr>
              <a:tr h="289787">
                <a:tc>
                  <a:txBody>
                    <a:bodyPr/>
                    <a:lstStyle/>
                    <a:p>
                      <a:pPr marL="0" marR="0" algn="ctr">
                        <a:lnSpc>
                          <a:spcPct val="150000"/>
                        </a:lnSpc>
                        <a:spcBef>
                          <a:spcPts val="720"/>
                        </a:spcBef>
                        <a:spcAft>
                          <a:spcPts val="720"/>
                        </a:spcAft>
                      </a:pPr>
                      <a:r>
                        <a:rPr lang="en-US" sz="1300">
                          <a:effectLst/>
                        </a:rPr>
                        <a:t>4</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17211TT0192</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Trần Quốc Thứ</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Thành viên</a:t>
                      </a:r>
                      <a:endParaRPr lang="en-US" sz="1100">
                        <a:effectLst/>
                        <a:latin typeface="Calibri"/>
                        <a:ea typeface="Calibri"/>
                        <a:cs typeface="Cordia New"/>
                      </a:endParaRPr>
                    </a:p>
                  </a:txBody>
                  <a:tcPr marL="66874" marR="66874" marT="0" marB="0" anchor="ctr"/>
                </a:tc>
                <a:tc>
                  <a:txBody>
                    <a:bodyPr/>
                    <a:lstStyle/>
                    <a:p>
                      <a:pPr marL="0" marR="0">
                        <a:lnSpc>
                          <a:spcPct val="150000"/>
                        </a:lnSpc>
                        <a:spcBef>
                          <a:spcPts val="720"/>
                        </a:spcBef>
                        <a:spcAft>
                          <a:spcPts val="720"/>
                        </a:spcAft>
                      </a:pPr>
                      <a:r>
                        <a:rPr lang="en-US" sz="1300">
                          <a:effectLst/>
                        </a:rPr>
                        <a:t>thutran1401998@gmail.com</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01664631966</a:t>
                      </a:r>
                      <a:endParaRPr lang="en-US" sz="1100">
                        <a:effectLst/>
                        <a:latin typeface="Calibri"/>
                        <a:ea typeface="Calibri"/>
                        <a:cs typeface="Cordia New"/>
                      </a:endParaRPr>
                    </a:p>
                  </a:txBody>
                  <a:tcPr marL="66874" marR="66874" marT="0" marB="0" anchor="ctr"/>
                </a:tc>
                <a:extLst>
                  <a:ext uri="{0D108BD9-81ED-4DB2-BD59-A6C34878D82A}">
                    <a16:rowId xmlns:a16="http://schemas.microsoft.com/office/drawing/2014/main" val="10004"/>
                  </a:ext>
                </a:extLst>
              </a:tr>
              <a:tr h="289787">
                <a:tc>
                  <a:txBody>
                    <a:bodyPr/>
                    <a:lstStyle/>
                    <a:p>
                      <a:pPr marL="0" marR="0" algn="ctr">
                        <a:lnSpc>
                          <a:spcPct val="150000"/>
                        </a:lnSpc>
                        <a:spcBef>
                          <a:spcPts val="720"/>
                        </a:spcBef>
                        <a:spcAft>
                          <a:spcPts val="720"/>
                        </a:spcAft>
                      </a:pPr>
                      <a:r>
                        <a:rPr lang="en-US" sz="1300">
                          <a:effectLst/>
                        </a:rPr>
                        <a:t>5</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17211TT0227</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Nguyễn Đăng Khoa</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Thành viên</a:t>
                      </a:r>
                      <a:endParaRPr lang="en-US" sz="1100">
                        <a:effectLst/>
                        <a:latin typeface="Calibri"/>
                        <a:ea typeface="Calibri"/>
                        <a:cs typeface="Cordia New"/>
                      </a:endParaRPr>
                    </a:p>
                  </a:txBody>
                  <a:tcPr marL="66874" marR="66874" marT="0" marB="0" anchor="ctr"/>
                </a:tc>
                <a:tc>
                  <a:txBody>
                    <a:bodyPr/>
                    <a:lstStyle/>
                    <a:p>
                      <a:pPr marL="0" marR="0">
                        <a:lnSpc>
                          <a:spcPct val="150000"/>
                        </a:lnSpc>
                        <a:spcBef>
                          <a:spcPts val="720"/>
                        </a:spcBef>
                        <a:spcAft>
                          <a:spcPts val="720"/>
                        </a:spcAft>
                      </a:pPr>
                      <a:r>
                        <a:rPr lang="en-US" sz="1300">
                          <a:effectLst/>
                        </a:rPr>
                        <a:t>khoa09081999@gmail.com</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09021922337</a:t>
                      </a:r>
                      <a:endParaRPr lang="en-US" sz="1100">
                        <a:effectLst/>
                        <a:latin typeface="Calibri"/>
                        <a:ea typeface="Calibri"/>
                        <a:cs typeface="Cordia New"/>
                      </a:endParaRPr>
                    </a:p>
                  </a:txBody>
                  <a:tcPr marL="66874" marR="66874" marT="0" marB="0" anchor="ctr"/>
                </a:tc>
                <a:extLst>
                  <a:ext uri="{0D108BD9-81ED-4DB2-BD59-A6C34878D82A}">
                    <a16:rowId xmlns:a16="http://schemas.microsoft.com/office/drawing/2014/main" val="10005"/>
                  </a:ext>
                </a:extLst>
              </a:tr>
              <a:tr h="579575">
                <a:tc>
                  <a:txBody>
                    <a:bodyPr/>
                    <a:lstStyle/>
                    <a:p>
                      <a:pPr marL="0" marR="0" algn="ctr">
                        <a:lnSpc>
                          <a:spcPct val="150000"/>
                        </a:lnSpc>
                        <a:spcBef>
                          <a:spcPts val="720"/>
                        </a:spcBef>
                        <a:spcAft>
                          <a:spcPts val="720"/>
                        </a:spcAft>
                      </a:pPr>
                      <a:r>
                        <a:rPr lang="en-US" sz="1300">
                          <a:effectLst/>
                        </a:rPr>
                        <a:t>6</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17211TT0315</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Nguyễn Văn Nở</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Thành viên</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a:effectLst/>
                        </a:rPr>
                        <a:t>Nguyenvanno1011999@gmail.com</a:t>
                      </a:r>
                      <a:endParaRPr lang="en-US" sz="1100">
                        <a:effectLst/>
                        <a:latin typeface="Calibri"/>
                        <a:ea typeface="Calibri"/>
                        <a:cs typeface="Cordia New"/>
                      </a:endParaRPr>
                    </a:p>
                  </a:txBody>
                  <a:tcPr marL="66874" marR="66874" marT="0" marB="0" anchor="ctr"/>
                </a:tc>
                <a:tc>
                  <a:txBody>
                    <a:bodyPr/>
                    <a:lstStyle/>
                    <a:p>
                      <a:pPr marL="0" marR="0" algn="ctr">
                        <a:lnSpc>
                          <a:spcPct val="150000"/>
                        </a:lnSpc>
                        <a:spcBef>
                          <a:spcPts val="720"/>
                        </a:spcBef>
                        <a:spcAft>
                          <a:spcPts val="720"/>
                        </a:spcAft>
                      </a:pPr>
                      <a:r>
                        <a:rPr lang="en-US" sz="1300" dirty="0">
                          <a:effectLst/>
                        </a:rPr>
                        <a:t>01683657307</a:t>
                      </a:r>
                      <a:endParaRPr lang="en-US" sz="1100" dirty="0">
                        <a:effectLst/>
                        <a:latin typeface="Calibri"/>
                        <a:ea typeface="Calibri"/>
                        <a:cs typeface="Cordia New"/>
                      </a:endParaRPr>
                    </a:p>
                  </a:txBody>
                  <a:tcPr marL="66874" marR="66874" marT="0" marB="0" anchor="ct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990600" y="762000"/>
            <a:ext cx="7696200" cy="685800"/>
          </a:xfrm>
        </p:spPr>
        <p:txBody>
          <a:bodyPr>
            <a:normAutofit/>
          </a:bodyPr>
          <a:lstStyle/>
          <a:p>
            <a:pPr algn="ctr"/>
            <a:r>
              <a:rPr lang="en-US" sz="2400" b="1" dirty="0" smtClean="0"/>
              <a:t>BIÊN BẢN HỌP NHÓM</a:t>
            </a:r>
            <a:endParaRPr lang="en-US" sz="2400" b="1" dirty="0"/>
          </a:p>
        </p:txBody>
      </p:sp>
    </p:spTree>
    <p:extLst>
      <p:ext uri="{BB962C8B-B14F-4D97-AF65-F5344CB8AC3E}">
        <p14:creationId xmlns:p14="http://schemas.microsoft.com/office/powerpoint/2010/main" val="2250300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 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1435</Words>
  <Application>Microsoft Office PowerPoint</Application>
  <PresentationFormat>On-screen Show (4:3)</PresentationFormat>
  <Paragraphs>230</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Aachen</vt:lpstr>
      <vt:lpstr>Arial</vt:lpstr>
      <vt:lpstr>Calibri</vt:lpstr>
      <vt:lpstr>Cordia New</vt:lpstr>
      <vt:lpstr>Trebuchet MS</vt:lpstr>
      <vt:lpstr>Wingdings</vt:lpstr>
      <vt:lpstr>Quiz Show</vt:lpstr>
      <vt:lpstr>Nhóm 3</vt:lpstr>
      <vt:lpstr>Mục lục</vt:lpstr>
      <vt:lpstr>I. Ý tưởng</vt:lpstr>
      <vt:lpstr>2. Nguyên nhân do đâu? Sinh viên cần phải làm gì?</vt:lpstr>
      <vt:lpstr>II. Trình bày giải pháp</vt:lpstr>
      <vt:lpstr>c. Nội dung phỏng vấn</vt:lpstr>
      <vt:lpstr>PowerPoint Presentation</vt:lpstr>
      <vt:lpstr>PowerPoint Presentation</vt:lpstr>
      <vt:lpstr>BIÊN BẢN HỌP NHÓM</vt:lpstr>
      <vt:lpstr>PowerPoint Presentation</vt:lpstr>
      <vt:lpstr>BIÊN BẢN HỌP NHÓM</vt:lpstr>
      <vt:lpstr>PowerPoint Presentation</vt:lpstr>
      <vt:lpstr>III.Kết quả đạt được</vt:lpstr>
      <vt:lpstr>IV. Kết luận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2017-11-30T01:18:38Z</dcterms:created>
  <dcterms:modified xsi:type="dcterms:W3CDTF">2017-12-06T14:37:33Z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