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72" r:id="rId3"/>
    <p:sldId id="273" r:id="rId4"/>
    <p:sldId id="274" r:id="rId5"/>
    <p:sldId id="275" r:id="rId6"/>
    <p:sldId id="280" r:id="rId7"/>
    <p:sldId id="277" r:id="rId8"/>
    <p:sldId id="278" r:id="rId9"/>
    <p:sldId id="281" r:id="rId10"/>
    <p:sldId id="279" r:id="rId11"/>
    <p:sldId id="282" r:id="rId12"/>
    <p:sldId id="283" r:id="rId13"/>
    <p:sldId id="284" r:id="rId14"/>
    <p:sldId id="256" r:id="rId15"/>
    <p:sldId id="257" r:id="rId16"/>
    <p:sldId id="267" r:id="rId17"/>
    <p:sldId id="258" r:id="rId18"/>
    <p:sldId id="259" r:id="rId19"/>
    <p:sldId id="260" r:id="rId20"/>
    <p:sldId id="268" r:id="rId21"/>
    <p:sldId id="261" r:id="rId22"/>
    <p:sldId id="269" r:id="rId23"/>
    <p:sldId id="262" r:id="rId24"/>
    <p:sldId id="264" r:id="rId25"/>
    <p:sldId id="265" r:id="rId26"/>
    <p:sldId id="270" r:id="rId27"/>
    <p:sldId id="266" r:id="rId28"/>
    <p:sldId id="263"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77"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66FD74-8BB8-4F2A-A893-D493B9DA1F9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A875A5F-53B8-4F64-963D-0EF3747EC51F}">
      <dgm:prSet/>
      <dgm:spPr/>
      <dgm:t>
        <a:bodyPr/>
        <a:lstStyle/>
        <a:p>
          <a:pPr rtl="0"/>
          <a:r>
            <a:rPr lang="en-US" dirty="0" smtClean="0"/>
            <a:t>1. The task will stop performing meaning you won’t be able to execute any of your task.</a:t>
          </a:r>
          <a:endParaRPr lang="en-US" dirty="0"/>
        </a:p>
      </dgm:t>
    </dgm:pt>
    <dgm:pt modelId="{A1BD3540-E50B-442C-95F0-E07BED641053}" type="parTrans" cxnId="{1643236A-865A-458D-936D-EB8E24E08C5F}">
      <dgm:prSet/>
      <dgm:spPr/>
      <dgm:t>
        <a:bodyPr/>
        <a:lstStyle/>
        <a:p>
          <a:endParaRPr lang="en-US"/>
        </a:p>
      </dgm:t>
    </dgm:pt>
    <dgm:pt modelId="{4CE056FB-C778-42A5-AA24-0506D70E56EE}" type="sibTrans" cxnId="{1643236A-865A-458D-936D-EB8E24E08C5F}">
      <dgm:prSet/>
      <dgm:spPr/>
      <dgm:t>
        <a:bodyPr/>
        <a:lstStyle/>
        <a:p>
          <a:endParaRPr lang="en-US"/>
        </a:p>
      </dgm:t>
    </dgm:pt>
    <dgm:pt modelId="{3C01D41A-DCC4-40E6-899C-E312E7CDBB4F}">
      <dgm:prSet/>
      <dgm:spPr/>
      <dgm:t>
        <a:bodyPr/>
        <a:lstStyle/>
        <a:p>
          <a:pPr rtl="0"/>
          <a:r>
            <a:rPr lang="en-US" dirty="0" smtClean="0"/>
            <a:t>2. The task probably will not progress but continue running and running until it hits the limit and the program crashed.</a:t>
          </a:r>
          <a:endParaRPr lang="en-US" dirty="0"/>
        </a:p>
      </dgm:t>
    </dgm:pt>
    <dgm:pt modelId="{829907E2-711D-4171-9CA3-DE9D837A9BA5}" type="parTrans" cxnId="{A8251EB6-06EE-4A34-922E-7768BFAF4926}">
      <dgm:prSet/>
      <dgm:spPr/>
      <dgm:t>
        <a:bodyPr/>
        <a:lstStyle/>
        <a:p>
          <a:endParaRPr lang="en-US"/>
        </a:p>
      </dgm:t>
    </dgm:pt>
    <dgm:pt modelId="{1A9923A9-93B7-433D-930E-FFA45B8C60A1}" type="sibTrans" cxnId="{A8251EB6-06EE-4A34-922E-7768BFAF4926}">
      <dgm:prSet/>
      <dgm:spPr/>
      <dgm:t>
        <a:bodyPr/>
        <a:lstStyle/>
        <a:p>
          <a:endParaRPr lang="en-US"/>
        </a:p>
      </dgm:t>
    </dgm:pt>
    <dgm:pt modelId="{13292E5F-04C3-46FD-9760-1B76569F7582}">
      <dgm:prSet/>
      <dgm:spPr/>
      <dgm:t>
        <a:bodyPr/>
        <a:lstStyle/>
        <a:p>
          <a:pPr rtl="0"/>
          <a:r>
            <a:rPr lang="en-US" dirty="0" smtClean="0"/>
            <a:t>3. You probably don’t want the user to use a buggy program.</a:t>
          </a:r>
          <a:endParaRPr lang="en-US" dirty="0"/>
        </a:p>
      </dgm:t>
    </dgm:pt>
    <dgm:pt modelId="{6A7D76F3-A11C-408C-B43F-5C40EE186DA4}" type="parTrans" cxnId="{C3367FDA-C648-49DF-BC07-2084A2D60EF0}">
      <dgm:prSet/>
      <dgm:spPr/>
      <dgm:t>
        <a:bodyPr/>
        <a:lstStyle/>
        <a:p>
          <a:endParaRPr lang="en-US"/>
        </a:p>
      </dgm:t>
    </dgm:pt>
    <dgm:pt modelId="{B3DDAD80-2884-41C0-92E9-71C56E5368C3}" type="sibTrans" cxnId="{C3367FDA-C648-49DF-BC07-2084A2D60EF0}">
      <dgm:prSet/>
      <dgm:spPr/>
      <dgm:t>
        <a:bodyPr/>
        <a:lstStyle/>
        <a:p>
          <a:endParaRPr lang="en-US"/>
        </a:p>
      </dgm:t>
    </dgm:pt>
    <dgm:pt modelId="{DF46E493-BA12-420D-BAAF-CE67ADBE0DD6}" type="pres">
      <dgm:prSet presAssocID="{A366FD74-8BB8-4F2A-A893-D493B9DA1F96}" presName="linear" presStyleCnt="0">
        <dgm:presLayoutVars>
          <dgm:animLvl val="lvl"/>
          <dgm:resizeHandles val="exact"/>
        </dgm:presLayoutVars>
      </dgm:prSet>
      <dgm:spPr/>
    </dgm:pt>
    <dgm:pt modelId="{78E5F7DD-F88C-415D-B819-19E7D73A1D2D}" type="pres">
      <dgm:prSet presAssocID="{FA875A5F-53B8-4F64-963D-0EF3747EC51F}" presName="parentText" presStyleLbl="node1" presStyleIdx="0" presStyleCnt="3">
        <dgm:presLayoutVars>
          <dgm:chMax val="0"/>
          <dgm:bulletEnabled val="1"/>
        </dgm:presLayoutVars>
      </dgm:prSet>
      <dgm:spPr/>
    </dgm:pt>
    <dgm:pt modelId="{8243F4B6-852E-4731-A581-1BA7799C016D}" type="pres">
      <dgm:prSet presAssocID="{4CE056FB-C778-42A5-AA24-0506D70E56EE}" presName="spacer" presStyleCnt="0"/>
      <dgm:spPr/>
    </dgm:pt>
    <dgm:pt modelId="{E33EE1EF-3868-4276-B8A5-3D8AEB8E643E}" type="pres">
      <dgm:prSet presAssocID="{3C01D41A-DCC4-40E6-899C-E312E7CDBB4F}" presName="parentText" presStyleLbl="node1" presStyleIdx="1" presStyleCnt="3">
        <dgm:presLayoutVars>
          <dgm:chMax val="0"/>
          <dgm:bulletEnabled val="1"/>
        </dgm:presLayoutVars>
      </dgm:prSet>
      <dgm:spPr/>
    </dgm:pt>
    <dgm:pt modelId="{9B128870-071E-4873-972F-C93EBFD5263A}" type="pres">
      <dgm:prSet presAssocID="{1A9923A9-93B7-433D-930E-FFA45B8C60A1}" presName="spacer" presStyleCnt="0"/>
      <dgm:spPr/>
    </dgm:pt>
    <dgm:pt modelId="{B2C5139F-FE24-4E5E-B5D6-43DC9A0A5772}" type="pres">
      <dgm:prSet presAssocID="{13292E5F-04C3-46FD-9760-1B76569F7582}" presName="parentText" presStyleLbl="node1" presStyleIdx="2" presStyleCnt="3">
        <dgm:presLayoutVars>
          <dgm:chMax val="0"/>
          <dgm:bulletEnabled val="1"/>
        </dgm:presLayoutVars>
      </dgm:prSet>
      <dgm:spPr/>
    </dgm:pt>
  </dgm:ptLst>
  <dgm:cxnLst>
    <dgm:cxn modelId="{8A9ED5B9-386E-4677-A263-431428814C05}" type="presOf" srcId="{3C01D41A-DCC4-40E6-899C-E312E7CDBB4F}" destId="{E33EE1EF-3868-4276-B8A5-3D8AEB8E643E}" srcOrd="0" destOrd="0" presId="urn:microsoft.com/office/officeart/2005/8/layout/vList2"/>
    <dgm:cxn modelId="{BB22DC6C-3BE9-439E-BC49-390EDE639361}" type="presOf" srcId="{13292E5F-04C3-46FD-9760-1B76569F7582}" destId="{B2C5139F-FE24-4E5E-B5D6-43DC9A0A5772}" srcOrd="0" destOrd="0" presId="urn:microsoft.com/office/officeart/2005/8/layout/vList2"/>
    <dgm:cxn modelId="{BE7AD345-A07F-4E86-98B9-B02B3A8431A5}" type="presOf" srcId="{A366FD74-8BB8-4F2A-A893-D493B9DA1F96}" destId="{DF46E493-BA12-420D-BAAF-CE67ADBE0DD6}" srcOrd="0" destOrd="0" presId="urn:microsoft.com/office/officeart/2005/8/layout/vList2"/>
    <dgm:cxn modelId="{1643236A-865A-458D-936D-EB8E24E08C5F}" srcId="{A366FD74-8BB8-4F2A-A893-D493B9DA1F96}" destId="{FA875A5F-53B8-4F64-963D-0EF3747EC51F}" srcOrd="0" destOrd="0" parTransId="{A1BD3540-E50B-442C-95F0-E07BED641053}" sibTransId="{4CE056FB-C778-42A5-AA24-0506D70E56EE}"/>
    <dgm:cxn modelId="{C3367FDA-C648-49DF-BC07-2084A2D60EF0}" srcId="{A366FD74-8BB8-4F2A-A893-D493B9DA1F96}" destId="{13292E5F-04C3-46FD-9760-1B76569F7582}" srcOrd="2" destOrd="0" parTransId="{6A7D76F3-A11C-408C-B43F-5C40EE186DA4}" sibTransId="{B3DDAD80-2884-41C0-92E9-71C56E5368C3}"/>
    <dgm:cxn modelId="{3147B881-6DA9-4F9B-AD31-ABB026EBDBB5}" type="presOf" srcId="{FA875A5F-53B8-4F64-963D-0EF3747EC51F}" destId="{78E5F7DD-F88C-415D-B819-19E7D73A1D2D}" srcOrd="0" destOrd="0" presId="urn:microsoft.com/office/officeart/2005/8/layout/vList2"/>
    <dgm:cxn modelId="{A8251EB6-06EE-4A34-922E-7768BFAF4926}" srcId="{A366FD74-8BB8-4F2A-A893-D493B9DA1F96}" destId="{3C01D41A-DCC4-40E6-899C-E312E7CDBB4F}" srcOrd="1" destOrd="0" parTransId="{829907E2-711D-4171-9CA3-DE9D837A9BA5}" sibTransId="{1A9923A9-93B7-433D-930E-FFA45B8C60A1}"/>
    <dgm:cxn modelId="{4292F266-73F5-4190-8358-350B60D824EC}" type="presParOf" srcId="{DF46E493-BA12-420D-BAAF-CE67ADBE0DD6}" destId="{78E5F7DD-F88C-415D-B819-19E7D73A1D2D}" srcOrd="0" destOrd="0" presId="urn:microsoft.com/office/officeart/2005/8/layout/vList2"/>
    <dgm:cxn modelId="{B0D773D2-FA03-416A-A1F4-A26EB93714DB}" type="presParOf" srcId="{DF46E493-BA12-420D-BAAF-CE67ADBE0DD6}" destId="{8243F4B6-852E-4731-A581-1BA7799C016D}" srcOrd="1" destOrd="0" presId="urn:microsoft.com/office/officeart/2005/8/layout/vList2"/>
    <dgm:cxn modelId="{984D3A8A-B8FE-42AD-A1CA-58F6F55339FF}" type="presParOf" srcId="{DF46E493-BA12-420D-BAAF-CE67ADBE0DD6}" destId="{E33EE1EF-3868-4276-B8A5-3D8AEB8E643E}" srcOrd="2" destOrd="0" presId="urn:microsoft.com/office/officeart/2005/8/layout/vList2"/>
    <dgm:cxn modelId="{7D3DC26E-60AA-427C-AA95-B6ACD72CD104}" type="presParOf" srcId="{DF46E493-BA12-420D-BAAF-CE67ADBE0DD6}" destId="{9B128870-071E-4873-972F-C93EBFD5263A}" srcOrd="3" destOrd="0" presId="urn:microsoft.com/office/officeart/2005/8/layout/vList2"/>
    <dgm:cxn modelId="{42F23D45-99DB-4D84-85BB-700FB80D37C9}" type="presParOf" srcId="{DF46E493-BA12-420D-BAAF-CE67ADBE0DD6}" destId="{B2C5139F-FE24-4E5E-B5D6-43DC9A0A577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5F7DD-F88C-415D-B819-19E7D73A1D2D}">
      <dsp:nvSpPr>
        <dsp:cNvPr id="0" name=""/>
        <dsp:cNvSpPr/>
      </dsp:nvSpPr>
      <dsp:spPr>
        <a:xfrm>
          <a:off x="0" y="35422"/>
          <a:ext cx="6096000" cy="5791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1. The task will stop performing meaning you won’t be able to execute any of your task.</a:t>
          </a:r>
          <a:endParaRPr lang="en-US" sz="1500" kern="1200" dirty="0"/>
        </a:p>
      </dsp:txBody>
      <dsp:txXfrm>
        <a:off x="28272" y="63694"/>
        <a:ext cx="6039456" cy="522605"/>
      </dsp:txXfrm>
    </dsp:sp>
    <dsp:sp modelId="{E33EE1EF-3868-4276-B8A5-3D8AEB8E643E}">
      <dsp:nvSpPr>
        <dsp:cNvPr id="0" name=""/>
        <dsp:cNvSpPr/>
      </dsp:nvSpPr>
      <dsp:spPr>
        <a:xfrm>
          <a:off x="0" y="657772"/>
          <a:ext cx="6096000" cy="5791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2. The task probably will not progress but continue running and running until it hits the limit and the program crashed.</a:t>
          </a:r>
          <a:endParaRPr lang="en-US" sz="1500" kern="1200" dirty="0"/>
        </a:p>
      </dsp:txBody>
      <dsp:txXfrm>
        <a:off x="28272" y="686044"/>
        <a:ext cx="6039456" cy="522605"/>
      </dsp:txXfrm>
    </dsp:sp>
    <dsp:sp modelId="{B2C5139F-FE24-4E5E-B5D6-43DC9A0A5772}">
      <dsp:nvSpPr>
        <dsp:cNvPr id="0" name=""/>
        <dsp:cNvSpPr/>
      </dsp:nvSpPr>
      <dsp:spPr>
        <a:xfrm>
          <a:off x="0" y="1280122"/>
          <a:ext cx="6096000" cy="5791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3. You probably don’t want the user to use a buggy program.</a:t>
          </a:r>
          <a:endParaRPr lang="en-US" sz="1500" kern="1200" dirty="0"/>
        </a:p>
      </dsp:txBody>
      <dsp:txXfrm>
        <a:off x="28272" y="1308394"/>
        <a:ext cx="6039456" cy="5226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a:xfrm>
            <a:off x="586597" y="1520317"/>
            <a:ext cx="2023054" cy="1664317"/>
          </a:xfrm>
        </p:spPr>
        <p:txBody>
          <a:bodyPr>
            <a:noAutofit/>
          </a:bodyPr>
          <a:lstStyle/>
          <a:p>
            <a:pPr marL="0" indent="0">
              <a:buNone/>
            </a:pPr>
            <a:r>
              <a:rPr lang="en-US" sz="2000" dirty="0"/>
              <a:t>W</a:t>
            </a:r>
            <a:r>
              <a:rPr lang="en-US" sz="2000" dirty="0" smtClean="0"/>
              <a:t>hy </a:t>
            </a:r>
            <a:r>
              <a:rPr lang="en-US" sz="2000" dirty="0"/>
              <a:t>is memory management such a big deal?</a:t>
            </a:r>
            <a:endParaRPr lang="en-US" sz="2000" dirty="0"/>
          </a:p>
        </p:txBody>
      </p:sp>
      <p:sp>
        <p:nvSpPr>
          <p:cNvPr id="4" name="Rectangle 3"/>
          <p:cNvSpPr/>
          <p:nvPr/>
        </p:nvSpPr>
        <p:spPr>
          <a:xfrm>
            <a:off x="3834071" y="1520317"/>
            <a:ext cx="6096000" cy="1200329"/>
          </a:xfrm>
          <a:prstGeom prst="rect">
            <a:avLst/>
          </a:prstGeom>
        </p:spPr>
        <p:txBody>
          <a:bodyPr>
            <a:spAutoFit/>
          </a:bodyPr>
          <a:lstStyle/>
          <a:p>
            <a:r>
              <a:rPr lang="en-US" dirty="0" smtClean="0">
                <a:latin typeface="Merriweather"/>
              </a:rPr>
              <a:t>Because memory </a:t>
            </a:r>
            <a:r>
              <a:rPr lang="en-US" dirty="0">
                <a:latin typeface="Merriweather"/>
              </a:rPr>
              <a:t>management plays a huge role in allocating memory so that the program can perform at the request of the user and could be free for reuse when no longer needed.</a:t>
            </a:r>
            <a:endParaRPr lang="en-US" dirty="0"/>
          </a:p>
        </p:txBody>
      </p:sp>
      <p:sp>
        <p:nvSpPr>
          <p:cNvPr id="5" name="Right Arrow 4"/>
          <p:cNvSpPr/>
          <p:nvPr/>
        </p:nvSpPr>
        <p:spPr>
          <a:xfrm>
            <a:off x="2609651" y="177272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86597" y="3791066"/>
            <a:ext cx="1893844" cy="1323439"/>
          </a:xfrm>
          <a:prstGeom prst="rect">
            <a:avLst/>
          </a:prstGeom>
        </p:spPr>
        <p:txBody>
          <a:bodyPr wrap="square">
            <a:spAutoFit/>
          </a:bodyPr>
          <a:lstStyle/>
          <a:p>
            <a:r>
              <a:rPr lang="en-US" sz="2000" dirty="0">
                <a:latin typeface="Merriweather"/>
              </a:rPr>
              <a:t>W</a:t>
            </a:r>
            <a:r>
              <a:rPr lang="en-US" sz="2000" dirty="0" smtClean="0">
                <a:latin typeface="Merriweather"/>
              </a:rPr>
              <a:t>hat </a:t>
            </a:r>
            <a:r>
              <a:rPr lang="en-US" sz="2000" dirty="0">
                <a:latin typeface="Merriweather"/>
              </a:rPr>
              <a:t>could really happen if you exhaust the memory?</a:t>
            </a:r>
            <a:endParaRPr lang="en-US" sz="2000" dirty="0"/>
          </a:p>
        </p:txBody>
      </p:sp>
      <p:graphicFrame>
        <p:nvGraphicFramePr>
          <p:cNvPr id="8" name="Diagram 7"/>
          <p:cNvGraphicFramePr/>
          <p:nvPr>
            <p:extLst>
              <p:ext uri="{D42A27DB-BD31-4B8C-83A1-F6EECF244321}">
                <p14:modId xmlns:p14="http://schemas.microsoft.com/office/powerpoint/2010/main" val="2286322651"/>
              </p:ext>
            </p:extLst>
          </p:nvPr>
        </p:nvGraphicFramePr>
        <p:xfrm>
          <a:off x="3961496" y="3631363"/>
          <a:ext cx="6096000" cy="1894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ight Arrow 8"/>
          <p:cNvSpPr/>
          <p:nvPr/>
        </p:nvSpPr>
        <p:spPr>
          <a:xfrm>
            <a:off x="2609651" y="41430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369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75988" y="749592"/>
            <a:ext cx="6242607" cy="5115180"/>
          </a:xfrm>
          <a:prstGeom prst="rect">
            <a:avLst/>
          </a:prstGeom>
        </p:spPr>
      </p:pic>
    </p:spTree>
    <p:extLst>
      <p:ext uri="{BB962C8B-B14F-4D97-AF65-F5344CB8AC3E}">
        <p14:creationId xmlns:p14="http://schemas.microsoft.com/office/powerpoint/2010/main" val="4288188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0242"/>
          </a:xfrm>
        </p:spPr>
        <p:txBody>
          <a:bodyPr>
            <a:normAutofit fontScale="90000"/>
          </a:bodyPr>
          <a:lstStyle/>
          <a:p>
            <a:r>
              <a:rPr lang="en-US" dirty="0"/>
              <a:t>Unowned reference</a:t>
            </a:r>
            <a:br>
              <a:rPr lang="en-US" dirty="0"/>
            </a:br>
            <a:endParaRPr lang="en-US" dirty="0"/>
          </a:p>
        </p:txBody>
      </p:sp>
      <p:sp>
        <p:nvSpPr>
          <p:cNvPr id="3" name="Content Placeholder 2"/>
          <p:cNvSpPr>
            <a:spLocks noGrp="1"/>
          </p:cNvSpPr>
          <p:nvPr>
            <p:ph idx="1"/>
          </p:nvPr>
        </p:nvSpPr>
        <p:spPr>
          <a:xfrm>
            <a:off x="677334" y="1319843"/>
            <a:ext cx="8596668" cy="1673524"/>
          </a:xfrm>
        </p:spPr>
        <p:txBody>
          <a:bodyPr/>
          <a:lstStyle/>
          <a:p>
            <a:r>
              <a:rPr lang="en-US" dirty="0"/>
              <a:t>An unowned reference is very similar to a weak reference that it can be used to resolve the strong reference </a:t>
            </a:r>
            <a:r>
              <a:rPr lang="en-US" dirty="0" smtClean="0"/>
              <a:t>cycle and </a:t>
            </a:r>
            <a:r>
              <a:rPr lang="en-US" dirty="0"/>
              <a:t>t</a:t>
            </a:r>
            <a:r>
              <a:rPr lang="en-US" dirty="0" smtClean="0"/>
              <a:t>he </a:t>
            </a:r>
            <a:r>
              <a:rPr lang="en-US" dirty="0"/>
              <a:t>big difference is that an unowned reference </a:t>
            </a:r>
            <a:r>
              <a:rPr lang="en-US" b="1" dirty="0"/>
              <a:t>always have a value</a:t>
            </a:r>
            <a:r>
              <a:rPr lang="en-US" dirty="0" smtClean="0"/>
              <a:t>.</a:t>
            </a:r>
          </a:p>
          <a:p>
            <a:r>
              <a:rPr lang="en-US" dirty="0"/>
              <a:t>ARC will not set unowned reference’s value to nil. In other words, the reference is declared as </a:t>
            </a:r>
            <a:r>
              <a:rPr lang="en-US" b="1" dirty="0"/>
              <a:t>non-optional types</a:t>
            </a:r>
            <a:r>
              <a:rPr lang="en-US" dirty="0"/>
              <a:t>.</a:t>
            </a:r>
          </a:p>
        </p:txBody>
      </p:sp>
      <p:pic>
        <p:nvPicPr>
          <p:cNvPr id="5" name="Picture 4"/>
          <p:cNvPicPr>
            <a:picLocks noChangeAspect="1"/>
          </p:cNvPicPr>
          <p:nvPr/>
        </p:nvPicPr>
        <p:blipFill>
          <a:blip r:embed="rId2"/>
          <a:stretch>
            <a:fillRect/>
          </a:stretch>
        </p:blipFill>
        <p:spPr>
          <a:xfrm>
            <a:off x="1975448" y="3088257"/>
            <a:ext cx="5043577" cy="3371141"/>
          </a:xfrm>
          <a:prstGeom prst="rect">
            <a:avLst/>
          </a:prstGeom>
        </p:spPr>
      </p:pic>
    </p:spTree>
    <p:extLst>
      <p:ext uri="{BB962C8B-B14F-4D97-AF65-F5344CB8AC3E}">
        <p14:creationId xmlns:p14="http://schemas.microsoft.com/office/powerpoint/2010/main" val="1890069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2973" y="687189"/>
            <a:ext cx="8596312" cy="668973"/>
          </a:xfrm>
          <a:prstGeom prst="rect">
            <a:avLst/>
          </a:prstGeom>
        </p:spPr>
      </p:pic>
      <p:pic>
        <p:nvPicPr>
          <p:cNvPr id="5" name="Picture 4"/>
          <p:cNvPicPr>
            <a:picLocks noChangeAspect="1"/>
          </p:cNvPicPr>
          <p:nvPr/>
        </p:nvPicPr>
        <p:blipFill>
          <a:blip r:embed="rId3"/>
          <a:stretch>
            <a:fillRect/>
          </a:stretch>
        </p:blipFill>
        <p:spPr>
          <a:xfrm>
            <a:off x="582973" y="1356162"/>
            <a:ext cx="8596312" cy="1057275"/>
          </a:xfrm>
          <a:prstGeom prst="rect">
            <a:avLst/>
          </a:prstGeom>
        </p:spPr>
      </p:pic>
      <p:pic>
        <p:nvPicPr>
          <p:cNvPr id="6" name="Picture 5"/>
          <p:cNvPicPr>
            <a:picLocks noChangeAspect="1"/>
          </p:cNvPicPr>
          <p:nvPr/>
        </p:nvPicPr>
        <p:blipFill>
          <a:blip r:embed="rId4"/>
          <a:stretch>
            <a:fillRect/>
          </a:stretch>
        </p:blipFill>
        <p:spPr>
          <a:xfrm>
            <a:off x="582973" y="3442218"/>
            <a:ext cx="7559154" cy="2805831"/>
          </a:xfrm>
          <a:prstGeom prst="rect">
            <a:avLst/>
          </a:prstGeom>
        </p:spPr>
      </p:pic>
      <p:sp>
        <p:nvSpPr>
          <p:cNvPr id="7" name="Down Arrow 6"/>
          <p:cNvSpPr/>
          <p:nvPr/>
        </p:nvSpPr>
        <p:spPr>
          <a:xfrm>
            <a:off x="4120234" y="2593206"/>
            <a:ext cx="494898" cy="7538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159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17478" y="500486"/>
            <a:ext cx="8596312" cy="766337"/>
          </a:xfrm>
          <a:prstGeom prst="rect">
            <a:avLst/>
          </a:prstGeom>
        </p:spPr>
      </p:pic>
      <p:sp>
        <p:nvSpPr>
          <p:cNvPr id="5" name="Down Arrow 4"/>
          <p:cNvSpPr/>
          <p:nvPr/>
        </p:nvSpPr>
        <p:spPr>
          <a:xfrm>
            <a:off x="4234971" y="153292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2833605" y="5448664"/>
            <a:ext cx="3771995" cy="1033198"/>
          </a:xfrm>
          <a:prstGeom prst="rect">
            <a:avLst/>
          </a:prstGeom>
        </p:spPr>
      </p:pic>
      <p:pic>
        <p:nvPicPr>
          <p:cNvPr id="7" name="Picture 6"/>
          <p:cNvPicPr>
            <a:picLocks noChangeAspect="1"/>
          </p:cNvPicPr>
          <p:nvPr/>
        </p:nvPicPr>
        <p:blipFill>
          <a:blip r:embed="rId4"/>
          <a:stretch>
            <a:fillRect/>
          </a:stretch>
        </p:blipFill>
        <p:spPr>
          <a:xfrm>
            <a:off x="914400" y="2511328"/>
            <a:ext cx="7280695" cy="2937336"/>
          </a:xfrm>
          <a:prstGeom prst="rect">
            <a:avLst/>
          </a:prstGeom>
        </p:spPr>
      </p:pic>
    </p:spTree>
    <p:extLst>
      <p:ext uri="{BB962C8B-B14F-4D97-AF65-F5344CB8AC3E}">
        <p14:creationId xmlns:p14="http://schemas.microsoft.com/office/powerpoint/2010/main" val="4250023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Structures and Classes</a:t>
            </a:r>
          </a:p>
        </p:txBody>
      </p:sp>
    </p:spTree>
    <p:extLst>
      <p:ext uri="{BB962C8B-B14F-4D97-AF65-F5344CB8AC3E}">
        <p14:creationId xmlns:p14="http://schemas.microsoft.com/office/powerpoint/2010/main" val="3714376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991" y="609600"/>
            <a:ext cx="8540151" cy="960408"/>
          </a:xfrm>
        </p:spPr>
        <p:txBody>
          <a:bodyPr>
            <a:normAutofit fontScale="90000"/>
          </a:bodyPr>
          <a:lstStyle/>
          <a:p>
            <a:r>
              <a:rPr lang="en-US" dirty="0" smtClean="0"/>
              <a:t>1. Definition Syntax</a:t>
            </a:r>
            <a:br>
              <a:rPr lang="en-US" dirty="0" smtClean="0"/>
            </a:br>
            <a:endParaRPr lang="en-US" dirty="0"/>
          </a:p>
        </p:txBody>
      </p:sp>
      <p:sp>
        <p:nvSpPr>
          <p:cNvPr id="4" name="Title 1"/>
          <p:cNvSpPr txBox="1">
            <a:spLocks/>
          </p:cNvSpPr>
          <p:nvPr/>
        </p:nvSpPr>
        <p:spPr>
          <a:xfrm>
            <a:off x="715991" y="1397480"/>
            <a:ext cx="8540151" cy="960408"/>
          </a:xfrm>
          <a:prstGeom prst="rect">
            <a:avLst/>
          </a:prstGeom>
        </p:spPr>
        <p:txBody>
          <a:bodyPr vert="horz" lIns="91440" tIns="45720" rIns="91440" bIns="45720" rtlCol="0" anchor="t">
            <a:normAutofit fontScale="6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tx1"/>
                </a:solidFill>
              </a:rPr>
              <a:t>Structures </a:t>
            </a:r>
            <a:r>
              <a:rPr lang="en-US" dirty="0">
                <a:solidFill>
                  <a:schemeClr val="tx1"/>
                </a:solidFill>
              </a:rPr>
              <a:t>with the </a:t>
            </a:r>
            <a:r>
              <a:rPr lang="en-US" dirty="0" smtClean="0">
                <a:solidFill>
                  <a:schemeClr val="tx1"/>
                </a:solidFill>
              </a:rPr>
              <a:t>“</a:t>
            </a:r>
            <a:r>
              <a:rPr lang="en-US" dirty="0" err="1" smtClean="0">
                <a:solidFill>
                  <a:schemeClr val="tx1"/>
                </a:solidFill>
              </a:rPr>
              <a:t>struct</a:t>
            </a:r>
            <a:r>
              <a:rPr lang="en-US" dirty="0" smtClean="0">
                <a:solidFill>
                  <a:schemeClr val="tx1"/>
                </a:solidFill>
              </a:rPr>
              <a:t>” </a:t>
            </a:r>
            <a:r>
              <a:rPr lang="en-US" dirty="0">
                <a:solidFill>
                  <a:schemeClr val="tx1"/>
                </a:solidFill>
              </a:rPr>
              <a:t>keyword </a:t>
            </a:r>
            <a:r>
              <a:rPr lang="en-US" dirty="0" smtClean="0">
                <a:solidFill>
                  <a:schemeClr val="tx1"/>
                </a:solidFill>
              </a:rPr>
              <a:t>and Classes with the “class” keyword.</a:t>
            </a:r>
            <a:r>
              <a:rPr lang="en-US" dirty="0" smtClean="0"/>
              <a:t/>
            </a:r>
            <a:br>
              <a:rPr lang="en-US" dirty="0" smtClean="0"/>
            </a:br>
            <a:endParaRPr lang="en-US" dirty="0"/>
          </a:p>
        </p:txBody>
      </p:sp>
      <p:pic>
        <p:nvPicPr>
          <p:cNvPr id="7" name="Picture 6"/>
          <p:cNvPicPr>
            <a:picLocks noChangeAspect="1"/>
          </p:cNvPicPr>
          <p:nvPr/>
        </p:nvPicPr>
        <p:blipFill>
          <a:blip r:embed="rId2"/>
          <a:stretch>
            <a:fillRect/>
          </a:stretch>
        </p:blipFill>
        <p:spPr>
          <a:xfrm>
            <a:off x="1916862" y="2631057"/>
            <a:ext cx="5544626" cy="3001096"/>
          </a:xfrm>
          <a:prstGeom prst="rect">
            <a:avLst/>
          </a:prstGeom>
        </p:spPr>
      </p:pic>
    </p:spTree>
    <p:extLst>
      <p:ext uri="{BB962C8B-B14F-4D97-AF65-F5344CB8AC3E}">
        <p14:creationId xmlns:p14="http://schemas.microsoft.com/office/powerpoint/2010/main" val="2805059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523336"/>
            <a:ext cx="8596668" cy="1320800"/>
          </a:xfrm>
        </p:spPr>
        <p:txBody>
          <a:bodyPr/>
          <a:lstStyle/>
          <a:p>
            <a:r>
              <a:rPr lang="en-US" dirty="0">
                <a:solidFill>
                  <a:schemeClr val="tx1"/>
                </a:solidFill>
              </a:rPr>
              <a:t>E</a:t>
            </a:r>
            <a:r>
              <a:rPr lang="en-US" dirty="0" smtClean="0">
                <a:solidFill>
                  <a:schemeClr val="tx1"/>
                </a:solidFill>
              </a:rPr>
              <a:t>xample </a:t>
            </a:r>
            <a:r>
              <a:rPr lang="en-US" dirty="0">
                <a:solidFill>
                  <a:schemeClr val="tx1"/>
                </a:solidFill>
              </a:rPr>
              <a:t>of a structure definition and a class definition</a:t>
            </a:r>
            <a:endParaRPr lang="en-US" dirty="0">
              <a:solidFill>
                <a:schemeClr val="tx1"/>
              </a:solidFill>
            </a:endParaRPr>
          </a:p>
        </p:txBody>
      </p:sp>
      <p:pic>
        <p:nvPicPr>
          <p:cNvPr id="7" name="Picture 6"/>
          <p:cNvPicPr>
            <a:picLocks noChangeAspect="1"/>
          </p:cNvPicPr>
          <p:nvPr/>
        </p:nvPicPr>
        <p:blipFill>
          <a:blip r:embed="rId2"/>
          <a:stretch>
            <a:fillRect/>
          </a:stretch>
        </p:blipFill>
        <p:spPr>
          <a:xfrm>
            <a:off x="2268747" y="1955051"/>
            <a:ext cx="5548582" cy="4597842"/>
          </a:xfrm>
          <a:prstGeom prst="rect">
            <a:avLst/>
          </a:prstGeom>
        </p:spPr>
      </p:pic>
    </p:spTree>
    <p:extLst>
      <p:ext uri="{BB962C8B-B14F-4D97-AF65-F5344CB8AC3E}">
        <p14:creationId xmlns:p14="http://schemas.microsoft.com/office/powerpoint/2010/main" val="3106919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Structure and Class Instances</a:t>
            </a:r>
          </a:p>
        </p:txBody>
      </p:sp>
      <p:pic>
        <p:nvPicPr>
          <p:cNvPr id="3" name="Picture 2"/>
          <p:cNvPicPr>
            <a:picLocks noChangeAspect="1"/>
          </p:cNvPicPr>
          <p:nvPr/>
        </p:nvPicPr>
        <p:blipFill>
          <a:blip r:embed="rId2"/>
          <a:stretch>
            <a:fillRect/>
          </a:stretch>
        </p:blipFill>
        <p:spPr>
          <a:xfrm>
            <a:off x="1103647" y="2620543"/>
            <a:ext cx="7976374" cy="1468378"/>
          </a:xfrm>
          <a:prstGeom prst="rect">
            <a:avLst/>
          </a:prstGeom>
        </p:spPr>
      </p:pic>
    </p:spTree>
    <p:extLst>
      <p:ext uri="{BB962C8B-B14F-4D97-AF65-F5344CB8AC3E}">
        <p14:creationId xmlns:p14="http://schemas.microsoft.com/office/powerpoint/2010/main" val="2988201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Accessing Properties</a:t>
            </a:r>
          </a:p>
        </p:txBody>
      </p:sp>
      <p:sp>
        <p:nvSpPr>
          <p:cNvPr id="4" name="Rectangle 3"/>
          <p:cNvSpPr/>
          <p:nvPr/>
        </p:nvSpPr>
        <p:spPr>
          <a:xfrm>
            <a:off x="485954" y="1629765"/>
            <a:ext cx="8865079" cy="923330"/>
          </a:xfrm>
          <a:prstGeom prst="rect">
            <a:avLst/>
          </a:prstGeom>
        </p:spPr>
        <p:txBody>
          <a:bodyPr wrap="square">
            <a:spAutoFit/>
          </a:bodyPr>
          <a:lstStyle/>
          <a:p>
            <a:r>
              <a:rPr lang="en-US" dirty="0" smtClean="0"/>
              <a:t>Access </a:t>
            </a:r>
            <a:r>
              <a:rPr lang="en-US" dirty="0"/>
              <a:t>the properties of an instance using dot syntax. In dot syntax, </a:t>
            </a:r>
            <a:r>
              <a:rPr lang="en-US" dirty="0" smtClean="0"/>
              <a:t>write </a:t>
            </a:r>
            <a:r>
              <a:rPr lang="en-US" dirty="0"/>
              <a:t>the property name immediately after the instance name, separated by a period (.), without any spaces</a:t>
            </a:r>
          </a:p>
        </p:txBody>
      </p:sp>
      <p:pic>
        <p:nvPicPr>
          <p:cNvPr id="5" name="Picture 4"/>
          <p:cNvPicPr>
            <a:picLocks noChangeAspect="1"/>
          </p:cNvPicPr>
          <p:nvPr/>
        </p:nvPicPr>
        <p:blipFill>
          <a:blip r:embed="rId2"/>
          <a:stretch>
            <a:fillRect/>
          </a:stretch>
        </p:blipFill>
        <p:spPr>
          <a:xfrm>
            <a:off x="677334" y="3269770"/>
            <a:ext cx="8301332" cy="1871573"/>
          </a:xfrm>
          <a:prstGeom prst="rect">
            <a:avLst/>
          </a:prstGeom>
        </p:spPr>
      </p:pic>
    </p:spTree>
    <p:extLst>
      <p:ext uri="{BB962C8B-B14F-4D97-AF65-F5344CB8AC3E}">
        <p14:creationId xmlns:p14="http://schemas.microsoft.com/office/powerpoint/2010/main" val="497325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Memberwise</a:t>
            </a:r>
            <a:r>
              <a:rPr lang="en-US" dirty="0"/>
              <a:t> Initializers for Structure Types and </a:t>
            </a:r>
            <a:r>
              <a:rPr lang="en-US" dirty="0" err="1"/>
              <a:t>Init</a:t>
            </a:r>
            <a:r>
              <a:rPr lang="en-US" dirty="0"/>
              <a:t> for Class</a:t>
            </a:r>
          </a:p>
        </p:txBody>
      </p:sp>
      <p:sp>
        <p:nvSpPr>
          <p:cNvPr id="3" name="Rectangle 2"/>
          <p:cNvSpPr/>
          <p:nvPr/>
        </p:nvSpPr>
        <p:spPr>
          <a:xfrm>
            <a:off x="677334" y="2095113"/>
            <a:ext cx="8626415" cy="1200329"/>
          </a:xfrm>
          <a:prstGeom prst="rect">
            <a:avLst/>
          </a:prstGeom>
        </p:spPr>
        <p:txBody>
          <a:bodyPr wrap="square">
            <a:spAutoFit/>
          </a:bodyPr>
          <a:lstStyle/>
          <a:p>
            <a:r>
              <a:rPr lang="en-US" dirty="0"/>
              <a:t>All structures have an automatically generated </a:t>
            </a:r>
            <a:r>
              <a:rPr lang="en-US" dirty="0" err="1"/>
              <a:t>memberwise</a:t>
            </a:r>
            <a:r>
              <a:rPr lang="en-US" dirty="0"/>
              <a:t> initializer, which </a:t>
            </a:r>
            <a:r>
              <a:rPr lang="en-US" dirty="0" smtClean="0"/>
              <a:t> </a:t>
            </a:r>
            <a:r>
              <a:rPr lang="en-US" dirty="0"/>
              <a:t>can use to initialize the member properties of new structure instances. Initial values for the properties of the new instance can be passed to the </a:t>
            </a:r>
            <a:r>
              <a:rPr lang="en-US" dirty="0" err="1"/>
              <a:t>memberwise</a:t>
            </a:r>
            <a:r>
              <a:rPr lang="en-US" dirty="0"/>
              <a:t> initializer by name:</a:t>
            </a:r>
          </a:p>
        </p:txBody>
      </p:sp>
      <p:pic>
        <p:nvPicPr>
          <p:cNvPr id="4" name="Picture 3"/>
          <p:cNvPicPr>
            <a:picLocks noChangeAspect="1"/>
          </p:cNvPicPr>
          <p:nvPr/>
        </p:nvPicPr>
        <p:blipFill>
          <a:blip r:embed="rId2"/>
          <a:stretch>
            <a:fillRect/>
          </a:stretch>
        </p:blipFill>
        <p:spPr>
          <a:xfrm>
            <a:off x="677334" y="3864634"/>
            <a:ext cx="8824552" cy="1109296"/>
          </a:xfrm>
          <a:prstGeom prst="rect">
            <a:avLst/>
          </a:prstGeom>
        </p:spPr>
      </p:pic>
    </p:spTree>
    <p:extLst>
      <p:ext uri="{BB962C8B-B14F-4D97-AF65-F5344CB8AC3E}">
        <p14:creationId xmlns:p14="http://schemas.microsoft.com/office/powerpoint/2010/main" val="1827754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2604"/>
          </a:xfrm>
        </p:spPr>
        <p:txBody>
          <a:bodyPr>
            <a:normAutofit fontScale="90000"/>
          </a:bodyPr>
          <a:lstStyle/>
          <a:p>
            <a:r>
              <a:rPr lang="en-US" dirty="0"/>
              <a:t>What is Automatic Reference Counting (ARC)?</a:t>
            </a:r>
            <a:br>
              <a:rPr lang="en-US" dirty="0"/>
            </a:br>
            <a:endParaRPr lang="en-US" dirty="0"/>
          </a:p>
        </p:txBody>
      </p:sp>
      <p:sp>
        <p:nvSpPr>
          <p:cNvPr id="3" name="Content Placeholder 2"/>
          <p:cNvSpPr>
            <a:spLocks noGrp="1"/>
          </p:cNvSpPr>
          <p:nvPr>
            <p:ph idx="1"/>
          </p:nvPr>
        </p:nvSpPr>
        <p:spPr>
          <a:xfrm>
            <a:off x="677334" y="1949570"/>
            <a:ext cx="8596668" cy="3450565"/>
          </a:xfrm>
        </p:spPr>
        <p:txBody>
          <a:bodyPr/>
          <a:lstStyle/>
          <a:p>
            <a:pPr>
              <a:lnSpc>
                <a:spcPct val="150000"/>
              </a:lnSpc>
            </a:pPr>
            <a:r>
              <a:rPr lang="en-US" dirty="0"/>
              <a:t>Swift uses Automatic Reference Counting (ARC) to keep tracking and managing all the objects created by the application. This signifies that it </a:t>
            </a:r>
            <a:r>
              <a:rPr lang="en-US" dirty="0" smtClean="0"/>
              <a:t>handles Memory </a:t>
            </a:r>
            <a:r>
              <a:rPr lang="en-US" dirty="0"/>
              <a:t>Management itself and we do not need to take care of it</a:t>
            </a:r>
            <a:r>
              <a:rPr lang="en-US" dirty="0" smtClean="0"/>
              <a:t>.</a:t>
            </a:r>
          </a:p>
          <a:p>
            <a:pPr>
              <a:lnSpc>
                <a:spcPct val="150000"/>
              </a:lnSpc>
            </a:pPr>
            <a:r>
              <a:rPr lang="en-US" dirty="0" smtClean="0"/>
              <a:t>But </a:t>
            </a:r>
            <a:r>
              <a:rPr lang="en-US" dirty="0"/>
              <a:t>there are few situations where we as a developer need to provide few other information, in particularly, the relationship between objects, to avoid Memory Leaks</a:t>
            </a:r>
            <a:r>
              <a:rPr lang="en-US" dirty="0" smtClean="0"/>
              <a:t>.</a:t>
            </a:r>
          </a:p>
          <a:p>
            <a:pPr>
              <a:lnSpc>
                <a:spcPct val="150000"/>
              </a:lnSpc>
            </a:pPr>
            <a:r>
              <a:rPr lang="en-US" dirty="0"/>
              <a:t>Reference Counting applies only to the instances of Reference Type.</a:t>
            </a:r>
          </a:p>
        </p:txBody>
      </p:sp>
    </p:spTree>
    <p:extLst>
      <p:ext uri="{BB962C8B-B14F-4D97-AF65-F5344CB8AC3E}">
        <p14:creationId xmlns:p14="http://schemas.microsoft.com/office/powerpoint/2010/main" val="1045958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4746" y="621427"/>
            <a:ext cx="8235351" cy="646331"/>
          </a:xfrm>
          <a:prstGeom prst="rect">
            <a:avLst/>
          </a:prstGeom>
        </p:spPr>
        <p:txBody>
          <a:bodyPr wrap="square">
            <a:spAutoFit/>
          </a:bodyPr>
          <a:lstStyle/>
          <a:p>
            <a:r>
              <a:rPr lang="en-US" dirty="0"/>
              <a:t>Unlike structures, class instances don’t receive a default </a:t>
            </a:r>
            <a:r>
              <a:rPr lang="en-US" dirty="0" err="1"/>
              <a:t>memberwise</a:t>
            </a:r>
            <a:r>
              <a:rPr lang="en-US" dirty="0"/>
              <a:t> </a:t>
            </a:r>
            <a:r>
              <a:rPr lang="en-US" dirty="0" smtClean="0"/>
              <a:t>initializer</a:t>
            </a:r>
            <a:r>
              <a:rPr lang="en-US" dirty="0"/>
              <a:t>, so need to </a:t>
            </a:r>
            <a:r>
              <a:rPr lang="en-US" dirty="0" smtClean="0"/>
              <a:t>use Initializers</a:t>
            </a:r>
            <a:r>
              <a:rPr lang="en-US" dirty="0"/>
              <a:t> </a:t>
            </a:r>
            <a:r>
              <a:rPr lang="en-US" dirty="0" smtClean="0"/>
              <a:t>with </a:t>
            </a:r>
            <a:r>
              <a:rPr lang="en-US" dirty="0"/>
              <a:t>keyword</a:t>
            </a:r>
            <a:r>
              <a:rPr lang="en-US" dirty="0" smtClean="0"/>
              <a:t> “</a:t>
            </a:r>
            <a:r>
              <a:rPr lang="en-US" dirty="0" err="1" smtClean="0"/>
              <a:t>init</a:t>
            </a:r>
            <a:r>
              <a:rPr lang="en-US" dirty="0" smtClean="0"/>
              <a:t>”.</a:t>
            </a:r>
            <a:endParaRPr lang="en-US" dirty="0"/>
          </a:p>
        </p:txBody>
      </p:sp>
      <p:pic>
        <p:nvPicPr>
          <p:cNvPr id="5" name="Picture 4"/>
          <p:cNvPicPr>
            <a:picLocks noChangeAspect="1"/>
          </p:cNvPicPr>
          <p:nvPr/>
        </p:nvPicPr>
        <p:blipFill>
          <a:blip r:embed="rId2"/>
          <a:stretch>
            <a:fillRect/>
          </a:stretch>
        </p:blipFill>
        <p:spPr>
          <a:xfrm>
            <a:off x="1044200" y="1720969"/>
            <a:ext cx="7636442" cy="3929333"/>
          </a:xfrm>
          <a:prstGeom prst="rect">
            <a:avLst/>
          </a:prstGeom>
        </p:spPr>
      </p:pic>
    </p:spTree>
    <p:extLst>
      <p:ext uri="{BB962C8B-B14F-4D97-AF65-F5344CB8AC3E}">
        <p14:creationId xmlns:p14="http://schemas.microsoft.com/office/powerpoint/2010/main" val="1773938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Structures </a:t>
            </a:r>
            <a:r>
              <a:rPr lang="en-US" dirty="0"/>
              <a:t>Are Value Types, Mutating </a:t>
            </a:r>
            <a:r>
              <a:rPr lang="en-US" dirty="0" err="1"/>
              <a:t>Func</a:t>
            </a:r>
            <a:r>
              <a:rPr lang="en-US" dirty="0"/>
              <a:t> </a:t>
            </a:r>
            <a:r>
              <a:rPr lang="en-US" dirty="0" err="1"/>
              <a:t>trong</a:t>
            </a:r>
            <a:r>
              <a:rPr lang="en-US" dirty="0"/>
              <a:t> </a:t>
            </a:r>
            <a:r>
              <a:rPr lang="en-US" dirty="0" err="1"/>
              <a:t>Struct</a:t>
            </a:r>
            <a:endParaRPr lang="en-US" dirty="0"/>
          </a:p>
        </p:txBody>
      </p:sp>
      <p:sp>
        <p:nvSpPr>
          <p:cNvPr id="3" name="Rectangle 2"/>
          <p:cNvSpPr/>
          <p:nvPr/>
        </p:nvSpPr>
        <p:spPr>
          <a:xfrm>
            <a:off x="753374" y="2096067"/>
            <a:ext cx="8399418" cy="1200329"/>
          </a:xfrm>
          <a:prstGeom prst="rect">
            <a:avLst/>
          </a:prstGeom>
        </p:spPr>
        <p:txBody>
          <a:bodyPr wrap="square">
            <a:spAutoFit/>
          </a:bodyPr>
          <a:lstStyle/>
          <a:p>
            <a:r>
              <a:rPr lang="en-US" dirty="0">
                <a:solidFill>
                  <a:srgbClr val="333333"/>
                </a:solidFill>
                <a:latin typeface="-apple-system"/>
              </a:rPr>
              <a:t>A </a:t>
            </a:r>
            <a:r>
              <a:rPr lang="en-US" i="1" dirty="0">
                <a:solidFill>
                  <a:srgbClr val="333333"/>
                </a:solidFill>
                <a:latin typeface="-apple-system"/>
              </a:rPr>
              <a:t>value type</a:t>
            </a:r>
            <a:r>
              <a:rPr lang="en-US" dirty="0">
                <a:solidFill>
                  <a:srgbClr val="333333"/>
                </a:solidFill>
                <a:latin typeface="-apple-system"/>
              </a:rPr>
              <a:t> is a type whose value is </a:t>
            </a:r>
            <a:r>
              <a:rPr lang="en-US" i="1" dirty="0">
                <a:solidFill>
                  <a:srgbClr val="333333"/>
                </a:solidFill>
                <a:latin typeface="-apple-system"/>
              </a:rPr>
              <a:t>copied</a:t>
            </a:r>
            <a:r>
              <a:rPr lang="en-US" dirty="0">
                <a:solidFill>
                  <a:srgbClr val="333333"/>
                </a:solidFill>
                <a:latin typeface="-apple-system"/>
              </a:rPr>
              <a:t> when it’s assigned to a variable or constant, or when it’s passed to a function. Changing the value of </a:t>
            </a:r>
            <a:r>
              <a:rPr lang="en-US" dirty="0" smtClean="0">
                <a:solidFill>
                  <a:srgbClr val="333333"/>
                </a:solidFill>
                <a:latin typeface="-apple-system"/>
              </a:rPr>
              <a:t>copy thereafter </a:t>
            </a:r>
            <a:r>
              <a:rPr lang="en-US" dirty="0">
                <a:solidFill>
                  <a:srgbClr val="333333"/>
                </a:solidFill>
                <a:latin typeface="-apple-system"/>
              </a:rPr>
              <a:t>doesn’t affect </a:t>
            </a:r>
            <a:r>
              <a:rPr lang="en-US" dirty="0" smtClean="0">
                <a:solidFill>
                  <a:srgbClr val="333333"/>
                </a:solidFill>
                <a:latin typeface="-apple-system"/>
              </a:rPr>
              <a:t> </a:t>
            </a:r>
            <a:r>
              <a:rPr lang="en-US" dirty="0">
                <a:solidFill>
                  <a:srgbClr val="333333"/>
                </a:solidFill>
                <a:latin typeface="-apple-system"/>
              </a:rPr>
              <a:t>the original </a:t>
            </a:r>
            <a:r>
              <a:rPr lang="en-US" dirty="0" smtClean="0">
                <a:solidFill>
                  <a:srgbClr val="333333"/>
                </a:solidFill>
                <a:latin typeface="-apple-system"/>
              </a:rPr>
              <a:t>value.</a:t>
            </a:r>
            <a:endParaRPr lang="en-US" dirty="0">
              <a:solidFill>
                <a:srgbClr val="333333"/>
              </a:solidFill>
              <a:latin typeface="-apple-system"/>
            </a:endParaRPr>
          </a:p>
          <a:p>
            <a:endParaRPr lang="en-US" dirty="0"/>
          </a:p>
        </p:txBody>
      </p:sp>
      <p:pic>
        <p:nvPicPr>
          <p:cNvPr id="5" name="Picture 4"/>
          <p:cNvPicPr>
            <a:picLocks noChangeAspect="1"/>
          </p:cNvPicPr>
          <p:nvPr/>
        </p:nvPicPr>
        <p:blipFill>
          <a:blip r:embed="rId2"/>
          <a:stretch>
            <a:fillRect/>
          </a:stretch>
        </p:blipFill>
        <p:spPr>
          <a:xfrm>
            <a:off x="808410" y="3462063"/>
            <a:ext cx="8289346" cy="2817294"/>
          </a:xfrm>
          <a:prstGeom prst="rect">
            <a:avLst/>
          </a:prstGeom>
        </p:spPr>
      </p:pic>
    </p:spTree>
    <p:extLst>
      <p:ext uri="{BB962C8B-B14F-4D97-AF65-F5344CB8AC3E}">
        <p14:creationId xmlns:p14="http://schemas.microsoft.com/office/powerpoint/2010/main" val="3460492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3546"/>
          </a:xfrm>
        </p:spPr>
        <p:txBody>
          <a:bodyPr/>
          <a:lstStyle/>
          <a:p>
            <a:r>
              <a:rPr lang="en-US" dirty="0"/>
              <a:t>Mutating </a:t>
            </a:r>
            <a:r>
              <a:rPr lang="en-US" dirty="0" err="1"/>
              <a:t>Func</a:t>
            </a:r>
            <a:r>
              <a:rPr lang="en-US" dirty="0"/>
              <a:t> </a:t>
            </a:r>
            <a:r>
              <a:rPr lang="en-US" dirty="0" err="1"/>
              <a:t>trong</a:t>
            </a:r>
            <a:r>
              <a:rPr lang="en-US" dirty="0"/>
              <a:t> </a:t>
            </a:r>
            <a:r>
              <a:rPr lang="en-US" dirty="0" err="1"/>
              <a:t>Struct</a:t>
            </a:r>
            <a:endParaRPr lang="en-US" dirty="0"/>
          </a:p>
        </p:txBody>
      </p:sp>
      <p:sp>
        <p:nvSpPr>
          <p:cNvPr id="3" name="Rectangle 2"/>
          <p:cNvSpPr/>
          <p:nvPr/>
        </p:nvSpPr>
        <p:spPr>
          <a:xfrm>
            <a:off x="677333" y="1433146"/>
            <a:ext cx="8774397" cy="646331"/>
          </a:xfrm>
          <a:prstGeom prst="rect">
            <a:avLst/>
          </a:prstGeom>
        </p:spPr>
        <p:txBody>
          <a:bodyPr wrap="square">
            <a:spAutoFit/>
          </a:bodyPr>
          <a:lstStyle/>
          <a:p>
            <a:r>
              <a:rPr lang="en-US" dirty="0"/>
              <a:t>when the function has the ability to change the value variable in the </a:t>
            </a:r>
            <a:r>
              <a:rPr lang="en-US" dirty="0" err="1"/>
              <a:t>struct</a:t>
            </a:r>
            <a:r>
              <a:rPr lang="en-US" dirty="0"/>
              <a:t>, I will add the keyword "mutating" to that function.</a:t>
            </a:r>
          </a:p>
        </p:txBody>
      </p:sp>
      <p:pic>
        <p:nvPicPr>
          <p:cNvPr id="4" name="Picture 3"/>
          <p:cNvPicPr>
            <a:picLocks noChangeAspect="1"/>
          </p:cNvPicPr>
          <p:nvPr/>
        </p:nvPicPr>
        <p:blipFill>
          <a:blip r:embed="rId2"/>
          <a:stretch>
            <a:fillRect/>
          </a:stretch>
        </p:blipFill>
        <p:spPr>
          <a:xfrm>
            <a:off x="767860" y="2441697"/>
            <a:ext cx="8288465" cy="3572242"/>
          </a:xfrm>
          <a:prstGeom prst="rect">
            <a:avLst/>
          </a:prstGeom>
        </p:spPr>
      </p:pic>
    </p:spTree>
    <p:extLst>
      <p:ext uri="{BB962C8B-B14F-4D97-AF65-F5344CB8AC3E}">
        <p14:creationId xmlns:p14="http://schemas.microsoft.com/office/powerpoint/2010/main" val="3899304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19" y="2403894"/>
            <a:ext cx="8596668" cy="1320800"/>
          </a:xfrm>
        </p:spPr>
        <p:txBody>
          <a:bodyPr>
            <a:normAutofit/>
          </a:bodyPr>
          <a:lstStyle/>
          <a:p>
            <a:r>
              <a:rPr lang="en-US" dirty="0" smtClean="0"/>
              <a:t>6</a:t>
            </a:r>
            <a:r>
              <a:rPr lang="en-US" dirty="0"/>
              <a:t>. Classes Are Reference Types, Inheritance, Overriding, </a:t>
            </a:r>
            <a:r>
              <a:rPr lang="en-US" dirty="0" err="1"/>
              <a:t>Deinit</a:t>
            </a:r>
            <a:r>
              <a:rPr lang="en-US" dirty="0"/>
              <a:t> </a:t>
            </a:r>
            <a:r>
              <a:rPr lang="en-US" dirty="0" smtClean="0"/>
              <a:t>in Class </a:t>
            </a:r>
            <a:endParaRPr lang="en-US" dirty="0"/>
          </a:p>
        </p:txBody>
      </p:sp>
    </p:spTree>
    <p:extLst>
      <p:ext uri="{BB962C8B-B14F-4D97-AF65-F5344CB8AC3E}">
        <p14:creationId xmlns:p14="http://schemas.microsoft.com/office/powerpoint/2010/main" val="4267401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109"/>
          </a:xfrm>
        </p:spPr>
        <p:txBody>
          <a:bodyPr/>
          <a:lstStyle/>
          <a:p>
            <a:r>
              <a:rPr lang="en-US" dirty="0"/>
              <a:t>Classes Are Reference Types</a:t>
            </a:r>
          </a:p>
        </p:txBody>
      </p:sp>
      <p:sp>
        <p:nvSpPr>
          <p:cNvPr id="3" name="Rectangle 2"/>
          <p:cNvSpPr/>
          <p:nvPr/>
        </p:nvSpPr>
        <p:spPr>
          <a:xfrm>
            <a:off x="677334" y="1448609"/>
            <a:ext cx="8596668" cy="923330"/>
          </a:xfrm>
          <a:prstGeom prst="rect">
            <a:avLst/>
          </a:prstGeom>
        </p:spPr>
        <p:txBody>
          <a:bodyPr wrap="square">
            <a:spAutoFit/>
          </a:bodyPr>
          <a:lstStyle/>
          <a:p>
            <a:r>
              <a:rPr lang="en-US" dirty="0">
                <a:solidFill>
                  <a:srgbClr val="333333"/>
                </a:solidFill>
                <a:latin typeface="-apple-system"/>
              </a:rPr>
              <a:t>Unlike value types, </a:t>
            </a:r>
            <a:r>
              <a:rPr lang="en-US" i="1" dirty="0">
                <a:solidFill>
                  <a:srgbClr val="333333"/>
                </a:solidFill>
                <a:latin typeface="-apple-system"/>
              </a:rPr>
              <a:t>reference types</a:t>
            </a:r>
            <a:r>
              <a:rPr lang="en-US" dirty="0">
                <a:solidFill>
                  <a:srgbClr val="333333"/>
                </a:solidFill>
                <a:latin typeface="-apple-system"/>
              </a:rPr>
              <a:t> are </a:t>
            </a:r>
            <a:r>
              <a:rPr lang="en-US" i="1" dirty="0">
                <a:solidFill>
                  <a:srgbClr val="333333"/>
                </a:solidFill>
                <a:latin typeface="-apple-system"/>
              </a:rPr>
              <a:t>not</a:t>
            </a:r>
            <a:r>
              <a:rPr lang="en-US" dirty="0">
                <a:solidFill>
                  <a:srgbClr val="333333"/>
                </a:solidFill>
                <a:latin typeface="-apple-system"/>
              </a:rPr>
              <a:t> copied when they’re assigned to a variable or constant, or when they’re passed to a function. Rather than a copy, a reference to the same existing instance is used.</a:t>
            </a:r>
            <a:endParaRPr lang="en-US" dirty="0"/>
          </a:p>
        </p:txBody>
      </p:sp>
      <p:sp>
        <p:nvSpPr>
          <p:cNvPr id="6" name="Rectangle 5"/>
          <p:cNvSpPr/>
          <p:nvPr/>
        </p:nvSpPr>
        <p:spPr>
          <a:xfrm>
            <a:off x="677334" y="5140238"/>
            <a:ext cx="8483919" cy="1200329"/>
          </a:xfrm>
          <a:prstGeom prst="rect">
            <a:avLst/>
          </a:prstGeom>
        </p:spPr>
        <p:txBody>
          <a:bodyPr wrap="square">
            <a:spAutoFit/>
          </a:bodyPr>
          <a:lstStyle/>
          <a:p>
            <a:endParaRPr lang="en-US" dirty="0"/>
          </a:p>
          <a:p>
            <a:r>
              <a:rPr lang="en-US" dirty="0"/>
              <a:t>Because classes are reference types, </a:t>
            </a:r>
            <a:r>
              <a:rPr lang="en-US" b="1" dirty="0" smtClean="0"/>
              <a:t>shoppingListItem2</a:t>
            </a:r>
            <a:r>
              <a:rPr lang="en-US" dirty="0"/>
              <a:t> </a:t>
            </a:r>
            <a:r>
              <a:rPr lang="en-US" dirty="0" smtClean="0"/>
              <a:t>and </a:t>
            </a:r>
            <a:r>
              <a:rPr lang="en-US" b="1" dirty="0" smtClean="0"/>
              <a:t>shoppingListItem3</a:t>
            </a:r>
            <a:endParaRPr lang="en-US" b="1" dirty="0"/>
          </a:p>
          <a:p>
            <a:r>
              <a:rPr lang="en-US" dirty="0" smtClean="0"/>
              <a:t> actually both refer to the same </a:t>
            </a:r>
            <a:r>
              <a:rPr lang="en-US" b="1" dirty="0" err="1" smtClean="0"/>
              <a:t>ShoppingListItem</a:t>
            </a:r>
            <a:r>
              <a:rPr lang="en-US" dirty="0"/>
              <a:t> </a:t>
            </a:r>
            <a:r>
              <a:rPr lang="en-US" dirty="0" smtClean="0"/>
              <a:t>instance. Effectively, they’re just two different names for the same single instance</a:t>
            </a:r>
            <a:endParaRPr lang="en-US" dirty="0"/>
          </a:p>
        </p:txBody>
      </p:sp>
      <p:pic>
        <p:nvPicPr>
          <p:cNvPr id="8" name="Picture 7"/>
          <p:cNvPicPr>
            <a:picLocks noChangeAspect="1"/>
          </p:cNvPicPr>
          <p:nvPr/>
        </p:nvPicPr>
        <p:blipFill>
          <a:blip r:embed="rId2"/>
          <a:stretch>
            <a:fillRect/>
          </a:stretch>
        </p:blipFill>
        <p:spPr>
          <a:xfrm>
            <a:off x="625578" y="2534735"/>
            <a:ext cx="4615462" cy="2605503"/>
          </a:xfrm>
          <a:prstGeom prst="rect">
            <a:avLst/>
          </a:prstGeom>
        </p:spPr>
      </p:pic>
      <p:pic>
        <p:nvPicPr>
          <p:cNvPr id="9" name="Picture 8"/>
          <p:cNvPicPr>
            <a:picLocks noChangeAspect="1"/>
          </p:cNvPicPr>
          <p:nvPr/>
        </p:nvPicPr>
        <p:blipFill>
          <a:blip r:embed="rId3"/>
          <a:stretch>
            <a:fillRect/>
          </a:stretch>
        </p:blipFill>
        <p:spPr>
          <a:xfrm>
            <a:off x="5361806" y="2535213"/>
            <a:ext cx="5854131" cy="2609270"/>
          </a:xfrm>
          <a:prstGeom prst="rect">
            <a:avLst/>
          </a:prstGeom>
        </p:spPr>
      </p:pic>
    </p:spTree>
    <p:extLst>
      <p:ext uri="{BB962C8B-B14F-4D97-AF65-F5344CB8AC3E}">
        <p14:creationId xmlns:p14="http://schemas.microsoft.com/office/powerpoint/2010/main" val="220690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4362"/>
          </a:xfrm>
        </p:spPr>
        <p:txBody>
          <a:bodyPr/>
          <a:lstStyle/>
          <a:p>
            <a:r>
              <a:rPr lang="en-US" dirty="0" smtClean="0"/>
              <a:t>Inheritance</a:t>
            </a:r>
            <a:endParaRPr lang="en-US" dirty="0"/>
          </a:p>
        </p:txBody>
      </p:sp>
      <p:pic>
        <p:nvPicPr>
          <p:cNvPr id="3" name="Picture 2"/>
          <p:cNvPicPr>
            <a:picLocks noChangeAspect="1"/>
          </p:cNvPicPr>
          <p:nvPr/>
        </p:nvPicPr>
        <p:blipFill>
          <a:blip r:embed="rId2"/>
          <a:stretch>
            <a:fillRect/>
          </a:stretch>
        </p:blipFill>
        <p:spPr>
          <a:xfrm>
            <a:off x="1046041" y="2424023"/>
            <a:ext cx="7060909" cy="3514185"/>
          </a:xfrm>
          <a:prstGeom prst="rect">
            <a:avLst/>
          </a:prstGeom>
        </p:spPr>
      </p:pic>
      <p:sp>
        <p:nvSpPr>
          <p:cNvPr id="4" name="Rectangle 3"/>
          <p:cNvSpPr/>
          <p:nvPr/>
        </p:nvSpPr>
        <p:spPr>
          <a:xfrm>
            <a:off x="677334" y="1362822"/>
            <a:ext cx="8596668" cy="646331"/>
          </a:xfrm>
          <a:prstGeom prst="rect">
            <a:avLst/>
          </a:prstGeom>
        </p:spPr>
        <p:txBody>
          <a:bodyPr wrap="square">
            <a:spAutoFit/>
          </a:bodyPr>
          <a:lstStyle/>
          <a:p>
            <a:r>
              <a:rPr lang="en-US" dirty="0"/>
              <a:t>Class in swift is built in and allows inheritance. That means building a new class that inherits the properties and methods of another class.</a:t>
            </a:r>
          </a:p>
        </p:txBody>
      </p:sp>
    </p:spTree>
    <p:extLst>
      <p:ext uri="{BB962C8B-B14F-4D97-AF65-F5344CB8AC3E}">
        <p14:creationId xmlns:p14="http://schemas.microsoft.com/office/powerpoint/2010/main" val="3019496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7494"/>
          </a:xfrm>
        </p:spPr>
        <p:txBody>
          <a:bodyPr/>
          <a:lstStyle/>
          <a:p>
            <a:r>
              <a:rPr lang="en-US" dirty="0"/>
              <a:t>Overriding</a:t>
            </a:r>
          </a:p>
        </p:txBody>
      </p:sp>
      <p:sp>
        <p:nvSpPr>
          <p:cNvPr id="3" name="Rectangle 2"/>
          <p:cNvSpPr/>
          <p:nvPr/>
        </p:nvSpPr>
        <p:spPr>
          <a:xfrm>
            <a:off x="677334" y="1397329"/>
            <a:ext cx="8941119" cy="1477328"/>
          </a:xfrm>
          <a:prstGeom prst="rect">
            <a:avLst/>
          </a:prstGeom>
        </p:spPr>
        <p:txBody>
          <a:bodyPr wrap="square">
            <a:spAutoFit/>
          </a:bodyPr>
          <a:lstStyle/>
          <a:p>
            <a:r>
              <a:rPr lang="en-US" dirty="0" smtClean="0"/>
              <a:t>Overriding </a:t>
            </a:r>
            <a:r>
              <a:rPr lang="en-US" dirty="0"/>
              <a:t>is the process where the subclass is solely responsible for changing or </a:t>
            </a:r>
            <a:r>
              <a:rPr lang="en-US" dirty="0" err="1"/>
              <a:t>reimplementing</a:t>
            </a:r>
            <a:r>
              <a:rPr lang="en-US" dirty="0"/>
              <a:t> the instance methods, instance properties, and type properties defined in the superclass or superclass. To override the method on the parent class, you need to add the prefix override before the </a:t>
            </a:r>
            <a:r>
              <a:rPr lang="en-US" dirty="0" err="1"/>
              <a:t>func</a:t>
            </a:r>
            <a:r>
              <a:rPr lang="en-US" dirty="0"/>
              <a:t> in the method you want to override.</a:t>
            </a:r>
          </a:p>
        </p:txBody>
      </p:sp>
      <p:pic>
        <p:nvPicPr>
          <p:cNvPr id="4" name="Picture 3"/>
          <p:cNvPicPr>
            <a:picLocks noChangeAspect="1"/>
          </p:cNvPicPr>
          <p:nvPr/>
        </p:nvPicPr>
        <p:blipFill>
          <a:blip r:embed="rId2"/>
          <a:stretch>
            <a:fillRect/>
          </a:stretch>
        </p:blipFill>
        <p:spPr>
          <a:xfrm>
            <a:off x="990867" y="3021152"/>
            <a:ext cx="7369965" cy="3457285"/>
          </a:xfrm>
          <a:prstGeom prst="rect">
            <a:avLst/>
          </a:prstGeom>
        </p:spPr>
      </p:pic>
    </p:spTree>
    <p:extLst>
      <p:ext uri="{BB962C8B-B14F-4D97-AF65-F5344CB8AC3E}">
        <p14:creationId xmlns:p14="http://schemas.microsoft.com/office/powerpoint/2010/main" val="1016397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4362"/>
          </a:xfrm>
        </p:spPr>
        <p:txBody>
          <a:bodyPr/>
          <a:lstStyle/>
          <a:p>
            <a:r>
              <a:rPr lang="en-US" dirty="0" err="1"/>
              <a:t>Deinit</a:t>
            </a:r>
            <a:endParaRPr lang="en-US" dirty="0"/>
          </a:p>
        </p:txBody>
      </p:sp>
      <p:sp>
        <p:nvSpPr>
          <p:cNvPr id="3" name="Rectangle 2"/>
          <p:cNvSpPr/>
          <p:nvPr/>
        </p:nvSpPr>
        <p:spPr>
          <a:xfrm>
            <a:off x="677333" y="1397805"/>
            <a:ext cx="8527051" cy="646331"/>
          </a:xfrm>
          <a:prstGeom prst="rect">
            <a:avLst/>
          </a:prstGeom>
        </p:spPr>
        <p:txBody>
          <a:bodyPr wrap="square">
            <a:spAutoFit/>
          </a:bodyPr>
          <a:lstStyle/>
          <a:p>
            <a:r>
              <a:rPr lang="en-US" dirty="0">
                <a:solidFill>
                  <a:srgbClr val="333333"/>
                </a:solidFill>
                <a:latin typeface="inter-regular"/>
              </a:rPr>
              <a:t>when you work with your own resources, you need to perform some additional </a:t>
            </a:r>
            <a:r>
              <a:rPr lang="en-US" dirty="0" smtClean="0">
                <a:solidFill>
                  <a:srgbClr val="333333"/>
                </a:solidFill>
                <a:latin typeface="inter-regular"/>
              </a:rPr>
              <a:t>cleanup </a:t>
            </a:r>
            <a:r>
              <a:rPr lang="en-US" dirty="0"/>
              <a:t>before deallocating the object</a:t>
            </a:r>
            <a:r>
              <a:rPr lang="en-US" dirty="0" smtClean="0"/>
              <a:t>.</a:t>
            </a:r>
            <a:endParaRPr lang="en-US" dirty="0"/>
          </a:p>
        </p:txBody>
      </p:sp>
      <p:pic>
        <p:nvPicPr>
          <p:cNvPr id="4" name="Picture 3"/>
          <p:cNvPicPr>
            <a:picLocks noChangeAspect="1"/>
          </p:cNvPicPr>
          <p:nvPr/>
        </p:nvPicPr>
        <p:blipFill>
          <a:blip r:embed="rId2"/>
          <a:stretch>
            <a:fillRect/>
          </a:stretch>
        </p:blipFill>
        <p:spPr>
          <a:xfrm>
            <a:off x="1802921" y="2215656"/>
            <a:ext cx="5167582" cy="4333805"/>
          </a:xfrm>
          <a:prstGeom prst="rect">
            <a:avLst/>
          </a:prstGeom>
        </p:spPr>
      </p:pic>
    </p:spTree>
    <p:extLst>
      <p:ext uri="{BB962C8B-B14F-4D97-AF65-F5344CB8AC3E}">
        <p14:creationId xmlns:p14="http://schemas.microsoft.com/office/powerpoint/2010/main" val="3763169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9253"/>
          </a:xfrm>
        </p:spPr>
        <p:txBody>
          <a:bodyPr/>
          <a:lstStyle/>
          <a:p>
            <a:r>
              <a:rPr lang="en-US" dirty="0"/>
              <a:t>7. Comparing Structures and Classes</a:t>
            </a:r>
          </a:p>
        </p:txBody>
      </p:sp>
      <p:graphicFrame>
        <p:nvGraphicFramePr>
          <p:cNvPr id="3" name="Table 2"/>
          <p:cNvGraphicFramePr>
            <a:graphicFrameLocks noGrp="1"/>
          </p:cNvGraphicFramePr>
          <p:nvPr>
            <p:extLst>
              <p:ext uri="{D42A27DB-BD31-4B8C-83A1-F6EECF244321}">
                <p14:modId xmlns:p14="http://schemas.microsoft.com/office/powerpoint/2010/main" val="4039504885"/>
              </p:ext>
            </p:extLst>
          </p:nvPr>
        </p:nvGraphicFramePr>
        <p:xfrm>
          <a:off x="921253" y="1722904"/>
          <a:ext cx="8108830" cy="4390844"/>
        </p:xfrm>
        <a:graphic>
          <a:graphicData uri="http://schemas.openxmlformats.org/drawingml/2006/table">
            <a:tbl>
              <a:tblPr firstRow="1" firstCol="1" bandRow="1">
                <a:tableStyleId>{5C22544A-7EE6-4342-B048-85BDC9FD1C3A}</a:tableStyleId>
              </a:tblPr>
              <a:tblGrid>
                <a:gridCol w="1158085">
                  <a:extLst>
                    <a:ext uri="{9D8B030D-6E8A-4147-A177-3AD203B41FA5}">
                      <a16:colId xmlns:a16="http://schemas.microsoft.com/office/drawing/2014/main" val="2907665030"/>
                    </a:ext>
                  </a:extLst>
                </a:gridCol>
                <a:gridCol w="2316915">
                  <a:extLst>
                    <a:ext uri="{9D8B030D-6E8A-4147-A177-3AD203B41FA5}">
                      <a16:colId xmlns:a16="http://schemas.microsoft.com/office/drawing/2014/main" val="2941115038"/>
                    </a:ext>
                  </a:extLst>
                </a:gridCol>
                <a:gridCol w="2316915">
                  <a:extLst>
                    <a:ext uri="{9D8B030D-6E8A-4147-A177-3AD203B41FA5}">
                      <a16:colId xmlns:a16="http://schemas.microsoft.com/office/drawing/2014/main" val="3424890353"/>
                    </a:ext>
                  </a:extLst>
                </a:gridCol>
                <a:gridCol w="2316915">
                  <a:extLst>
                    <a:ext uri="{9D8B030D-6E8A-4147-A177-3AD203B41FA5}">
                      <a16:colId xmlns:a16="http://schemas.microsoft.com/office/drawing/2014/main" val="3835780877"/>
                    </a:ext>
                  </a:extLst>
                </a:gridCol>
              </a:tblGrid>
              <a:tr h="511443">
                <a:tc gridSpan="2">
                  <a:txBody>
                    <a:bodyPr/>
                    <a:lstStyle/>
                    <a:p>
                      <a:pPr algn="ctr">
                        <a:lnSpc>
                          <a:spcPct val="107000"/>
                        </a:lnSpc>
                        <a:spcAft>
                          <a:spcPts val="800"/>
                        </a:spcAft>
                      </a:pPr>
                      <a:r>
                        <a:rPr lang="vi-VN"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algn="ctr">
                        <a:lnSpc>
                          <a:spcPct val="107000"/>
                        </a:lnSpc>
                        <a:spcAft>
                          <a:spcPts val="800"/>
                        </a:spcAft>
                      </a:pPr>
                      <a:r>
                        <a:rPr lang="vi-VN" sz="2400" dirty="0">
                          <a:effectLst/>
                        </a:rPr>
                        <a:t>Struct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vi-VN" sz="2400" dirty="0">
                          <a:effectLst/>
                        </a:rPr>
                        <a:t>Class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0864136"/>
                  </a:ext>
                </a:extLst>
              </a:tr>
              <a:tr h="511443">
                <a:tc gridSpan="2">
                  <a:txBody>
                    <a:bodyPr/>
                    <a:lstStyle/>
                    <a:p>
                      <a:pPr algn="ctr">
                        <a:lnSpc>
                          <a:spcPct val="107000"/>
                        </a:lnSpc>
                        <a:spcAft>
                          <a:spcPts val="800"/>
                        </a:spcAft>
                      </a:pPr>
                      <a:r>
                        <a:rPr lang="vi-VN" sz="1800" dirty="0">
                          <a:effectLst/>
                        </a:rPr>
                        <a:t>Init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algn="ctr">
                        <a:lnSpc>
                          <a:spcPct val="107000"/>
                        </a:lnSpc>
                        <a:spcAft>
                          <a:spcPts val="800"/>
                        </a:spcAft>
                      </a:pPr>
                      <a:r>
                        <a:rPr lang="vi-VN" sz="1600" dirty="0" smtClean="0">
                          <a:effectLst/>
                        </a:rPr>
                        <a:t>Optional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vi-VN" sz="1600" dirty="0" smtClean="0">
                          <a:effectLst/>
                        </a:rPr>
                        <a:t>Required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9954884"/>
                  </a:ext>
                </a:extLst>
              </a:tr>
              <a:tr h="511443">
                <a:tc gridSpan="2">
                  <a:txBody>
                    <a:bodyPr/>
                    <a:lstStyle/>
                    <a:p>
                      <a:pPr algn="ctr">
                        <a:lnSpc>
                          <a:spcPct val="107000"/>
                        </a:lnSpc>
                        <a:spcAft>
                          <a:spcPts val="800"/>
                        </a:spcAft>
                      </a:pPr>
                      <a:r>
                        <a:rPr lang="en-US" dirty="0" smtClean="0"/>
                        <a:t>Inheritance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algn="ctr">
                        <a:lnSpc>
                          <a:spcPct val="107000"/>
                        </a:lnSpc>
                        <a:spcAft>
                          <a:spcPts val="800"/>
                        </a:spcAft>
                      </a:pPr>
                      <a:r>
                        <a:rPr lang="en-US" sz="1600" dirty="0" smtClean="0">
                          <a:effectLst/>
                        </a:rPr>
                        <a:t>NO</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dirty="0" smtClean="0">
                          <a:effectLst/>
                          <a:latin typeface="+mn-lt"/>
                          <a:ea typeface="+mn-ea"/>
                          <a:cs typeface="+mn-cs"/>
                        </a:rPr>
                        <a:t>YES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2631788"/>
                  </a:ext>
                </a:extLst>
              </a:tr>
              <a:tr h="511443">
                <a:tc gridSpan="2">
                  <a:txBody>
                    <a:bodyPr/>
                    <a:lstStyle/>
                    <a:p>
                      <a:pPr algn="ctr">
                        <a:lnSpc>
                          <a:spcPct val="107000"/>
                        </a:lnSpc>
                        <a:spcAft>
                          <a:spcPts val="800"/>
                        </a:spcAft>
                      </a:pPr>
                      <a:r>
                        <a:rPr lang="en-US" sz="1800" dirty="0" smtClean="0">
                          <a:effectLst/>
                        </a:rPr>
                        <a:t>O</a:t>
                      </a:r>
                      <a:r>
                        <a:rPr lang="vi-VN" sz="1800" dirty="0" smtClean="0">
                          <a:effectLst/>
                        </a:rPr>
                        <a:t>verride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n-US" sz="1600" dirty="0" smtClean="0">
                          <a:effectLst/>
                        </a:rPr>
                        <a:t>NO</a:t>
                      </a:r>
                      <a:endPar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dirty="0" smtClean="0">
                          <a:effectLst/>
                          <a:latin typeface="+mn-lt"/>
                          <a:ea typeface="+mn-ea"/>
                          <a:cs typeface="+mn-cs"/>
                        </a:rPr>
                        <a:t>YES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13840465"/>
                  </a:ext>
                </a:extLst>
              </a:tr>
              <a:tr h="511443">
                <a:tc gridSpan="2">
                  <a:txBody>
                    <a:bodyPr/>
                    <a:lstStyle/>
                    <a:p>
                      <a:pPr algn="ctr">
                        <a:lnSpc>
                          <a:spcPct val="107000"/>
                        </a:lnSpc>
                        <a:spcAft>
                          <a:spcPts val="800"/>
                        </a:spcAft>
                      </a:pP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Destruction function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n-US" sz="1600" dirty="0" smtClean="0">
                          <a:effectLst/>
                        </a:rPr>
                        <a:t>NO</a:t>
                      </a:r>
                      <a:endPar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vi-VN" sz="1600" dirty="0" smtClean="0">
                          <a:effectLst/>
                        </a:rPr>
                        <a:t>Deinit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943364"/>
                  </a:ext>
                </a:extLst>
              </a:tr>
              <a:tr h="661093">
                <a:tc rowSpan="2">
                  <a:txBody>
                    <a:bodyPr/>
                    <a:lstStyle/>
                    <a:p>
                      <a:pPr algn="ctr">
                        <a:lnSpc>
                          <a:spcPct val="107000"/>
                        </a:lnSpc>
                        <a:spcAft>
                          <a:spcPts val="800"/>
                        </a:spcAft>
                      </a:pPr>
                      <a:r>
                        <a:rPr lang="vi-VN" sz="1800" dirty="0" smtClean="0">
                          <a:effectLst/>
                        </a:rPr>
                        <a:t>Change variable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vi-VN" sz="1800" dirty="0">
                          <a:effectLst/>
                        </a:rPr>
                        <a:t>let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n-US" sz="1600" dirty="0" smtClean="0">
                          <a:effectLst/>
                        </a:rPr>
                        <a:t>NO</a:t>
                      </a:r>
                      <a:endPar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n-US" sz="1600" dirty="0" smtClean="0">
                          <a:effectLst/>
                        </a:rPr>
                        <a:t>NO</a:t>
                      </a:r>
                      <a:endPar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9694468"/>
                  </a:ext>
                </a:extLst>
              </a:tr>
              <a:tr h="661093">
                <a:tc vMerge="1">
                  <a:txBody>
                    <a:bodyPr/>
                    <a:lstStyle/>
                    <a:p>
                      <a:endParaRPr lang="en-US"/>
                    </a:p>
                  </a:txBody>
                  <a:tcPr/>
                </a:tc>
                <a:tc>
                  <a:txBody>
                    <a:bodyPr/>
                    <a:lstStyle/>
                    <a:p>
                      <a:pPr algn="ctr">
                        <a:lnSpc>
                          <a:spcPct val="107000"/>
                        </a:lnSpc>
                        <a:spcAft>
                          <a:spcPts val="800"/>
                        </a:spcAft>
                      </a:pPr>
                      <a:r>
                        <a:rPr lang="vi-VN" sz="1800" dirty="0">
                          <a:effectLst/>
                        </a:rPr>
                        <a:t>var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dirty="0" smtClean="0">
                          <a:effectLst/>
                        </a:rPr>
                        <a:t>YES</a:t>
                      </a:r>
                      <a:r>
                        <a:rPr lang="vi-VN" sz="1600" dirty="0" smtClean="0">
                          <a:effectLst/>
                        </a:rPr>
                        <a:t> </a:t>
                      </a:r>
                      <a:r>
                        <a:rPr lang="vi-VN" sz="1600" dirty="0">
                          <a:effectLst/>
                        </a:rPr>
                        <a:t>(mutating)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dirty="0" smtClean="0">
                          <a:effectLst/>
                        </a:rPr>
                        <a:t>YES</a:t>
                      </a:r>
                      <a:r>
                        <a:rPr lang="vi-VN" sz="1600" dirty="0" smtClean="0">
                          <a:effectLst/>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60427163"/>
                  </a:ext>
                </a:extLst>
              </a:tr>
              <a:tr h="511443">
                <a:tc gridSpan="2">
                  <a:txBody>
                    <a:bodyPr/>
                    <a:lstStyle/>
                    <a:p>
                      <a:pPr algn="ctr">
                        <a:lnSpc>
                          <a:spcPct val="107000"/>
                        </a:lnSpc>
                        <a:spcAft>
                          <a:spcPts val="800"/>
                        </a:spcAft>
                      </a:pPr>
                      <a:r>
                        <a:rPr lang="vi-VN"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algn="ctr">
                        <a:lnSpc>
                          <a:spcPct val="107000"/>
                        </a:lnSpc>
                        <a:spcAft>
                          <a:spcPts val="800"/>
                        </a:spcAft>
                      </a:pPr>
                      <a:r>
                        <a:rPr lang="en-US" sz="1600" dirty="0" smtClean="0"/>
                        <a:t>Value Types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dirty="0" smtClean="0"/>
                        <a:t>Reference Types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9661063"/>
                  </a:ext>
                </a:extLst>
              </a:tr>
            </a:tbl>
          </a:graphicData>
        </a:graphic>
      </p:graphicFrame>
    </p:spTree>
    <p:extLst>
      <p:ext uri="{BB962C8B-B14F-4D97-AF65-F5344CB8AC3E}">
        <p14:creationId xmlns:p14="http://schemas.microsoft.com/office/powerpoint/2010/main" val="2090209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868"/>
          </a:xfrm>
        </p:spPr>
        <p:txBody>
          <a:bodyPr/>
          <a:lstStyle/>
          <a:p>
            <a:r>
              <a:rPr lang="en-US" dirty="0"/>
              <a:t>When to use </a:t>
            </a:r>
            <a:r>
              <a:rPr lang="en-US" dirty="0" err="1" smtClean="0"/>
              <a:t>Struct</a:t>
            </a:r>
            <a:r>
              <a:rPr lang="en-US" dirty="0" smtClean="0"/>
              <a:t>?</a:t>
            </a:r>
            <a:endParaRPr lang="en-US" dirty="0"/>
          </a:p>
        </p:txBody>
      </p:sp>
      <p:sp>
        <p:nvSpPr>
          <p:cNvPr id="3" name="Rectangle 2"/>
          <p:cNvSpPr/>
          <p:nvPr/>
        </p:nvSpPr>
        <p:spPr>
          <a:xfrm>
            <a:off x="776377" y="1859340"/>
            <a:ext cx="8497625" cy="3416320"/>
          </a:xfrm>
          <a:prstGeom prst="rect">
            <a:avLst/>
          </a:prstGeom>
        </p:spPr>
        <p:txBody>
          <a:bodyPr wrap="square">
            <a:spAutoFit/>
          </a:bodyPr>
          <a:lstStyle/>
          <a:p>
            <a:r>
              <a:rPr lang="en-US" dirty="0" smtClean="0"/>
              <a:t>- Use </a:t>
            </a:r>
            <a:r>
              <a:rPr lang="en-US" dirty="0" err="1"/>
              <a:t>Struct</a:t>
            </a:r>
            <a:r>
              <a:rPr lang="en-US" dirty="0"/>
              <a:t> when creating objects with many properties of simple data types, usually of value type (like </a:t>
            </a:r>
            <a:r>
              <a:rPr lang="en-US" dirty="0" err="1"/>
              <a:t>Int</a:t>
            </a:r>
            <a:r>
              <a:rPr lang="en-US" dirty="0"/>
              <a:t>, Float, String, ...)</a:t>
            </a:r>
          </a:p>
          <a:p>
            <a:endParaRPr lang="en-US" dirty="0" smtClean="0"/>
          </a:p>
          <a:p>
            <a:r>
              <a:rPr lang="en-US" dirty="0" smtClean="0"/>
              <a:t>- When </a:t>
            </a:r>
            <a:r>
              <a:rPr lang="en-US" dirty="0"/>
              <a:t>working multi-threaded. For example, the database connection is made on a thread parallel to the Main thread, using </a:t>
            </a:r>
            <a:r>
              <a:rPr lang="en-US" dirty="0" err="1"/>
              <a:t>Struct</a:t>
            </a:r>
            <a:r>
              <a:rPr lang="en-US" dirty="0"/>
              <a:t> is safer because it can copy values ​​from one thread to another</a:t>
            </a:r>
            <a:r>
              <a:rPr lang="en-US" dirty="0" smtClean="0"/>
              <a:t>.</a:t>
            </a:r>
          </a:p>
          <a:p>
            <a:pPr marL="285750" indent="-285750">
              <a:buFontTx/>
              <a:buChar char="-"/>
            </a:pPr>
            <a:endParaRPr lang="en-US" dirty="0"/>
          </a:p>
          <a:p>
            <a:r>
              <a:rPr lang="en-US" dirty="0" smtClean="0"/>
              <a:t>- </a:t>
            </a:r>
            <a:r>
              <a:rPr lang="en-US" dirty="0" err="1" smtClean="0"/>
              <a:t>Struct</a:t>
            </a:r>
            <a:r>
              <a:rPr lang="en-US" dirty="0" smtClean="0"/>
              <a:t> </a:t>
            </a:r>
            <a:r>
              <a:rPr lang="en-US" dirty="0"/>
              <a:t>does not need to inherit properties or behavior from any other type.</a:t>
            </a:r>
          </a:p>
          <a:p>
            <a:endParaRPr lang="en-US" dirty="0" smtClean="0"/>
          </a:p>
          <a:p>
            <a:r>
              <a:rPr lang="en-US" dirty="0" smtClean="0"/>
              <a:t>- Using </a:t>
            </a:r>
            <a:r>
              <a:rPr lang="en-US" dirty="0" err="1"/>
              <a:t>Struct</a:t>
            </a:r>
            <a:r>
              <a:rPr lang="en-US" dirty="0"/>
              <a:t> will ensure that no part of the code gets a reference to our objects unless we directly access them. Therefore, it is easy to manage, and it becomes simpler to control the object value when it is changed.</a:t>
            </a:r>
          </a:p>
        </p:txBody>
      </p:sp>
    </p:spTree>
    <p:extLst>
      <p:ext uri="{BB962C8B-B14F-4D97-AF65-F5344CB8AC3E}">
        <p14:creationId xmlns:p14="http://schemas.microsoft.com/office/powerpoint/2010/main" val="823385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6506"/>
          </a:xfrm>
        </p:spPr>
        <p:txBody>
          <a:bodyPr>
            <a:normAutofit fontScale="90000"/>
          </a:bodyPr>
          <a:lstStyle/>
          <a:p>
            <a:r>
              <a:rPr lang="en-US" dirty="0"/>
              <a:t>How does ARC work?</a:t>
            </a:r>
            <a:br>
              <a:rPr lang="en-US" dirty="0"/>
            </a:br>
            <a:endParaRPr lang="en-US" dirty="0"/>
          </a:p>
        </p:txBody>
      </p:sp>
      <p:sp>
        <p:nvSpPr>
          <p:cNvPr id="3" name="Content Placeholder 2"/>
          <p:cNvSpPr>
            <a:spLocks noGrp="1"/>
          </p:cNvSpPr>
          <p:nvPr>
            <p:ph idx="1"/>
          </p:nvPr>
        </p:nvSpPr>
        <p:spPr>
          <a:xfrm>
            <a:off x="677334" y="2160589"/>
            <a:ext cx="8596668" cy="2739215"/>
          </a:xfrm>
        </p:spPr>
        <p:txBody>
          <a:bodyPr/>
          <a:lstStyle/>
          <a:p>
            <a:r>
              <a:rPr lang="en-US" dirty="0"/>
              <a:t>Each time you create a class instance through </a:t>
            </a:r>
            <a:r>
              <a:rPr lang="en-US" dirty="0" err="1"/>
              <a:t>init</a:t>
            </a:r>
            <a:r>
              <a:rPr lang="en-US" dirty="0"/>
              <a:t>(), ARC automatically allocates some memory to store the </a:t>
            </a:r>
            <a:r>
              <a:rPr lang="en-US" dirty="0" smtClean="0"/>
              <a:t>information.</a:t>
            </a:r>
          </a:p>
          <a:p>
            <a:endParaRPr lang="en-US" dirty="0"/>
          </a:p>
          <a:p>
            <a:r>
              <a:rPr lang="en-US" dirty="0"/>
              <a:t>To be more specific, that chunk of memory holds the instance, together with the values of the properties. When the instance is no longer needed, </a:t>
            </a:r>
            <a:r>
              <a:rPr lang="en-US" dirty="0" err="1"/>
              <a:t>deinit</a:t>
            </a:r>
            <a:r>
              <a:rPr lang="en-US" dirty="0"/>
              <a:t>()</a:t>
            </a:r>
          </a:p>
        </p:txBody>
      </p:sp>
    </p:spTree>
    <p:extLst>
      <p:ext uri="{BB962C8B-B14F-4D97-AF65-F5344CB8AC3E}">
        <p14:creationId xmlns:p14="http://schemas.microsoft.com/office/powerpoint/2010/main" val="240296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46" y="0"/>
            <a:ext cx="8640792" cy="6480595"/>
          </a:xfrm>
          <a:prstGeom prst="rect">
            <a:avLst/>
          </a:prstGeom>
        </p:spPr>
      </p:pic>
    </p:spTree>
    <p:extLst>
      <p:ext uri="{BB962C8B-B14F-4D97-AF65-F5344CB8AC3E}">
        <p14:creationId xmlns:p14="http://schemas.microsoft.com/office/powerpoint/2010/main" val="3677068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00398" y="501371"/>
            <a:ext cx="5006059" cy="2902866"/>
          </a:xfrm>
          <a:prstGeom prst="rect">
            <a:avLst/>
          </a:prstGeom>
        </p:spPr>
      </p:pic>
      <p:pic>
        <p:nvPicPr>
          <p:cNvPr id="8" name="Picture 7"/>
          <p:cNvPicPr>
            <a:picLocks noChangeAspect="1"/>
          </p:cNvPicPr>
          <p:nvPr/>
        </p:nvPicPr>
        <p:blipFill>
          <a:blip r:embed="rId3"/>
          <a:stretch>
            <a:fillRect/>
          </a:stretch>
        </p:blipFill>
        <p:spPr>
          <a:xfrm>
            <a:off x="2100398" y="3404237"/>
            <a:ext cx="5121885" cy="2741043"/>
          </a:xfrm>
          <a:prstGeom prst="rect">
            <a:avLst/>
          </a:prstGeom>
        </p:spPr>
      </p:pic>
    </p:spTree>
    <p:extLst>
      <p:ext uri="{BB962C8B-B14F-4D97-AF65-F5344CB8AC3E}">
        <p14:creationId xmlns:p14="http://schemas.microsoft.com/office/powerpoint/2010/main" val="1834659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1011"/>
          </a:xfrm>
        </p:spPr>
        <p:txBody>
          <a:bodyPr/>
          <a:lstStyle/>
          <a:p>
            <a:r>
              <a:rPr lang="en-US" dirty="0"/>
              <a:t>Strong vs Weak vs </a:t>
            </a:r>
            <a:r>
              <a:rPr lang="en-US" dirty="0" smtClean="0"/>
              <a:t>Unowned</a:t>
            </a:r>
            <a:endParaRPr lang="en-US" dirty="0"/>
          </a:p>
        </p:txBody>
      </p:sp>
      <p:sp>
        <p:nvSpPr>
          <p:cNvPr id="3" name="Content Placeholder 2"/>
          <p:cNvSpPr>
            <a:spLocks noGrp="1"/>
          </p:cNvSpPr>
          <p:nvPr>
            <p:ph idx="1"/>
          </p:nvPr>
        </p:nvSpPr>
        <p:spPr>
          <a:xfrm>
            <a:off x="677334" y="1617125"/>
            <a:ext cx="8596668" cy="3880773"/>
          </a:xfrm>
        </p:spPr>
        <p:txBody>
          <a:bodyPr/>
          <a:lstStyle/>
          <a:p>
            <a:endParaRPr lang="en-US" dirty="0"/>
          </a:p>
          <a:p>
            <a:r>
              <a:rPr lang="en-US" dirty="0"/>
              <a:t>Usually, when a property is being created, the reference is strong unless they are declared weak or unowned</a:t>
            </a:r>
            <a:r>
              <a:rPr lang="en-US" dirty="0" smtClean="0"/>
              <a:t>.</a:t>
            </a:r>
          </a:p>
          <a:p>
            <a:endParaRPr lang="en-US" dirty="0"/>
          </a:p>
          <a:p>
            <a:r>
              <a:rPr lang="en-US" dirty="0"/>
              <a:t>With the property labelled as weak, it will not increment the reference </a:t>
            </a:r>
            <a:r>
              <a:rPr lang="en-US" dirty="0" smtClean="0"/>
              <a:t>count</a:t>
            </a:r>
          </a:p>
          <a:p>
            <a:endParaRPr lang="en-US" dirty="0" smtClean="0"/>
          </a:p>
          <a:p>
            <a:r>
              <a:rPr lang="en-US" dirty="0" smtClean="0"/>
              <a:t>An </a:t>
            </a:r>
            <a:r>
              <a:rPr lang="en-US" dirty="0"/>
              <a:t>unowned reference falls in between, they are neither strong nor or type optional. Compiler will assume that object is not deallocated as the reference itself remain allocated.</a:t>
            </a:r>
          </a:p>
        </p:txBody>
      </p:sp>
    </p:spTree>
    <p:extLst>
      <p:ext uri="{BB962C8B-B14F-4D97-AF65-F5344CB8AC3E}">
        <p14:creationId xmlns:p14="http://schemas.microsoft.com/office/powerpoint/2010/main" val="3436016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46429" y="926870"/>
            <a:ext cx="6332692" cy="2625591"/>
          </a:xfrm>
          <a:prstGeom prst="rect">
            <a:avLst/>
          </a:prstGeom>
        </p:spPr>
      </p:pic>
      <p:pic>
        <p:nvPicPr>
          <p:cNvPr id="5" name="Picture 4"/>
          <p:cNvPicPr>
            <a:picLocks noChangeAspect="1"/>
          </p:cNvPicPr>
          <p:nvPr/>
        </p:nvPicPr>
        <p:blipFill>
          <a:blip r:embed="rId3"/>
          <a:stretch>
            <a:fillRect/>
          </a:stretch>
        </p:blipFill>
        <p:spPr>
          <a:xfrm>
            <a:off x="1246429" y="4121694"/>
            <a:ext cx="6609551" cy="2689691"/>
          </a:xfrm>
          <a:prstGeom prst="rect">
            <a:avLst/>
          </a:prstGeom>
        </p:spPr>
      </p:pic>
      <p:sp>
        <p:nvSpPr>
          <p:cNvPr id="6" name="Down Arrow 5"/>
          <p:cNvSpPr/>
          <p:nvPr/>
        </p:nvSpPr>
        <p:spPr>
          <a:xfrm>
            <a:off x="4106173" y="3475363"/>
            <a:ext cx="386199" cy="646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75516" y="3475363"/>
            <a:ext cx="1621766" cy="646331"/>
          </a:xfrm>
          <a:prstGeom prst="rect">
            <a:avLst/>
          </a:prstGeom>
        </p:spPr>
        <p:txBody>
          <a:bodyPr wrap="square">
            <a:spAutoFit/>
          </a:bodyPr>
          <a:lstStyle/>
          <a:p>
            <a:r>
              <a:rPr lang="en-US" dirty="0" smtClean="0"/>
              <a:t>Kelvin = nil </a:t>
            </a:r>
          </a:p>
          <a:p>
            <a:r>
              <a:rPr lang="en-US" dirty="0" err="1" smtClean="0"/>
              <a:t>Iphone</a:t>
            </a:r>
            <a:r>
              <a:rPr lang="en-US" dirty="0" smtClean="0"/>
              <a:t> = nil</a:t>
            </a:r>
            <a:endParaRPr lang="en-US" dirty="0"/>
          </a:p>
        </p:txBody>
      </p:sp>
      <p:sp>
        <p:nvSpPr>
          <p:cNvPr id="9" name="Title 1"/>
          <p:cNvSpPr>
            <a:spLocks noGrp="1"/>
          </p:cNvSpPr>
          <p:nvPr>
            <p:ph type="title"/>
          </p:nvPr>
        </p:nvSpPr>
        <p:spPr>
          <a:xfrm>
            <a:off x="499001" y="276473"/>
            <a:ext cx="8596668" cy="727494"/>
          </a:xfrm>
        </p:spPr>
        <p:txBody>
          <a:bodyPr>
            <a:normAutofit fontScale="90000"/>
          </a:bodyPr>
          <a:lstStyle/>
          <a:p>
            <a:r>
              <a:rPr lang="en-US" dirty="0"/>
              <a:t>Strong reference</a:t>
            </a:r>
            <a:br>
              <a:rPr lang="en-US" dirty="0"/>
            </a:br>
            <a:endParaRPr lang="en-US" dirty="0"/>
          </a:p>
        </p:txBody>
      </p:sp>
    </p:spTree>
    <p:extLst>
      <p:ext uri="{BB962C8B-B14F-4D97-AF65-F5344CB8AC3E}">
        <p14:creationId xmlns:p14="http://schemas.microsoft.com/office/powerpoint/2010/main" val="1765396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05196" y="989238"/>
            <a:ext cx="7149001" cy="3009565"/>
          </a:xfrm>
          <a:prstGeom prst="rect">
            <a:avLst/>
          </a:prstGeom>
        </p:spPr>
      </p:pic>
      <p:sp>
        <p:nvSpPr>
          <p:cNvPr id="7" name="Rectangle 6"/>
          <p:cNvSpPr/>
          <p:nvPr/>
        </p:nvSpPr>
        <p:spPr>
          <a:xfrm>
            <a:off x="2055384" y="4718022"/>
            <a:ext cx="6872956" cy="1200329"/>
          </a:xfrm>
          <a:prstGeom prst="rect">
            <a:avLst/>
          </a:prstGeom>
        </p:spPr>
        <p:txBody>
          <a:bodyPr wrap="square">
            <a:spAutoFit/>
          </a:bodyPr>
          <a:lstStyle/>
          <a:p>
            <a:r>
              <a:rPr lang="en-US" dirty="0"/>
              <a:t>This is </a:t>
            </a:r>
            <a:r>
              <a:rPr lang="en-US" dirty="0" smtClean="0"/>
              <a:t>what call </a:t>
            </a:r>
            <a:r>
              <a:rPr lang="en-US" dirty="0"/>
              <a:t>strong reference cycle, leading to memory leaks in your apps. To break the strong reference cycle and prevent memory leaks, you will need to use weak and unowned references.</a:t>
            </a:r>
          </a:p>
        </p:txBody>
      </p:sp>
      <p:sp>
        <p:nvSpPr>
          <p:cNvPr id="9" name="Right Arrow 8"/>
          <p:cNvSpPr/>
          <p:nvPr/>
        </p:nvSpPr>
        <p:spPr>
          <a:xfrm>
            <a:off x="715992" y="50758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588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736"/>
          </a:xfrm>
        </p:spPr>
        <p:txBody>
          <a:bodyPr>
            <a:normAutofit fontScale="90000"/>
          </a:bodyPr>
          <a:lstStyle/>
          <a:p>
            <a:r>
              <a:rPr lang="en-US" dirty="0"/>
              <a:t>Weak reference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866808" y="3433664"/>
            <a:ext cx="4697278" cy="2574625"/>
          </a:xfrm>
          <a:prstGeom prst="rect">
            <a:avLst/>
          </a:prstGeom>
        </p:spPr>
      </p:pic>
      <p:pic>
        <p:nvPicPr>
          <p:cNvPr id="5" name="Picture 4"/>
          <p:cNvPicPr>
            <a:picLocks noChangeAspect="1"/>
          </p:cNvPicPr>
          <p:nvPr/>
        </p:nvPicPr>
        <p:blipFill>
          <a:blip r:embed="rId3"/>
          <a:stretch>
            <a:fillRect/>
          </a:stretch>
        </p:blipFill>
        <p:spPr>
          <a:xfrm>
            <a:off x="426809" y="3433664"/>
            <a:ext cx="4439999" cy="2574625"/>
          </a:xfrm>
          <a:prstGeom prst="rect">
            <a:avLst/>
          </a:prstGeom>
        </p:spPr>
      </p:pic>
      <p:sp>
        <p:nvSpPr>
          <p:cNvPr id="6" name="Rectangle 5"/>
          <p:cNvSpPr/>
          <p:nvPr/>
        </p:nvSpPr>
        <p:spPr>
          <a:xfrm>
            <a:off x="618458" y="1320848"/>
            <a:ext cx="8447903" cy="646331"/>
          </a:xfrm>
          <a:prstGeom prst="rect">
            <a:avLst/>
          </a:prstGeom>
        </p:spPr>
        <p:txBody>
          <a:bodyPr wrap="square">
            <a:spAutoFit/>
          </a:bodyPr>
          <a:lstStyle/>
          <a:p>
            <a:r>
              <a:rPr lang="en-US" dirty="0" smtClean="0"/>
              <a:t>1. Weak </a:t>
            </a:r>
            <a:r>
              <a:rPr lang="en-US" dirty="0"/>
              <a:t>reference are always declared as optional types because the value of the variable can be set to nil</a:t>
            </a:r>
          </a:p>
        </p:txBody>
      </p:sp>
      <p:sp>
        <p:nvSpPr>
          <p:cNvPr id="8" name="Rectangle 7"/>
          <p:cNvSpPr/>
          <p:nvPr/>
        </p:nvSpPr>
        <p:spPr>
          <a:xfrm>
            <a:off x="677334" y="2104568"/>
            <a:ext cx="8596668" cy="923330"/>
          </a:xfrm>
          <a:prstGeom prst="rect">
            <a:avLst/>
          </a:prstGeom>
        </p:spPr>
        <p:txBody>
          <a:bodyPr wrap="square">
            <a:spAutoFit/>
          </a:bodyPr>
          <a:lstStyle/>
          <a:p>
            <a:r>
              <a:rPr lang="en-US" dirty="0" smtClean="0"/>
              <a:t>2. ARC </a:t>
            </a:r>
            <a:r>
              <a:rPr lang="en-US" dirty="0"/>
              <a:t>automatically sets weak reference to nil when the instance is deallocated. And because of the change of value, we know that variable will need to be used here as constants will not let you change the value.</a:t>
            </a:r>
          </a:p>
        </p:txBody>
      </p:sp>
    </p:spTree>
    <p:extLst>
      <p:ext uri="{BB962C8B-B14F-4D97-AF65-F5344CB8AC3E}">
        <p14:creationId xmlns:p14="http://schemas.microsoft.com/office/powerpoint/2010/main" val="1652381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a:off x="4536535" y="31162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44316" y="3282310"/>
            <a:ext cx="1398909" cy="369332"/>
          </a:xfrm>
          <a:prstGeom prst="rect">
            <a:avLst/>
          </a:prstGeom>
        </p:spPr>
        <p:txBody>
          <a:bodyPr wrap="none">
            <a:spAutoFit/>
          </a:bodyPr>
          <a:lstStyle/>
          <a:p>
            <a:r>
              <a:rPr lang="en-US" dirty="0" smtClean="0"/>
              <a:t>Kelvin = nil </a:t>
            </a:r>
          </a:p>
        </p:txBody>
      </p:sp>
      <p:pic>
        <p:nvPicPr>
          <p:cNvPr id="6" name="Content Placeholder 5"/>
          <p:cNvPicPr>
            <a:picLocks noGrp="1" noChangeAspect="1"/>
          </p:cNvPicPr>
          <p:nvPr>
            <p:ph idx="1"/>
          </p:nvPr>
        </p:nvPicPr>
        <p:blipFill>
          <a:blip r:embed="rId2"/>
          <a:stretch>
            <a:fillRect/>
          </a:stretch>
        </p:blipFill>
        <p:spPr>
          <a:xfrm>
            <a:off x="1690776" y="387046"/>
            <a:ext cx="6399385" cy="2476787"/>
          </a:xfrm>
          <a:prstGeom prst="rect">
            <a:avLst/>
          </a:prstGeom>
        </p:spPr>
      </p:pic>
      <p:pic>
        <p:nvPicPr>
          <p:cNvPr id="7" name="Picture 6"/>
          <p:cNvPicPr>
            <a:picLocks noChangeAspect="1"/>
          </p:cNvPicPr>
          <p:nvPr/>
        </p:nvPicPr>
        <p:blipFill>
          <a:blip r:embed="rId3"/>
          <a:stretch>
            <a:fillRect/>
          </a:stretch>
        </p:blipFill>
        <p:spPr>
          <a:xfrm>
            <a:off x="1871934" y="4193950"/>
            <a:ext cx="6357667" cy="2438724"/>
          </a:xfrm>
          <a:prstGeom prst="rect">
            <a:avLst/>
          </a:prstGeom>
        </p:spPr>
      </p:pic>
    </p:spTree>
    <p:extLst>
      <p:ext uri="{BB962C8B-B14F-4D97-AF65-F5344CB8AC3E}">
        <p14:creationId xmlns:p14="http://schemas.microsoft.com/office/powerpoint/2010/main" val="4088584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1420</TotalTime>
  <Words>1017</Words>
  <Application>Microsoft Office PowerPoint</Application>
  <PresentationFormat>Widescreen</PresentationFormat>
  <Paragraphs>93</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inter-regular</vt:lpstr>
      <vt:lpstr>Merriweather</vt:lpstr>
      <vt:lpstr>Times New Roman</vt:lpstr>
      <vt:lpstr>Trebuchet MS</vt:lpstr>
      <vt:lpstr>Wingdings 3</vt:lpstr>
      <vt:lpstr>Facet</vt:lpstr>
      <vt:lpstr>Memory Management</vt:lpstr>
      <vt:lpstr>What is Automatic Reference Counting (ARC)? </vt:lpstr>
      <vt:lpstr>How does ARC work? </vt:lpstr>
      <vt:lpstr>PowerPoint Presentation</vt:lpstr>
      <vt:lpstr>Strong vs Weak vs Unowned</vt:lpstr>
      <vt:lpstr>Strong reference </vt:lpstr>
      <vt:lpstr>PowerPoint Presentation</vt:lpstr>
      <vt:lpstr>Weak reference </vt:lpstr>
      <vt:lpstr>PowerPoint Presentation</vt:lpstr>
      <vt:lpstr>PowerPoint Presentation</vt:lpstr>
      <vt:lpstr>Unowned reference </vt:lpstr>
      <vt:lpstr>PowerPoint Presentation</vt:lpstr>
      <vt:lpstr>PowerPoint Presentation</vt:lpstr>
      <vt:lpstr>Structures and Classes</vt:lpstr>
      <vt:lpstr>1. Definition Syntax </vt:lpstr>
      <vt:lpstr>Example of a structure definition and a class definition</vt:lpstr>
      <vt:lpstr>2. Structure and Class Instances</vt:lpstr>
      <vt:lpstr>3. Accessing Properties</vt:lpstr>
      <vt:lpstr>4. Memberwise Initializers for Structure Types and Init for Class</vt:lpstr>
      <vt:lpstr>PowerPoint Presentation</vt:lpstr>
      <vt:lpstr>5. Structures Are Value Types, Mutating Func trong Struct</vt:lpstr>
      <vt:lpstr>Mutating Func trong Struct</vt:lpstr>
      <vt:lpstr>6. Classes Are Reference Types, Inheritance, Overriding, Deinit in Class </vt:lpstr>
      <vt:lpstr>Classes Are Reference Types</vt:lpstr>
      <vt:lpstr>Inheritance</vt:lpstr>
      <vt:lpstr>Overriding</vt:lpstr>
      <vt:lpstr>Deinit</vt:lpstr>
      <vt:lpstr>7. Comparing Structures and Classes</vt:lpstr>
      <vt:lpstr>When to use Struct?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and Classes</dc:title>
  <dc:creator>nam tran</dc:creator>
  <cp:lastModifiedBy>nam tran</cp:lastModifiedBy>
  <cp:revision>67</cp:revision>
  <dcterms:created xsi:type="dcterms:W3CDTF">2021-07-29T02:00:11Z</dcterms:created>
  <dcterms:modified xsi:type="dcterms:W3CDTF">2021-07-30T01:40:35Z</dcterms:modified>
</cp:coreProperties>
</file>