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72" r:id="rId3"/>
    <p:sldId id="273" r:id="rId4"/>
    <p:sldId id="274" r:id="rId5"/>
    <p:sldId id="286" r:id="rId6"/>
    <p:sldId id="287" r:id="rId7"/>
    <p:sldId id="275" r:id="rId8"/>
    <p:sldId id="280" r:id="rId9"/>
    <p:sldId id="277" r:id="rId10"/>
    <p:sldId id="278" r:id="rId11"/>
    <p:sldId id="281" r:id="rId12"/>
    <p:sldId id="279" r:id="rId13"/>
    <p:sldId id="282" r:id="rId14"/>
    <p:sldId id="283" r:id="rId15"/>
    <p:sldId id="284" r:id="rId16"/>
    <p:sldId id="256" r:id="rId17"/>
    <p:sldId id="263" r:id="rId18"/>
    <p:sldId id="288" r:id="rId19"/>
    <p:sldId id="28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66FD74-8BB8-4F2A-A893-D493B9DA1F9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DC452F7-47CB-44DE-A442-5E978C3754DD}">
      <dgm:prSet/>
      <dgm:spPr/>
      <dgm:t>
        <a:bodyPr/>
        <a:lstStyle/>
        <a:p>
          <a:r>
            <a:rPr lang="en-US" dirty="0" smtClean="0"/>
            <a:t>1. Nhiệm vụ sẽ ngừng thực hiện nghĩa là bạn sẽ không thể thực hiện bất kỳ nhiệm vụ nào của mình.</a:t>
          </a:r>
        </a:p>
      </dgm:t>
    </dgm:pt>
    <dgm:pt modelId="{10B00041-F136-4D9D-AA8B-97365FB08756}" type="parTrans" cxnId="{188B3ACC-AADC-449D-B206-83B0265C7439}">
      <dgm:prSet/>
      <dgm:spPr/>
      <dgm:t>
        <a:bodyPr/>
        <a:lstStyle/>
        <a:p>
          <a:endParaRPr lang="en-US"/>
        </a:p>
      </dgm:t>
    </dgm:pt>
    <dgm:pt modelId="{AABEE841-9311-434E-889D-B7B30759C5D8}" type="sibTrans" cxnId="{188B3ACC-AADC-449D-B206-83B0265C7439}">
      <dgm:prSet/>
      <dgm:spPr/>
      <dgm:t>
        <a:bodyPr/>
        <a:lstStyle/>
        <a:p>
          <a:endParaRPr lang="en-US"/>
        </a:p>
      </dgm:t>
    </dgm:pt>
    <dgm:pt modelId="{2D56C6FB-FADA-439A-A10A-4F001533BBC3}">
      <dgm:prSet/>
      <dgm:spPr/>
      <dgm:t>
        <a:bodyPr/>
        <a:lstStyle/>
        <a:p>
          <a:r>
            <a:rPr lang="vi-VN" dirty="0" smtClean="0"/>
            <a:t>2. Tác vụ có thể sẽ không tiến triển nhưng vẫn tiếp tục chạy và chạy cho đến khi nó đạt đến giới hạn và chương trình bị lỗi.</a:t>
          </a:r>
          <a:endParaRPr lang="en-US" dirty="0" smtClean="0"/>
        </a:p>
      </dgm:t>
    </dgm:pt>
    <dgm:pt modelId="{B41F999D-EB35-414D-91E8-E82BA7FF86EF}" type="parTrans" cxnId="{2FFC6315-DC91-4AAE-A60A-95B33724D948}">
      <dgm:prSet/>
      <dgm:spPr/>
      <dgm:t>
        <a:bodyPr/>
        <a:lstStyle/>
        <a:p>
          <a:endParaRPr lang="en-US"/>
        </a:p>
      </dgm:t>
    </dgm:pt>
    <dgm:pt modelId="{3A3B2F22-2432-4E2E-B695-721EFA1F41A8}" type="sibTrans" cxnId="{2FFC6315-DC91-4AAE-A60A-95B33724D948}">
      <dgm:prSet/>
      <dgm:spPr/>
      <dgm:t>
        <a:bodyPr/>
        <a:lstStyle/>
        <a:p>
          <a:endParaRPr lang="en-US"/>
        </a:p>
      </dgm:t>
    </dgm:pt>
    <dgm:pt modelId="{27C43026-3F65-406F-BABB-1BC1A576B97E}">
      <dgm:prSet/>
      <dgm:spPr/>
      <dgm:t>
        <a:bodyPr/>
        <a:lstStyle/>
        <a:p>
          <a:r>
            <a:rPr lang="vi-VN" dirty="0" smtClean="0"/>
            <a:t>3. Bạn có thể không muốn người dùng sử dụng một chương trình có lỗi.</a:t>
          </a:r>
          <a:endParaRPr lang="en-US" dirty="0" smtClean="0"/>
        </a:p>
      </dgm:t>
    </dgm:pt>
    <dgm:pt modelId="{AB8D4149-E3D2-4C03-A3D4-CBD9CFD0E5DA}" type="parTrans" cxnId="{DE71892A-E2C1-46C2-8BAA-7F920034CBDE}">
      <dgm:prSet/>
      <dgm:spPr/>
      <dgm:t>
        <a:bodyPr/>
        <a:lstStyle/>
        <a:p>
          <a:endParaRPr lang="en-US"/>
        </a:p>
      </dgm:t>
    </dgm:pt>
    <dgm:pt modelId="{3942457C-5CD9-4EBD-8A1E-98B812E10212}" type="sibTrans" cxnId="{DE71892A-E2C1-46C2-8BAA-7F920034CBDE}">
      <dgm:prSet/>
      <dgm:spPr/>
      <dgm:t>
        <a:bodyPr/>
        <a:lstStyle/>
        <a:p>
          <a:endParaRPr lang="en-US"/>
        </a:p>
      </dgm:t>
    </dgm:pt>
    <dgm:pt modelId="{DF46E493-BA12-420D-BAAF-CE67ADBE0DD6}" type="pres">
      <dgm:prSet presAssocID="{A366FD74-8BB8-4F2A-A893-D493B9DA1F96}" presName="linear" presStyleCnt="0">
        <dgm:presLayoutVars>
          <dgm:animLvl val="lvl"/>
          <dgm:resizeHandles val="exact"/>
        </dgm:presLayoutVars>
      </dgm:prSet>
      <dgm:spPr/>
      <dgm:t>
        <a:bodyPr/>
        <a:lstStyle/>
        <a:p>
          <a:endParaRPr lang="en-US"/>
        </a:p>
      </dgm:t>
    </dgm:pt>
    <dgm:pt modelId="{ED0BC896-0425-44FD-AE54-A88D4EE441B3}" type="pres">
      <dgm:prSet presAssocID="{5DC452F7-47CB-44DE-A442-5E978C3754DD}" presName="parentText" presStyleLbl="node1" presStyleIdx="0" presStyleCnt="3">
        <dgm:presLayoutVars>
          <dgm:chMax val="0"/>
          <dgm:bulletEnabled val="1"/>
        </dgm:presLayoutVars>
      </dgm:prSet>
      <dgm:spPr/>
      <dgm:t>
        <a:bodyPr/>
        <a:lstStyle/>
        <a:p>
          <a:endParaRPr lang="en-US"/>
        </a:p>
      </dgm:t>
    </dgm:pt>
    <dgm:pt modelId="{70CB8C35-2DCF-4C46-B82B-E5C61CBC43DC}" type="pres">
      <dgm:prSet presAssocID="{AABEE841-9311-434E-889D-B7B30759C5D8}" presName="spacer" presStyleCnt="0"/>
      <dgm:spPr/>
    </dgm:pt>
    <dgm:pt modelId="{3C97EC1A-D183-40F5-B296-893CD1599438}" type="pres">
      <dgm:prSet presAssocID="{2D56C6FB-FADA-439A-A10A-4F001533BBC3}" presName="parentText" presStyleLbl="node1" presStyleIdx="1" presStyleCnt="3">
        <dgm:presLayoutVars>
          <dgm:chMax val="0"/>
          <dgm:bulletEnabled val="1"/>
        </dgm:presLayoutVars>
      </dgm:prSet>
      <dgm:spPr/>
      <dgm:t>
        <a:bodyPr/>
        <a:lstStyle/>
        <a:p>
          <a:endParaRPr lang="en-US"/>
        </a:p>
      </dgm:t>
    </dgm:pt>
    <dgm:pt modelId="{E1442F47-ED71-4D06-A4B8-41C78D20BB4F}" type="pres">
      <dgm:prSet presAssocID="{3A3B2F22-2432-4E2E-B695-721EFA1F41A8}" presName="spacer" presStyleCnt="0"/>
      <dgm:spPr/>
    </dgm:pt>
    <dgm:pt modelId="{A40E89AB-CA89-4853-AC8F-C4050FF345E5}" type="pres">
      <dgm:prSet presAssocID="{27C43026-3F65-406F-BABB-1BC1A576B97E}" presName="parentText" presStyleLbl="node1" presStyleIdx="2" presStyleCnt="3">
        <dgm:presLayoutVars>
          <dgm:chMax val="0"/>
          <dgm:bulletEnabled val="1"/>
        </dgm:presLayoutVars>
      </dgm:prSet>
      <dgm:spPr/>
      <dgm:t>
        <a:bodyPr/>
        <a:lstStyle/>
        <a:p>
          <a:endParaRPr lang="en-US"/>
        </a:p>
      </dgm:t>
    </dgm:pt>
  </dgm:ptLst>
  <dgm:cxnLst>
    <dgm:cxn modelId="{BE7AD345-A07F-4E86-98B9-B02B3A8431A5}" type="presOf" srcId="{A366FD74-8BB8-4F2A-A893-D493B9DA1F96}" destId="{DF46E493-BA12-420D-BAAF-CE67ADBE0DD6}" srcOrd="0" destOrd="0" presId="urn:microsoft.com/office/officeart/2005/8/layout/vList2"/>
    <dgm:cxn modelId="{DC0DD7B9-43B0-43E7-B264-25F7D1E7AED5}" type="presOf" srcId="{27C43026-3F65-406F-BABB-1BC1A576B97E}" destId="{A40E89AB-CA89-4853-AC8F-C4050FF345E5}" srcOrd="0" destOrd="0" presId="urn:microsoft.com/office/officeart/2005/8/layout/vList2"/>
    <dgm:cxn modelId="{2FFC6315-DC91-4AAE-A60A-95B33724D948}" srcId="{A366FD74-8BB8-4F2A-A893-D493B9DA1F96}" destId="{2D56C6FB-FADA-439A-A10A-4F001533BBC3}" srcOrd="1" destOrd="0" parTransId="{B41F999D-EB35-414D-91E8-E82BA7FF86EF}" sibTransId="{3A3B2F22-2432-4E2E-B695-721EFA1F41A8}"/>
    <dgm:cxn modelId="{DE71892A-E2C1-46C2-8BAA-7F920034CBDE}" srcId="{A366FD74-8BB8-4F2A-A893-D493B9DA1F96}" destId="{27C43026-3F65-406F-BABB-1BC1A576B97E}" srcOrd="2" destOrd="0" parTransId="{AB8D4149-E3D2-4C03-A3D4-CBD9CFD0E5DA}" sibTransId="{3942457C-5CD9-4EBD-8A1E-98B812E10212}"/>
    <dgm:cxn modelId="{188B3ACC-AADC-449D-B206-83B0265C7439}" srcId="{A366FD74-8BB8-4F2A-A893-D493B9DA1F96}" destId="{5DC452F7-47CB-44DE-A442-5E978C3754DD}" srcOrd="0" destOrd="0" parTransId="{10B00041-F136-4D9D-AA8B-97365FB08756}" sibTransId="{AABEE841-9311-434E-889D-B7B30759C5D8}"/>
    <dgm:cxn modelId="{D5884B41-F353-4E32-9CD1-489BCE808B80}" type="presOf" srcId="{5DC452F7-47CB-44DE-A442-5E978C3754DD}" destId="{ED0BC896-0425-44FD-AE54-A88D4EE441B3}" srcOrd="0" destOrd="0" presId="urn:microsoft.com/office/officeart/2005/8/layout/vList2"/>
    <dgm:cxn modelId="{163E8E11-0044-47A4-9724-9FB0180C6EAC}" type="presOf" srcId="{2D56C6FB-FADA-439A-A10A-4F001533BBC3}" destId="{3C97EC1A-D183-40F5-B296-893CD1599438}" srcOrd="0" destOrd="0" presId="urn:microsoft.com/office/officeart/2005/8/layout/vList2"/>
    <dgm:cxn modelId="{501D6AA3-8294-4D26-803C-ACD3F7757283}" type="presParOf" srcId="{DF46E493-BA12-420D-BAAF-CE67ADBE0DD6}" destId="{ED0BC896-0425-44FD-AE54-A88D4EE441B3}" srcOrd="0" destOrd="0" presId="urn:microsoft.com/office/officeart/2005/8/layout/vList2"/>
    <dgm:cxn modelId="{0A2FF0D2-D572-4A12-BEBD-52EDDCE476B5}" type="presParOf" srcId="{DF46E493-BA12-420D-BAAF-CE67ADBE0DD6}" destId="{70CB8C35-2DCF-4C46-B82B-E5C61CBC43DC}" srcOrd="1" destOrd="0" presId="urn:microsoft.com/office/officeart/2005/8/layout/vList2"/>
    <dgm:cxn modelId="{4E120B40-B12B-4574-BD49-3136D781144C}" type="presParOf" srcId="{DF46E493-BA12-420D-BAAF-CE67ADBE0DD6}" destId="{3C97EC1A-D183-40F5-B296-893CD1599438}" srcOrd="2" destOrd="0" presId="urn:microsoft.com/office/officeart/2005/8/layout/vList2"/>
    <dgm:cxn modelId="{5A8E929A-C8E2-4592-9691-E3A80C183983}" type="presParOf" srcId="{DF46E493-BA12-420D-BAAF-CE67ADBE0DD6}" destId="{E1442F47-ED71-4D06-A4B8-41C78D20BB4F}" srcOrd="3" destOrd="0" presId="urn:microsoft.com/office/officeart/2005/8/layout/vList2"/>
    <dgm:cxn modelId="{1737E2DE-7B3F-4BAC-8409-E1B9EFD52EC1}" type="presParOf" srcId="{DF46E493-BA12-420D-BAAF-CE67ADBE0DD6}" destId="{A40E89AB-CA89-4853-AC8F-C4050FF345E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BC896-0425-44FD-AE54-A88D4EE441B3}">
      <dsp:nvSpPr>
        <dsp:cNvPr id="0" name=""/>
        <dsp:cNvSpPr/>
      </dsp:nvSpPr>
      <dsp:spPr>
        <a:xfrm>
          <a:off x="0" y="9097"/>
          <a:ext cx="6096000"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1. Nhiệm vụ sẽ ngừng thực hiện nghĩa là bạn sẽ không thể thực hiện bất kỳ nhiệm vụ nào của mình.</a:t>
          </a:r>
        </a:p>
      </dsp:txBody>
      <dsp:txXfrm>
        <a:off x="29128" y="38225"/>
        <a:ext cx="6037744" cy="538444"/>
      </dsp:txXfrm>
    </dsp:sp>
    <dsp:sp modelId="{3C97EC1A-D183-40F5-B296-893CD1599438}">
      <dsp:nvSpPr>
        <dsp:cNvPr id="0" name=""/>
        <dsp:cNvSpPr/>
      </dsp:nvSpPr>
      <dsp:spPr>
        <a:xfrm>
          <a:off x="0" y="648997"/>
          <a:ext cx="6096000"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vi-VN" sz="1500" kern="1200" dirty="0" smtClean="0"/>
            <a:t>2. Tác vụ có thể sẽ không tiến triển nhưng vẫn tiếp tục chạy và chạy cho đến khi nó đạt đến giới hạn và chương trình bị lỗi.</a:t>
          </a:r>
          <a:endParaRPr lang="en-US" sz="1500" kern="1200" dirty="0" smtClean="0"/>
        </a:p>
      </dsp:txBody>
      <dsp:txXfrm>
        <a:off x="29128" y="678125"/>
        <a:ext cx="6037744" cy="538444"/>
      </dsp:txXfrm>
    </dsp:sp>
    <dsp:sp modelId="{A40E89AB-CA89-4853-AC8F-C4050FF345E5}">
      <dsp:nvSpPr>
        <dsp:cNvPr id="0" name=""/>
        <dsp:cNvSpPr/>
      </dsp:nvSpPr>
      <dsp:spPr>
        <a:xfrm>
          <a:off x="0" y="1288897"/>
          <a:ext cx="6096000"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vi-VN" sz="1500" kern="1200" dirty="0" smtClean="0"/>
            <a:t>3. Bạn có thể không muốn người dùng sử dụng một chương trình có lỗi.</a:t>
          </a:r>
          <a:endParaRPr lang="en-US" sz="1500" kern="1200" dirty="0" smtClean="0"/>
        </a:p>
      </dsp:txBody>
      <dsp:txXfrm>
        <a:off x="29128" y="1318025"/>
        <a:ext cx="6037744" cy="5384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a:xfrm>
            <a:off x="586597" y="1520317"/>
            <a:ext cx="1777042" cy="1200329"/>
          </a:xfrm>
        </p:spPr>
        <p:txBody>
          <a:bodyPr>
            <a:normAutofit/>
          </a:bodyPr>
          <a:lstStyle/>
          <a:p>
            <a:pPr marL="0" indent="0">
              <a:buNone/>
            </a:pPr>
            <a:r>
              <a:rPr lang="vi-VN" dirty="0"/>
              <a:t>tại sao quản lý bộ nhớ lại là một vấn đề lớn như vậy?</a:t>
            </a:r>
            <a:endParaRPr lang="en-US" dirty="0"/>
          </a:p>
        </p:txBody>
      </p:sp>
      <p:sp>
        <p:nvSpPr>
          <p:cNvPr id="4" name="Rectangle 3"/>
          <p:cNvSpPr/>
          <p:nvPr/>
        </p:nvSpPr>
        <p:spPr>
          <a:xfrm>
            <a:off x="3834071" y="1520317"/>
            <a:ext cx="6096000" cy="1200329"/>
          </a:xfrm>
          <a:prstGeom prst="rect">
            <a:avLst/>
          </a:prstGeom>
        </p:spPr>
        <p:txBody>
          <a:bodyPr>
            <a:spAutoFit/>
          </a:bodyPr>
          <a:lstStyle/>
          <a:p>
            <a:r>
              <a:rPr lang="vi-VN" dirty="0">
                <a:latin typeface="Merriweather"/>
              </a:rPr>
              <a:t>Bởi vì quản lý bộ nhớ đóng một vai trò rất lớn trong việc cấp phát bộ nhớ để chương trình có thể thực hiện theo yêu cầu của người dùng và có thể sử dụng lại miễn phí khi không còn cần thiết.</a:t>
            </a:r>
            <a:endParaRPr lang="en-US" dirty="0"/>
          </a:p>
        </p:txBody>
      </p:sp>
      <p:sp>
        <p:nvSpPr>
          <p:cNvPr id="5" name="Right Arrow 4"/>
          <p:cNvSpPr/>
          <p:nvPr/>
        </p:nvSpPr>
        <p:spPr>
          <a:xfrm>
            <a:off x="2609651" y="177272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86597" y="3791066"/>
            <a:ext cx="1699402" cy="1477328"/>
          </a:xfrm>
          <a:prstGeom prst="rect">
            <a:avLst/>
          </a:prstGeom>
        </p:spPr>
        <p:txBody>
          <a:bodyPr wrap="square">
            <a:spAutoFit/>
          </a:bodyPr>
          <a:lstStyle/>
          <a:p>
            <a:r>
              <a:rPr lang="en-US" dirty="0" err="1">
                <a:latin typeface="Merriweather"/>
              </a:rPr>
              <a:t>điều</a:t>
            </a:r>
            <a:r>
              <a:rPr lang="en-US" dirty="0">
                <a:latin typeface="Merriweather"/>
              </a:rPr>
              <a:t> </a:t>
            </a:r>
            <a:r>
              <a:rPr lang="en-US" dirty="0" err="1">
                <a:latin typeface="Merriweather"/>
              </a:rPr>
              <a:t>gì</a:t>
            </a:r>
            <a:r>
              <a:rPr lang="en-US" dirty="0">
                <a:latin typeface="Merriweather"/>
              </a:rPr>
              <a:t> </a:t>
            </a:r>
            <a:r>
              <a:rPr lang="en-US" dirty="0" err="1">
                <a:latin typeface="Merriweather"/>
              </a:rPr>
              <a:t>thực</a:t>
            </a:r>
            <a:r>
              <a:rPr lang="en-US" dirty="0">
                <a:latin typeface="Merriweather"/>
              </a:rPr>
              <a:t> </a:t>
            </a:r>
            <a:r>
              <a:rPr lang="en-US" dirty="0" err="1">
                <a:latin typeface="Merriweather"/>
              </a:rPr>
              <a:t>sự</a:t>
            </a:r>
            <a:r>
              <a:rPr lang="en-US" dirty="0">
                <a:latin typeface="Merriweather"/>
              </a:rPr>
              <a:t> </a:t>
            </a:r>
            <a:r>
              <a:rPr lang="en-US" dirty="0" err="1">
                <a:latin typeface="Merriweather"/>
              </a:rPr>
              <a:t>có</a:t>
            </a:r>
            <a:r>
              <a:rPr lang="en-US" dirty="0">
                <a:latin typeface="Merriweather"/>
              </a:rPr>
              <a:t> </a:t>
            </a:r>
            <a:r>
              <a:rPr lang="en-US" dirty="0" err="1">
                <a:latin typeface="Merriweather"/>
              </a:rPr>
              <a:t>thể</a:t>
            </a:r>
            <a:r>
              <a:rPr lang="en-US" dirty="0">
                <a:latin typeface="Merriweather"/>
              </a:rPr>
              <a:t> </a:t>
            </a:r>
            <a:r>
              <a:rPr lang="en-US" dirty="0" err="1">
                <a:latin typeface="Merriweather"/>
              </a:rPr>
              <a:t>xảy</a:t>
            </a:r>
            <a:r>
              <a:rPr lang="en-US" dirty="0">
                <a:latin typeface="Merriweather"/>
              </a:rPr>
              <a:t> </a:t>
            </a:r>
            <a:r>
              <a:rPr lang="en-US" dirty="0" err="1">
                <a:latin typeface="Merriweather"/>
              </a:rPr>
              <a:t>ra</a:t>
            </a:r>
            <a:r>
              <a:rPr lang="en-US" dirty="0">
                <a:latin typeface="Merriweather"/>
              </a:rPr>
              <a:t> </a:t>
            </a:r>
            <a:r>
              <a:rPr lang="en-US" dirty="0" err="1">
                <a:latin typeface="Merriweather"/>
              </a:rPr>
              <a:t>nếu</a:t>
            </a:r>
            <a:r>
              <a:rPr lang="en-US" dirty="0">
                <a:latin typeface="Merriweather"/>
              </a:rPr>
              <a:t> </a:t>
            </a:r>
            <a:r>
              <a:rPr lang="en-US" dirty="0" err="1">
                <a:latin typeface="Merriweather"/>
              </a:rPr>
              <a:t>bạn</a:t>
            </a:r>
            <a:r>
              <a:rPr lang="en-US" dirty="0">
                <a:latin typeface="Merriweather"/>
              </a:rPr>
              <a:t> </a:t>
            </a:r>
            <a:r>
              <a:rPr lang="en-US" dirty="0" err="1">
                <a:latin typeface="Merriweather"/>
              </a:rPr>
              <a:t>cạn</a:t>
            </a:r>
            <a:r>
              <a:rPr lang="en-US" dirty="0">
                <a:latin typeface="Merriweather"/>
              </a:rPr>
              <a:t> </a:t>
            </a:r>
            <a:r>
              <a:rPr lang="en-US" dirty="0" err="1">
                <a:latin typeface="Merriweather"/>
              </a:rPr>
              <a:t>kiệt</a:t>
            </a:r>
            <a:r>
              <a:rPr lang="en-US" dirty="0">
                <a:latin typeface="Merriweather"/>
              </a:rPr>
              <a:t> </a:t>
            </a:r>
            <a:r>
              <a:rPr lang="en-US" dirty="0" err="1">
                <a:latin typeface="Merriweather"/>
              </a:rPr>
              <a:t>bộ</a:t>
            </a:r>
            <a:r>
              <a:rPr lang="en-US" dirty="0">
                <a:latin typeface="Merriweather"/>
              </a:rPr>
              <a:t> </a:t>
            </a:r>
            <a:r>
              <a:rPr lang="en-US" dirty="0" err="1">
                <a:latin typeface="Merriweather"/>
              </a:rPr>
              <a:t>nhớ</a:t>
            </a:r>
            <a:r>
              <a:rPr lang="en-US" dirty="0">
                <a:latin typeface="Merriweather"/>
              </a:rPr>
              <a:t>?</a:t>
            </a:r>
            <a:endParaRPr lang="en-US" dirty="0"/>
          </a:p>
        </p:txBody>
      </p:sp>
      <p:graphicFrame>
        <p:nvGraphicFramePr>
          <p:cNvPr id="8" name="Diagram 7"/>
          <p:cNvGraphicFramePr/>
          <p:nvPr>
            <p:extLst>
              <p:ext uri="{D42A27DB-BD31-4B8C-83A1-F6EECF244321}">
                <p14:modId xmlns:p14="http://schemas.microsoft.com/office/powerpoint/2010/main" val="2436212300"/>
              </p:ext>
            </p:extLst>
          </p:nvPr>
        </p:nvGraphicFramePr>
        <p:xfrm>
          <a:off x="3961496" y="3631363"/>
          <a:ext cx="6096000" cy="1894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ight Arrow 8"/>
          <p:cNvSpPr/>
          <p:nvPr/>
        </p:nvSpPr>
        <p:spPr>
          <a:xfrm>
            <a:off x="2609651" y="414307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369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736"/>
          </a:xfrm>
        </p:spPr>
        <p:txBody>
          <a:bodyPr>
            <a:normAutofit fontScale="90000"/>
          </a:bodyPr>
          <a:lstStyle/>
          <a:p>
            <a:r>
              <a:rPr lang="en-US" dirty="0"/>
              <a:t>Weak reference</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4866808" y="3433664"/>
            <a:ext cx="4697278" cy="2574625"/>
          </a:xfrm>
          <a:prstGeom prst="rect">
            <a:avLst/>
          </a:prstGeom>
        </p:spPr>
      </p:pic>
      <p:pic>
        <p:nvPicPr>
          <p:cNvPr id="5" name="Picture 4"/>
          <p:cNvPicPr>
            <a:picLocks noChangeAspect="1"/>
          </p:cNvPicPr>
          <p:nvPr/>
        </p:nvPicPr>
        <p:blipFill>
          <a:blip r:embed="rId3"/>
          <a:stretch>
            <a:fillRect/>
          </a:stretch>
        </p:blipFill>
        <p:spPr>
          <a:xfrm>
            <a:off x="426809" y="3433664"/>
            <a:ext cx="4439999" cy="2574625"/>
          </a:xfrm>
          <a:prstGeom prst="rect">
            <a:avLst/>
          </a:prstGeom>
        </p:spPr>
      </p:pic>
      <p:sp>
        <p:nvSpPr>
          <p:cNvPr id="6" name="Rectangle 5"/>
          <p:cNvSpPr/>
          <p:nvPr/>
        </p:nvSpPr>
        <p:spPr>
          <a:xfrm>
            <a:off x="618458" y="1320848"/>
            <a:ext cx="8447903" cy="646331"/>
          </a:xfrm>
          <a:prstGeom prst="rect">
            <a:avLst/>
          </a:prstGeom>
        </p:spPr>
        <p:txBody>
          <a:bodyPr wrap="square">
            <a:spAutoFit/>
          </a:bodyPr>
          <a:lstStyle/>
          <a:p>
            <a:r>
              <a:rPr lang="vi-VN" dirty="0"/>
              <a:t>1. Tham chiếu yếu luôn được khai báo là kiểu tùy chọn vì giá trị của biến có thể được đặt thành nil</a:t>
            </a:r>
            <a:endParaRPr lang="en-US" dirty="0"/>
          </a:p>
        </p:txBody>
      </p:sp>
      <p:sp>
        <p:nvSpPr>
          <p:cNvPr id="8" name="Rectangle 7"/>
          <p:cNvSpPr/>
          <p:nvPr/>
        </p:nvSpPr>
        <p:spPr>
          <a:xfrm>
            <a:off x="677334" y="2104568"/>
            <a:ext cx="8596668" cy="923330"/>
          </a:xfrm>
          <a:prstGeom prst="rect">
            <a:avLst/>
          </a:prstGeom>
        </p:spPr>
        <p:txBody>
          <a:bodyPr wrap="square">
            <a:spAutoFit/>
          </a:bodyPr>
          <a:lstStyle/>
          <a:p>
            <a:r>
              <a:rPr lang="vi-VN" dirty="0"/>
              <a:t>2. ARC tự động đặt tham chiếu yếu thành nil khi cá thể được phân bổ. Và vì sự thay đổi của giá trị, chúng tôi biết rằng biến đó sẽ cần được sử dụng ở đây vì các hằng số sẽ không cho phép bạn thay đổi giá trị.</a:t>
            </a:r>
            <a:endParaRPr lang="en-US" dirty="0"/>
          </a:p>
        </p:txBody>
      </p:sp>
    </p:spTree>
    <p:extLst>
      <p:ext uri="{BB962C8B-B14F-4D97-AF65-F5344CB8AC3E}">
        <p14:creationId xmlns:p14="http://schemas.microsoft.com/office/powerpoint/2010/main" val="1652381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3"/>
          <p:cNvSpPr/>
          <p:nvPr/>
        </p:nvSpPr>
        <p:spPr>
          <a:xfrm>
            <a:off x="4536535" y="31162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44316" y="3282310"/>
            <a:ext cx="1398909" cy="369332"/>
          </a:xfrm>
          <a:prstGeom prst="rect">
            <a:avLst/>
          </a:prstGeom>
        </p:spPr>
        <p:txBody>
          <a:bodyPr wrap="none">
            <a:spAutoFit/>
          </a:bodyPr>
          <a:lstStyle/>
          <a:p>
            <a:r>
              <a:rPr lang="en-US" dirty="0" smtClean="0"/>
              <a:t>Kelvin = nil </a:t>
            </a:r>
          </a:p>
        </p:txBody>
      </p:sp>
      <p:pic>
        <p:nvPicPr>
          <p:cNvPr id="6" name="Content Placeholder 5"/>
          <p:cNvPicPr>
            <a:picLocks noGrp="1" noChangeAspect="1"/>
          </p:cNvPicPr>
          <p:nvPr>
            <p:ph idx="1"/>
          </p:nvPr>
        </p:nvPicPr>
        <p:blipFill>
          <a:blip r:embed="rId2"/>
          <a:stretch>
            <a:fillRect/>
          </a:stretch>
        </p:blipFill>
        <p:spPr>
          <a:xfrm>
            <a:off x="1690776" y="387046"/>
            <a:ext cx="6399385" cy="2476787"/>
          </a:xfrm>
          <a:prstGeom prst="rect">
            <a:avLst/>
          </a:prstGeom>
        </p:spPr>
      </p:pic>
      <p:pic>
        <p:nvPicPr>
          <p:cNvPr id="7" name="Picture 6"/>
          <p:cNvPicPr>
            <a:picLocks noChangeAspect="1"/>
          </p:cNvPicPr>
          <p:nvPr/>
        </p:nvPicPr>
        <p:blipFill>
          <a:blip r:embed="rId3"/>
          <a:stretch>
            <a:fillRect/>
          </a:stretch>
        </p:blipFill>
        <p:spPr>
          <a:xfrm>
            <a:off x="1871934" y="4193950"/>
            <a:ext cx="6357667" cy="2438724"/>
          </a:xfrm>
          <a:prstGeom prst="rect">
            <a:avLst/>
          </a:prstGeom>
        </p:spPr>
      </p:pic>
    </p:spTree>
    <p:extLst>
      <p:ext uri="{BB962C8B-B14F-4D97-AF65-F5344CB8AC3E}">
        <p14:creationId xmlns:p14="http://schemas.microsoft.com/office/powerpoint/2010/main" val="4088584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12642" y="1085923"/>
            <a:ext cx="5096656" cy="4176190"/>
          </a:xfrm>
          <a:prstGeom prst="rect">
            <a:avLst/>
          </a:prstGeom>
        </p:spPr>
      </p:pic>
    </p:spTree>
    <p:extLst>
      <p:ext uri="{BB962C8B-B14F-4D97-AF65-F5344CB8AC3E}">
        <p14:creationId xmlns:p14="http://schemas.microsoft.com/office/powerpoint/2010/main" val="4288188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0242"/>
          </a:xfrm>
        </p:spPr>
        <p:txBody>
          <a:bodyPr>
            <a:normAutofit fontScale="90000"/>
          </a:bodyPr>
          <a:lstStyle/>
          <a:p>
            <a:r>
              <a:rPr lang="en-US" dirty="0"/>
              <a:t>Unowned reference</a:t>
            </a:r>
            <a:br>
              <a:rPr lang="en-US" dirty="0"/>
            </a:br>
            <a:endParaRPr lang="en-US" dirty="0"/>
          </a:p>
        </p:txBody>
      </p:sp>
      <p:sp>
        <p:nvSpPr>
          <p:cNvPr id="3" name="Content Placeholder 2"/>
          <p:cNvSpPr>
            <a:spLocks noGrp="1"/>
          </p:cNvSpPr>
          <p:nvPr>
            <p:ph idx="1"/>
          </p:nvPr>
        </p:nvSpPr>
        <p:spPr>
          <a:xfrm>
            <a:off x="677334" y="1319843"/>
            <a:ext cx="8596668" cy="1673524"/>
          </a:xfrm>
        </p:spPr>
        <p:txBody>
          <a:bodyPr/>
          <a:lstStyle/>
          <a:p>
            <a:r>
              <a:rPr lang="vi-VN" dirty="0"/>
              <a:t>Tham chiếu chưa biết rất giống với tham chiếu yếu mà nó có thể được sử dụng để giải quyết chu kỳ tham chiếu mạnh và sự khác biệt lớn là tham chiếu chưa biết luôn có một giá trị.</a:t>
            </a:r>
          </a:p>
          <a:p>
            <a:r>
              <a:rPr lang="vi-VN" dirty="0"/>
              <a:t>ARC sẽ không đặt giá trị của tham chiếu không xác định thành nil. Nói cách khác, tham chiếu được khai báo là các kiểu không tùy chọn.</a:t>
            </a:r>
            <a:endParaRPr lang="en-US" dirty="0"/>
          </a:p>
        </p:txBody>
      </p:sp>
      <p:pic>
        <p:nvPicPr>
          <p:cNvPr id="5" name="Picture 4"/>
          <p:cNvPicPr>
            <a:picLocks noChangeAspect="1"/>
          </p:cNvPicPr>
          <p:nvPr/>
        </p:nvPicPr>
        <p:blipFill>
          <a:blip r:embed="rId2"/>
          <a:stretch>
            <a:fillRect/>
          </a:stretch>
        </p:blipFill>
        <p:spPr>
          <a:xfrm>
            <a:off x="1975448" y="3088257"/>
            <a:ext cx="5043577" cy="3371141"/>
          </a:xfrm>
          <a:prstGeom prst="rect">
            <a:avLst/>
          </a:prstGeom>
        </p:spPr>
      </p:pic>
    </p:spTree>
    <p:extLst>
      <p:ext uri="{BB962C8B-B14F-4D97-AF65-F5344CB8AC3E}">
        <p14:creationId xmlns:p14="http://schemas.microsoft.com/office/powerpoint/2010/main" val="1890069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82973" y="687189"/>
            <a:ext cx="8596312" cy="668973"/>
          </a:xfrm>
          <a:prstGeom prst="rect">
            <a:avLst/>
          </a:prstGeom>
        </p:spPr>
      </p:pic>
      <p:pic>
        <p:nvPicPr>
          <p:cNvPr id="5" name="Picture 4"/>
          <p:cNvPicPr>
            <a:picLocks noChangeAspect="1"/>
          </p:cNvPicPr>
          <p:nvPr/>
        </p:nvPicPr>
        <p:blipFill>
          <a:blip r:embed="rId3"/>
          <a:stretch>
            <a:fillRect/>
          </a:stretch>
        </p:blipFill>
        <p:spPr>
          <a:xfrm>
            <a:off x="582973" y="1356162"/>
            <a:ext cx="8596312" cy="1057275"/>
          </a:xfrm>
          <a:prstGeom prst="rect">
            <a:avLst/>
          </a:prstGeom>
        </p:spPr>
      </p:pic>
      <p:pic>
        <p:nvPicPr>
          <p:cNvPr id="6" name="Picture 5"/>
          <p:cNvPicPr>
            <a:picLocks noChangeAspect="1"/>
          </p:cNvPicPr>
          <p:nvPr/>
        </p:nvPicPr>
        <p:blipFill>
          <a:blip r:embed="rId4"/>
          <a:stretch>
            <a:fillRect/>
          </a:stretch>
        </p:blipFill>
        <p:spPr>
          <a:xfrm>
            <a:off x="582973" y="3442218"/>
            <a:ext cx="7559154" cy="2805831"/>
          </a:xfrm>
          <a:prstGeom prst="rect">
            <a:avLst/>
          </a:prstGeom>
        </p:spPr>
      </p:pic>
      <p:sp>
        <p:nvSpPr>
          <p:cNvPr id="7" name="Down Arrow 6"/>
          <p:cNvSpPr/>
          <p:nvPr/>
        </p:nvSpPr>
        <p:spPr>
          <a:xfrm>
            <a:off x="4120234" y="2593206"/>
            <a:ext cx="494898" cy="7538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159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17478" y="500486"/>
            <a:ext cx="8596312" cy="766337"/>
          </a:xfrm>
          <a:prstGeom prst="rect">
            <a:avLst/>
          </a:prstGeom>
        </p:spPr>
      </p:pic>
      <p:sp>
        <p:nvSpPr>
          <p:cNvPr id="5" name="Down Arrow 4"/>
          <p:cNvSpPr/>
          <p:nvPr/>
        </p:nvSpPr>
        <p:spPr>
          <a:xfrm>
            <a:off x="4234971" y="153292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3077022" y="5659971"/>
            <a:ext cx="2800529" cy="767101"/>
          </a:xfrm>
          <a:prstGeom prst="rect">
            <a:avLst/>
          </a:prstGeom>
        </p:spPr>
      </p:pic>
      <p:pic>
        <p:nvPicPr>
          <p:cNvPr id="7" name="Picture 6"/>
          <p:cNvPicPr>
            <a:picLocks noChangeAspect="1"/>
          </p:cNvPicPr>
          <p:nvPr/>
        </p:nvPicPr>
        <p:blipFill>
          <a:blip r:embed="rId4"/>
          <a:stretch>
            <a:fillRect/>
          </a:stretch>
        </p:blipFill>
        <p:spPr>
          <a:xfrm>
            <a:off x="914400" y="2511328"/>
            <a:ext cx="7280695" cy="2937336"/>
          </a:xfrm>
          <a:prstGeom prst="rect">
            <a:avLst/>
          </a:prstGeom>
        </p:spPr>
      </p:pic>
    </p:spTree>
    <p:extLst>
      <p:ext uri="{BB962C8B-B14F-4D97-AF65-F5344CB8AC3E}">
        <p14:creationId xmlns:p14="http://schemas.microsoft.com/office/powerpoint/2010/main" val="4250023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Structures and Classes</a:t>
            </a:r>
          </a:p>
        </p:txBody>
      </p:sp>
    </p:spTree>
    <p:extLst>
      <p:ext uri="{BB962C8B-B14F-4D97-AF65-F5344CB8AC3E}">
        <p14:creationId xmlns:p14="http://schemas.microsoft.com/office/powerpoint/2010/main" val="3714376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9253"/>
          </a:xfrm>
        </p:spPr>
        <p:txBody>
          <a:bodyPr/>
          <a:lstStyle/>
          <a:p>
            <a:r>
              <a:rPr lang="en-US" dirty="0" smtClean="0"/>
              <a:t> </a:t>
            </a:r>
            <a:r>
              <a:rPr lang="en-US" dirty="0"/>
              <a:t>Comparing Structures and Classes</a:t>
            </a:r>
          </a:p>
        </p:txBody>
      </p:sp>
      <p:graphicFrame>
        <p:nvGraphicFramePr>
          <p:cNvPr id="3" name="Table 2"/>
          <p:cNvGraphicFramePr>
            <a:graphicFrameLocks noGrp="1"/>
          </p:cNvGraphicFramePr>
          <p:nvPr>
            <p:extLst>
              <p:ext uri="{D42A27DB-BD31-4B8C-83A1-F6EECF244321}">
                <p14:modId xmlns:p14="http://schemas.microsoft.com/office/powerpoint/2010/main" val="3454607228"/>
              </p:ext>
            </p:extLst>
          </p:nvPr>
        </p:nvGraphicFramePr>
        <p:xfrm>
          <a:off x="957531" y="1880559"/>
          <a:ext cx="8108830" cy="4390844"/>
        </p:xfrm>
        <a:graphic>
          <a:graphicData uri="http://schemas.openxmlformats.org/drawingml/2006/table">
            <a:tbl>
              <a:tblPr firstRow="1" firstCol="1" bandRow="1">
                <a:tableStyleId>{5C22544A-7EE6-4342-B048-85BDC9FD1C3A}</a:tableStyleId>
              </a:tblPr>
              <a:tblGrid>
                <a:gridCol w="1158085">
                  <a:extLst>
                    <a:ext uri="{9D8B030D-6E8A-4147-A177-3AD203B41FA5}">
                      <a16:colId xmlns:a16="http://schemas.microsoft.com/office/drawing/2014/main" val="2907665030"/>
                    </a:ext>
                  </a:extLst>
                </a:gridCol>
                <a:gridCol w="2316915">
                  <a:extLst>
                    <a:ext uri="{9D8B030D-6E8A-4147-A177-3AD203B41FA5}">
                      <a16:colId xmlns:a16="http://schemas.microsoft.com/office/drawing/2014/main" val="2941115038"/>
                    </a:ext>
                  </a:extLst>
                </a:gridCol>
                <a:gridCol w="2316915">
                  <a:extLst>
                    <a:ext uri="{9D8B030D-6E8A-4147-A177-3AD203B41FA5}">
                      <a16:colId xmlns:a16="http://schemas.microsoft.com/office/drawing/2014/main" val="3424890353"/>
                    </a:ext>
                  </a:extLst>
                </a:gridCol>
                <a:gridCol w="2316915">
                  <a:extLst>
                    <a:ext uri="{9D8B030D-6E8A-4147-A177-3AD203B41FA5}">
                      <a16:colId xmlns:a16="http://schemas.microsoft.com/office/drawing/2014/main" val="3835780877"/>
                    </a:ext>
                  </a:extLst>
                </a:gridCol>
              </a:tblGrid>
              <a:tr h="511443">
                <a:tc gridSpan="2">
                  <a:txBody>
                    <a:bodyPr/>
                    <a:lstStyle/>
                    <a:p>
                      <a:pPr algn="ctr">
                        <a:lnSpc>
                          <a:spcPct val="107000"/>
                        </a:lnSpc>
                        <a:spcAft>
                          <a:spcPts val="800"/>
                        </a:spcAft>
                      </a:pPr>
                      <a:r>
                        <a:rPr lang="vi-VN"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algn="ctr">
                        <a:lnSpc>
                          <a:spcPct val="107000"/>
                        </a:lnSpc>
                        <a:spcAft>
                          <a:spcPts val="800"/>
                        </a:spcAft>
                      </a:pPr>
                      <a:r>
                        <a:rPr lang="vi-VN" sz="2400" dirty="0">
                          <a:effectLst/>
                        </a:rPr>
                        <a:t>Struct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vi-VN" sz="2400" dirty="0">
                          <a:effectLst/>
                        </a:rPr>
                        <a:t>Class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0864136"/>
                  </a:ext>
                </a:extLst>
              </a:tr>
              <a:tr h="511443">
                <a:tc gridSpan="2">
                  <a:txBody>
                    <a:bodyPr/>
                    <a:lstStyle/>
                    <a:p>
                      <a:pPr algn="ctr">
                        <a:lnSpc>
                          <a:spcPct val="107000"/>
                        </a:lnSpc>
                        <a:spcAft>
                          <a:spcPts val="800"/>
                        </a:spcAft>
                      </a:pPr>
                      <a:r>
                        <a:rPr lang="vi-VN" sz="1800" dirty="0">
                          <a:effectLst/>
                        </a:rPr>
                        <a:t>Init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algn="ctr">
                        <a:lnSpc>
                          <a:spcPct val="107000"/>
                        </a:lnSpc>
                        <a:spcAft>
                          <a:spcPts val="800"/>
                        </a:spcAft>
                      </a:pPr>
                      <a:r>
                        <a:rPr lang="vi-VN" sz="1600" dirty="0" smtClean="0">
                          <a:effectLst/>
                        </a:rPr>
                        <a:t>Optional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vi-VN" sz="1600" dirty="0" smtClean="0">
                          <a:effectLst/>
                        </a:rPr>
                        <a:t>Required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9954884"/>
                  </a:ext>
                </a:extLst>
              </a:tr>
              <a:tr h="511443">
                <a:tc gridSpan="2">
                  <a:txBody>
                    <a:bodyPr/>
                    <a:lstStyle/>
                    <a:p>
                      <a:pPr algn="ctr">
                        <a:lnSpc>
                          <a:spcPct val="107000"/>
                        </a:lnSpc>
                        <a:spcAft>
                          <a:spcPts val="800"/>
                        </a:spcAft>
                      </a:pPr>
                      <a:r>
                        <a:rPr lang="en-US" dirty="0" smtClean="0"/>
                        <a:t>Inheritance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algn="ctr">
                        <a:lnSpc>
                          <a:spcPct val="107000"/>
                        </a:lnSpc>
                        <a:spcAft>
                          <a:spcPts val="800"/>
                        </a:spcAft>
                      </a:pPr>
                      <a:r>
                        <a:rPr lang="en-US" sz="1600" dirty="0" smtClean="0">
                          <a:effectLst/>
                        </a:rPr>
                        <a:t>NO</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dirty="0" smtClean="0">
                          <a:effectLst/>
                          <a:latin typeface="+mn-lt"/>
                          <a:ea typeface="+mn-ea"/>
                          <a:cs typeface="+mn-cs"/>
                        </a:rPr>
                        <a:t>YES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2631788"/>
                  </a:ext>
                </a:extLst>
              </a:tr>
              <a:tr h="511443">
                <a:tc gridSpan="2">
                  <a:txBody>
                    <a:bodyPr/>
                    <a:lstStyle/>
                    <a:p>
                      <a:pPr algn="ctr">
                        <a:lnSpc>
                          <a:spcPct val="107000"/>
                        </a:lnSpc>
                        <a:spcAft>
                          <a:spcPts val="800"/>
                        </a:spcAft>
                      </a:pPr>
                      <a:r>
                        <a:rPr lang="en-US" sz="1800" dirty="0" smtClean="0">
                          <a:effectLst/>
                        </a:rPr>
                        <a:t>O</a:t>
                      </a:r>
                      <a:r>
                        <a:rPr lang="vi-VN" sz="1800" dirty="0" smtClean="0">
                          <a:effectLst/>
                        </a:rPr>
                        <a:t>verride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n-US" sz="1600" dirty="0" smtClean="0">
                          <a:effectLst/>
                        </a:rPr>
                        <a:t>NO</a:t>
                      </a:r>
                      <a:endPar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dirty="0" smtClean="0">
                          <a:effectLst/>
                          <a:latin typeface="+mn-lt"/>
                          <a:ea typeface="+mn-ea"/>
                          <a:cs typeface="+mn-cs"/>
                        </a:rPr>
                        <a:t>YES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13840465"/>
                  </a:ext>
                </a:extLst>
              </a:tr>
              <a:tr h="511443">
                <a:tc gridSpan="2">
                  <a:txBody>
                    <a:bodyPr/>
                    <a:lstStyle/>
                    <a:p>
                      <a:pPr algn="ctr">
                        <a:lnSpc>
                          <a:spcPct val="107000"/>
                        </a:lnSpc>
                        <a:spcAft>
                          <a:spcPts val="800"/>
                        </a:spcAft>
                      </a:pP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Destruction function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n-US" sz="1600" dirty="0" smtClean="0">
                          <a:effectLst/>
                        </a:rPr>
                        <a:t>NO</a:t>
                      </a:r>
                      <a:endPar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vi-VN" sz="1600" dirty="0" smtClean="0">
                          <a:effectLst/>
                        </a:rPr>
                        <a:t>Deinit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943364"/>
                  </a:ext>
                </a:extLst>
              </a:tr>
              <a:tr h="661093">
                <a:tc rowSpan="2">
                  <a:txBody>
                    <a:bodyPr/>
                    <a:lstStyle/>
                    <a:p>
                      <a:pPr algn="ctr">
                        <a:lnSpc>
                          <a:spcPct val="107000"/>
                        </a:lnSpc>
                        <a:spcAft>
                          <a:spcPts val="800"/>
                        </a:spcAft>
                      </a:pPr>
                      <a:r>
                        <a:rPr lang="en-US" sz="1800" dirty="0" smtClean="0">
                          <a:effectLst/>
                        </a:rPr>
                        <a:t>C</a:t>
                      </a:r>
                      <a:r>
                        <a:rPr lang="vi-VN" sz="1800" smtClean="0">
                          <a:effectLst/>
                        </a:rPr>
                        <a:t>hange attribute value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vi-VN" sz="1800" dirty="0">
                          <a:effectLst/>
                        </a:rPr>
                        <a:t>let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n-US" sz="1600" dirty="0" smtClean="0">
                          <a:effectLst/>
                        </a:rPr>
                        <a:t>NO</a:t>
                      </a:r>
                      <a:endPar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n-US" sz="1600" dirty="0" smtClean="0">
                          <a:effectLst/>
                        </a:rPr>
                        <a:t>NO</a:t>
                      </a:r>
                      <a:endPar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9694468"/>
                  </a:ext>
                </a:extLst>
              </a:tr>
              <a:tr h="661093">
                <a:tc vMerge="1">
                  <a:txBody>
                    <a:bodyPr/>
                    <a:lstStyle/>
                    <a:p>
                      <a:endParaRPr lang="en-US"/>
                    </a:p>
                  </a:txBody>
                  <a:tcPr/>
                </a:tc>
                <a:tc>
                  <a:txBody>
                    <a:bodyPr/>
                    <a:lstStyle/>
                    <a:p>
                      <a:pPr algn="ctr">
                        <a:lnSpc>
                          <a:spcPct val="107000"/>
                        </a:lnSpc>
                        <a:spcAft>
                          <a:spcPts val="800"/>
                        </a:spcAft>
                      </a:pPr>
                      <a:r>
                        <a:rPr lang="vi-VN" sz="1800" dirty="0">
                          <a:effectLst/>
                        </a:rPr>
                        <a:t>var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dirty="0" smtClean="0">
                          <a:effectLst/>
                        </a:rPr>
                        <a:t>YES</a:t>
                      </a:r>
                      <a:r>
                        <a:rPr lang="vi-VN" sz="1600" dirty="0" smtClean="0">
                          <a:effectLst/>
                        </a:rPr>
                        <a:t> </a:t>
                      </a:r>
                      <a:r>
                        <a:rPr lang="vi-VN" sz="1600" dirty="0">
                          <a:effectLst/>
                        </a:rPr>
                        <a:t>(mutating)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dirty="0" smtClean="0">
                          <a:effectLst/>
                        </a:rPr>
                        <a:t>YES</a:t>
                      </a:r>
                      <a:r>
                        <a:rPr lang="vi-VN" sz="1600" dirty="0" smtClean="0">
                          <a:effectLst/>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60427163"/>
                  </a:ext>
                </a:extLst>
              </a:tr>
              <a:tr h="511443">
                <a:tc gridSpan="2">
                  <a:txBody>
                    <a:bodyPr/>
                    <a:lstStyle/>
                    <a:p>
                      <a:pPr algn="ctr">
                        <a:lnSpc>
                          <a:spcPct val="107000"/>
                        </a:lnSpc>
                        <a:spcAft>
                          <a:spcPts val="800"/>
                        </a:spcAft>
                      </a:pPr>
                      <a:r>
                        <a:rPr lang="vi-VN"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algn="ctr">
                        <a:lnSpc>
                          <a:spcPct val="107000"/>
                        </a:lnSpc>
                        <a:spcAft>
                          <a:spcPts val="800"/>
                        </a:spcAft>
                      </a:pPr>
                      <a:r>
                        <a:rPr lang="en-US" sz="1600" dirty="0" smtClean="0"/>
                        <a:t>Value Types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dirty="0" smtClean="0"/>
                        <a:t>Reference Types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99661063"/>
                  </a:ext>
                </a:extLst>
              </a:tr>
            </a:tbl>
          </a:graphicData>
        </a:graphic>
      </p:graphicFrame>
    </p:spTree>
    <p:extLst>
      <p:ext uri="{BB962C8B-B14F-4D97-AF65-F5344CB8AC3E}">
        <p14:creationId xmlns:p14="http://schemas.microsoft.com/office/powerpoint/2010/main" val="2090209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14630" y="1755203"/>
            <a:ext cx="8868673" cy="3325753"/>
          </a:xfrm>
          <a:prstGeom prst="rect">
            <a:avLst/>
          </a:prstGeom>
        </p:spPr>
      </p:pic>
      <p:sp>
        <p:nvSpPr>
          <p:cNvPr id="5" name="Title 1"/>
          <p:cNvSpPr>
            <a:spLocks noGrp="1"/>
          </p:cNvSpPr>
          <p:nvPr>
            <p:ph type="title"/>
          </p:nvPr>
        </p:nvSpPr>
        <p:spPr>
          <a:xfrm>
            <a:off x="614630" y="531962"/>
            <a:ext cx="8596668" cy="701615"/>
          </a:xfrm>
        </p:spPr>
        <p:txBody>
          <a:bodyPr>
            <a:normAutofit fontScale="90000"/>
          </a:bodyPr>
          <a:lstStyle/>
          <a:p>
            <a:r>
              <a:rPr lang="en-US" dirty="0" smtClean="0"/>
              <a:t>C</a:t>
            </a:r>
            <a:r>
              <a:rPr lang="vi-VN" dirty="0" smtClean="0"/>
              <a:t>hange </a:t>
            </a:r>
            <a:r>
              <a:rPr lang="vi-VN" dirty="0"/>
              <a:t>attribute value</a:t>
            </a:r>
            <a:r>
              <a:rPr lang="en-US" dirty="0">
                <a:latin typeface="Times New Roman" panose="02020603050405020304" pitchFamily="18" charset="0"/>
                <a:ea typeface="Times New Roman" panose="02020603050405020304" pitchFamily="18" charset="0"/>
                <a:cs typeface="Times New Roman" panose="02020603050405020304" pitchFamily="18" charset="0"/>
              </a:rPr>
              <a:t/>
            </a:r>
            <a:br>
              <a:rPr lang="en-US" dirty="0">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537726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868"/>
          </a:xfrm>
        </p:spPr>
        <p:txBody>
          <a:bodyPr/>
          <a:lstStyle/>
          <a:p>
            <a:r>
              <a:rPr lang="en-US" dirty="0"/>
              <a:t>When to use </a:t>
            </a:r>
            <a:r>
              <a:rPr lang="en-US" dirty="0" err="1" smtClean="0"/>
              <a:t>Struct</a:t>
            </a:r>
            <a:r>
              <a:rPr lang="en-US" dirty="0" smtClean="0"/>
              <a:t>?</a:t>
            </a:r>
            <a:endParaRPr lang="en-US" dirty="0"/>
          </a:p>
        </p:txBody>
      </p:sp>
      <p:sp>
        <p:nvSpPr>
          <p:cNvPr id="3" name="Rectangle 2"/>
          <p:cNvSpPr/>
          <p:nvPr/>
        </p:nvSpPr>
        <p:spPr>
          <a:xfrm>
            <a:off x="776377" y="1859340"/>
            <a:ext cx="8497625" cy="3693319"/>
          </a:xfrm>
          <a:prstGeom prst="rect">
            <a:avLst/>
          </a:prstGeom>
        </p:spPr>
        <p:txBody>
          <a:bodyPr wrap="square">
            <a:spAutoFit/>
          </a:bodyPr>
          <a:lstStyle/>
          <a:p>
            <a:r>
              <a:rPr lang="vi-VN" dirty="0"/>
              <a:t>- Sử dụng Struct khi tạo các đối tượng có nhiều thuộc tính của kiểu dữ liệu đơn giản, thường là kiểu giá trị (như Int, Float, String, ...)</a:t>
            </a:r>
          </a:p>
          <a:p>
            <a:endParaRPr lang="vi-VN" dirty="0"/>
          </a:p>
          <a:p>
            <a:r>
              <a:rPr lang="vi-VN" dirty="0"/>
              <a:t>- Khi làm việc đa luồng. Ví dụ, kết nối cơ sở dữ liệu được thực hiện trên một luồng song song với luồng Chính, sử dụng Struct sẽ an toàn hơn vì nó có thể sao chép giá trị từ luồng này sang luồng khác.</a:t>
            </a:r>
          </a:p>
          <a:p>
            <a:endParaRPr lang="vi-VN" dirty="0"/>
          </a:p>
          <a:p>
            <a:r>
              <a:rPr lang="vi-VN" dirty="0"/>
              <a:t>- Struct không cần kế thừa các thuộc tính hoặc hành vi từ bất kỳ kiểu nào khác.</a:t>
            </a:r>
          </a:p>
          <a:p>
            <a:endParaRPr lang="vi-VN" dirty="0"/>
          </a:p>
          <a:p>
            <a:r>
              <a:rPr lang="vi-VN" dirty="0"/>
              <a:t>- Sử dụng Struct sẽ đảm bảo rằng không phần nào của mã nhận được tham chiếu đến các đối tượng của chúng tôi trừ khi chúng tôi trực tiếp truy cập chúng. Do đó, nó rất dễ quản lý và việc kiểm soát giá trị đối tượng trở nên đơn giản hơn khi nó bị thay đổi.</a:t>
            </a:r>
            <a:endParaRPr lang="en-US" dirty="0"/>
          </a:p>
        </p:txBody>
      </p:sp>
    </p:spTree>
    <p:extLst>
      <p:ext uri="{BB962C8B-B14F-4D97-AF65-F5344CB8AC3E}">
        <p14:creationId xmlns:p14="http://schemas.microsoft.com/office/powerpoint/2010/main" val="28399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2604"/>
          </a:xfrm>
        </p:spPr>
        <p:txBody>
          <a:bodyPr>
            <a:normAutofit fontScale="90000"/>
          </a:bodyPr>
          <a:lstStyle/>
          <a:p>
            <a:r>
              <a:rPr lang="en-US" dirty="0"/>
              <a:t>What is Automatic Reference Counting (ARC)?</a:t>
            </a:r>
            <a:br>
              <a:rPr lang="en-US" dirty="0"/>
            </a:br>
            <a:endParaRPr lang="en-US" dirty="0"/>
          </a:p>
        </p:txBody>
      </p:sp>
      <p:sp>
        <p:nvSpPr>
          <p:cNvPr id="3" name="Content Placeholder 2"/>
          <p:cNvSpPr>
            <a:spLocks noGrp="1"/>
          </p:cNvSpPr>
          <p:nvPr>
            <p:ph idx="1"/>
          </p:nvPr>
        </p:nvSpPr>
        <p:spPr>
          <a:xfrm>
            <a:off x="677334" y="1949570"/>
            <a:ext cx="8596668" cy="3450565"/>
          </a:xfrm>
        </p:spPr>
        <p:txBody>
          <a:bodyPr/>
          <a:lstStyle/>
          <a:p>
            <a:pPr>
              <a:lnSpc>
                <a:spcPct val="150000"/>
              </a:lnSpc>
            </a:pPr>
            <a:r>
              <a:rPr lang="vi-VN" dirty="0"/>
              <a:t>Swift sử dụng Đếm Tham chiếu Tự động (ARC) để theo dõi và quản lý tất cả các đối tượng do ứng dụng tạo ra. Điều này có nghĩa là nó tự xử lý Quản lý bộ nhớ và chúng ta không cần phải chăm sóc nó.</a:t>
            </a:r>
          </a:p>
          <a:p>
            <a:pPr>
              <a:lnSpc>
                <a:spcPct val="150000"/>
              </a:lnSpc>
            </a:pPr>
            <a:r>
              <a:rPr lang="vi-VN" dirty="0"/>
              <a:t>Nhưng có một số tình huống mà chúng tôi với tư cách là nhà phát triển cần cung cấp một số thông tin khác, đặc biệt là mối quan hệ giữa các đối tượng, để tránh Rò rỉ bộ nhớ.</a:t>
            </a:r>
          </a:p>
          <a:p>
            <a:pPr>
              <a:lnSpc>
                <a:spcPct val="150000"/>
              </a:lnSpc>
            </a:pPr>
            <a:r>
              <a:rPr lang="vi-VN" dirty="0"/>
              <a:t>Đếm tham chiếu chỉ áp dụng cho các trường hợp của Loại tham chiếu.</a:t>
            </a:r>
            <a:endParaRPr lang="en-US" dirty="0"/>
          </a:p>
        </p:txBody>
      </p:sp>
    </p:spTree>
    <p:extLst>
      <p:ext uri="{BB962C8B-B14F-4D97-AF65-F5344CB8AC3E}">
        <p14:creationId xmlns:p14="http://schemas.microsoft.com/office/powerpoint/2010/main" val="1045958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6506"/>
          </a:xfrm>
        </p:spPr>
        <p:txBody>
          <a:bodyPr>
            <a:normAutofit fontScale="90000"/>
          </a:bodyPr>
          <a:lstStyle/>
          <a:p>
            <a:r>
              <a:rPr lang="en-US" dirty="0"/>
              <a:t>How does ARC work?</a:t>
            </a:r>
            <a:br>
              <a:rPr lang="en-US" dirty="0"/>
            </a:br>
            <a:endParaRPr lang="en-US" dirty="0"/>
          </a:p>
        </p:txBody>
      </p:sp>
      <p:sp>
        <p:nvSpPr>
          <p:cNvPr id="3" name="Content Placeholder 2"/>
          <p:cNvSpPr>
            <a:spLocks noGrp="1"/>
          </p:cNvSpPr>
          <p:nvPr>
            <p:ph idx="1"/>
          </p:nvPr>
        </p:nvSpPr>
        <p:spPr>
          <a:xfrm>
            <a:off x="677334" y="2160589"/>
            <a:ext cx="8596668" cy="2739215"/>
          </a:xfrm>
        </p:spPr>
        <p:txBody>
          <a:bodyPr/>
          <a:lstStyle/>
          <a:p>
            <a:r>
              <a:rPr lang="vi-VN" dirty="0"/>
              <a:t>Mỗi khi bạn tạo một cá thể lớp thông qua init (), ARC sẽ tự động cấp phát một số bộ nhớ để lưu trữ thông tin.</a:t>
            </a:r>
          </a:p>
          <a:p>
            <a:endParaRPr lang="vi-VN" dirty="0"/>
          </a:p>
          <a:p>
            <a:r>
              <a:rPr lang="vi-VN" dirty="0"/>
              <a:t>Cụ thể hơn, đoạn bộ nhớ đó chứa thể hiện, cùng với các giá trị của các thuộc tính. Khi phiên bản không còn cần thiết nữa, deinit ()</a:t>
            </a:r>
            <a:endParaRPr lang="en-US" dirty="0"/>
          </a:p>
        </p:txBody>
      </p:sp>
    </p:spTree>
    <p:extLst>
      <p:ext uri="{BB962C8B-B14F-4D97-AF65-F5344CB8AC3E}">
        <p14:creationId xmlns:p14="http://schemas.microsoft.com/office/powerpoint/2010/main" val="240296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100398" y="501371"/>
            <a:ext cx="5006059" cy="2902866"/>
          </a:xfrm>
          <a:prstGeom prst="rect">
            <a:avLst/>
          </a:prstGeom>
        </p:spPr>
      </p:pic>
      <p:pic>
        <p:nvPicPr>
          <p:cNvPr id="8" name="Picture 7"/>
          <p:cNvPicPr>
            <a:picLocks noChangeAspect="1"/>
          </p:cNvPicPr>
          <p:nvPr/>
        </p:nvPicPr>
        <p:blipFill>
          <a:blip r:embed="rId3"/>
          <a:stretch>
            <a:fillRect/>
          </a:stretch>
        </p:blipFill>
        <p:spPr>
          <a:xfrm>
            <a:off x="2100398" y="3404237"/>
            <a:ext cx="5121885" cy="2741043"/>
          </a:xfrm>
          <a:prstGeom prst="rect">
            <a:avLst/>
          </a:prstGeom>
        </p:spPr>
      </p:pic>
    </p:spTree>
    <p:extLst>
      <p:ext uri="{BB962C8B-B14F-4D97-AF65-F5344CB8AC3E}">
        <p14:creationId xmlns:p14="http://schemas.microsoft.com/office/powerpoint/2010/main" val="1834659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16832" cy="882770"/>
          </a:xfrm>
        </p:spPr>
        <p:txBody>
          <a:bodyPr>
            <a:normAutofit fontScale="90000"/>
          </a:bodyPr>
          <a:lstStyle/>
          <a:p>
            <a:r>
              <a:rPr lang="en-US" b="1" dirty="0"/>
              <a:t>Retain Cycles</a:t>
            </a:r>
            <a:br>
              <a:rPr lang="en-US" b="1" dirty="0"/>
            </a:br>
            <a:endParaRPr lang="en-US" dirty="0"/>
          </a:p>
        </p:txBody>
      </p:sp>
      <p:sp>
        <p:nvSpPr>
          <p:cNvPr id="3" name="Content Placeholder 2"/>
          <p:cNvSpPr>
            <a:spLocks noGrp="1"/>
          </p:cNvSpPr>
          <p:nvPr>
            <p:ph idx="1"/>
          </p:nvPr>
        </p:nvSpPr>
        <p:spPr>
          <a:xfrm>
            <a:off x="677334" y="1936302"/>
            <a:ext cx="8596668" cy="3880773"/>
          </a:xfrm>
        </p:spPr>
        <p:txBody>
          <a:bodyPr/>
          <a:lstStyle/>
          <a:p>
            <a:pPr>
              <a:lnSpc>
                <a:spcPct val="150000"/>
              </a:lnSpc>
            </a:pPr>
            <a:r>
              <a:rPr lang="vi-VN" dirty="0"/>
              <a:t>Trong Swift, khi một đối tượng có liên kết chặt chẽ với một đối tượng khác, nó sẽ giữ lại nó. Sau đó, đối tượng mà tôi đang nói đến là Kiểu tham chiếu, Kiểu tham chiếu, Lớp.</a:t>
            </a:r>
          </a:p>
          <a:p>
            <a:pPr>
              <a:lnSpc>
                <a:spcPct val="150000"/>
              </a:lnSpc>
            </a:pPr>
            <a:r>
              <a:rPr lang="vi-VN" dirty="0"/>
              <a:t>Khi một đối tượng tham chiếu đến một đối tượng thứ hai, nó sẽ có quyền sở hữu. Đối tượng thứ hai sẽ vẫn còn sống cho đến khi nó được giải phóng. Đây được gọi là tham chiếu Mạnh. Chỉ khi bạn đặt thuộc tính là nil thì đối tượng thứ hai mới bị hủy.</a:t>
            </a:r>
            <a:endParaRPr lang="en-US" dirty="0"/>
          </a:p>
        </p:txBody>
      </p:sp>
    </p:spTree>
    <p:extLst>
      <p:ext uri="{BB962C8B-B14F-4D97-AF65-F5344CB8AC3E}">
        <p14:creationId xmlns:p14="http://schemas.microsoft.com/office/powerpoint/2010/main" val="426212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688042" y="469811"/>
            <a:ext cx="7110792" cy="3881437"/>
          </a:xfrm>
          <a:prstGeom prst="rect">
            <a:avLst/>
          </a:prstGeom>
        </p:spPr>
      </p:pic>
      <p:sp>
        <p:nvSpPr>
          <p:cNvPr id="8" name="Rectangle 7"/>
          <p:cNvSpPr/>
          <p:nvPr/>
        </p:nvSpPr>
        <p:spPr>
          <a:xfrm>
            <a:off x="554966" y="5227933"/>
            <a:ext cx="3171645" cy="1200329"/>
          </a:xfrm>
          <a:prstGeom prst="rect">
            <a:avLst/>
          </a:prstGeom>
        </p:spPr>
        <p:txBody>
          <a:bodyPr wrap="square">
            <a:spAutoFit/>
          </a:bodyPr>
          <a:lstStyle/>
          <a:p>
            <a:r>
              <a:rPr lang="vi-VN" dirty="0"/>
              <a:t>Để được giải phóng khỏi bộ nhớ, trước tiên một đối tượng phải giải phóng tất cả các phụ thuộc của nó.</a:t>
            </a:r>
            <a:endParaRPr lang="en-US" dirty="0"/>
          </a:p>
        </p:txBody>
      </p:sp>
      <p:sp>
        <p:nvSpPr>
          <p:cNvPr id="9" name="Right Arrow 8"/>
          <p:cNvSpPr/>
          <p:nvPr/>
        </p:nvSpPr>
        <p:spPr>
          <a:xfrm>
            <a:off x="3726611" y="546483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68816" y="5227933"/>
            <a:ext cx="3542580" cy="1200329"/>
          </a:xfrm>
          <a:prstGeom prst="rect">
            <a:avLst/>
          </a:prstGeom>
        </p:spPr>
        <p:txBody>
          <a:bodyPr wrap="square">
            <a:spAutoFit/>
          </a:bodyPr>
          <a:lstStyle/>
          <a:p>
            <a:r>
              <a:rPr lang="vi-VN" dirty="0"/>
              <a:t>Các chu kỳ lưu giữ bị phá vỡ khi một trong các tham chiếu trong chu trình </a:t>
            </a:r>
            <a:r>
              <a:rPr lang="en-US" dirty="0" smtClean="0"/>
              <a:t>Weak</a:t>
            </a:r>
            <a:r>
              <a:rPr lang="vi-VN" dirty="0" smtClean="0"/>
              <a:t> </a:t>
            </a:r>
            <a:r>
              <a:rPr lang="vi-VN" dirty="0"/>
              <a:t>hoặc không được biết đến.</a:t>
            </a:r>
            <a:endParaRPr lang="en-US" b="1" dirty="0"/>
          </a:p>
        </p:txBody>
      </p:sp>
    </p:spTree>
    <p:extLst>
      <p:ext uri="{BB962C8B-B14F-4D97-AF65-F5344CB8AC3E}">
        <p14:creationId xmlns:p14="http://schemas.microsoft.com/office/powerpoint/2010/main" val="361092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1011"/>
          </a:xfrm>
        </p:spPr>
        <p:txBody>
          <a:bodyPr/>
          <a:lstStyle/>
          <a:p>
            <a:r>
              <a:rPr lang="en-US" dirty="0"/>
              <a:t>Strong vs Weak vs </a:t>
            </a:r>
            <a:r>
              <a:rPr lang="en-US" dirty="0" smtClean="0"/>
              <a:t>Unowned</a:t>
            </a:r>
            <a:endParaRPr lang="en-US" dirty="0"/>
          </a:p>
        </p:txBody>
      </p:sp>
      <p:sp>
        <p:nvSpPr>
          <p:cNvPr id="3" name="Content Placeholder 2"/>
          <p:cNvSpPr>
            <a:spLocks noGrp="1"/>
          </p:cNvSpPr>
          <p:nvPr>
            <p:ph idx="1"/>
          </p:nvPr>
        </p:nvSpPr>
        <p:spPr>
          <a:xfrm>
            <a:off x="677334" y="1617125"/>
            <a:ext cx="8596668" cy="3880773"/>
          </a:xfrm>
        </p:spPr>
        <p:txBody>
          <a:bodyPr/>
          <a:lstStyle/>
          <a:p>
            <a:r>
              <a:rPr lang="vi-VN" dirty="0"/>
              <a:t>Thông thường, khi một thuộc tính đang được tạo, tham chiếu là mạnh trừ khi chúng được khai báo là yếu hoặc không được biết đến.</a:t>
            </a:r>
          </a:p>
          <a:p>
            <a:endParaRPr lang="vi-VN" dirty="0"/>
          </a:p>
          <a:p>
            <a:r>
              <a:rPr lang="vi-VN" dirty="0"/>
              <a:t>Với thuộc tính được gắn nhãn là yếu, nó sẽ không tăng số lượng tham chiếu</a:t>
            </a:r>
          </a:p>
          <a:p>
            <a:endParaRPr lang="vi-VN" dirty="0"/>
          </a:p>
          <a:p>
            <a:r>
              <a:rPr lang="vi-VN" dirty="0"/>
              <a:t>Một tham chiếu không xác định nằm ở giữa, chúng không mạnh hoặc không phải loại tùy chọn. Trình biên dịch sẽ giả định rằng đối tượng đó không được phân bổ vì bản thân tham chiếu vẫn được cấp phát.</a:t>
            </a:r>
            <a:endParaRPr lang="en-US" dirty="0"/>
          </a:p>
        </p:txBody>
      </p:sp>
    </p:spTree>
    <p:extLst>
      <p:ext uri="{BB962C8B-B14F-4D97-AF65-F5344CB8AC3E}">
        <p14:creationId xmlns:p14="http://schemas.microsoft.com/office/powerpoint/2010/main" val="3436016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32926" y="925514"/>
            <a:ext cx="6332692" cy="2625591"/>
          </a:xfrm>
          <a:prstGeom prst="rect">
            <a:avLst/>
          </a:prstGeom>
        </p:spPr>
      </p:pic>
      <p:pic>
        <p:nvPicPr>
          <p:cNvPr id="5" name="Picture 4"/>
          <p:cNvPicPr>
            <a:picLocks noChangeAspect="1"/>
          </p:cNvPicPr>
          <p:nvPr/>
        </p:nvPicPr>
        <p:blipFill>
          <a:blip r:embed="rId3"/>
          <a:stretch>
            <a:fillRect/>
          </a:stretch>
        </p:blipFill>
        <p:spPr>
          <a:xfrm>
            <a:off x="1246429" y="4121694"/>
            <a:ext cx="6609551" cy="2689691"/>
          </a:xfrm>
          <a:prstGeom prst="rect">
            <a:avLst/>
          </a:prstGeom>
        </p:spPr>
      </p:pic>
      <p:sp>
        <p:nvSpPr>
          <p:cNvPr id="6" name="Down Arrow 5"/>
          <p:cNvSpPr/>
          <p:nvPr/>
        </p:nvSpPr>
        <p:spPr>
          <a:xfrm>
            <a:off x="4106173" y="3475363"/>
            <a:ext cx="386199" cy="646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75516" y="3475363"/>
            <a:ext cx="1621766" cy="646331"/>
          </a:xfrm>
          <a:prstGeom prst="rect">
            <a:avLst/>
          </a:prstGeom>
        </p:spPr>
        <p:txBody>
          <a:bodyPr wrap="square">
            <a:spAutoFit/>
          </a:bodyPr>
          <a:lstStyle/>
          <a:p>
            <a:r>
              <a:rPr lang="en-US" dirty="0" smtClean="0"/>
              <a:t>Kelvin = nil </a:t>
            </a:r>
          </a:p>
          <a:p>
            <a:r>
              <a:rPr lang="en-US" dirty="0" err="1" smtClean="0"/>
              <a:t>Iphone</a:t>
            </a:r>
            <a:r>
              <a:rPr lang="en-US" dirty="0" smtClean="0"/>
              <a:t> = nil</a:t>
            </a:r>
            <a:endParaRPr lang="en-US" dirty="0"/>
          </a:p>
        </p:txBody>
      </p:sp>
      <p:sp>
        <p:nvSpPr>
          <p:cNvPr id="9" name="Title 1"/>
          <p:cNvSpPr>
            <a:spLocks noGrp="1"/>
          </p:cNvSpPr>
          <p:nvPr>
            <p:ph type="title"/>
          </p:nvPr>
        </p:nvSpPr>
        <p:spPr>
          <a:xfrm>
            <a:off x="499001" y="276473"/>
            <a:ext cx="8596668" cy="727494"/>
          </a:xfrm>
        </p:spPr>
        <p:txBody>
          <a:bodyPr>
            <a:normAutofit fontScale="90000"/>
          </a:bodyPr>
          <a:lstStyle/>
          <a:p>
            <a:r>
              <a:rPr lang="en-US" dirty="0"/>
              <a:t>Strong reference</a:t>
            </a:r>
            <a:br>
              <a:rPr lang="en-US" dirty="0"/>
            </a:br>
            <a:endParaRPr lang="en-US" dirty="0"/>
          </a:p>
        </p:txBody>
      </p:sp>
    </p:spTree>
    <p:extLst>
      <p:ext uri="{BB962C8B-B14F-4D97-AF65-F5344CB8AC3E}">
        <p14:creationId xmlns:p14="http://schemas.microsoft.com/office/powerpoint/2010/main" val="1765396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05196" y="989238"/>
            <a:ext cx="7149001" cy="3009565"/>
          </a:xfrm>
          <a:prstGeom prst="rect">
            <a:avLst/>
          </a:prstGeom>
        </p:spPr>
      </p:pic>
      <p:sp>
        <p:nvSpPr>
          <p:cNvPr id="7" name="Rectangle 6"/>
          <p:cNvSpPr/>
          <p:nvPr/>
        </p:nvSpPr>
        <p:spPr>
          <a:xfrm>
            <a:off x="2055384" y="4718022"/>
            <a:ext cx="6872956" cy="1200329"/>
          </a:xfrm>
          <a:prstGeom prst="rect">
            <a:avLst/>
          </a:prstGeom>
        </p:spPr>
        <p:txBody>
          <a:bodyPr wrap="square">
            <a:spAutoFit/>
          </a:bodyPr>
          <a:lstStyle/>
          <a:p>
            <a:r>
              <a:rPr lang="vi-VN" dirty="0"/>
              <a:t>Đây là cái gọi là chu kỳ tham chiếu mạnh, dẫn đến rò rỉ bộ nhớ trong ứng dụng của bạn. Để phá vỡ chu kỳ tham chiếu mạnh và ngăn chặn rò rỉ bộ nhớ, bạn sẽ cần sử dụng các tham chiếu yếu và chưa được biết đến.</a:t>
            </a:r>
            <a:endParaRPr lang="en-US" dirty="0"/>
          </a:p>
        </p:txBody>
      </p:sp>
      <p:sp>
        <p:nvSpPr>
          <p:cNvPr id="9" name="Right Arrow 8"/>
          <p:cNvSpPr/>
          <p:nvPr/>
        </p:nvSpPr>
        <p:spPr>
          <a:xfrm>
            <a:off x="715992" y="507587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588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1767</TotalTime>
  <Words>1016</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Merriweather</vt:lpstr>
      <vt:lpstr>Tahoma</vt:lpstr>
      <vt:lpstr>Times New Roman</vt:lpstr>
      <vt:lpstr>Trebuchet MS</vt:lpstr>
      <vt:lpstr>Wingdings 3</vt:lpstr>
      <vt:lpstr>Facet</vt:lpstr>
      <vt:lpstr>Memory Management</vt:lpstr>
      <vt:lpstr>What is Automatic Reference Counting (ARC)? </vt:lpstr>
      <vt:lpstr>How does ARC work? </vt:lpstr>
      <vt:lpstr>PowerPoint Presentation</vt:lpstr>
      <vt:lpstr>Retain Cycles </vt:lpstr>
      <vt:lpstr>PowerPoint Presentation</vt:lpstr>
      <vt:lpstr>Strong vs Weak vs Unowned</vt:lpstr>
      <vt:lpstr>Strong reference </vt:lpstr>
      <vt:lpstr>PowerPoint Presentation</vt:lpstr>
      <vt:lpstr>Weak reference </vt:lpstr>
      <vt:lpstr>PowerPoint Presentation</vt:lpstr>
      <vt:lpstr>PowerPoint Presentation</vt:lpstr>
      <vt:lpstr>Unowned reference </vt:lpstr>
      <vt:lpstr>PowerPoint Presentation</vt:lpstr>
      <vt:lpstr>PowerPoint Presentation</vt:lpstr>
      <vt:lpstr>Structures and Classes</vt:lpstr>
      <vt:lpstr> Comparing Structures and Classes</vt:lpstr>
      <vt:lpstr>Change attribute value </vt:lpstr>
      <vt:lpstr>When to use Struct?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and Classes</dc:title>
  <dc:creator>nam tran</dc:creator>
  <cp:lastModifiedBy>nam tran</cp:lastModifiedBy>
  <cp:revision>72</cp:revision>
  <dcterms:created xsi:type="dcterms:W3CDTF">2021-07-29T02:00:11Z</dcterms:created>
  <dcterms:modified xsi:type="dcterms:W3CDTF">2021-08-02T00:56:49Z</dcterms:modified>
</cp:coreProperties>
</file>