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5.xml"/><Relationship Id="rId41" Type="http://schemas.openxmlformats.org/officeDocument/2006/relationships/font" Target="fonts/Nuni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bold.fntdata"/><Relationship Id="rId16" Type="http://schemas.openxmlformats.org/officeDocument/2006/relationships/slide" Target="slides/slide11.xml"/><Relationship Id="rId38" Type="http://schemas.openxmlformats.org/officeDocument/2006/relationships/font" Target="fonts/Nuni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9877f359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9877f359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9877f359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9877f359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877f359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9877f359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9877f359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9877f359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9877f359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9877f359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9877f359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9877f359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98d228b4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98d228b4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86734dd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86734dd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98d228b4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98d228b4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98d228b4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98d228b4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6f70c85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6f70c85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98d228b4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98d228b4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98d228b4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98d228b4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98d228b4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98d228b4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9877f359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9877f359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9877f359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9877f359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9877f359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9877f359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9877f359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9877f359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994da4b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994da4b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9877f359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9877f359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9877f359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9877f359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8d228b4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98d228b4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9877f359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9877f359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98d228b43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98d228b43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877f359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877f359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8d228b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8d228b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98d228b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98d228b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98d228b4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98d228b4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8d228b4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8d228b4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8d228b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98d228b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98d228b4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98d228b4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59549" y="1657425"/>
            <a:ext cx="6624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38761D"/>
                </a:solidFill>
              </a:rPr>
              <a:t>Clean</a:t>
            </a:r>
            <a:r>
              <a:rPr lang="en" sz="7000">
                <a:solidFill>
                  <a:srgbClr val="999999"/>
                </a:solidFill>
              </a:rPr>
              <a:t> </a:t>
            </a:r>
            <a:r>
              <a:rPr lang="en" sz="7000">
                <a:solidFill>
                  <a:srgbClr val="434343"/>
                </a:solidFill>
              </a:rPr>
              <a:t>Code</a:t>
            </a:r>
            <a:endParaRPr sz="7000">
              <a:solidFill>
                <a:srgbClr val="434343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444200" y="3215200"/>
            <a:ext cx="62556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Trainee: 	</a:t>
            </a:r>
            <a:r>
              <a:rPr lang="en" sz="2400"/>
              <a:t>Le Hung Phong</a:t>
            </a:r>
            <a:endParaRPr sz="2400"/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	Nguyen Van Thuan</a:t>
            </a:r>
            <a:endParaRPr sz="2400"/>
          </a:p>
        </p:txBody>
      </p:sp>
      <p:sp>
        <p:nvSpPr>
          <p:cNvPr id="130" name="Google Shape;130;p13"/>
          <p:cNvSpPr txBox="1"/>
          <p:nvPr/>
        </p:nvSpPr>
        <p:spPr>
          <a:xfrm>
            <a:off x="2855700" y="1118625"/>
            <a:ext cx="343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Sharing Knowledge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74520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>
                <a:solidFill>
                  <a:srgbClr val="AF7B51"/>
                </a:solidFill>
                <a:latin typeface="Arial"/>
                <a:ea typeface="Arial"/>
                <a:cs typeface="Arial"/>
                <a:sym typeface="Arial"/>
              </a:rPr>
              <a:t>Code Convention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What is Code Convention?</a:t>
            </a:r>
            <a:endParaRPr sz="18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Examples of Code Convention</a:t>
            </a:r>
            <a:endParaRPr sz="18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What is Code Convention? 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33275" y="4129825"/>
            <a:ext cx="75057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Code Convention is a collection of style guides for a programming language. Code Conventions can be rules set forth by companies, groups or individuals</a:t>
            </a:r>
            <a:endParaRPr sz="14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350" y="1533150"/>
            <a:ext cx="3959899" cy="24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Examples (naming)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51150"/>
            <a:ext cx="74104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Examples (naming)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50" y="1800201"/>
            <a:ext cx="7641300" cy="2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Examples (organize function)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800194"/>
            <a:ext cx="8172452" cy="191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Examples (spacing &amp; access control)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63" y="1560875"/>
            <a:ext cx="2336464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452" y="1560875"/>
            <a:ext cx="4239369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3. Code Reuse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Code R</a:t>
            </a:r>
            <a:r>
              <a:rPr lang="en"/>
              <a:t>euse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Code Reuse?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Benefits and Risks of Code Reuse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When Is Code Reuse Possible?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Code Reuse and Technical Challenges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What </a:t>
            </a:r>
            <a:r>
              <a:rPr lang="en"/>
              <a:t>is Code Reuse?</a:t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1429950" y="1800200"/>
            <a:ext cx="6284100" cy="2290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Code reuse is the practice of using existing code for a new function or software</a:t>
            </a:r>
            <a:endParaRPr b="1"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Benefits and Risks of Code Reuse</a:t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1181050" y="2522400"/>
            <a:ext cx="1374300" cy="7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Benefits</a:t>
            </a:r>
            <a:endParaRPr b="1"/>
          </a:p>
        </p:txBody>
      </p:sp>
      <p:sp>
        <p:nvSpPr>
          <p:cNvPr id="249" name="Google Shape;249;p31"/>
          <p:cNvSpPr txBox="1"/>
          <p:nvPr/>
        </p:nvSpPr>
        <p:spPr>
          <a:xfrm>
            <a:off x="3180400" y="2236650"/>
            <a:ext cx="4989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Shorter development time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Better end product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614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Overview</a:t>
            </a:r>
            <a:endParaRPr b="1" sz="3600"/>
          </a:p>
        </p:txBody>
      </p:sp>
      <p:sp>
        <p:nvSpPr>
          <p:cNvPr id="136" name="Google Shape;136;p14"/>
          <p:cNvSpPr txBox="1"/>
          <p:nvPr/>
        </p:nvSpPr>
        <p:spPr>
          <a:xfrm>
            <a:off x="1423725" y="1809550"/>
            <a:ext cx="39003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Code Convention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Code Reuse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Refactor Code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125" y="1542713"/>
            <a:ext cx="3515176" cy="263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Benefits and Risks of Code Reuse</a:t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1181050" y="2522400"/>
            <a:ext cx="1374300" cy="7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Risks</a:t>
            </a:r>
            <a:endParaRPr b="1"/>
          </a:p>
        </p:txBody>
      </p:sp>
      <p:sp>
        <p:nvSpPr>
          <p:cNvPr id="256" name="Google Shape;256;p32"/>
          <p:cNvSpPr txBox="1"/>
          <p:nvPr/>
        </p:nvSpPr>
        <p:spPr>
          <a:xfrm>
            <a:off x="2898850" y="1851900"/>
            <a:ext cx="55674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Conflict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mpact can be exponential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Attackers are quick, lost control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 When Is Code Reuse Possible?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819150" y="1623100"/>
            <a:ext cx="75057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93333"/>
              <a:buFont typeface="Arial"/>
              <a:buChar char="-"/>
            </a:pPr>
            <a:r>
              <a:rPr b="1" lang="en" sz="2250">
                <a:solidFill>
                  <a:srgbClr val="202124"/>
                </a:solidFill>
              </a:rPr>
              <a:t>Easily extended and adapted for the new application.</a:t>
            </a:r>
            <a:endParaRPr b="1" sz="2250">
              <a:solidFill>
                <a:srgbClr val="202124"/>
              </a:solidFill>
            </a:endParaRPr>
          </a:p>
          <a:p>
            <a:pPr indent="-3519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-"/>
            </a:pPr>
            <a:r>
              <a:rPr b="1" lang="e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Ported to different hardware if needed</a:t>
            </a:r>
            <a:r>
              <a:rPr b="1" lang="e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1" sz="21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19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-"/>
            </a:pPr>
            <a:r>
              <a:rPr b="1" lang="e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 code are reliability, safety, or security of the new application.</a:t>
            </a:r>
            <a:endParaRPr b="1" sz="21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4. Refactor Code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Refactor Code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What is Refactor Code?</a:t>
            </a:r>
            <a:endParaRPr sz="18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When should we Refactor Code?</a:t>
            </a:r>
            <a:endParaRPr sz="18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Examples of Refactor Code</a:t>
            </a:r>
            <a:endParaRPr sz="18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 What is Refactor Code?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819150" y="4122025"/>
            <a:ext cx="80697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Refactor Code is to change the internal structure without changing the external behavior of the system</a:t>
            </a:r>
            <a:endParaRPr/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725" y="1471325"/>
            <a:ext cx="4039300" cy="26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When should we Refactor Code?</a:t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69100"/>
            <a:ext cx="2330610" cy="269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 rotWithShape="1">
          <a:blip r:embed="rId4">
            <a:alphaModFix/>
          </a:blip>
          <a:srcRect b="11229" l="0" r="0" t="0"/>
          <a:stretch/>
        </p:blipFill>
        <p:spPr>
          <a:xfrm>
            <a:off x="3355850" y="1869100"/>
            <a:ext cx="2684175" cy="26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600" y="1898387"/>
            <a:ext cx="2638726" cy="26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 Examples</a:t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825" y="1543050"/>
            <a:ext cx="6124351" cy="30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 Examples (cont)</a:t>
            </a:r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777" y="1411576"/>
            <a:ext cx="5498450" cy="33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 Examples (cont)</a:t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25" y="1654813"/>
            <a:ext cx="4115050" cy="24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150" y="1654825"/>
            <a:ext cx="3976425" cy="24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 Examples (cont)</a:t>
            </a:r>
            <a:endParaRPr/>
          </a:p>
        </p:txBody>
      </p:sp>
      <p:pic>
        <p:nvPicPr>
          <p:cNvPr id="313" name="Google Shape;3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7" y="1555700"/>
            <a:ext cx="4334867" cy="238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700" y="1555700"/>
            <a:ext cx="3701962" cy="28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Clean Code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.3 Examples (cont)</a:t>
            </a:r>
            <a:endParaRPr/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13" y="1527300"/>
            <a:ext cx="4251013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426" y="1527300"/>
            <a:ext cx="370856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819150" y="762000"/>
            <a:ext cx="75057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onclusion</a:t>
            </a:r>
            <a:endParaRPr b="1"/>
          </a:p>
        </p:txBody>
      </p:sp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819150" y="1604300"/>
            <a:ext cx="75057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What </a:t>
            </a:r>
            <a:r>
              <a:rPr lang="en" sz="2800"/>
              <a:t>is clean code? Benefits of clean code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How to apply code convention in project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What is code reuse and how to reuse code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What is refactor code and how to refactor code</a:t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ctrTitle"/>
          </p:nvPr>
        </p:nvSpPr>
        <p:spPr>
          <a:xfrm>
            <a:off x="1259549" y="1847700"/>
            <a:ext cx="6624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4520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Clean Code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" sz="19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 is clean code?</a:t>
            </a:r>
            <a:endParaRPr sz="19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Benefits of clean code.</a:t>
            </a:r>
            <a:endParaRPr sz="19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What </a:t>
            </a:r>
            <a:r>
              <a:rPr lang="en"/>
              <a:t>is clean code?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0" y="1931125"/>
            <a:ext cx="2920126" cy="22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/>
          <p:nvPr/>
        </p:nvSpPr>
        <p:spPr>
          <a:xfrm>
            <a:off x="3882600" y="1448175"/>
            <a:ext cx="4893858" cy="2958768"/>
          </a:xfrm>
          <a:prstGeom prst="irregularSeal2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Clean code is code that </a:t>
            </a:r>
            <a:r>
              <a:rPr b="1" lang="en" sz="1800" u="sng">
                <a:solidFill>
                  <a:schemeClr val="accent1"/>
                </a:solidFill>
              </a:rPr>
              <a:t>is easy to understand </a:t>
            </a:r>
            <a:r>
              <a:rPr b="1" lang="en" sz="1800"/>
              <a:t>and </a:t>
            </a:r>
            <a:r>
              <a:rPr b="1" lang="en" sz="1800" u="sng">
                <a:solidFill>
                  <a:srgbClr val="3D85C6"/>
                </a:solidFill>
              </a:rPr>
              <a:t>easy to change</a:t>
            </a:r>
            <a:endParaRPr b="1" sz="1800" u="sng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561800" y="436950"/>
            <a:ext cx="3820176" cy="1011204"/>
          </a:xfrm>
          <a:prstGeom prst="irregularSeal1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Easy to Understand</a:t>
            </a:r>
            <a:endParaRPr b="1" sz="1600"/>
          </a:p>
        </p:txBody>
      </p:sp>
      <p:sp>
        <p:nvSpPr>
          <p:cNvPr id="161" name="Google Shape;161;p18"/>
          <p:cNvSpPr/>
          <p:nvPr/>
        </p:nvSpPr>
        <p:spPr>
          <a:xfrm>
            <a:off x="4381975" y="1123575"/>
            <a:ext cx="4494300" cy="636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</a:t>
            </a:r>
            <a:r>
              <a:rPr b="1" lang="en"/>
              <a:t>It is easy to understand the execution flow of the entire application</a:t>
            </a:r>
            <a:endParaRPr b="1"/>
          </a:p>
        </p:txBody>
      </p:sp>
      <p:sp>
        <p:nvSpPr>
          <p:cNvPr id="162" name="Google Shape;162;p18"/>
          <p:cNvSpPr/>
          <p:nvPr/>
        </p:nvSpPr>
        <p:spPr>
          <a:xfrm>
            <a:off x="561800" y="1937638"/>
            <a:ext cx="4157100" cy="636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r>
              <a:rPr b="1" lang="en"/>
              <a:t>. It is easy to understand how the different objects collaborate with each other</a:t>
            </a:r>
            <a:endParaRPr b="1"/>
          </a:p>
        </p:txBody>
      </p:sp>
      <p:sp>
        <p:nvSpPr>
          <p:cNvPr id="163" name="Google Shape;163;p18"/>
          <p:cNvSpPr/>
          <p:nvPr/>
        </p:nvSpPr>
        <p:spPr>
          <a:xfrm>
            <a:off x="4572000" y="2644238"/>
            <a:ext cx="3820200" cy="636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It is easy to understand the role and responsibility of each class</a:t>
            </a:r>
            <a:endParaRPr b="1"/>
          </a:p>
        </p:txBody>
      </p:sp>
      <p:sp>
        <p:nvSpPr>
          <p:cNvPr id="164" name="Google Shape;164;p18"/>
          <p:cNvSpPr/>
          <p:nvPr/>
        </p:nvSpPr>
        <p:spPr>
          <a:xfrm>
            <a:off x="561800" y="3404575"/>
            <a:ext cx="4494300" cy="636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It is easy to understand what each method does</a:t>
            </a:r>
            <a:endParaRPr b="1"/>
          </a:p>
        </p:txBody>
      </p:sp>
      <p:sp>
        <p:nvSpPr>
          <p:cNvPr id="165" name="Google Shape;165;p18"/>
          <p:cNvSpPr/>
          <p:nvPr/>
        </p:nvSpPr>
        <p:spPr>
          <a:xfrm>
            <a:off x="4381975" y="4164900"/>
            <a:ext cx="4494300" cy="6366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It is easy to understand what is the purpose of each expression and variable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470925" y="262150"/>
            <a:ext cx="2784024" cy="998784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Easy to Change</a:t>
            </a:r>
            <a:endParaRPr b="1" sz="1500"/>
          </a:p>
        </p:txBody>
      </p:sp>
      <p:sp>
        <p:nvSpPr>
          <p:cNvPr id="171" name="Google Shape;171;p19"/>
          <p:cNvSpPr/>
          <p:nvPr/>
        </p:nvSpPr>
        <p:spPr>
          <a:xfrm>
            <a:off x="1086125" y="1498125"/>
            <a:ext cx="349500" cy="312000"/>
          </a:xfrm>
          <a:prstGeom prst="star5">
            <a:avLst>
              <a:gd fmla="val 21046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647925" y="1310875"/>
            <a:ext cx="70161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Classes and methods are small and only have single responsibility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Classes have clear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Classes and methods are predictable and work as expected 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 code is easily testable and has unit tests (or it is easy to write the tests) 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Tests are easy to understand and easy to change</a:t>
            </a:r>
            <a:endParaRPr b="1" sz="1700"/>
          </a:p>
        </p:txBody>
      </p:sp>
      <p:sp>
        <p:nvSpPr>
          <p:cNvPr id="173" name="Google Shape;173;p19"/>
          <p:cNvSpPr/>
          <p:nvPr/>
        </p:nvSpPr>
        <p:spPr>
          <a:xfrm>
            <a:off x="1086125" y="2259750"/>
            <a:ext cx="349500" cy="312000"/>
          </a:xfrm>
          <a:prstGeom prst="star5">
            <a:avLst>
              <a:gd fmla="val 21046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1086125" y="2882725"/>
            <a:ext cx="349500" cy="312000"/>
          </a:xfrm>
          <a:prstGeom prst="star5">
            <a:avLst>
              <a:gd fmla="val 21046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1086125" y="3505700"/>
            <a:ext cx="349500" cy="312000"/>
          </a:xfrm>
          <a:prstGeom prst="star5">
            <a:avLst>
              <a:gd fmla="val 21046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1086125" y="4367375"/>
            <a:ext cx="349500" cy="312000"/>
          </a:xfrm>
          <a:prstGeom prst="star5">
            <a:avLst>
              <a:gd fmla="val 21046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Benefits of Clean Code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699125" y="1510600"/>
            <a:ext cx="77526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➢"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Easy to read and develop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➢"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Easy to maintenance or scale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➢"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“Clean code” helps everyone form a common rule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➢"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“Clean code” shows the professionalism of the development team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 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Code Convention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