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62" r:id="rId3"/>
    <p:sldId id="283" r:id="rId4"/>
    <p:sldId id="268" r:id="rId5"/>
    <p:sldId id="284" r:id="rId6"/>
    <p:sldId id="285" r:id="rId7"/>
    <p:sldId id="267" r:id="rId8"/>
    <p:sldId id="282" r:id="rId9"/>
    <p:sldId id="269" r:id="rId10"/>
    <p:sldId id="278" r:id="rId11"/>
    <p:sldId id="276" r:id="rId12"/>
    <p:sldId id="279" r:id="rId13"/>
    <p:sldId id="280" r:id="rId14"/>
    <p:sldId id="289" r:id="rId15"/>
    <p:sldId id="292" r:id="rId16"/>
    <p:sldId id="291" r:id="rId17"/>
    <p:sldId id="270" r:id="rId18"/>
    <p:sldId id="273" r:id="rId19"/>
    <p:sldId id="274" r:id="rId20"/>
    <p:sldId id="25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snapToGrid="0">
      <p:cViewPr varScale="1">
        <p:scale>
          <a:sx n="71" d="100"/>
          <a:sy n="71" d="100"/>
        </p:scale>
        <p:origin x="122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2306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338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4499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62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3097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10-Nov-14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7731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10-Nov-14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8996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10-Nov-14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639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10-Nov-14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947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10-Nov-14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4719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10-Nov-14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58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10-Nov-14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3955235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2070769" y="678623"/>
            <a:ext cx="5141933" cy="822543"/>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err="1" smtClean="0">
                <a:solidFill>
                  <a:schemeClr val="bg1"/>
                </a:solidFill>
                <a:latin typeface="Times New Roman" panose="02020603050405020304" pitchFamily="18" charset="0"/>
                <a:cs typeface="Times New Roman" panose="02020603050405020304" pitchFamily="18" charset="0"/>
              </a:rPr>
              <a:t>BÁO</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CÁO</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NIÊN</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LUẬN</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KTPM</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354914" y="2006674"/>
            <a:ext cx="7084630" cy="113986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200" b="1" dirty="0" err="1" smtClean="0">
                <a:solidFill>
                  <a:srgbClr val="0033CC"/>
                </a:solidFill>
                <a:latin typeface="Times New Roman" panose="02020603050405020304" pitchFamily="18" charset="0"/>
                <a:cs typeface="Times New Roman" panose="02020603050405020304" pitchFamily="18" charset="0"/>
              </a:rPr>
              <a:t>HỆ</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THỐNG</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QUẢN</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LÝ</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NHÓM</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SINH</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VIÊN</a:t>
            </a:r>
            <a:r>
              <a:rPr lang="en-US" sz="3200" b="1" dirty="0" smtClean="0">
                <a:solidFill>
                  <a:srgbClr val="0033CC"/>
                </a:solidFill>
                <a:latin typeface="Times New Roman" panose="02020603050405020304" pitchFamily="18" charset="0"/>
                <a:cs typeface="Times New Roman" panose="02020603050405020304" pitchFamily="18" charset="0"/>
              </a:rPr>
              <a:t> </a:t>
            </a:r>
            <a:r>
              <a:rPr lang="en-US" sz="3200" b="1" dirty="0" err="1" smtClean="0">
                <a:solidFill>
                  <a:srgbClr val="0033CC"/>
                </a:solidFill>
                <a:latin typeface="Times New Roman" panose="02020603050405020304" pitchFamily="18" charset="0"/>
                <a:cs typeface="Times New Roman" panose="02020603050405020304" pitchFamily="18" charset="0"/>
              </a:rPr>
              <a:t>CNTT</a:t>
            </a:r>
            <a:endParaRPr lang="en-US" sz="3200" b="1" dirty="0">
              <a:solidFill>
                <a:srgbClr val="0033CC"/>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486886" y="3907923"/>
            <a:ext cx="6105512" cy="293735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2000" b="1" i="1" err="1" smtClean="0">
                <a:latin typeface="Times New Roman" panose="02020603050405020304" pitchFamily="18" charset="0"/>
                <a:cs typeface="Times New Roman" panose="02020603050405020304" pitchFamily="18" charset="0"/>
              </a:rPr>
              <a:t>Hướng</a:t>
            </a:r>
            <a:r>
              <a:rPr lang="en-US" sz="2000" b="1" i="1" smtClean="0">
                <a:latin typeface="Times New Roman" panose="02020603050405020304" pitchFamily="18" charset="0"/>
                <a:cs typeface="Times New Roman" panose="02020603050405020304" pitchFamily="18" charset="0"/>
              </a:rPr>
              <a:t> </a:t>
            </a:r>
            <a:r>
              <a:rPr lang="en-US" sz="2000" b="1" i="1" err="1" smtClean="0">
                <a:latin typeface="Times New Roman" panose="02020603050405020304" pitchFamily="18" charset="0"/>
                <a:cs typeface="Times New Roman" panose="02020603050405020304" pitchFamily="18" charset="0"/>
              </a:rPr>
              <a:t>dẫn</a:t>
            </a:r>
            <a:r>
              <a:rPr lang="en-US" sz="2000" b="1" i="1"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ThS</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Võ</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Huỳnh</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Trâm</a:t>
            </a:r>
            <a:endParaRPr lang="en-US" sz="2000" smtClean="0">
              <a:latin typeface="Times New Roman" panose="02020603050405020304" pitchFamily="18" charset="0"/>
              <a:cs typeface="Times New Roman" panose="02020603050405020304" pitchFamily="18" charset="0"/>
            </a:endParaRPr>
          </a:p>
          <a:p>
            <a:pPr marL="0" indent="0">
              <a:buFont typeface="Arial"/>
              <a:buNone/>
            </a:pPr>
            <a:r>
              <a:rPr lang="en-US" sz="1800" b="1" i="1" err="1" smtClean="0">
                <a:latin typeface="Times New Roman" panose="02020603050405020304" pitchFamily="18" charset="0"/>
                <a:cs typeface="Times New Roman" panose="02020603050405020304" pitchFamily="18" charset="0"/>
              </a:rPr>
              <a:t>Thực</a:t>
            </a:r>
            <a:r>
              <a:rPr lang="en-US" sz="1800" b="1" i="1" smtClean="0">
                <a:latin typeface="Times New Roman" panose="02020603050405020304" pitchFamily="18" charset="0"/>
                <a:cs typeface="Times New Roman" panose="02020603050405020304" pitchFamily="18" charset="0"/>
              </a:rPr>
              <a:t> </a:t>
            </a:r>
            <a:r>
              <a:rPr lang="en-US" sz="1800" b="1" i="1" err="1" smtClean="0">
                <a:latin typeface="Times New Roman" panose="02020603050405020304" pitchFamily="18" charset="0"/>
                <a:cs typeface="Times New Roman" panose="02020603050405020304" pitchFamily="18" charset="0"/>
              </a:rPr>
              <a:t>hiện</a:t>
            </a:r>
            <a:r>
              <a:rPr lang="en-US" sz="1800" b="1" i="1" smtClean="0">
                <a:latin typeface="Times New Roman" panose="02020603050405020304" pitchFamily="18" charset="0"/>
                <a:cs typeface="Times New Roman" panose="02020603050405020304" pitchFamily="18" charset="0"/>
              </a:rPr>
              <a:t>:</a:t>
            </a:r>
          </a:p>
          <a:p>
            <a:pPr marL="0" indent="0">
              <a:buFont typeface="Arial"/>
              <a:buNone/>
            </a:pPr>
            <a:r>
              <a:rPr lang="en-US" sz="16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Nguyễn</a:t>
            </a:r>
            <a:r>
              <a:rPr lang="en-US" sz="1800" smtClean="0">
                <a:latin typeface="Times New Roman" panose="02020603050405020304" pitchFamily="18" charset="0"/>
                <a:cs typeface="Times New Roman" panose="02020603050405020304" pitchFamily="18" charset="0"/>
              </a:rPr>
              <a:t> Thanh Phi			1111325</a:t>
            </a:r>
          </a:p>
          <a:p>
            <a:pPr marL="0" indent="0">
              <a:buFont typeface="Arial"/>
              <a:buNone/>
            </a:pP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Huỳnh</a:t>
            </a:r>
            <a:r>
              <a:rPr lang="en-US" sz="1800" smtClean="0">
                <a:latin typeface="Times New Roman" panose="02020603050405020304" pitchFamily="18" charset="0"/>
                <a:cs typeface="Times New Roman" panose="02020603050405020304" pitchFamily="18" charset="0"/>
              </a:rPr>
              <a:t> Thanh </a:t>
            </a:r>
            <a:r>
              <a:rPr lang="en-US" sz="1800" err="1" smtClean="0">
                <a:latin typeface="Times New Roman" panose="02020603050405020304" pitchFamily="18" charset="0"/>
                <a:cs typeface="Times New Roman" panose="02020603050405020304" pitchFamily="18" charset="0"/>
              </a:rPr>
              <a:t>Nhã</a:t>
            </a:r>
            <a:r>
              <a:rPr lang="en-US" sz="1800" smtClean="0">
                <a:latin typeface="Times New Roman" panose="02020603050405020304" pitchFamily="18" charset="0"/>
                <a:cs typeface="Times New Roman" panose="02020603050405020304" pitchFamily="18" charset="0"/>
              </a:rPr>
              <a:t>			1111319</a:t>
            </a:r>
          </a:p>
          <a:p>
            <a:pPr marL="0" indent="0">
              <a:buFont typeface="Arial"/>
              <a:buNone/>
            </a:pP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Nguyễn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Vương</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Thành</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Tâm</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1111336</a:t>
            </a:r>
          </a:p>
          <a:p>
            <a:pPr marL="0" indent="0">
              <a:buFont typeface="Arial"/>
              <a:buNone/>
            </a:pP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Trịnh</a:t>
            </a:r>
            <a:r>
              <a:rPr lang="en-US" sz="1800" smtClean="0">
                <a:latin typeface="Times New Roman" panose="02020603050405020304" pitchFamily="18" charset="0"/>
                <a:cs typeface="Times New Roman" panose="02020603050405020304" pitchFamily="18" charset="0"/>
              </a:rPr>
              <a:t> Sa </a:t>
            </a:r>
            <a:r>
              <a:rPr lang="en-US" sz="1800" err="1" smtClean="0">
                <a:latin typeface="Times New Roman" panose="02020603050405020304" pitchFamily="18" charset="0"/>
                <a:cs typeface="Times New Roman" panose="02020603050405020304" pitchFamily="18" charset="0"/>
              </a:rPr>
              <a:t>Lem</a:t>
            </a:r>
            <a:r>
              <a:rPr lang="en-US" sz="1800" smtClean="0">
                <a:latin typeface="Times New Roman" panose="02020603050405020304" pitchFamily="18" charset="0"/>
                <a:cs typeface="Times New Roman" panose="02020603050405020304" pitchFamily="18" charset="0"/>
              </a:rPr>
              <a:t>				1106022</a:t>
            </a:r>
          </a:p>
          <a:p>
            <a:pPr marL="0" indent="0">
              <a:buFont typeface="Arial"/>
              <a:buNone/>
            </a:pPr>
            <a:endParaRPr lang="en-US" b="1">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256815" y="3525032"/>
            <a:ext cx="1635808" cy="395615"/>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z="2000" err="1" smtClean="0">
                <a:latin typeface="Times New Roman" panose="02020603050405020304" pitchFamily="18" charset="0"/>
                <a:cs typeface="Times New Roman" panose="02020603050405020304" pitchFamily="18" charset="0"/>
              </a:rPr>
              <a:t>Nhóm</a:t>
            </a:r>
            <a:r>
              <a:rPr lang="en-US" sz="2000" smtClean="0">
                <a:latin typeface="Times New Roman" panose="02020603050405020304" pitchFamily="18" charset="0"/>
                <a:cs typeface="Times New Roman" panose="02020603050405020304" pitchFamily="18" charset="0"/>
              </a:rPr>
              <a:t> 5</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919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09551"/>
            <a:ext cx="7886700" cy="860427"/>
          </a:xfrm>
        </p:spPr>
        <p:txBody>
          <a:bodyPr>
            <a:normAutofit/>
          </a:bodyPr>
          <a:lstStyle/>
          <a:p>
            <a:r>
              <a:rPr lang="en-US" sz="2800" b="1" smtClean="0">
                <a:latin typeface="Times New Roman" panose="02020603050405020304" pitchFamily="18" charset="0"/>
                <a:cs typeface="Times New Roman" panose="02020603050405020304" pitchFamily="18" charset="0"/>
              </a:rPr>
              <a:t>NỘI DUNG </a:t>
            </a:r>
            <a:endParaRPr 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155825"/>
            <a:ext cx="8299450" cy="4333875"/>
          </a:xfrm>
        </p:spPr>
        <p:txBody>
          <a:bodyPr>
            <a:normAutofit/>
          </a:bodyPr>
          <a:lstStyle/>
          <a:p>
            <a:pPr algn="just"/>
            <a:r>
              <a:rPr lang="en-US" smtClean="0">
                <a:latin typeface="Times New Roman" panose="02020603050405020304" pitchFamily="18" charset="0"/>
                <a:cs typeface="Times New Roman" panose="02020603050405020304" pitchFamily="18" charset="0"/>
              </a:rPr>
              <a:t>Thành phần cơ bản của MVC</a:t>
            </a:r>
          </a:p>
          <a:p>
            <a:pPr marL="0" indent="0" algn="just">
              <a:buNone/>
            </a:pPr>
            <a:endParaRPr lang="en-US" smtClean="0">
              <a:latin typeface="Times New Roman" panose="02020603050405020304" pitchFamily="18" charset="0"/>
              <a:cs typeface="Times New Roman" panose="02020603050405020304" pitchFamily="18" charset="0"/>
            </a:endParaRPr>
          </a:p>
          <a:p>
            <a:pPr algn="just">
              <a:buFontTx/>
              <a:buChar char="-"/>
            </a:pPr>
            <a:r>
              <a:rPr lang="en-US" smtClean="0">
                <a:latin typeface="Times New Roman" panose="02020603050405020304" pitchFamily="18" charset="0"/>
                <a:cs typeface="Times New Roman" panose="02020603050405020304" pitchFamily="18" charset="0"/>
              </a:rPr>
              <a:t>Model </a:t>
            </a:r>
            <a:r>
              <a:rPr lang="en-US">
                <a:latin typeface="Times New Roman" panose="02020603050405020304" pitchFamily="18" charset="0"/>
                <a:cs typeface="Times New Roman" panose="02020603050405020304" pitchFamily="18" charset="0"/>
              </a:rPr>
              <a:t>thể hiện các cấu trúc dữ  liệu. Các lớp thuộc thành phần Model thường thực hiện các tác vụ như truy vấn, thêm, xóa, cập nhật dữ liệu</a:t>
            </a:r>
            <a:r>
              <a:rPr lang="en-US" smtClean="0">
                <a:latin typeface="Times New Roman" panose="02020603050405020304" pitchFamily="18" charset="0"/>
                <a:cs typeface="Times New Roman" panose="02020603050405020304" pitchFamily="18" charset="0"/>
              </a:rPr>
              <a:t>.</a:t>
            </a:r>
          </a:p>
          <a:p>
            <a:pPr marL="0" indent="0" algn="just">
              <a:buNone/>
            </a:pP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View là thành phần thể hiện dữ liệu </a:t>
            </a:r>
            <a:r>
              <a:rPr lang="en-US" smtClean="0">
                <a:latin typeface="Times New Roman" panose="02020603050405020304" pitchFamily="18" charset="0"/>
                <a:cs typeface="Times New Roman" panose="02020603050405020304" pitchFamily="18" charset="0"/>
              </a:rPr>
              <a:t>và tương </a:t>
            </a:r>
            <a:r>
              <a:rPr lang="en-US">
                <a:latin typeface="Times New Roman" panose="02020603050405020304" pitchFamily="18" charset="0"/>
                <a:cs typeface="Times New Roman" panose="02020603050405020304" pitchFamily="18" charset="0"/>
              </a:rPr>
              <a:t>tác với người sử dụng. </a:t>
            </a:r>
            <a:endParaRPr lang="en-US" smtClean="0">
              <a:latin typeface="Times New Roman" panose="02020603050405020304" pitchFamily="18" charset="0"/>
              <a:cs typeface="Times New Roman" panose="02020603050405020304" pitchFamily="18" charset="0"/>
            </a:endParaRPr>
          </a:p>
          <a:p>
            <a:pPr marL="0" indent="0" algn="just">
              <a:buNone/>
            </a:pP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Controller đóng vai trò trung gian giữa Model và View. </a:t>
            </a:r>
            <a:endParaRPr lang="en-US" smtClean="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946150" y="896940"/>
            <a:ext cx="3625850" cy="346075"/>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u="sng" smtClean="0">
                <a:latin typeface="Times New Roman" panose="02020603050405020304" pitchFamily="18" charset="0"/>
                <a:cs typeface="Times New Roman" panose="02020603050405020304" pitchFamily="18" charset="0"/>
              </a:rPr>
              <a:t>Mô hình Model-View-Controller</a:t>
            </a:r>
          </a:p>
        </p:txBody>
      </p:sp>
    </p:spTree>
    <p:extLst>
      <p:ext uri="{BB962C8B-B14F-4D97-AF65-F5344CB8AC3E}">
        <p14:creationId xmlns:p14="http://schemas.microsoft.com/office/powerpoint/2010/main" val="669372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09551"/>
            <a:ext cx="7886700" cy="860427"/>
          </a:xfrm>
        </p:spPr>
        <p:txBody>
          <a:bodyPr/>
          <a:lstStyle/>
          <a:p>
            <a:r>
              <a:rPr lang="en-US" smtClean="0">
                <a:latin typeface="Times New Roman" panose="02020603050405020304" pitchFamily="18" charset="0"/>
                <a:cs typeface="Times New Roman" panose="02020603050405020304" pitchFamily="18" charset="0"/>
              </a:rPr>
              <a:t>NỘI DUNG </a:t>
            </a:r>
            <a:endParaRPr lang="en-US">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946150" y="896940"/>
            <a:ext cx="3625850" cy="346075"/>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u="sng" smtClean="0">
                <a:latin typeface="Times New Roman" panose="02020603050405020304" pitchFamily="18" charset="0"/>
                <a:cs typeface="Times New Roman" panose="02020603050405020304" pitchFamily="18" charset="0"/>
              </a:rPr>
              <a:t>Mô hình Model-View-Controller</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8519" y="2359025"/>
            <a:ext cx="5885961" cy="4351338"/>
          </a:xfrm>
        </p:spPr>
      </p:pic>
    </p:spTree>
    <p:extLst>
      <p:ext uri="{BB962C8B-B14F-4D97-AF65-F5344CB8AC3E}">
        <p14:creationId xmlns:p14="http://schemas.microsoft.com/office/powerpoint/2010/main" val="255760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09551"/>
            <a:ext cx="7886700" cy="860427"/>
          </a:xfrm>
        </p:spPr>
        <p:txBody>
          <a:bodyPr/>
          <a:lstStyle/>
          <a:p>
            <a:r>
              <a:rPr lang="en-US" smtClean="0">
                <a:latin typeface="Times New Roman" panose="02020603050405020304" pitchFamily="18" charset="0"/>
                <a:cs typeface="Times New Roman" panose="02020603050405020304" pitchFamily="18" charset="0"/>
              </a:rPr>
              <a:t>NỘI DUNG </a:t>
            </a:r>
            <a:endParaRPr lang="en-US">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946150" y="896940"/>
            <a:ext cx="3651250" cy="817560"/>
          </a:xfrm>
          <a:prstGeom prst="rect">
            <a:avLst/>
          </a:prstGeom>
        </p:spPr>
        <p:txBody>
          <a:bodyPr vert="horz" lIns="91440" tIns="45720" rIns="91440" bIns="45720" rtlCol="0">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Mô hình Model-View-Controller</a:t>
            </a:r>
          </a:p>
          <a:p>
            <a:r>
              <a:rPr lang="en-US" u="sng" smtClean="0">
                <a:latin typeface="Times New Roman" panose="02020603050405020304" pitchFamily="18" charset="0"/>
                <a:cs typeface="Times New Roman" panose="02020603050405020304" pitchFamily="18" charset="0"/>
              </a:rPr>
              <a:t>Framework </a:t>
            </a:r>
            <a:r>
              <a:rPr lang="en-US" u="sng">
                <a:latin typeface="Times New Roman" panose="02020603050405020304" pitchFamily="18" charset="0"/>
                <a:cs typeface="Times New Roman" panose="02020603050405020304" pitchFamily="18" charset="0"/>
              </a:rPr>
              <a:t>Codeigniter</a:t>
            </a:r>
          </a:p>
        </p:txBody>
      </p:sp>
      <p:sp>
        <p:nvSpPr>
          <p:cNvPr id="3" name="Content Placeholder 2"/>
          <p:cNvSpPr>
            <a:spLocks noGrp="1"/>
          </p:cNvSpPr>
          <p:nvPr>
            <p:ph idx="1"/>
          </p:nvPr>
        </p:nvSpPr>
        <p:spPr>
          <a:xfrm>
            <a:off x="628650" y="2782957"/>
            <a:ext cx="7886700" cy="3775006"/>
          </a:xfrm>
        </p:spPr>
        <p:txBody>
          <a:bodyPr>
            <a:normAutofit/>
          </a:bodyPr>
          <a:lstStyle/>
          <a:p>
            <a:pPr marL="0" indent="0">
              <a:buNone/>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Framework </a:t>
            </a:r>
            <a:r>
              <a:rPr lang="en-US" dirty="0" err="1" smtClean="0">
                <a:latin typeface="Times New Roman" panose="02020603050405020304" pitchFamily="18" charset="0"/>
                <a:cs typeface="Times New Roman" panose="02020603050405020304" pitchFamily="18" charset="0"/>
              </a:rPr>
              <a:t>Codeigniter</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Model-View-Controller: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MVC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(presentation)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(business logic)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p>
          <a:p>
            <a:r>
              <a:rPr lang="en-US" dirty="0" err="1" smtClean="0">
                <a:latin typeface="Times New Roman" panose="02020603050405020304" pitchFamily="18" charset="0"/>
                <a:cs typeface="Times New Roman" panose="02020603050405020304" pitchFamily="18" charset="0"/>
              </a:rPr>
              <a:t>Nhỏ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gọn</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Tốc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nhanh</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Miễn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phú</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228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4029158" y="2566989"/>
            <a:ext cx="5074585" cy="37768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28650" y="209551"/>
            <a:ext cx="7886700" cy="860427"/>
          </a:xfrm>
        </p:spPr>
        <p:txBody>
          <a:bodyPr/>
          <a:lstStyle/>
          <a:p>
            <a:r>
              <a:rPr lang="en-US" smtClean="0">
                <a:latin typeface="Times New Roman" panose="02020603050405020304" pitchFamily="18" charset="0"/>
                <a:cs typeface="Times New Roman" panose="02020603050405020304" pitchFamily="18" charset="0"/>
              </a:rPr>
              <a:t>NỘI DUNG </a:t>
            </a:r>
            <a:endParaRPr lang="en-US">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946150" y="896940"/>
            <a:ext cx="5099050" cy="982660"/>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Mô hình Model-View-Controller</a:t>
            </a:r>
          </a:p>
          <a:p>
            <a:r>
              <a:rPr lang="en-US">
                <a:latin typeface="Times New Roman" panose="02020603050405020304" pitchFamily="18" charset="0"/>
                <a:cs typeface="Times New Roman" panose="02020603050405020304" pitchFamily="18" charset="0"/>
              </a:rPr>
              <a:t>Framework </a:t>
            </a:r>
            <a:r>
              <a:rPr lang="en-US" smtClean="0">
                <a:latin typeface="Times New Roman" panose="02020603050405020304" pitchFamily="18" charset="0"/>
                <a:cs typeface="Times New Roman" panose="02020603050405020304" pitchFamily="18" charset="0"/>
              </a:rPr>
              <a:t>Codeigniter</a:t>
            </a:r>
          </a:p>
          <a:p>
            <a:r>
              <a:rPr lang="en-US" u="sng">
                <a:latin typeface="Times New Roman" panose="02020603050405020304" pitchFamily="18" charset="0"/>
                <a:cs typeface="Times New Roman" panose="02020603050405020304" pitchFamily="18" charset="0"/>
              </a:rPr>
              <a:t>Xây dựng kiến trúc của hệ thống</a:t>
            </a:r>
          </a:p>
          <a:p>
            <a:endParaRPr lang="en-US">
              <a:latin typeface="Times New Roman" panose="02020603050405020304" pitchFamily="18" charset="0"/>
              <a:cs typeface="Times New Roman" panose="02020603050405020304" pitchFamily="18" charset="0"/>
            </a:endParaRPr>
          </a:p>
        </p:txBody>
      </p:sp>
      <p:pic>
        <p:nvPicPr>
          <p:cNvPr id="7"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052" y="2021095"/>
            <a:ext cx="3618841" cy="2675315"/>
          </a:xfrm>
        </p:spPr>
      </p:pic>
      <p:sp>
        <p:nvSpPr>
          <p:cNvPr id="8" name="Flowchart: Multidocument 7"/>
          <p:cNvSpPr/>
          <p:nvPr/>
        </p:nvSpPr>
        <p:spPr>
          <a:xfrm>
            <a:off x="5770073" y="3113020"/>
            <a:ext cx="892314" cy="1086679"/>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latin typeface="Times New Roman" panose="02020603050405020304" pitchFamily="18" charset="0"/>
                <a:cs typeface="Times New Roman" panose="02020603050405020304" pitchFamily="18" charset="0"/>
              </a:rPr>
              <a:t>layout</a:t>
            </a:r>
            <a:endParaRPr lang="en-US">
              <a:latin typeface="Times New Roman" panose="02020603050405020304" pitchFamily="18" charset="0"/>
              <a:cs typeface="Times New Roman" panose="02020603050405020304" pitchFamily="18" charset="0"/>
            </a:endParaRPr>
          </a:p>
        </p:txBody>
      </p:sp>
      <p:sp>
        <p:nvSpPr>
          <p:cNvPr id="9" name="Flowchart: Document 8"/>
          <p:cNvSpPr/>
          <p:nvPr/>
        </p:nvSpPr>
        <p:spPr>
          <a:xfrm>
            <a:off x="4306957" y="5009322"/>
            <a:ext cx="781878" cy="993913"/>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smtClean="0">
                <a:latin typeface="Times New Roman" panose="02020603050405020304" pitchFamily="18" charset="0"/>
                <a:cs typeface="Times New Roman" panose="02020603050405020304" pitchFamily="18" charset="0"/>
              </a:rPr>
              <a:t>Admin</a:t>
            </a:r>
            <a:endParaRPr lang="en-US" sz="1600">
              <a:latin typeface="Times New Roman" panose="02020603050405020304" pitchFamily="18" charset="0"/>
              <a:cs typeface="Times New Roman" panose="02020603050405020304" pitchFamily="18" charset="0"/>
            </a:endParaRPr>
          </a:p>
        </p:txBody>
      </p:sp>
      <p:sp>
        <p:nvSpPr>
          <p:cNvPr id="11" name="Flowchart: Document 10"/>
          <p:cNvSpPr/>
          <p:nvPr/>
        </p:nvSpPr>
        <p:spPr>
          <a:xfrm>
            <a:off x="5784573" y="5009322"/>
            <a:ext cx="781878" cy="993913"/>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smtClean="0">
                <a:latin typeface="Times New Roman" panose="02020603050405020304" pitchFamily="18" charset="0"/>
                <a:cs typeface="Times New Roman" panose="02020603050405020304" pitchFamily="18" charset="0"/>
              </a:rPr>
              <a:t>Giảng viên</a:t>
            </a:r>
            <a:endParaRPr lang="en-US" sz="1600">
              <a:latin typeface="Times New Roman" panose="02020603050405020304" pitchFamily="18" charset="0"/>
              <a:cs typeface="Times New Roman" panose="02020603050405020304" pitchFamily="18" charset="0"/>
            </a:endParaRPr>
          </a:p>
        </p:txBody>
      </p:sp>
      <p:sp>
        <p:nvSpPr>
          <p:cNvPr id="12" name="Flowchart: Document 11"/>
          <p:cNvSpPr/>
          <p:nvPr/>
        </p:nvSpPr>
        <p:spPr>
          <a:xfrm>
            <a:off x="7301948" y="5009322"/>
            <a:ext cx="781878" cy="993913"/>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smtClean="0">
                <a:latin typeface="Times New Roman" panose="02020603050405020304" pitchFamily="18" charset="0"/>
                <a:cs typeface="Times New Roman" panose="02020603050405020304" pitchFamily="18" charset="0"/>
              </a:rPr>
              <a:t>Sinh viên</a:t>
            </a:r>
            <a:endParaRPr lang="en-US" sz="1600">
              <a:latin typeface="Times New Roman" panose="02020603050405020304" pitchFamily="18" charset="0"/>
              <a:cs typeface="Times New Roman" panose="02020603050405020304" pitchFamily="18" charset="0"/>
            </a:endParaRPr>
          </a:p>
        </p:txBody>
      </p:sp>
      <p:sp>
        <p:nvSpPr>
          <p:cNvPr id="13" name="Snip Single Corner Rectangle 12"/>
          <p:cNvSpPr/>
          <p:nvPr/>
        </p:nvSpPr>
        <p:spPr>
          <a:xfrm>
            <a:off x="7680961" y="3145476"/>
            <a:ext cx="1159565" cy="808382"/>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a:t>
            </a:r>
            <a:r>
              <a:rPr lang="en-US" smtClean="0"/>
              <a:t>luesky</a:t>
            </a:r>
            <a:endParaRPr lang="en-US"/>
          </a:p>
        </p:txBody>
      </p:sp>
      <p:sp>
        <p:nvSpPr>
          <p:cNvPr id="14" name="Up-Down Arrow 13"/>
          <p:cNvSpPr/>
          <p:nvPr/>
        </p:nvSpPr>
        <p:spPr>
          <a:xfrm rot="2790610">
            <a:off x="5079808" y="3985413"/>
            <a:ext cx="265168" cy="1099048"/>
          </a:xfrm>
          <a:prstGeom prst="upDownArrow">
            <a:avLst>
              <a:gd name="adj1" fmla="val 50000"/>
              <a:gd name="adj2" fmla="val 539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Down Arrow 14"/>
          <p:cNvSpPr/>
          <p:nvPr/>
        </p:nvSpPr>
        <p:spPr>
          <a:xfrm>
            <a:off x="6057736" y="4186448"/>
            <a:ext cx="275340" cy="785974"/>
          </a:xfrm>
          <a:prstGeom prst="upDownArrow">
            <a:avLst>
              <a:gd name="adj1" fmla="val 50000"/>
              <a:gd name="adj2" fmla="val 539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Down Arrow 15"/>
          <p:cNvSpPr/>
          <p:nvPr/>
        </p:nvSpPr>
        <p:spPr>
          <a:xfrm rot="19097763">
            <a:off x="7056466" y="4004032"/>
            <a:ext cx="272596" cy="1161727"/>
          </a:xfrm>
          <a:prstGeom prst="upDownArrow">
            <a:avLst>
              <a:gd name="adj1" fmla="val 50000"/>
              <a:gd name="adj2" fmla="val 539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6798365" y="3472070"/>
            <a:ext cx="649357" cy="1842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rved Up Arrow 18"/>
          <p:cNvSpPr/>
          <p:nvPr/>
        </p:nvSpPr>
        <p:spPr>
          <a:xfrm rot="1117797">
            <a:off x="2432615" y="4791609"/>
            <a:ext cx="1378226" cy="80986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2458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40856"/>
            <a:ext cx="7886700" cy="860427"/>
          </a:xfrm>
        </p:spPr>
        <p:txBody>
          <a:bodyPr/>
          <a:lstStyle/>
          <a:p>
            <a:r>
              <a:rPr lang="en-US" smtClean="0">
                <a:latin typeface="Times New Roman" panose="02020603050405020304" pitchFamily="18" charset="0"/>
                <a:cs typeface="Times New Roman" panose="02020603050405020304" pitchFamily="18" charset="0"/>
              </a:rPr>
              <a:t>CÁC TÍNH NĂNG CHÍNH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584174"/>
            <a:ext cx="8184046" cy="3924093"/>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Download (</a:t>
            </a:r>
            <a:r>
              <a:rPr lang="en-US" sz="2000" dirty="0" err="1" smtClean="0">
                <a:latin typeface="Times New Roman" panose="02020603050405020304" pitchFamily="18" charset="0"/>
                <a:cs typeface="Times New Roman" panose="02020603050405020304" pitchFamily="18" charset="0"/>
              </a:rPr>
              <a:t>Tải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Theo </a:t>
            </a:r>
            <a:r>
              <a:rPr lang="en-US" sz="2000" dirty="0" err="1" smtClean="0">
                <a:latin typeface="Times New Roman" panose="02020603050405020304" pitchFamily="18" charset="0"/>
                <a:cs typeface="Times New Roman" panose="02020603050405020304" pitchFamily="18" charset="0"/>
              </a:rPr>
              <a:t>dõi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mẫu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999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40856"/>
            <a:ext cx="7886700" cy="860427"/>
          </a:xfrm>
        </p:spPr>
        <p:txBody>
          <a:bodyPr/>
          <a:lstStyle/>
          <a:p>
            <a:r>
              <a:rPr lang="en-US" smtClean="0">
                <a:latin typeface="Times New Roman" panose="02020603050405020304" pitchFamily="18" charset="0"/>
                <a:cs typeface="Times New Roman" panose="02020603050405020304" pitchFamily="18" charset="0"/>
              </a:rPr>
              <a:t>CÁC TÍNH NĂNG CHÍNH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544417"/>
            <a:ext cx="8184046" cy="3632545"/>
          </a:xfrm>
        </p:spPr>
        <p:txBody>
          <a:bodyPr>
            <a:noAutofit/>
          </a:bodyPr>
          <a:lstStyle/>
          <a:p>
            <a:pPr marL="0" indent="0">
              <a:buNone/>
            </a:pPr>
            <a:r>
              <a:rPr lang="en-US" sz="2000">
                <a:latin typeface="Times New Roman" panose="02020603050405020304" pitchFamily="18" charset="0"/>
                <a:cs typeface="Times New Roman" panose="02020603050405020304" pitchFamily="18" charset="0"/>
              </a:rPr>
              <a:t>3</a:t>
            </a:r>
            <a:r>
              <a:rPr lang="en-US" sz="2000" smtClean="0">
                <a:latin typeface="Times New Roman" panose="02020603050405020304" pitchFamily="18" charset="0"/>
                <a:cs typeface="Times New Roman" panose="02020603050405020304" pitchFamily="18" charset="0"/>
              </a:rPr>
              <a:t>) Admin:</a:t>
            </a:r>
          </a:p>
          <a:p>
            <a:r>
              <a:rPr lang="en-US" sz="2000" smtClean="0">
                <a:latin typeface="Times New Roman" panose="02020603050405020304" pitchFamily="18" charset="0"/>
                <a:cs typeface="Times New Roman" panose="02020603050405020304" pitchFamily="18" charset="0"/>
              </a:rPr>
              <a:t>Quản lý sinh viên</a:t>
            </a:r>
          </a:p>
          <a:p>
            <a:r>
              <a:rPr lang="en-US" sz="2000" smtClean="0">
                <a:latin typeface="Times New Roman" panose="02020603050405020304" pitchFamily="18" charset="0"/>
                <a:cs typeface="Times New Roman" panose="02020603050405020304" pitchFamily="18" charset="0"/>
              </a:rPr>
              <a:t>Quản lý giảng viên</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smtClean="0">
                <a:latin typeface="Times New Roman" panose="02020603050405020304" pitchFamily="18" charset="0"/>
                <a:cs typeface="Times New Roman" panose="02020603050405020304" pitchFamily="18" charset="0"/>
              </a:rPr>
              <a:t>Chức năng: Gửi thông báo, Diễn đàn trao đổi (Sinh Viên, Giảng Viên, Admin)</a:t>
            </a:r>
          </a:p>
          <a:p>
            <a:pPr marL="0" indent="0">
              <a:buNone/>
            </a:pPr>
            <a:endParaRPr lang="en-US" sz="2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82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67360"/>
            <a:ext cx="7886700" cy="860427"/>
          </a:xfrm>
        </p:spPr>
        <p:txBody>
          <a:bodyPr/>
          <a:lstStyle/>
          <a:p>
            <a:r>
              <a:rPr lang="en-US" smtClean="0">
                <a:latin typeface="Times New Roman" panose="02020603050405020304" pitchFamily="18" charset="0"/>
                <a:cs typeface="Times New Roman" panose="02020603050405020304" pitchFamily="18" charset="0"/>
              </a:rPr>
              <a:t>KIỂM THỬ</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968487"/>
            <a:ext cx="8184046" cy="3208475"/>
          </a:xfrm>
        </p:spPr>
        <p:txBody>
          <a:bodyPr/>
          <a:lstStyle/>
          <a:p>
            <a:pPr marL="0" indent="0">
              <a:buNone/>
            </a:pP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Quick Test Professional 12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Login</a:t>
            </a: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831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KẾT QUẢ ĐẠT ĐƯỢC</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6615" y="2213112"/>
            <a:ext cx="8515350" cy="4359966"/>
          </a:xfrm>
        </p:spPr>
        <p:txBody>
          <a:bodyPr>
            <a:normAutofit/>
          </a:bodyPr>
          <a:lstStyle/>
          <a:p>
            <a:pPr marL="0" indent="0" algn="just">
              <a:buNone/>
            </a:pPr>
            <a:r>
              <a:rPr lang="en-US" sz="1800" smtClean="0">
                <a:latin typeface="Times New Roman" panose="02020603050405020304" pitchFamily="18" charset="0"/>
                <a:cs typeface="Times New Roman" panose="02020603050405020304" pitchFamily="18" charset="0"/>
              </a:rPr>
              <a:t>1) KẾT QUẢ ỨNG DỤNG</a:t>
            </a:r>
          </a:p>
          <a:p>
            <a:pPr algn="just"/>
            <a:r>
              <a:rPr lang="en-US" sz="1800" smtClean="0">
                <a:latin typeface="Times New Roman" panose="02020603050405020304" pitchFamily="18" charset="0"/>
                <a:cs typeface="Times New Roman" panose="02020603050405020304" pitchFamily="18" charset="0"/>
              </a:rPr>
              <a:t>Xây dựng được hệ thống quản lý nhóm sinh viên Công Nghệ Thông Tin</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đáp ứng mục tiêu đề ra</a:t>
            </a:r>
          </a:p>
          <a:p>
            <a:pPr algn="just"/>
            <a:r>
              <a:rPr lang="en-US" sz="1800">
                <a:latin typeface="Times New Roman" panose="02020603050405020304" pitchFamily="18" charset="0"/>
                <a:cs typeface="Times New Roman" panose="02020603050405020304" pitchFamily="18" charset="0"/>
              </a:rPr>
              <a:t>Đảm bảo được các tính năng cơ bản của hệ </a:t>
            </a:r>
            <a:r>
              <a:rPr lang="en-US" sz="1800" smtClean="0">
                <a:latin typeface="Times New Roman" panose="02020603050405020304" pitchFamily="18" charset="0"/>
                <a:cs typeface="Times New Roman" panose="02020603050405020304" pitchFamily="18" charset="0"/>
              </a:rPr>
              <a:t>thống</a:t>
            </a:r>
          </a:p>
          <a:p>
            <a:pPr algn="just"/>
            <a:r>
              <a:rPr lang="en-US" sz="1800" smtClean="0">
                <a:latin typeface="Times New Roman" panose="02020603050405020304" pitchFamily="18" charset="0"/>
                <a:cs typeface="Times New Roman" panose="02020603050405020304" pitchFamily="18" charset="0"/>
              </a:rPr>
              <a:t>Giao diện của hệ thống tương đối thân thiện và dễ sử dụng</a:t>
            </a:r>
          </a:p>
          <a:p>
            <a:pPr algn="just"/>
            <a:endParaRPr lang="en-US" sz="2000">
              <a:latin typeface="Times New Roman" panose="02020603050405020304" pitchFamily="18" charset="0"/>
              <a:cs typeface="Times New Roman" panose="02020603050405020304" pitchFamily="18" charset="0"/>
            </a:endParaRPr>
          </a:p>
          <a:p>
            <a:pPr marL="0" indent="0" algn="just">
              <a:buNone/>
            </a:pPr>
            <a:r>
              <a:rPr lang="en-US" sz="1800" smtClean="0">
                <a:latin typeface="Times New Roman" panose="02020603050405020304" pitchFamily="18" charset="0"/>
                <a:cs typeface="Times New Roman" panose="02020603050405020304" pitchFamily="18" charset="0"/>
              </a:rPr>
              <a:t>2) KẾT QUẢ KIẾN THỨC </a:t>
            </a:r>
          </a:p>
          <a:p>
            <a:pPr algn="just"/>
            <a:r>
              <a:rPr lang="en-US" sz="1800" smtClean="0">
                <a:latin typeface="Times New Roman" panose="02020603050405020304" pitchFamily="18" charset="0"/>
                <a:cs typeface="Times New Roman" panose="02020603050405020304" pitchFamily="18" charset="0"/>
              </a:rPr>
              <a:t>Hiểu được cách thức hoạt động của mô hình Model-View-Controller và cài đặt cùng với Framwork CodeIgniter</a:t>
            </a:r>
          </a:p>
          <a:p>
            <a:pPr algn="just"/>
            <a:r>
              <a:rPr lang="en-US" sz="1800" smtClean="0">
                <a:latin typeface="Times New Roman" panose="02020603050405020304" pitchFamily="18" charset="0"/>
                <a:cs typeface="Times New Roman" panose="02020603050405020304" pitchFamily="18" charset="0"/>
              </a:rPr>
              <a:t>Bổ sung thêm nhiều kiến thức về các ngôn ngữ jQuery (mới), JavaScript, CSS </a:t>
            </a:r>
          </a:p>
          <a:p>
            <a:pPr algn="just"/>
            <a:endParaRPr lang="en-US">
              <a:latin typeface="Times New Roman" panose="02020603050405020304" pitchFamily="18" charset="0"/>
              <a:cs typeface="Times New Roman" panose="02020603050405020304" pitchFamily="18" charset="0"/>
            </a:endParaRPr>
          </a:p>
          <a:p>
            <a:pPr algn="just"/>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391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HẠN CHẾ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425148"/>
            <a:ext cx="7886700" cy="4003606"/>
          </a:xfrm>
        </p:spPr>
        <p:txBody>
          <a:bodyPr/>
          <a:lstStyle/>
          <a:p>
            <a:pPr algn="just"/>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Framework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kĩ</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cận</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chỉnh</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phi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chịu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an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323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HƯỚNG PHÁT TRIỂN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835965"/>
            <a:ext cx="7886700" cy="3737113"/>
          </a:xfrm>
        </p:spPr>
        <p:txBody>
          <a:bodyPr>
            <a:normAutofit/>
          </a:bodyPr>
          <a:lstStyle/>
          <a:p>
            <a:pPr algn="just"/>
            <a:r>
              <a:rPr lang="en-US" smtClean="0">
                <a:latin typeface="Times New Roman" panose="02020603050405020304" pitchFamily="18" charset="0"/>
                <a:cs typeface="Times New Roman" panose="02020603050405020304" pitchFamily="18" charset="0"/>
              </a:rPr>
              <a:t>Mở rộng xây dựng hệ thống quản lý nhóm cho sinh viên của trường Đại Học</a:t>
            </a:r>
          </a:p>
          <a:p>
            <a:pPr algn="just"/>
            <a:endParaRPr lang="en-US"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Phát triển thêm các tính năng nhằm hỗ trợ tùy biến và dễ sử dụng cho người dùng</a:t>
            </a:r>
          </a:p>
          <a:p>
            <a:pPr algn="just"/>
            <a:endParaRPr lang="en-US"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Tìm hiểu giải pháp đưa hệ thống lên môi trường Internet</a:t>
            </a:r>
          </a:p>
          <a:p>
            <a:pPr algn="just"/>
            <a:endParaRPr lang="en-US"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Tối ưu các giải thuật nhằm đáp ứng yêu cầu thực thi và số lượng người dùng truy cập</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80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2749550" cy="1325563"/>
          </a:xfrm>
        </p:spPr>
        <p:txBody>
          <a:bodyPr>
            <a:normAutofit/>
          </a:bodyPr>
          <a:lstStyle/>
          <a:p>
            <a:r>
              <a:rPr lang="en-US" sz="3600" b="1" smtClean="0">
                <a:latin typeface="Times New Roman" panose="02020603050405020304" pitchFamily="18" charset="0"/>
                <a:cs typeface="Times New Roman" panose="02020603050405020304" pitchFamily="18" charset="0"/>
              </a:rPr>
              <a:t>BỐ CỤC</a:t>
            </a:r>
            <a:endParaRPr 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9899" y="2217107"/>
            <a:ext cx="6523712" cy="3947330"/>
          </a:xfrm>
        </p:spPr>
        <p:txBody>
          <a:bodyPr/>
          <a:lstStyle/>
          <a:p>
            <a:r>
              <a:rPr lang="en-US" smtClean="0">
                <a:latin typeface="Times New Roman" panose="02020603050405020304" pitchFamily="18" charset="0"/>
                <a:cs typeface="Times New Roman" panose="02020603050405020304" pitchFamily="18" charset="0"/>
              </a:rPr>
              <a:t>Tổng quan</a:t>
            </a:r>
          </a:p>
          <a:p>
            <a:r>
              <a:rPr lang="en-US" smtClean="0">
                <a:latin typeface="Times New Roman" panose="02020603050405020304" pitchFamily="18" charset="0"/>
                <a:cs typeface="Times New Roman" panose="02020603050405020304" pitchFamily="18" charset="0"/>
              </a:rPr>
              <a:t>Phương pháp thực hiện</a:t>
            </a:r>
          </a:p>
          <a:p>
            <a:r>
              <a:rPr lang="en-US" smtClean="0">
                <a:latin typeface="Times New Roman" panose="02020603050405020304" pitchFamily="18" charset="0"/>
                <a:cs typeface="Times New Roman" panose="02020603050405020304" pitchFamily="18" charset="0"/>
              </a:rPr>
              <a:t>Phân công</a:t>
            </a:r>
          </a:p>
          <a:p>
            <a:r>
              <a:rPr lang="en-US" smtClean="0">
                <a:latin typeface="Times New Roman" panose="02020603050405020304" pitchFamily="18" charset="0"/>
                <a:cs typeface="Times New Roman" panose="02020603050405020304" pitchFamily="18" charset="0"/>
              </a:rPr>
              <a:t>Nội dung</a:t>
            </a:r>
          </a:p>
          <a:p>
            <a:r>
              <a:rPr lang="en-US" smtClean="0">
                <a:latin typeface="Times New Roman" panose="02020603050405020304" pitchFamily="18" charset="0"/>
                <a:cs typeface="Times New Roman" panose="02020603050405020304" pitchFamily="18" charset="0"/>
              </a:rPr>
              <a:t>Kết quả đạt được</a:t>
            </a:r>
          </a:p>
          <a:p>
            <a:r>
              <a:rPr lang="en-US" smtClean="0">
                <a:latin typeface="Times New Roman" panose="02020603050405020304" pitchFamily="18" charset="0"/>
                <a:cs typeface="Times New Roman" panose="02020603050405020304" pitchFamily="18" charset="0"/>
              </a:rPr>
              <a:t>Hạn chế</a:t>
            </a:r>
          </a:p>
          <a:p>
            <a:r>
              <a:rPr lang="en-US" smtClean="0">
                <a:latin typeface="Times New Roman" panose="02020603050405020304" pitchFamily="18" charset="0"/>
                <a:cs typeface="Times New Roman" panose="02020603050405020304" pitchFamily="18" charset="0"/>
              </a:rPr>
              <a:t>Hướng phát triển</a:t>
            </a:r>
          </a:p>
          <a:p>
            <a:r>
              <a:rPr lang="en-US" smtClean="0">
                <a:latin typeface="Times New Roman" panose="02020603050405020304" pitchFamily="18" charset="0"/>
                <a:cs typeface="Times New Roman" panose="02020603050405020304" pitchFamily="18" charset="0"/>
              </a:rPr>
              <a:t>Demo</a:t>
            </a:r>
          </a:p>
          <a:p>
            <a:endParaRPr lang="en-US" smtClean="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172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Demo</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186609"/>
            <a:ext cx="7886700" cy="3990354"/>
          </a:xfrm>
        </p:spPr>
        <p:txBody>
          <a:bodyPr/>
          <a:lstStyle/>
          <a:p>
            <a:endParaRPr lang="en-US"/>
          </a:p>
        </p:txBody>
      </p:sp>
    </p:spTree>
    <p:extLst>
      <p:ext uri="{BB962C8B-B14F-4D97-AF65-F5344CB8AC3E}">
        <p14:creationId xmlns:p14="http://schemas.microsoft.com/office/powerpoint/2010/main" val="3500900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TỔNG QUAN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155825"/>
            <a:ext cx="7886700" cy="4351338"/>
          </a:xfrm>
        </p:spPr>
        <p:txBody>
          <a:bodyPr/>
          <a:lstStyle/>
          <a:p>
            <a:r>
              <a:rPr lang="en-US" smtClean="0">
                <a:latin typeface="Times New Roman" panose="02020603050405020304" pitchFamily="18" charset="0"/>
                <a:cs typeface="Times New Roman" panose="02020603050405020304" pitchFamily="18" charset="0"/>
              </a:rPr>
              <a:t>Đặt vấn đề</a:t>
            </a:r>
          </a:p>
          <a:p>
            <a:r>
              <a:rPr lang="en-US" smtClean="0">
                <a:latin typeface="Times New Roman" panose="02020603050405020304" pitchFamily="18" charset="0"/>
                <a:cs typeface="Times New Roman" panose="02020603050405020304" pitchFamily="18" charset="0"/>
              </a:rPr>
              <a:t>Mục tiêu</a:t>
            </a:r>
          </a:p>
          <a:p>
            <a:r>
              <a:rPr lang="en-US" smtClean="0">
                <a:latin typeface="Times New Roman" panose="02020603050405020304" pitchFamily="18" charset="0"/>
                <a:cs typeface="Times New Roman" panose="02020603050405020304" pitchFamily="18" charset="0"/>
              </a:rPr>
              <a:t>Phạm vi</a:t>
            </a:r>
          </a:p>
        </p:txBody>
      </p:sp>
    </p:spTree>
    <p:extLst>
      <p:ext uri="{BB962C8B-B14F-4D97-AF65-F5344CB8AC3E}">
        <p14:creationId xmlns:p14="http://schemas.microsoft.com/office/powerpoint/2010/main" val="724058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3390" y="70091"/>
            <a:ext cx="7886700" cy="1325563"/>
          </a:xfrm>
        </p:spPr>
        <p:txBody>
          <a:bodyPr/>
          <a:lstStyle/>
          <a:p>
            <a:r>
              <a:rPr lang="en-US" b="1" smtClean="0">
                <a:latin typeface="Times New Roman" panose="02020603050405020304" pitchFamily="18" charset="0"/>
                <a:cs typeface="Times New Roman" panose="02020603050405020304" pitchFamily="18" charset="0"/>
              </a:rPr>
              <a:t>TỔNG QUAN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155825"/>
            <a:ext cx="7886700" cy="4351338"/>
          </a:xfrm>
        </p:spPr>
        <p:txBody>
          <a:bodyPr/>
          <a:lstStyle/>
          <a:p>
            <a:endParaRPr lang="en-US" smtClean="0"/>
          </a:p>
        </p:txBody>
      </p:sp>
      <p:sp>
        <p:nvSpPr>
          <p:cNvPr id="4" name="Content Placeholder 2"/>
          <p:cNvSpPr txBox="1">
            <a:spLocks/>
          </p:cNvSpPr>
          <p:nvPr/>
        </p:nvSpPr>
        <p:spPr>
          <a:xfrm>
            <a:off x="946150" y="934518"/>
            <a:ext cx="3625850" cy="346075"/>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u="sng" smtClean="0">
                <a:latin typeface="Times New Roman" panose="02020603050405020304" pitchFamily="18" charset="0"/>
                <a:cs typeface="Times New Roman" panose="02020603050405020304" pitchFamily="18" charset="0"/>
              </a:rPr>
              <a:t>Đặt vấn đề</a:t>
            </a:r>
            <a:endParaRPr lang="en-US"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35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233" y="233386"/>
            <a:ext cx="7886700" cy="964179"/>
          </a:xfrm>
        </p:spPr>
        <p:txBody>
          <a:bodyPr/>
          <a:lstStyle/>
          <a:p>
            <a:r>
              <a:rPr lang="en-US" b="1" smtClean="0">
                <a:latin typeface="Times New Roman" panose="02020603050405020304" pitchFamily="18" charset="0"/>
                <a:cs typeface="Times New Roman" panose="02020603050405020304" pitchFamily="18" charset="0"/>
              </a:rPr>
              <a:t>TỔNG QUAN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849217"/>
            <a:ext cx="7886700" cy="3061253"/>
          </a:xfrm>
        </p:spPr>
        <p:txBody>
          <a:bodyPr/>
          <a:lstStyle/>
          <a:p>
            <a:pPr algn="just"/>
            <a:r>
              <a:rPr lang="en-US" smtClean="0">
                <a:latin typeface="Times New Roman" panose="02020603050405020304" pitchFamily="18" charset="0"/>
                <a:cs typeface="Times New Roman" panose="02020603050405020304" pitchFamily="18" charset="0"/>
              </a:rPr>
              <a:t>Mục tiêu thứ nhất của hệ thống quản lý nhóm sinh viên CNTT là đáp ứng yêu cầu quản lý việc đăng kí nhóm của sinh viên, quản lý các hoạt động của nhóm bao gồm: quản lý công việc, cập nhật tiến độ, v.v</a:t>
            </a:r>
          </a:p>
          <a:p>
            <a:pPr algn="just"/>
            <a:endParaRPr lang="en-US">
              <a:latin typeface="Times New Roman" panose="02020603050405020304" pitchFamily="18" charset="0"/>
              <a:cs typeface="Times New Roman" panose="02020603050405020304" pitchFamily="18" charset="0"/>
            </a:endParaRPr>
          </a:p>
          <a:p>
            <a:pPr algn="just"/>
            <a:endParaRPr lang="en-US"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Thứ hai là hệ thống hỗ trợ giảng viên xem xét đánh giá hoạt động sinh viên phụ trách thông qua các báo cáo, thống kê…</a:t>
            </a:r>
          </a:p>
          <a:p>
            <a:pPr algn="just"/>
            <a:endParaRPr lang="en-US" smtClean="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996254" y="1057985"/>
            <a:ext cx="3675954" cy="631235"/>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Đặt vấn đề</a:t>
            </a:r>
          </a:p>
          <a:p>
            <a:r>
              <a:rPr lang="en-US" u="sng" smtClean="0">
                <a:latin typeface="Times New Roman" panose="02020603050405020304" pitchFamily="18" charset="0"/>
                <a:cs typeface="Times New Roman" panose="02020603050405020304" pitchFamily="18" charset="0"/>
              </a:rPr>
              <a:t>Mục tiêu</a:t>
            </a:r>
            <a:endParaRPr lang="en-US"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200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233" y="0"/>
            <a:ext cx="7886700" cy="1325563"/>
          </a:xfrm>
        </p:spPr>
        <p:txBody>
          <a:bodyPr/>
          <a:lstStyle/>
          <a:p>
            <a:r>
              <a:rPr lang="en-US" b="1" smtClean="0">
                <a:latin typeface="Times New Roman" panose="02020603050405020304" pitchFamily="18" charset="0"/>
                <a:cs typeface="Times New Roman" panose="02020603050405020304" pitchFamily="18" charset="0"/>
              </a:rPr>
              <a:t>TỔNG QUAN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623929"/>
            <a:ext cx="7886700" cy="3883233"/>
          </a:xfrm>
        </p:spPr>
        <p:txBody>
          <a:bodyPr/>
          <a:lstStyle/>
          <a:p>
            <a:pPr algn="just"/>
            <a:r>
              <a:rPr lang="en-US" sz="2000" dirty="0" err="1" smtClean="0">
                <a:latin typeface="Times New Roman" panose="02020603050405020304" pitchFamily="18" charset="0"/>
                <a:cs typeface="Times New Roman" panose="02020603050405020304" pitchFamily="18" charset="0"/>
              </a:rPr>
              <a:t>Đề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cứu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&amp;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Thơ</a:t>
            </a:r>
            <a:endParaRPr lang="en-US" sz="2000"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marL="517525"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mẫu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endParaRPr lang="en-US" sz="2000" dirty="0" smtClean="0">
              <a:latin typeface="Times New Roman" panose="02020603050405020304" pitchFamily="18" charset="0"/>
              <a:cs typeface="Times New Roman" panose="02020603050405020304" pitchFamily="18" charset="0"/>
            </a:endParaRPr>
          </a:p>
          <a:p>
            <a:pPr marL="517525"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diễn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t>
            </a:r>
            <a:r>
              <a:rPr lang="en-US" sz="2000" dirty="0" err="1" smtClean="0">
                <a:latin typeface="Times New Roman" panose="02020603050405020304" pitchFamily="18" charset="0"/>
                <a:cs typeface="Times New Roman" panose="02020603050405020304" pitchFamily="18" charset="0"/>
              </a:rPr>
              <a:t>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endParaRPr lang="en-US" sz="2000" dirty="0" smtClean="0">
              <a:latin typeface="Times New Roman" panose="02020603050405020304" pitchFamily="18" charset="0"/>
              <a:cs typeface="Times New Roman" panose="02020603050405020304" pitchFamily="18" charset="0"/>
            </a:endParaRPr>
          </a:p>
          <a:p>
            <a:pPr marL="517525"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endParaRPr lang="en-US" sz="2000" dirty="0" smtClean="0">
              <a:latin typeface="Times New Roman" panose="02020603050405020304" pitchFamily="18" charset="0"/>
              <a:cs typeface="Times New Roman" panose="02020603050405020304" pitchFamily="18" charset="0"/>
            </a:endParaRPr>
          </a:p>
          <a:p>
            <a:pPr marL="517525"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endParaRPr lang="en-US" sz="2000" dirty="0" smtClean="0">
              <a:latin typeface="Times New Roman" panose="02020603050405020304" pitchFamily="18" charset="0"/>
              <a:cs typeface="Times New Roman" panose="02020603050405020304" pitchFamily="18" charset="0"/>
            </a:endParaRPr>
          </a:p>
          <a:p>
            <a:pPr marL="517525"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endParaRPr lang="en-US" sz="2000" dirty="0" smtClean="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58468" y="959146"/>
            <a:ext cx="3713532" cy="907232"/>
          </a:xfrm>
          <a:prstGeom prst="rect">
            <a:avLst/>
          </a:prstGeom>
        </p:spPr>
        <p:txBody>
          <a:bodyPr vert="horz" lIns="91440" tIns="45720" rIns="91440" bIns="45720" rtlCol="0">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Đặt vấn đề</a:t>
            </a:r>
          </a:p>
          <a:p>
            <a:r>
              <a:rPr lang="en-US" smtClean="0">
                <a:latin typeface="Times New Roman" panose="02020603050405020304" pitchFamily="18" charset="0"/>
                <a:cs typeface="Times New Roman" panose="02020603050405020304" pitchFamily="18" charset="0"/>
              </a:rPr>
              <a:t>Mục tiêu</a:t>
            </a:r>
          </a:p>
          <a:p>
            <a:r>
              <a:rPr lang="en-US" u="sng" smtClean="0">
                <a:latin typeface="Times New Roman" panose="02020603050405020304" pitchFamily="18" charset="0"/>
                <a:cs typeface="Times New Roman" panose="02020603050405020304" pitchFamily="18" charset="0"/>
              </a:rPr>
              <a:t>Phạm vi</a:t>
            </a:r>
            <a:endParaRPr lang="en-US"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88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latin typeface="Times New Roman" panose="02020603050405020304" pitchFamily="18" charset="0"/>
                <a:cs typeface="Times New Roman" panose="02020603050405020304" pitchFamily="18" charset="0"/>
              </a:rPr>
              <a:t>PHƯƠNG PHÁP THỰC HIỆN</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597425"/>
            <a:ext cx="7886700" cy="3884337"/>
          </a:xfrm>
        </p:spPr>
        <p:txBody>
          <a:bodyPr/>
          <a:lstStyle/>
          <a:p>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Framework </a:t>
            </a:r>
            <a:r>
              <a:rPr lang="en-US" dirty="0" err="1" smtClean="0">
                <a:latin typeface="Times New Roman" panose="02020603050405020304" pitchFamily="18" charset="0"/>
                <a:cs typeface="Times New Roman" panose="02020603050405020304" pitchFamily="18" charset="0"/>
              </a:rPr>
              <a:t>CodeIgniter</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Nghiên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cứu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MVC</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PHP</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803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9379" y="285613"/>
            <a:ext cx="7886700" cy="1325563"/>
          </a:xfrm>
        </p:spPr>
        <p:txBody>
          <a:bodyPr>
            <a:normAutofit/>
          </a:bodyPr>
          <a:lstStyle/>
          <a:p>
            <a:r>
              <a:rPr lang="en-US" sz="2800" b="1" smtClean="0">
                <a:latin typeface="Times New Roman" panose="02020603050405020304" pitchFamily="18" charset="0"/>
                <a:cs typeface="Times New Roman" panose="02020603050405020304" pitchFamily="18" charset="0"/>
              </a:rPr>
              <a:t>KẾ HOẠCH THỰC HIỆN</a:t>
            </a:r>
            <a:endParaRPr lang="en-US" sz="2800" b="1">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0075244"/>
              </p:ext>
            </p:extLst>
          </p:nvPr>
        </p:nvGraphicFramePr>
        <p:xfrm>
          <a:off x="138320" y="2022890"/>
          <a:ext cx="8899664" cy="4607560"/>
        </p:xfrm>
        <a:graphic>
          <a:graphicData uri="http://schemas.openxmlformats.org/drawingml/2006/table">
            <a:tbl>
              <a:tblPr firstRow="1" bandRow="1">
                <a:tableStyleId>{5C22544A-7EE6-4342-B048-85BDC9FD1C3A}</a:tableStyleId>
              </a:tblPr>
              <a:tblGrid>
                <a:gridCol w="591927"/>
                <a:gridCol w="4862388"/>
                <a:gridCol w="1889384"/>
                <a:gridCol w="1555965"/>
              </a:tblGrid>
              <a:tr h="370840">
                <a:tc>
                  <a:txBody>
                    <a:bodyPr/>
                    <a:lstStyle/>
                    <a:p>
                      <a:r>
                        <a:rPr lang="en-US" smtClean="0"/>
                        <a:t>Tuần</a:t>
                      </a:r>
                      <a:endParaRPr lang="en-US"/>
                    </a:p>
                  </a:txBody>
                  <a:tcPr/>
                </a:tc>
                <a:tc>
                  <a:txBody>
                    <a:bodyPr/>
                    <a:lstStyle/>
                    <a:p>
                      <a:r>
                        <a:rPr lang="en-US" smtClean="0"/>
                        <a:t>Công</a:t>
                      </a:r>
                      <a:r>
                        <a:rPr lang="en-US" baseline="0" smtClean="0"/>
                        <a:t> việc</a:t>
                      </a:r>
                      <a:endParaRPr lang="en-US"/>
                    </a:p>
                  </a:txBody>
                  <a:tcPr/>
                </a:tc>
                <a:tc>
                  <a:txBody>
                    <a:bodyPr/>
                    <a:lstStyle/>
                    <a:p>
                      <a:r>
                        <a:rPr lang="en-US" smtClean="0"/>
                        <a:t>Thực</a:t>
                      </a:r>
                      <a:r>
                        <a:rPr lang="en-US" baseline="0" smtClean="0"/>
                        <a:t> hiện</a:t>
                      </a:r>
                      <a:endParaRPr lang="en-US"/>
                    </a:p>
                  </a:txBody>
                  <a:tcPr/>
                </a:tc>
                <a:tc>
                  <a:txBody>
                    <a:bodyPr/>
                    <a:lstStyle/>
                    <a:p>
                      <a:r>
                        <a:rPr lang="en-US" smtClean="0"/>
                        <a:t>Phụ</a:t>
                      </a:r>
                      <a:r>
                        <a:rPr lang="en-US" baseline="0" smtClean="0"/>
                        <a:t> trách chính</a:t>
                      </a:r>
                      <a:endParaRPr lang="en-US"/>
                    </a:p>
                  </a:txBody>
                  <a:tcPr/>
                </a:tc>
              </a:tr>
              <a:tr h="370840">
                <a:tc>
                  <a:txBody>
                    <a:bodyPr/>
                    <a:lstStyle/>
                    <a:p>
                      <a:r>
                        <a:rPr lang="en-US" smtClean="0"/>
                        <a:t>1</a:t>
                      </a:r>
                      <a:endParaRPr lang="en-US"/>
                    </a:p>
                  </a:txBody>
                  <a:tcPr/>
                </a:tc>
                <a:tc>
                  <a:txBody>
                    <a:bodyPr/>
                    <a:lstStyle/>
                    <a:p>
                      <a:r>
                        <a:rPr lang="en-US" smtClean="0"/>
                        <a:t>Tìm</a:t>
                      </a:r>
                      <a:r>
                        <a:rPr lang="en-US" baseline="0" smtClean="0"/>
                        <a:t> hiểu về đề tài, phạm vi</a:t>
                      </a:r>
                      <a:endParaRPr lang="en-US"/>
                    </a:p>
                  </a:txBody>
                  <a:tcPr/>
                </a:tc>
                <a:tc>
                  <a:txBody>
                    <a:bodyPr/>
                    <a:lstStyle/>
                    <a:p>
                      <a:r>
                        <a:rPr lang="en-US" smtClean="0"/>
                        <a:t>Tất</a:t>
                      </a:r>
                      <a:r>
                        <a:rPr lang="en-US" baseline="0" smtClean="0"/>
                        <a:t> cả thành viên</a:t>
                      </a:r>
                      <a:endParaRPr lang="en-US"/>
                    </a:p>
                  </a:txBody>
                  <a:tcPr/>
                </a:tc>
                <a:tc>
                  <a:txBody>
                    <a:bodyPr/>
                    <a:lstStyle/>
                    <a:p>
                      <a:r>
                        <a:rPr lang="en-US" smtClean="0"/>
                        <a:t>Thanh Nhã</a:t>
                      </a:r>
                      <a:endParaRPr lang="en-US"/>
                    </a:p>
                  </a:txBody>
                  <a:tcPr/>
                </a:tc>
              </a:tr>
              <a:tr h="370840">
                <a:tc>
                  <a:txBody>
                    <a:bodyPr/>
                    <a:lstStyle/>
                    <a:p>
                      <a:r>
                        <a:rPr lang="en-US" smtClean="0"/>
                        <a:t>2</a:t>
                      </a:r>
                      <a:endParaRPr lang="en-US"/>
                    </a:p>
                  </a:txBody>
                  <a:tcPr/>
                </a:tc>
                <a:tc>
                  <a:txBody>
                    <a:bodyPr/>
                    <a:lstStyle/>
                    <a:p>
                      <a:r>
                        <a:rPr lang="en-US" smtClean="0"/>
                        <a:t>Tìm</a:t>
                      </a:r>
                      <a:r>
                        <a:rPr lang="en-US" baseline="0" smtClean="0"/>
                        <a:t> hiểu về Framework CodeIgniter + Mô hình MVC và sự kết hợp</a:t>
                      </a:r>
                      <a:endParaRPr lang="en-US"/>
                    </a:p>
                  </a:txBody>
                  <a:tcPr/>
                </a:tc>
                <a:tc>
                  <a:txBody>
                    <a:bodyPr/>
                    <a:lstStyle/>
                    <a:p>
                      <a:r>
                        <a:rPr lang="en-US" smtClean="0"/>
                        <a:t>Tất</a:t>
                      </a:r>
                      <a:r>
                        <a:rPr lang="en-US" baseline="0" smtClean="0"/>
                        <a:t> cả thành viên</a:t>
                      </a:r>
                      <a:endParaRPr lang="en-US"/>
                    </a:p>
                  </a:txBody>
                  <a:tcPr/>
                </a:tc>
                <a:tc>
                  <a:txBody>
                    <a:bodyPr/>
                    <a:lstStyle/>
                    <a:p>
                      <a:r>
                        <a:rPr lang="en-US" smtClean="0"/>
                        <a:t>Thanh</a:t>
                      </a:r>
                      <a:r>
                        <a:rPr lang="en-US" baseline="0" smtClean="0"/>
                        <a:t> Phi + Thành Tâm</a:t>
                      </a:r>
                      <a:endParaRPr lang="en-US"/>
                    </a:p>
                  </a:txBody>
                  <a:tcPr/>
                </a:tc>
              </a:tr>
              <a:tr h="370840">
                <a:tc>
                  <a:txBody>
                    <a:bodyPr/>
                    <a:lstStyle/>
                    <a:p>
                      <a:r>
                        <a:rPr lang="en-US" smtClean="0"/>
                        <a:t>3</a:t>
                      </a:r>
                      <a:endParaRPr lang="en-US"/>
                    </a:p>
                  </a:txBody>
                  <a:tcPr/>
                </a:tc>
                <a:tc>
                  <a:txBody>
                    <a:bodyPr/>
                    <a:lstStyle/>
                    <a:p>
                      <a:r>
                        <a:rPr lang="en-US" smtClean="0"/>
                        <a:t>Lập</a:t>
                      </a:r>
                      <a:r>
                        <a:rPr lang="en-US" baseline="0" smtClean="0"/>
                        <a:t> kế hoạch phát triển phần mềm, thu thập yêu cầu người dùng</a:t>
                      </a:r>
                      <a:endParaRPr lang="en-US"/>
                    </a:p>
                  </a:txBody>
                  <a:tcPr/>
                </a:tc>
                <a:tc>
                  <a:txBody>
                    <a:bodyPr/>
                    <a:lstStyle/>
                    <a:p>
                      <a:r>
                        <a:rPr lang="en-US" smtClean="0"/>
                        <a:t>Thanh Phi</a:t>
                      </a:r>
                      <a:endParaRPr lang="en-US"/>
                    </a:p>
                  </a:txBody>
                  <a:tcPr/>
                </a:tc>
                <a:tc>
                  <a:txBody>
                    <a:bodyPr/>
                    <a:lstStyle/>
                    <a:p>
                      <a:endParaRPr lang="en-US"/>
                    </a:p>
                  </a:txBody>
                  <a:tcPr/>
                </a:tc>
              </a:tr>
              <a:tr h="370840">
                <a:tc>
                  <a:txBody>
                    <a:bodyPr/>
                    <a:lstStyle/>
                    <a:p>
                      <a:r>
                        <a:rPr lang="en-US" smtClean="0"/>
                        <a:t>4</a:t>
                      </a:r>
                      <a:endParaRPr lang="en-US"/>
                    </a:p>
                  </a:txBody>
                  <a:tcPr/>
                </a:tc>
                <a:tc>
                  <a:txBody>
                    <a:bodyPr/>
                    <a:lstStyle/>
                    <a:p>
                      <a:r>
                        <a:rPr lang="en-US" smtClean="0"/>
                        <a:t>Phân</a:t>
                      </a:r>
                      <a:r>
                        <a:rPr lang="en-US" baseline="0" smtClean="0"/>
                        <a:t> tích, </a:t>
                      </a:r>
                      <a:r>
                        <a:rPr lang="en-US" smtClean="0"/>
                        <a:t>Đặc</a:t>
                      </a:r>
                      <a:r>
                        <a:rPr lang="en-US" baseline="0" smtClean="0"/>
                        <a:t> tả yêu cầu phần mềm</a:t>
                      </a:r>
                      <a:endParaRPr lang="en-US"/>
                    </a:p>
                  </a:txBody>
                  <a:tcPr/>
                </a:tc>
                <a:tc>
                  <a:txBody>
                    <a:bodyPr/>
                    <a:lstStyle/>
                    <a:p>
                      <a:r>
                        <a:rPr lang="en-US" smtClean="0"/>
                        <a:t>Tất</a:t>
                      </a:r>
                      <a:r>
                        <a:rPr lang="en-US" baseline="0" smtClean="0"/>
                        <a:t> cả thành viên</a:t>
                      </a:r>
                      <a:endParaRPr lang="en-US"/>
                    </a:p>
                  </a:txBody>
                  <a:tcPr/>
                </a:tc>
                <a:tc>
                  <a:txBody>
                    <a:bodyPr/>
                    <a:lstStyle/>
                    <a:p>
                      <a:endParaRPr lang="en-US"/>
                    </a:p>
                  </a:txBody>
                  <a:tcPr/>
                </a:tc>
              </a:tr>
              <a:tr h="370840">
                <a:tc>
                  <a:txBody>
                    <a:bodyPr/>
                    <a:lstStyle/>
                    <a:p>
                      <a:r>
                        <a:rPr lang="en-US" smtClean="0"/>
                        <a:t>5</a:t>
                      </a:r>
                      <a:endParaRPr lang="en-US"/>
                    </a:p>
                  </a:txBody>
                  <a:tcPr/>
                </a:tc>
                <a:tc>
                  <a:txBody>
                    <a:bodyPr/>
                    <a:lstStyle/>
                    <a:p>
                      <a:r>
                        <a:rPr lang="en-US" smtClean="0"/>
                        <a:t>Đánh</a:t>
                      </a:r>
                      <a:r>
                        <a:rPr lang="en-US" baseline="0" smtClean="0"/>
                        <a:t> giá lại các yêu cầu và Đảm bảo chuẩn tài liệu theo chất lượng đã đề ra</a:t>
                      </a:r>
                      <a:endParaRPr lang="en-US"/>
                    </a:p>
                  </a:txBody>
                  <a:tcPr/>
                </a:tc>
                <a:tc>
                  <a:txBody>
                    <a:bodyPr/>
                    <a:lstStyle/>
                    <a:p>
                      <a:r>
                        <a:rPr lang="en-US" smtClean="0"/>
                        <a:t>Tất</a:t>
                      </a:r>
                      <a:r>
                        <a:rPr lang="en-US" baseline="0" smtClean="0"/>
                        <a:t> cả thành viên</a:t>
                      </a:r>
                      <a:endParaRPr lang="en-US"/>
                    </a:p>
                  </a:txBody>
                  <a:tcPr/>
                </a:tc>
                <a:tc>
                  <a:txBody>
                    <a:bodyPr/>
                    <a:lstStyle/>
                    <a:p>
                      <a:r>
                        <a:rPr lang="en-US" smtClean="0"/>
                        <a:t>Sa Lem</a:t>
                      </a:r>
                      <a:endParaRPr lang="en-US"/>
                    </a:p>
                  </a:txBody>
                  <a:tcPr/>
                </a:tc>
              </a:tr>
              <a:tr h="370840">
                <a:tc>
                  <a:txBody>
                    <a:bodyPr/>
                    <a:lstStyle/>
                    <a:p>
                      <a:r>
                        <a:rPr lang="en-US" smtClean="0"/>
                        <a:t>6</a:t>
                      </a:r>
                      <a:endParaRPr lang="en-US"/>
                    </a:p>
                  </a:txBody>
                  <a:tcPr/>
                </a:tc>
                <a:tc>
                  <a:txBody>
                    <a:bodyPr/>
                    <a:lstStyle/>
                    <a:p>
                      <a:r>
                        <a:rPr lang="en-US" smtClean="0"/>
                        <a:t>Xây</a:t>
                      </a:r>
                      <a:r>
                        <a:rPr lang="en-US" baseline="0" smtClean="0"/>
                        <a:t> dựng các mô hình dữ liệu</a:t>
                      </a:r>
                      <a:endParaRPr lang="en-US"/>
                    </a:p>
                  </a:txBody>
                  <a:tcPr/>
                </a:tc>
                <a:tc>
                  <a:txBody>
                    <a:bodyPr/>
                    <a:lstStyle/>
                    <a:p>
                      <a:r>
                        <a:rPr lang="en-US" smtClean="0"/>
                        <a:t>Thanh Phi,</a:t>
                      </a:r>
                      <a:r>
                        <a:rPr lang="en-US" baseline="0" smtClean="0"/>
                        <a:t> Thanh Nhã</a:t>
                      </a:r>
                      <a:endParaRPr lang="en-US"/>
                    </a:p>
                  </a:txBody>
                  <a:tcPr/>
                </a:tc>
                <a:tc>
                  <a:txBody>
                    <a:bodyPr/>
                    <a:lstStyle/>
                    <a:p>
                      <a:endParaRPr lang="en-US"/>
                    </a:p>
                  </a:txBody>
                  <a:tcPr/>
                </a:tc>
              </a:tr>
              <a:tr h="370840">
                <a:tc>
                  <a:txBody>
                    <a:bodyPr/>
                    <a:lstStyle/>
                    <a:p>
                      <a:r>
                        <a:rPr lang="en-US" smtClean="0"/>
                        <a:t>7</a:t>
                      </a:r>
                      <a:endParaRPr lang="en-US"/>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mtClean="0"/>
                        <a:t>Thiết</a:t>
                      </a:r>
                      <a:r>
                        <a:rPr lang="en-US" baseline="0" smtClean="0"/>
                        <a:t> kế theo các chức năng của tài liệu đặc tả + </a:t>
                      </a:r>
                      <a:r>
                        <a:rPr lang="en-US" smtClean="0"/>
                        <a:t>Đánh</a:t>
                      </a:r>
                      <a:r>
                        <a:rPr lang="en-US" baseline="0" smtClean="0"/>
                        <a:t> giá lại các thiết kế</a:t>
                      </a:r>
                      <a:endParaRPr lang="en-US" smtClean="0"/>
                    </a:p>
                  </a:txBody>
                  <a:tcPr/>
                </a:tc>
                <a:tc>
                  <a:txBody>
                    <a:bodyPr/>
                    <a:lstStyle/>
                    <a:p>
                      <a:r>
                        <a:rPr lang="en-US" smtClean="0"/>
                        <a:t>Tất</a:t>
                      </a:r>
                      <a:r>
                        <a:rPr lang="en-US" baseline="0" smtClean="0"/>
                        <a:t> cả thành viên</a:t>
                      </a:r>
                      <a:endParaRPr lang="en-US"/>
                    </a:p>
                  </a:txBody>
                  <a:tcPr/>
                </a:tc>
                <a:tc>
                  <a:txBody>
                    <a:bodyPr/>
                    <a:lstStyle/>
                    <a:p>
                      <a:r>
                        <a:rPr lang="en-US" smtClean="0"/>
                        <a:t>Thành</a:t>
                      </a:r>
                      <a:r>
                        <a:rPr lang="en-US" baseline="0" smtClean="0"/>
                        <a:t> Tâm</a:t>
                      </a:r>
                      <a:endParaRPr lang="en-US"/>
                    </a:p>
                  </a:txBody>
                  <a:tcPr/>
                </a:tc>
              </a:tr>
              <a:tr h="370840">
                <a:tc>
                  <a:txBody>
                    <a:bodyPr/>
                    <a:lstStyle/>
                    <a:p>
                      <a:r>
                        <a:rPr lang="en-US" smtClean="0"/>
                        <a:t>8-10</a:t>
                      </a:r>
                      <a:endParaRPr lang="en-US"/>
                    </a:p>
                  </a:txBody>
                  <a:tcPr/>
                </a:tc>
                <a:tc>
                  <a:txBody>
                    <a:bodyPr/>
                    <a:lstStyle/>
                    <a:p>
                      <a:r>
                        <a:rPr lang="en-US" smtClean="0"/>
                        <a:t>Lập</a:t>
                      </a:r>
                      <a:r>
                        <a:rPr lang="en-US" baseline="0" smtClean="0"/>
                        <a:t> Trình theo chuẩn trong kế hoạch phát triên</a:t>
                      </a:r>
                      <a:endParaRPr lang="en-US"/>
                    </a:p>
                  </a:txBody>
                  <a:tcPr/>
                </a:tc>
                <a:tc>
                  <a:txBody>
                    <a:bodyPr/>
                    <a:lstStyle/>
                    <a:p>
                      <a:r>
                        <a:rPr lang="en-US" smtClean="0"/>
                        <a:t>Tất</a:t>
                      </a:r>
                      <a:r>
                        <a:rPr lang="en-US" baseline="0" smtClean="0"/>
                        <a:t> cả thành viên</a:t>
                      </a:r>
                      <a:endParaRPr lang="en-US"/>
                    </a:p>
                  </a:txBody>
                  <a:tcPr/>
                </a:tc>
                <a:tc>
                  <a:txBody>
                    <a:bodyPr/>
                    <a:lstStyle/>
                    <a:p>
                      <a:r>
                        <a:rPr lang="en-US" baseline="0" smtClean="0"/>
                        <a:t>Thành Tâm + </a:t>
                      </a:r>
                      <a:r>
                        <a:rPr lang="en-US" smtClean="0"/>
                        <a:t>Thành</a:t>
                      </a:r>
                      <a:r>
                        <a:rPr lang="en-US" baseline="0" smtClean="0"/>
                        <a:t> Phi + Thanh Nhã</a:t>
                      </a:r>
                      <a:endParaRPr lang="en-US"/>
                    </a:p>
                  </a:txBody>
                  <a:tcPr/>
                </a:tc>
              </a:tr>
              <a:tr h="370840">
                <a:tc>
                  <a:txBody>
                    <a:bodyPr/>
                    <a:lstStyle/>
                    <a:p>
                      <a:r>
                        <a:rPr lang="en-US" smtClean="0"/>
                        <a:t>11,12</a:t>
                      </a:r>
                      <a:endParaRPr lang="en-US"/>
                    </a:p>
                  </a:txBody>
                  <a:tcPr/>
                </a:tc>
                <a:tc>
                  <a:txBody>
                    <a:bodyPr/>
                    <a:lstStyle/>
                    <a:p>
                      <a:r>
                        <a:rPr lang="en-US" smtClean="0"/>
                        <a:t>Viết</a:t>
                      </a:r>
                      <a:r>
                        <a:rPr lang="en-US" baseline="0" smtClean="0"/>
                        <a:t> kiểm thử các chức năng</a:t>
                      </a:r>
                      <a:endParaRPr lang="en-US"/>
                    </a:p>
                  </a:txBody>
                  <a:tcPr/>
                </a:tc>
                <a:tc>
                  <a:txBody>
                    <a:bodyPr/>
                    <a:lstStyle/>
                    <a:p>
                      <a:r>
                        <a:rPr lang="en-US" smtClean="0"/>
                        <a:t>Thanh</a:t>
                      </a:r>
                      <a:r>
                        <a:rPr lang="en-US" baseline="0" smtClean="0"/>
                        <a:t> Nhã + Thanh Phi</a:t>
                      </a:r>
                      <a:endParaRPr lang="en-US"/>
                    </a:p>
                  </a:txBody>
                  <a:tcPr/>
                </a:tc>
                <a:tc>
                  <a:txBody>
                    <a:bodyPr/>
                    <a:lstStyle/>
                    <a:p>
                      <a:r>
                        <a:rPr lang="en-US" smtClean="0"/>
                        <a:t>Thanh Nhã</a:t>
                      </a:r>
                      <a:endParaRPr lang="en-US"/>
                    </a:p>
                  </a:txBody>
                  <a:tcPr/>
                </a:tc>
              </a:tr>
              <a:tr h="370840">
                <a:tc>
                  <a:txBody>
                    <a:bodyPr/>
                    <a:lstStyle/>
                    <a:p>
                      <a:r>
                        <a:rPr lang="en-US" smtClean="0"/>
                        <a:t>13</a:t>
                      </a:r>
                      <a:endParaRPr lang="en-US"/>
                    </a:p>
                  </a:txBody>
                  <a:tcPr/>
                </a:tc>
                <a:tc>
                  <a:txBody>
                    <a:bodyPr/>
                    <a:lstStyle/>
                    <a:p>
                      <a:r>
                        <a:rPr lang="en-US" smtClean="0"/>
                        <a:t>Cài</a:t>
                      </a:r>
                      <a:r>
                        <a:rPr lang="en-US" baseline="0" smtClean="0"/>
                        <a:t> đặt kiểm thử bằng công cụ tự động một số chức năng</a:t>
                      </a:r>
                      <a:endParaRPr lang="en-US"/>
                    </a:p>
                  </a:txBody>
                  <a:tcPr/>
                </a:tc>
                <a:tc>
                  <a:txBody>
                    <a:bodyPr/>
                    <a:lstStyle/>
                    <a:p>
                      <a:r>
                        <a:rPr lang="en-US" smtClean="0"/>
                        <a:t>Thanh Phi</a:t>
                      </a:r>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2393468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latin typeface="Times New Roman" panose="02020603050405020304" pitchFamily="18" charset="0"/>
                <a:cs typeface="Times New Roman" panose="02020603050405020304" pitchFamily="18" charset="0"/>
              </a:rPr>
              <a:t>NỘI DUNG</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438400"/>
            <a:ext cx="7886700" cy="3365500"/>
          </a:xfrm>
        </p:spPr>
        <p:txBody>
          <a:bodyPr/>
          <a:lstStyle/>
          <a:p>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Model-View-Controller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MVC</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Framework </a:t>
            </a:r>
            <a:r>
              <a:rPr lang="en-US" dirty="0" err="1" smtClean="0">
                <a:latin typeface="Times New Roman" panose="02020603050405020304" pitchFamily="18" charset="0"/>
                <a:cs typeface="Times New Roman" panose="02020603050405020304" pitchFamily="18" charset="0"/>
              </a:rPr>
              <a:t>Codeigniter</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210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1020</Words>
  <Application>Microsoft Office PowerPoint</Application>
  <PresentationFormat>On-screen Show (4:3)</PresentationFormat>
  <Paragraphs>169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BỐ CỤC</vt:lpstr>
      <vt:lpstr>TỔNG QUAN</vt:lpstr>
      <vt:lpstr>TỔNG QUAN</vt:lpstr>
      <vt:lpstr>TỔNG QUAN</vt:lpstr>
      <vt:lpstr>TỔNG QUAN</vt:lpstr>
      <vt:lpstr>PHƯƠNG PHÁP THỰC HIỆN</vt:lpstr>
      <vt:lpstr>KẾ HOẠCH THỰC HIỆN</vt:lpstr>
      <vt:lpstr>NỘI DUNG</vt:lpstr>
      <vt:lpstr>NỘI DUNG </vt:lpstr>
      <vt:lpstr>NỘI DUNG </vt:lpstr>
      <vt:lpstr>NỘI DUNG </vt:lpstr>
      <vt:lpstr>NỘI DUNG </vt:lpstr>
      <vt:lpstr>CÁC TÍNH NĂNG CHÍNH</vt:lpstr>
      <vt:lpstr>CÁC TÍNH NĂNG CHÍNH</vt:lpstr>
      <vt:lpstr>KIỂM THỬ</vt:lpstr>
      <vt:lpstr>KẾT QUẢ ĐẠT ĐƯỢC</vt:lpstr>
      <vt:lpstr>HẠN CHẾ</vt:lpstr>
      <vt:lpstr>HƯỚNG PHÁT TRIỂN</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Thanh Phi</dc:creator>
  <cp:lastModifiedBy>Huynh Nha Thanh</cp:lastModifiedBy>
  <cp:revision>123</cp:revision>
  <dcterms:created xsi:type="dcterms:W3CDTF">2014-10-30T09:39:35Z</dcterms:created>
  <dcterms:modified xsi:type="dcterms:W3CDTF">2014-11-10T08:42:03Z</dcterms:modified>
</cp:coreProperties>
</file>