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 id="288" r:id="rId18"/>
    <p:sldId id="289" r:id="rId19"/>
    <p:sldId id="290" r:id="rId20"/>
    <p:sldId id="291" r:id="rId21"/>
    <p:sldId id="292" r:id="rId22"/>
    <p:sldId id="293"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ĐẠI</a:t>
            </a:r>
            <a:r>
              <a:rPr lang="en-US" sz="3200" b="1" baseline="0" dirty="0">
                <a:solidFill>
                  <a:srgbClr val="FFFF00"/>
                </a:solidFill>
                <a:latin typeface="Times New Roman" pitchFamily="18" charset="0"/>
              </a:rPr>
              <a:t>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solidFill>
                  <a:srgbClr val="000066"/>
                </a:solidFill>
              </a:defRPr>
            </a:lvl1pPr>
          </a:lstStyle>
          <a:p>
            <a:r>
              <a:rPr lang="en-US"/>
              <a:t>Click to edit Master subtitle style</a:t>
            </a:r>
          </a:p>
        </p:txBody>
      </p:sp>
    </p:spTree>
    <p:extLst>
      <p:ext uri="{BB962C8B-B14F-4D97-AF65-F5344CB8AC3E}">
        <p14:creationId xmlns:p14="http://schemas.microsoft.com/office/powerpoint/2010/main" val="57681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62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30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p>
        </p:txBody>
      </p:sp>
      <p:sp>
        <p:nvSpPr>
          <p:cNvPr id="3" name="Table Placeholder 2"/>
          <p:cNvSpPr>
            <a:spLocks noGrp="1"/>
          </p:cNvSpPr>
          <p:nvPr>
            <p:ph type="tbl" idx="1"/>
          </p:nvPr>
        </p:nvSpPr>
        <p:spPr>
          <a:xfrm>
            <a:off x="203200" y="1066800"/>
            <a:ext cx="11785600" cy="5486400"/>
          </a:xfrm>
        </p:spPr>
        <p:txBody>
          <a:bodyPr/>
          <a:lstStyle/>
          <a:p>
            <a:pPr lvl="0"/>
            <a:r>
              <a:rPr lang="en-US" noProof="0" dirty="0"/>
              <a:t>Click icon to add table</a:t>
            </a:r>
          </a:p>
        </p:txBody>
      </p:sp>
    </p:spTree>
    <p:extLst>
      <p:ext uri="{BB962C8B-B14F-4D97-AF65-F5344CB8AC3E}">
        <p14:creationId xmlns:p14="http://schemas.microsoft.com/office/powerpoint/2010/main" val="40486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89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402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271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52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3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095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260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6">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dirty="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33" descr="Lin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dirty="0">
              <a:solidFill>
                <a:srgbClr val="0066CC"/>
              </a:solidFill>
            </a:endParaRPr>
          </a:p>
        </p:txBody>
      </p:sp>
    </p:spTree>
    <p:extLst>
      <p:ext uri="{BB962C8B-B14F-4D97-AF65-F5344CB8AC3E}">
        <p14:creationId xmlns:p14="http://schemas.microsoft.com/office/powerpoint/2010/main" val="737163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600" b="1">
          <a:solidFill>
            <a:srgbClr val="333399"/>
          </a:solidFill>
          <a:latin typeface="+mj-lt"/>
          <a:ea typeface="+mj-ea"/>
          <a:cs typeface="+mj-cs"/>
        </a:defRPr>
      </a:lvl1pPr>
      <a:lvl2pPr algn="ctr" rtl="0" eaLnBrk="1" fontAlgn="base" hangingPunct="1">
        <a:spcBef>
          <a:spcPct val="0"/>
        </a:spcBef>
        <a:spcAft>
          <a:spcPct val="0"/>
        </a:spcAft>
        <a:defRPr sz="3600" b="1">
          <a:solidFill>
            <a:srgbClr val="333399"/>
          </a:solidFill>
          <a:latin typeface="Arial" charset="0"/>
        </a:defRPr>
      </a:lvl2pPr>
      <a:lvl3pPr algn="ctr" rtl="0" eaLnBrk="1" fontAlgn="base" hangingPunct="1">
        <a:spcBef>
          <a:spcPct val="0"/>
        </a:spcBef>
        <a:spcAft>
          <a:spcPct val="0"/>
        </a:spcAft>
        <a:defRPr sz="3600" b="1">
          <a:solidFill>
            <a:srgbClr val="333399"/>
          </a:solidFill>
          <a:latin typeface="Arial" charset="0"/>
        </a:defRPr>
      </a:lvl3pPr>
      <a:lvl4pPr algn="ctr" rtl="0" eaLnBrk="1" fontAlgn="base" hangingPunct="1">
        <a:spcBef>
          <a:spcPct val="0"/>
        </a:spcBef>
        <a:spcAft>
          <a:spcPct val="0"/>
        </a:spcAft>
        <a:defRPr sz="3600" b="1">
          <a:solidFill>
            <a:srgbClr val="333399"/>
          </a:solidFill>
          <a:latin typeface="Arial" charset="0"/>
        </a:defRPr>
      </a:lvl4pPr>
      <a:lvl5pPr algn="ctr" rtl="0" eaLnBrk="1" fontAlgn="base" hangingPunct="1">
        <a:spcBef>
          <a:spcPct val="0"/>
        </a:spcBef>
        <a:spcAft>
          <a:spcPct val="0"/>
        </a:spcAft>
        <a:defRPr sz="3600" b="1">
          <a:solidFill>
            <a:srgbClr val="333399"/>
          </a:solidFill>
          <a:latin typeface="Arial" charset="0"/>
        </a:defRPr>
      </a:lvl5pPr>
      <a:lvl6pPr marL="457200" algn="ctr" rtl="0" eaLnBrk="1" fontAlgn="base" hangingPunct="1">
        <a:spcBef>
          <a:spcPct val="0"/>
        </a:spcBef>
        <a:spcAft>
          <a:spcPct val="0"/>
        </a:spcAft>
        <a:defRPr sz="3800" b="1">
          <a:solidFill>
            <a:srgbClr val="333399"/>
          </a:solidFill>
          <a:latin typeface="Arial" charset="0"/>
        </a:defRPr>
      </a:lvl6pPr>
      <a:lvl7pPr marL="914400" algn="ctr" rtl="0" eaLnBrk="1" fontAlgn="base" hangingPunct="1">
        <a:spcBef>
          <a:spcPct val="0"/>
        </a:spcBef>
        <a:spcAft>
          <a:spcPct val="0"/>
        </a:spcAft>
        <a:defRPr sz="3800" b="1">
          <a:solidFill>
            <a:srgbClr val="333399"/>
          </a:solidFill>
          <a:latin typeface="Arial" charset="0"/>
        </a:defRPr>
      </a:lvl7pPr>
      <a:lvl8pPr marL="1371600" algn="ctr" rtl="0" eaLnBrk="1" fontAlgn="base" hangingPunct="1">
        <a:spcBef>
          <a:spcPct val="0"/>
        </a:spcBef>
        <a:spcAft>
          <a:spcPct val="0"/>
        </a:spcAft>
        <a:defRPr sz="3800" b="1">
          <a:solidFill>
            <a:srgbClr val="333399"/>
          </a:solidFill>
          <a:latin typeface="Arial" charset="0"/>
        </a:defRPr>
      </a:lvl8pPr>
      <a:lvl9pPr marL="1828800" algn="ctr" rtl="0" eaLnBrk="1" fontAlgn="base" hangingPunct="1">
        <a:spcBef>
          <a:spcPct val="0"/>
        </a:spcBef>
        <a:spcAft>
          <a:spcPct val="0"/>
        </a:spcAft>
        <a:defRPr sz="3800" b="1">
          <a:solidFill>
            <a:srgbClr val="333399"/>
          </a:solidFill>
          <a:latin typeface="Arial" charset="0"/>
        </a:defRPr>
      </a:lvl9pPr>
    </p:titleStyle>
    <p:bodyStyle>
      <a:lvl1pPr marL="342900" indent="-342900" algn="l" rtl="0" eaLnBrk="1" fontAlgn="base" hangingPunct="1">
        <a:spcBef>
          <a:spcPts val="600"/>
        </a:spcBef>
        <a:spcAft>
          <a:spcPts val="600"/>
        </a:spcAft>
        <a:buFont typeface="Wingdings"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CHƯƠNG 1</a:t>
            </a:r>
            <a:br>
              <a:rPr lang="en-US" dirty="0"/>
            </a:br>
            <a:r>
              <a:rPr lang="en-US" dirty="0"/>
              <a:t>TỔNG QUAN QUẢN TRỊ MẠNG</a:t>
            </a:r>
          </a:p>
        </p:txBody>
      </p:sp>
      <p:sp>
        <p:nvSpPr>
          <p:cNvPr id="3" name="Subtitle 2"/>
          <p:cNvSpPr>
            <a:spLocks noGrp="1"/>
          </p:cNvSpPr>
          <p:nvPr>
            <p:ph type="subTitle" idx="1"/>
          </p:nvPr>
        </p:nvSpPr>
        <p:spPr/>
        <p:txBody>
          <a:bodyPr/>
          <a:lstStyle/>
          <a:p>
            <a:r>
              <a:rPr lang="en-US" dirty="0"/>
              <a:t>GV: LƯƠNG MINH HUẤN</a:t>
            </a:r>
          </a:p>
        </p:txBody>
      </p:sp>
    </p:spTree>
    <p:extLst>
      <p:ext uri="{BB962C8B-B14F-4D97-AF65-F5344CB8AC3E}">
        <p14:creationId xmlns:p14="http://schemas.microsoft.com/office/powerpoint/2010/main" val="8197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CÁC HỆ ĐIỀU HÀNH QUẢN TRỊ MẠNG</a:t>
            </a:r>
          </a:p>
        </p:txBody>
      </p:sp>
      <p:sp>
        <p:nvSpPr>
          <p:cNvPr id="3" name="Content Placeholder 2"/>
          <p:cNvSpPr>
            <a:spLocks noGrp="1"/>
          </p:cNvSpPr>
          <p:nvPr>
            <p:ph idx="1"/>
          </p:nvPr>
        </p:nvSpPr>
        <p:spPr/>
        <p:txBody>
          <a:bodyPr/>
          <a:lstStyle/>
          <a:p>
            <a:r>
              <a:rPr lang="en-US" dirty="0"/>
              <a:t>Windows Server</a:t>
            </a:r>
          </a:p>
        </p:txBody>
      </p:sp>
      <p:pic>
        <p:nvPicPr>
          <p:cNvPr id="5122" name="Picture 2" descr="Káº¿t quáº£ hÃ¬nh áº£nh cho windows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187" y="1427747"/>
            <a:ext cx="4404847" cy="443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48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CÁC HỆ ĐIỀU HÀNH QUẢN TRỊ MẠNG</a:t>
            </a:r>
          </a:p>
        </p:txBody>
      </p:sp>
      <p:sp>
        <p:nvSpPr>
          <p:cNvPr id="3" name="Content Placeholder 2"/>
          <p:cNvSpPr>
            <a:spLocks noGrp="1"/>
          </p:cNvSpPr>
          <p:nvPr>
            <p:ph idx="1"/>
          </p:nvPr>
        </p:nvSpPr>
        <p:spPr/>
        <p:txBody>
          <a:bodyPr/>
          <a:lstStyle/>
          <a:p>
            <a:r>
              <a:rPr lang="en-US" dirty="0"/>
              <a:t>CentOS</a:t>
            </a:r>
          </a:p>
        </p:txBody>
      </p:sp>
      <p:pic>
        <p:nvPicPr>
          <p:cNvPr id="6146" name="Picture 2" descr="Káº¿t quáº£ hÃ¬nh áº£nh cho Cen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6" y="1652774"/>
            <a:ext cx="5230799" cy="3470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6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CÁC HỆ ĐIỀU HÀNH QUẢN TRỊ MẠNG</a:t>
            </a:r>
          </a:p>
        </p:txBody>
      </p:sp>
      <p:sp>
        <p:nvSpPr>
          <p:cNvPr id="3" name="Content Placeholder 2"/>
          <p:cNvSpPr>
            <a:spLocks noGrp="1"/>
          </p:cNvSpPr>
          <p:nvPr>
            <p:ph idx="1"/>
          </p:nvPr>
        </p:nvSpPr>
        <p:spPr/>
        <p:txBody>
          <a:bodyPr/>
          <a:lstStyle/>
          <a:p>
            <a:r>
              <a:rPr lang="en-US" dirty="0" err="1"/>
              <a:t>Ferdora</a:t>
            </a:r>
            <a:endParaRPr lang="en-US" dirty="0"/>
          </a:p>
        </p:txBody>
      </p:sp>
      <p:pic>
        <p:nvPicPr>
          <p:cNvPr id="7170" name="Picture 2" descr="Káº¿t quáº£ hÃ¬nh áº£nh cho Fedora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723" y="1662953"/>
            <a:ext cx="8179227" cy="429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71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HOẠT ĐỘNG CỦA NGƯỜI QUẢN TRỊ MẠNG</a:t>
            </a:r>
          </a:p>
        </p:txBody>
      </p:sp>
      <p:sp>
        <p:nvSpPr>
          <p:cNvPr id="3" name="Content Placeholder 2"/>
          <p:cNvSpPr>
            <a:spLocks noGrp="1"/>
          </p:cNvSpPr>
          <p:nvPr>
            <p:ph idx="1"/>
          </p:nvPr>
        </p:nvSpPr>
        <p:spPr/>
        <p:txBody>
          <a:bodyPr/>
          <a:lstStyle/>
          <a:p>
            <a:pPr algn="just"/>
            <a:r>
              <a:rPr lang="vi-VN" dirty="0"/>
              <a:t>Người quản lý mạng của một tổ chức phải rất am hiểu về các giao thức Internet (tức là TCP / IP) cũng như phần mềm hệ điều hành và phần cứng (ví dụ máy chủ).</a:t>
            </a:r>
          </a:p>
          <a:p>
            <a:pPr algn="just"/>
            <a:r>
              <a:rPr lang="vi-VN" dirty="0"/>
              <a:t>Người quản trị mạng máy tính phải là chuyên gia trong việc triển khai và duy trì các phần mềm ứng dụng và phần cứng chuyên dụng</a:t>
            </a:r>
            <a:endParaRPr lang="en-US" dirty="0"/>
          </a:p>
          <a:p>
            <a:pPr algn="just"/>
            <a:r>
              <a:rPr lang="en-US" dirty="0" err="1"/>
              <a:t>Giám</a:t>
            </a:r>
            <a:r>
              <a:rPr lang="en-US" dirty="0"/>
              <a:t> </a:t>
            </a:r>
            <a:r>
              <a:rPr lang="en-US" dirty="0" err="1"/>
              <a:t>sát</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mạng</a:t>
            </a:r>
            <a:r>
              <a:rPr lang="en-US" dirty="0"/>
              <a:t> </a:t>
            </a:r>
            <a:r>
              <a:rPr lang="en-US" dirty="0" err="1"/>
              <a:t>máy</a:t>
            </a:r>
            <a:r>
              <a:rPr lang="en-US" dirty="0"/>
              <a:t> </a:t>
            </a:r>
            <a:r>
              <a:rPr lang="en-US" dirty="0" err="1"/>
              <a:t>tính</a:t>
            </a:r>
            <a:r>
              <a:rPr lang="en-US" dirty="0"/>
              <a:t>.</a:t>
            </a:r>
          </a:p>
          <a:p>
            <a:pPr algn="just"/>
            <a:r>
              <a:rPr lang="en-US" dirty="0" err="1"/>
              <a:t>Quản</a:t>
            </a:r>
            <a:r>
              <a:rPr lang="en-US" dirty="0"/>
              <a:t> </a:t>
            </a:r>
            <a:r>
              <a:rPr lang="en-US" dirty="0" err="1"/>
              <a:t>trị</a:t>
            </a:r>
            <a:r>
              <a:rPr lang="en-US" dirty="0"/>
              <a:t> </a:t>
            </a:r>
            <a:r>
              <a:rPr lang="en-US" dirty="0" err="1"/>
              <a:t>mạng</a:t>
            </a:r>
            <a:r>
              <a:rPr lang="en-US" dirty="0"/>
              <a:t> </a:t>
            </a:r>
            <a:r>
              <a:rPr lang="en-US" dirty="0" err="1"/>
              <a:t>phải</a:t>
            </a:r>
            <a:r>
              <a:rPr lang="en-US" dirty="0"/>
              <a:t> </a:t>
            </a:r>
            <a:r>
              <a:rPr lang="en-US" dirty="0" err="1"/>
              <a:t>xem</a:t>
            </a:r>
            <a:r>
              <a:rPr lang="en-US" dirty="0"/>
              <a:t> </a:t>
            </a:r>
            <a:r>
              <a:rPr lang="en-US" dirty="0" err="1"/>
              <a:t>xét</a:t>
            </a:r>
            <a:r>
              <a:rPr lang="en-US" dirty="0"/>
              <a:t> </a:t>
            </a:r>
            <a:r>
              <a:rPr lang="en-US" dirty="0" err="1"/>
              <a:t>việc</a:t>
            </a:r>
            <a:r>
              <a:rPr lang="en-US" dirty="0"/>
              <a:t> </a:t>
            </a:r>
            <a:r>
              <a:rPr lang="en-US" dirty="0" err="1"/>
              <a:t>tắc</a:t>
            </a:r>
            <a:r>
              <a:rPr lang="en-US" dirty="0"/>
              <a:t> </a:t>
            </a:r>
            <a:r>
              <a:rPr lang="en-US" dirty="0" err="1"/>
              <a:t>nghẽn</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băng</a:t>
            </a:r>
            <a:r>
              <a:rPr lang="en-US" dirty="0"/>
              <a:t> </a:t>
            </a:r>
            <a:r>
              <a:rPr lang="en-US" dirty="0" err="1"/>
              <a:t>thông</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tài</a:t>
            </a:r>
            <a:r>
              <a:rPr lang="en-US" dirty="0"/>
              <a:t> </a:t>
            </a:r>
            <a:r>
              <a:rPr lang="en-US" dirty="0" err="1"/>
              <a:t>nguyên</a:t>
            </a:r>
            <a:r>
              <a:rPr lang="en-US" dirty="0"/>
              <a:t> </a:t>
            </a:r>
            <a:r>
              <a:rPr lang="en-US" dirty="0" err="1"/>
              <a:t>khác</a:t>
            </a:r>
            <a:r>
              <a:rPr lang="en-US" dirty="0"/>
              <a:t>. </a:t>
            </a:r>
            <a:r>
              <a:rPr lang="en-US" dirty="0" err="1"/>
              <a:t>Họ</a:t>
            </a:r>
            <a:r>
              <a:rPr lang="en-US" dirty="0"/>
              <a:t> </a:t>
            </a:r>
            <a:r>
              <a:rPr lang="en-US" dirty="0" err="1"/>
              <a:t>phải</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khắc</a:t>
            </a:r>
            <a:r>
              <a:rPr lang="en-US" dirty="0"/>
              <a:t> </a:t>
            </a:r>
            <a:r>
              <a:rPr lang="en-US" dirty="0" err="1"/>
              <a:t>phục</a:t>
            </a:r>
            <a:r>
              <a:rPr lang="en-US" dirty="0"/>
              <a:t> </a:t>
            </a:r>
            <a:r>
              <a:rPr lang="en-US" dirty="0" err="1"/>
              <a:t>sự</a:t>
            </a:r>
            <a:r>
              <a:rPr lang="en-US" dirty="0"/>
              <a:t> </a:t>
            </a:r>
            <a:r>
              <a:rPr lang="en-US" dirty="0" err="1"/>
              <a:t>cố</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liên</a:t>
            </a:r>
            <a:r>
              <a:rPr lang="en-US" dirty="0"/>
              <a:t> </a:t>
            </a:r>
            <a:r>
              <a:rPr lang="en-US" dirty="0" err="1"/>
              <a:t>tục</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cần</a:t>
            </a:r>
            <a:r>
              <a:rPr lang="en-US" dirty="0"/>
              <a:t> </a:t>
            </a:r>
            <a:r>
              <a:rPr lang="en-US" dirty="0" err="1"/>
              <a:t>thiết</a:t>
            </a:r>
            <a:r>
              <a:rPr lang="en-US" dirty="0"/>
              <a:t> </a:t>
            </a:r>
          </a:p>
        </p:txBody>
      </p:sp>
    </p:spTree>
    <p:extLst>
      <p:ext uri="{BB962C8B-B14F-4D97-AF65-F5344CB8AC3E}">
        <p14:creationId xmlns:p14="http://schemas.microsoft.com/office/powerpoint/2010/main" val="188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HOẠT ĐỘNG CỦA NGƯỜI QUẢN TRỊ MẠNG</a:t>
            </a:r>
          </a:p>
        </p:txBody>
      </p:sp>
      <p:sp>
        <p:nvSpPr>
          <p:cNvPr id="3" name="Content Placeholder 2"/>
          <p:cNvSpPr>
            <a:spLocks noGrp="1"/>
          </p:cNvSpPr>
          <p:nvPr>
            <p:ph idx="1"/>
          </p:nvPr>
        </p:nvSpPr>
        <p:spPr/>
        <p:txBody>
          <a:bodyPr/>
          <a:lstStyle/>
          <a:p>
            <a:r>
              <a:rPr lang="en-US" dirty="0" err="1"/>
              <a:t>Hỗ</a:t>
            </a:r>
            <a:r>
              <a:rPr lang="en-US" dirty="0"/>
              <a:t> </a:t>
            </a:r>
            <a:r>
              <a:rPr lang="en-US" dirty="0" err="1"/>
              <a:t>trợ</a:t>
            </a:r>
            <a:r>
              <a:rPr lang="en-US" dirty="0"/>
              <a:t> </a:t>
            </a:r>
            <a:r>
              <a:rPr lang="en-US" dirty="0" err="1"/>
              <a:t>các</a:t>
            </a:r>
            <a:r>
              <a:rPr lang="en-US" dirty="0"/>
              <a:t> </a:t>
            </a:r>
            <a:r>
              <a:rPr lang="en-US" dirty="0" err="1"/>
              <a:t>nhân</a:t>
            </a:r>
            <a:r>
              <a:rPr lang="en-US" dirty="0"/>
              <a:t> </a:t>
            </a:r>
            <a:r>
              <a:rPr lang="en-US" dirty="0" err="1"/>
              <a:t>viên</a:t>
            </a:r>
            <a:r>
              <a:rPr lang="en-US" dirty="0"/>
              <a:t> </a:t>
            </a:r>
            <a:r>
              <a:rPr lang="en-US" dirty="0" err="1"/>
              <a:t>về</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nguồn</a:t>
            </a:r>
            <a:r>
              <a:rPr lang="en-US" dirty="0"/>
              <a:t> </a:t>
            </a:r>
            <a:r>
              <a:rPr lang="en-US" dirty="0" err="1"/>
              <a:t>thông</a:t>
            </a:r>
            <a:r>
              <a:rPr lang="en-US" dirty="0"/>
              <a:t> tin,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thích</a:t>
            </a:r>
            <a:r>
              <a:rPr lang="en-US" dirty="0"/>
              <a:t> </a:t>
            </a:r>
            <a:r>
              <a:rPr lang="en-US" dirty="0" err="1"/>
              <a:t>hợp</a:t>
            </a:r>
            <a:r>
              <a:rPr lang="en-US" dirty="0"/>
              <a:t>.</a:t>
            </a:r>
          </a:p>
          <a:p>
            <a:r>
              <a:rPr lang="en-US" dirty="0" err="1"/>
              <a:t>Những</a:t>
            </a:r>
            <a:r>
              <a:rPr lang="en-US" dirty="0"/>
              <a:t> </a:t>
            </a:r>
            <a:r>
              <a:rPr lang="en-US" dirty="0" err="1"/>
              <a:t>nhà</a:t>
            </a:r>
            <a:r>
              <a:rPr lang="en-US" dirty="0"/>
              <a:t> </a:t>
            </a:r>
            <a:r>
              <a:rPr lang="en-US" dirty="0" err="1"/>
              <a:t>quản</a:t>
            </a:r>
            <a:r>
              <a:rPr lang="en-US" dirty="0"/>
              <a:t> </a:t>
            </a:r>
            <a:r>
              <a:rPr lang="en-US" dirty="0" err="1"/>
              <a:t>trị</a:t>
            </a:r>
            <a:r>
              <a:rPr lang="en-US" dirty="0"/>
              <a:t> </a:t>
            </a:r>
            <a:r>
              <a:rPr lang="en-US" dirty="0" err="1"/>
              <a:t>mạng</a:t>
            </a:r>
            <a:r>
              <a:rPr lang="en-US" dirty="0"/>
              <a:t> </a:t>
            </a:r>
            <a:r>
              <a:rPr lang="en-US" dirty="0" err="1"/>
              <a:t>máy</a:t>
            </a:r>
            <a:r>
              <a:rPr lang="en-US" dirty="0"/>
              <a:t> </a:t>
            </a:r>
            <a:r>
              <a:rPr lang="en-US" dirty="0" err="1"/>
              <a:t>tính</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đa</a:t>
            </a:r>
            <a:r>
              <a:rPr lang="en-US" dirty="0"/>
              <a:t> </a:t>
            </a:r>
            <a:r>
              <a:rPr lang="en-US" dirty="0" err="1"/>
              <a:t>nhiệm</a:t>
            </a:r>
            <a:r>
              <a:rPr lang="en-US" dirty="0"/>
              <a:t> </a:t>
            </a:r>
            <a:r>
              <a:rPr lang="en-US" dirty="0" err="1"/>
              <a:t>bao</a:t>
            </a:r>
            <a:r>
              <a:rPr lang="en-US" dirty="0"/>
              <a:t> </a:t>
            </a:r>
            <a:r>
              <a:rPr lang="en-US" dirty="0" err="1"/>
              <a:t>quát</a:t>
            </a:r>
            <a:r>
              <a:rPr lang="en-US" dirty="0"/>
              <a:t> </a:t>
            </a:r>
            <a:r>
              <a:rPr lang="en-US" dirty="0" err="1"/>
              <a:t>hệ</a:t>
            </a:r>
            <a:r>
              <a:rPr lang="en-US" dirty="0"/>
              <a:t> </a:t>
            </a:r>
            <a:r>
              <a:rPr lang="en-US" dirty="0" err="1"/>
              <a:t>thống</a:t>
            </a:r>
            <a:r>
              <a:rPr lang="en-US" dirty="0"/>
              <a:t>. </a:t>
            </a:r>
          </a:p>
        </p:txBody>
      </p:sp>
    </p:spTree>
    <p:extLst>
      <p:ext uri="{BB962C8B-B14F-4D97-AF65-F5344CB8AC3E}">
        <p14:creationId xmlns:p14="http://schemas.microsoft.com/office/powerpoint/2010/main" val="322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CÁC THÀNH PHẦN CƠ BẢN CỦA QUẢN TRỊ MẠNG</a:t>
            </a:r>
          </a:p>
        </p:txBody>
      </p:sp>
      <p:sp>
        <p:nvSpPr>
          <p:cNvPr id="3" name="Content Placeholder 2"/>
          <p:cNvSpPr>
            <a:spLocks noGrp="1"/>
          </p:cNvSpPr>
          <p:nvPr>
            <p:ph idx="1"/>
          </p:nvPr>
        </p:nvSpPr>
        <p:spPr/>
        <p:txBody>
          <a:bodyPr/>
          <a:lstStyle/>
          <a:p>
            <a:r>
              <a:rPr lang="en-US" dirty="0"/>
              <a:t>Theo </a:t>
            </a:r>
            <a:r>
              <a:rPr lang="en-US" dirty="0" err="1"/>
              <a:t>dõi</a:t>
            </a:r>
            <a:r>
              <a:rPr lang="en-US" dirty="0"/>
              <a:t> </a:t>
            </a:r>
            <a:r>
              <a:rPr lang="en-US" dirty="0" err="1"/>
              <a:t>hệ</a:t>
            </a:r>
            <a:r>
              <a:rPr lang="en-US" dirty="0"/>
              <a:t> </a:t>
            </a:r>
            <a:r>
              <a:rPr lang="en-US" dirty="0" err="1"/>
              <a:t>thống</a:t>
            </a:r>
            <a:r>
              <a:rPr lang="en-US" dirty="0"/>
              <a:t> </a:t>
            </a:r>
            <a:r>
              <a:rPr lang="en-US" dirty="0" err="1"/>
              <a:t>mạng</a:t>
            </a:r>
            <a:r>
              <a:rPr lang="en-US" dirty="0"/>
              <a:t>.</a:t>
            </a:r>
          </a:p>
          <a:p>
            <a:r>
              <a:rPr lang="en-US" dirty="0" err="1"/>
              <a:t>Quản</a:t>
            </a:r>
            <a:r>
              <a:rPr lang="en-US" dirty="0"/>
              <a:t> </a:t>
            </a:r>
            <a:r>
              <a:rPr lang="en-US" dirty="0" err="1"/>
              <a:t>lý</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mạng</a:t>
            </a:r>
            <a:r>
              <a:rPr lang="en-US" dirty="0"/>
              <a:t>.</a:t>
            </a:r>
          </a:p>
          <a:p>
            <a:r>
              <a:rPr lang="en-US" dirty="0" err="1"/>
              <a:t>Quản</a:t>
            </a:r>
            <a:r>
              <a:rPr lang="en-US" dirty="0"/>
              <a:t> </a:t>
            </a:r>
            <a:r>
              <a:rPr lang="en-US" dirty="0" err="1"/>
              <a:t>lý</a:t>
            </a:r>
            <a:r>
              <a:rPr lang="en-US" dirty="0"/>
              <a:t> </a:t>
            </a:r>
            <a:r>
              <a:rPr lang="en-US" dirty="0" err="1"/>
              <a:t>người</a:t>
            </a:r>
            <a:r>
              <a:rPr lang="en-US" dirty="0"/>
              <a:t> </a:t>
            </a:r>
            <a:r>
              <a:rPr lang="en-US" dirty="0" err="1"/>
              <a:t>dùng</a:t>
            </a:r>
            <a:r>
              <a:rPr lang="en-US" dirty="0"/>
              <a:t>.</a:t>
            </a:r>
          </a:p>
          <a:p>
            <a:r>
              <a:rPr lang="en-US" dirty="0" err="1"/>
              <a:t>Quản</a:t>
            </a:r>
            <a:r>
              <a:rPr lang="en-US" dirty="0"/>
              <a:t> </a:t>
            </a:r>
            <a:r>
              <a:rPr lang="en-US" dirty="0" err="1"/>
              <a:t>lý</a:t>
            </a:r>
            <a:r>
              <a:rPr lang="en-US" dirty="0"/>
              <a:t> system log.</a:t>
            </a:r>
          </a:p>
          <a:p>
            <a:r>
              <a:rPr lang="en-US" dirty="0" err="1"/>
              <a:t>Lập</a:t>
            </a:r>
            <a:r>
              <a:rPr lang="en-US" dirty="0"/>
              <a:t> </a:t>
            </a:r>
            <a:r>
              <a:rPr lang="en-US" dirty="0" err="1"/>
              <a:t>lịch</a:t>
            </a:r>
            <a:r>
              <a:rPr lang="en-US" dirty="0"/>
              <a:t>.</a:t>
            </a:r>
          </a:p>
        </p:txBody>
      </p:sp>
    </p:spTree>
    <p:extLst>
      <p:ext uri="{BB962C8B-B14F-4D97-AF65-F5344CB8AC3E}">
        <p14:creationId xmlns:p14="http://schemas.microsoft.com/office/powerpoint/2010/main" val="275760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CC8-C8E1-436E-A22B-4B344226121A}"/>
              </a:ext>
            </a:extLst>
          </p:cNvPr>
          <p:cNvSpPr>
            <a:spLocks noGrp="1"/>
          </p:cNvSpPr>
          <p:nvPr>
            <p:ph type="title"/>
          </p:nvPr>
        </p:nvSpPr>
        <p:spPr/>
        <p:txBody>
          <a:bodyPr/>
          <a:lstStyle/>
          <a:p>
            <a:r>
              <a:rPr lang="en-US" dirty="0"/>
              <a:t>V.1. THEO DÕI HỆ THỐNG MẠNG</a:t>
            </a:r>
          </a:p>
        </p:txBody>
      </p:sp>
      <p:sp>
        <p:nvSpPr>
          <p:cNvPr id="3" name="Content Placeholder 2">
            <a:extLst>
              <a:ext uri="{FF2B5EF4-FFF2-40B4-BE49-F238E27FC236}">
                <a16:creationId xmlns:a16="http://schemas.microsoft.com/office/drawing/2014/main" id="{FC501C08-D959-4569-989E-31489F79ACF6}"/>
              </a:ext>
            </a:extLst>
          </p:cNvPr>
          <p:cNvSpPr>
            <a:spLocks noGrp="1"/>
          </p:cNvSpPr>
          <p:nvPr>
            <p:ph idx="1"/>
          </p:nvPr>
        </p:nvSpPr>
        <p:spPr/>
        <p:txBody>
          <a:bodyPr/>
          <a:lstStyle/>
          <a:p>
            <a:pPr algn="just"/>
            <a:r>
              <a:rPr lang="vi-VN" b="1" dirty="0"/>
              <a:t>Giám sát mạng</a:t>
            </a:r>
            <a:r>
              <a:rPr lang="vi-VN" dirty="0"/>
              <a:t> là việc sử dụng một hệ thống để liên tục theo dõi một mạng máy tính, xem xét coi có các thành phần hoạt động chậm lại hoặc không hoạt động và thông báo cho quản trị viên mạng (qua email, tin nhắn SMS hoặc các báo động khác) trong trường hợp mạng không hoạt động hoặc có các rắc rối khác. </a:t>
            </a:r>
            <a:endParaRPr lang="en-US" dirty="0"/>
          </a:p>
          <a:p>
            <a:pPr algn="just"/>
            <a:r>
              <a:rPr lang="vi-VN" dirty="0"/>
              <a:t>Giám sát mạng là một phần của quản lý mạng.</a:t>
            </a:r>
            <a:endParaRPr lang="en-US" dirty="0"/>
          </a:p>
        </p:txBody>
      </p:sp>
    </p:spTree>
    <p:extLst>
      <p:ext uri="{BB962C8B-B14F-4D97-AF65-F5344CB8AC3E}">
        <p14:creationId xmlns:p14="http://schemas.microsoft.com/office/powerpoint/2010/main" val="188138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4E59-9038-45DC-A020-56B400AA9C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ECF311-1048-4EB0-AAE3-7DA1D3DBA5D8}"/>
              </a:ext>
            </a:extLst>
          </p:cNvPr>
          <p:cNvSpPr>
            <a:spLocks noGrp="1"/>
          </p:cNvSpPr>
          <p:nvPr>
            <p:ph idx="1"/>
          </p:nvPr>
        </p:nvSpPr>
        <p:spPr/>
        <p:txBody>
          <a:bodyPr/>
          <a:lstStyle/>
          <a:p>
            <a:endParaRPr lang="en-US"/>
          </a:p>
        </p:txBody>
      </p:sp>
      <p:pic>
        <p:nvPicPr>
          <p:cNvPr id="1026" name="Picture 2" descr="Káº¿t quáº£ hÃ¬nh áº£nh cho pháº§n má»m giÃ¡m sÃ¡t máº¡ng">
            <a:extLst>
              <a:ext uri="{FF2B5EF4-FFF2-40B4-BE49-F238E27FC236}">
                <a16:creationId xmlns:a16="http://schemas.microsoft.com/office/drawing/2014/main" id="{247BBA05-EFD9-4810-AE18-FF0386677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7" y="1059239"/>
            <a:ext cx="6047786" cy="4071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cÃ´ng cá»¥ giÃ¡m sÃ¡t máº¡ng">
            <a:extLst>
              <a:ext uri="{FF2B5EF4-FFF2-40B4-BE49-F238E27FC236}">
                <a16:creationId xmlns:a16="http://schemas.microsoft.com/office/drawing/2014/main" id="{2591CD2B-95F2-4345-A343-BE1A5E4EB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31044"/>
            <a:ext cx="4412161" cy="2543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cÃ´ng cá»¥ giÃ¡m sÃ¡t máº¡ng">
            <a:extLst>
              <a:ext uri="{FF2B5EF4-FFF2-40B4-BE49-F238E27FC236}">
                <a16:creationId xmlns:a16="http://schemas.microsoft.com/office/drawing/2014/main" id="{2A382EE0-9019-4FD5-87AB-0ADC49628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367643"/>
            <a:ext cx="4972083" cy="329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90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5E8-BC5B-4F2E-9603-EFC7C64E18F4}"/>
              </a:ext>
            </a:extLst>
          </p:cNvPr>
          <p:cNvSpPr>
            <a:spLocks noGrp="1"/>
          </p:cNvSpPr>
          <p:nvPr>
            <p:ph type="title"/>
          </p:nvPr>
        </p:nvSpPr>
        <p:spPr/>
        <p:txBody>
          <a:bodyPr/>
          <a:lstStyle/>
          <a:p>
            <a:r>
              <a:rPr lang="en-US" dirty="0"/>
              <a:t>V.2. QUẢN LÝ CÁC DỊCH VỤ MẠNG</a:t>
            </a:r>
          </a:p>
        </p:txBody>
      </p:sp>
      <p:sp>
        <p:nvSpPr>
          <p:cNvPr id="3" name="Content Placeholder 2">
            <a:extLst>
              <a:ext uri="{FF2B5EF4-FFF2-40B4-BE49-F238E27FC236}">
                <a16:creationId xmlns:a16="http://schemas.microsoft.com/office/drawing/2014/main" id="{3286DE50-2B29-4E79-9E12-644D7553CE42}"/>
              </a:ext>
            </a:extLst>
          </p:cNvPr>
          <p:cNvSpPr>
            <a:spLocks noGrp="1"/>
          </p:cNvSpPr>
          <p:nvPr>
            <p:ph idx="1"/>
          </p:nvPr>
        </p:nvSpPr>
        <p:spPr/>
        <p:txBody>
          <a:bodyPr/>
          <a:lstStyle/>
          <a:p>
            <a:r>
              <a:rPr lang="en-US" dirty="0" err="1"/>
              <a:t>Quản</a:t>
            </a:r>
            <a:r>
              <a:rPr lang="en-US" dirty="0"/>
              <a:t> </a:t>
            </a:r>
            <a:r>
              <a:rPr lang="en-US" dirty="0" err="1"/>
              <a:t>lý</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để</a:t>
            </a:r>
            <a:r>
              <a:rPr lang="en-US" dirty="0"/>
              <a:t> </a:t>
            </a:r>
            <a:r>
              <a:rPr lang="en-US" dirty="0" err="1"/>
              <a:t>phục</a:t>
            </a:r>
            <a:r>
              <a:rPr lang="en-US" dirty="0"/>
              <a:t> </a:t>
            </a:r>
            <a:r>
              <a:rPr lang="en-US" dirty="0" err="1"/>
              <a:t>vụ</a:t>
            </a:r>
            <a:r>
              <a:rPr lang="en-US" dirty="0"/>
              <a:t> ng</a:t>
            </a:r>
            <a:r>
              <a:rPr lang="vi-VN" dirty="0"/>
              <a:t>ư</a:t>
            </a:r>
            <a:r>
              <a:rPr lang="en-US" dirty="0" err="1"/>
              <a:t>ời</a:t>
            </a:r>
            <a:r>
              <a:rPr lang="en-US" dirty="0"/>
              <a:t> dung, </a:t>
            </a:r>
            <a:r>
              <a:rPr lang="en-US" dirty="0" err="1"/>
              <a:t>nh</a:t>
            </a:r>
            <a:r>
              <a:rPr lang="vi-VN" dirty="0"/>
              <a:t>ư</a:t>
            </a:r>
            <a:r>
              <a:rPr lang="en-US" dirty="0"/>
              <a:t>:</a:t>
            </a:r>
          </a:p>
          <a:p>
            <a:pPr lvl="1"/>
            <a:r>
              <a:rPr lang="en-US" dirty="0"/>
              <a:t>Web</a:t>
            </a:r>
          </a:p>
          <a:p>
            <a:pPr lvl="1"/>
            <a:r>
              <a:rPr lang="en-US" dirty="0"/>
              <a:t>Mail</a:t>
            </a:r>
          </a:p>
          <a:p>
            <a:pPr lvl="1"/>
            <a:r>
              <a:rPr lang="en-US" dirty="0"/>
              <a:t>FTP</a:t>
            </a:r>
          </a:p>
          <a:p>
            <a:pPr lvl="1"/>
            <a:r>
              <a:rPr lang="en-US" dirty="0"/>
              <a:t>DHCP</a:t>
            </a:r>
          </a:p>
          <a:p>
            <a:pPr lvl="1"/>
            <a:r>
              <a:rPr lang="en-US" dirty="0"/>
              <a:t>…</a:t>
            </a:r>
          </a:p>
        </p:txBody>
      </p:sp>
      <p:pic>
        <p:nvPicPr>
          <p:cNvPr id="2050" name="Picture 2" descr="Káº¿t quáº£ hÃ¬nh áº£nh cho dá»ch vá»¥ máº¡ng">
            <a:extLst>
              <a:ext uri="{FF2B5EF4-FFF2-40B4-BE49-F238E27FC236}">
                <a16:creationId xmlns:a16="http://schemas.microsoft.com/office/drawing/2014/main" id="{8DD699F4-4205-474C-BC88-25D078A2D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179" y="2162125"/>
            <a:ext cx="6096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1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BBA-3D5F-4FC8-9DCD-1321CD528FD1}"/>
              </a:ext>
            </a:extLst>
          </p:cNvPr>
          <p:cNvSpPr>
            <a:spLocks noGrp="1"/>
          </p:cNvSpPr>
          <p:nvPr>
            <p:ph type="title"/>
          </p:nvPr>
        </p:nvSpPr>
        <p:spPr/>
        <p:txBody>
          <a:bodyPr/>
          <a:lstStyle/>
          <a:p>
            <a:r>
              <a:rPr lang="en-US" dirty="0"/>
              <a:t>V.3. QUẢN LÝ NG</a:t>
            </a:r>
            <a:r>
              <a:rPr lang="vi-VN" dirty="0"/>
              <a:t>Ư</a:t>
            </a:r>
            <a:r>
              <a:rPr lang="en-US" dirty="0"/>
              <a:t>ỜI DÙNG</a:t>
            </a:r>
          </a:p>
        </p:txBody>
      </p:sp>
      <p:sp>
        <p:nvSpPr>
          <p:cNvPr id="3" name="Content Placeholder 2">
            <a:extLst>
              <a:ext uri="{FF2B5EF4-FFF2-40B4-BE49-F238E27FC236}">
                <a16:creationId xmlns:a16="http://schemas.microsoft.com/office/drawing/2014/main" id="{F26B3B3B-E516-4F54-B3ED-B8C4AD20A7AB}"/>
              </a:ext>
            </a:extLst>
          </p:cNvPr>
          <p:cNvSpPr>
            <a:spLocks noGrp="1"/>
          </p:cNvSpPr>
          <p:nvPr>
            <p:ph idx="1"/>
          </p:nvPr>
        </p:nvSpPr>
        <p:spPr/>
        <p:txBody>
          <a:bodyPr/>
          <a:lstStyle/>
          <a:p>
            <a:r>
              <a:rPr lang="en-US" dirty="0" err="1"/>
              <a:t>Quản</a:t>
            </a:r>
            <a:r>
              <a:rPr lang="en-US" dirty="0"/>
              <a:t> </a:t>
            </a:r>
            <a:r>
              <a:rPr lang="en-US" dirty="0" err="1"/>
              <a:t>lý</a:t>
            </a:r>
            <a:r>
              <a:rPr lang="en-US" dirty="0"/>
              <a:t> ng</a:t>
            </a:r>
            <a:r>
              <a:rPr lang="vi-VN" dirty="0"/>
              <a:t>ư</a:t>
            </a:r>
            <a:r>
              <a:rPr lang="en-US" dirty="0" err="1"/>
              <a:t>ời</a:t>
            </a:r>
            <a:r>
              <a:rPr lang="en-US" dirty="0"/>
              <a:t> dung (user), </a:t>
            </a:r>
            <a:r>
              <a:rPr lang="en-US" dirty="0" err="1"/>
              <a:t>đó</a:t>
            </a:r>
            <a:r>
              <a:rPr lang="en-US" dirty="0"/>
              <a:t> </a:t>
            </a:r>
            <a:r>
              <a:rPr lang="en-US" dirty="0" err="1"/>
              <a:t>là</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nh</a:t>
            </a:r>
            <a:r>
              <a:rPr lang="vi-VN" dirty="0"/>
              <a:t>ư</a:t>
            </a:r>
            <a:r>
              <a:rPr lang="en-US" dirty="0"/>
              <a:t>:</a:t>
            </a:r>
          </a:p>
          <a:p>
            <a:pPr lvl="1"/>
            <a:r>
              <a:rPr lang="en-US" dirty="0" err="1"/>
              <a:t>Tạo</a:t>
            </a:r>
            <a:r>
              <a:rPr lang="en-US" dirty="0"/>
              <a:t> user</a:t>
            </a:r>
          </a:p>
          <a:p>
            <a:pPr lvl="1"/>
            <a:r>
              <a:rPr lang="en-US" dirty="0" err="1"/>
              <a:t>Quản</a:t>
            </a:r>
            <a:r>
              <a:rPr lang="en-US" dirty="0"/>
              <a:t> </a:t>
            </a:r>
            <a:r>
              <a:rPr lang="en-US" dirty="0" err="1"/>
              <a:t>lý</a:t>
            </a:r>
            <a:r>
              <a:rPr lang="en-US" dirty="0"/>
              <a:t> </a:t>
            </a:r>
            <a:r>
              <a:rPr lang="en-US" dirty="0" err="1"/>
              <a:t>hoạt</a:t>
            </a:r>
            <a:r>
              <a:rPr lang="en-US" dirty="0"/>
              <a:t> </a:t>
            </a:r>
            <a:r>
              <a:rPr lang="en-US" dirty="0" err="1"/>
              <a:t>động</a:t>
            </a:r>
            <a:r>
              <a:rPr lang="en-US" dirty="0"/>
              <a:t> </a:t>
            </a:r>
            <a:r>
              <a:rPr lang="en-US" dirty="0" err="1"/>
              <a:t>của</a:t>
            </a:r>
            <a:r>
              <a:rPr lang="en-US" dirty="0"/>
              <a:t> user</a:t>
            </a:r>
          </a:p>
          <a:p>
            <a:pPr lvl="1"/>
            <a:r>
              <a:rPr lang="en-US" dirty="0" err="1"/>
              <a:t>Xóa</a:t>
            </a:r>
            <a:r>
              <a:rPr lang="en-US" dirty="0"/>
              <a:t>, </a:t>
            </a:r>
            <a:r>
              <a:rPr lang="en-US" dirty="0" err="1"/>
              <a:t>sửa</a:t>
            </a:r>
            <a:r>
              <a:rPr lang="en-US" dirty="0"/>
              <a:t> </a:t>
            </a:r>
            <a:r>
              <a:rPr lang="en-US" dirty="0" err="1"/>
              <a:t>thông</a:t>
            </a:r>
            <a:r>
              <a:rPr lang="en-US" dirty="0"/>
              <a:t> tin </a:t>
            </a:r>
            <a:r>
              <a:rPr lang="en-US" dirty="0" err="1"/>
              <a:t>của</a:t>
            </a:r>
            <a:r>
              <a:rPr lang="en-US" dirty="0"/>
              <a:t> user</a:t>
            </a:r>
          </a:p>
          <a:p>
            <a:pPr lvl="1"/>
            <a:r>
              <a:rPr lang="en-US" dirty="0" err="1"/>
              <a:t>Bảo</a:t>
            </a:r>
            <a:r>
              <a:rPr lang="en-US" dirty="0"/>
              <a:t> </a:t>
            </a:r>
            <a:r>
              <a:rPr lang="en-US" dirty="0" err="1"/>
              <a:t>vệ</a:t>
            </a:r>
            <a:r>
              <a:rPr lang="en-US" dirty="0"/>
              <a:t> </a:t>
            </a:r>
            <a:r>
              <a:rPr lang="en-US" dirty="0" err="1"/>
              <a:t>thông</a:t>
            </a:r>
            <a:r>
              <a:rPr lang="en-US" dirty="0"/>
              <a:t> tin </a:t>
            </a:r>
            <a:r>
              <a:rPr lang="en-US" dirty="0" err="1"/>
              <a:t>của</a:t>
            </a:r>
            <a:r>
              <a:rPr lang="en-US" dirty="0"/>
              <a:t> user</a:t>
            </a:r>
          </a:p>
          <a:p>
            <a:pPr lvl="1"/>
            <a:r>
              <a:rPr lang="en-US" dirty="0"/>
              <a:t>…</a:t>
            </a:r>
          </a:p>
        </p:txBody>
      </p:sp>
      <p:pic>
        <p:nvPicPr>
          <p:cNvPr id="4" name="Picture 3">
            <a:extLst>
              <a:ext uri="{FF2B5EF4-FFF2-40B4-BE49-F238E27FC236}">
                <a16:creationId xmlns:a16="http://schemas.microsoft.com/office/drawing/2014/main" id="{D158272F-43ED-43DF-A04D-9AD074867090}"/>
              </a:ext>
            </a:extLst>
          </p:cNvPr>
          <p:cNvPicPr>
            <a:picLocks noChangeAspect="1"/>
          </p:cNvPicPr>
          <p:nvPr/>
        </p:nvPicPr>
        <p:blipFill>
          <a:blip r:embed="rId2"/>
          <a:stretch>
            <a:fillRect/>
          </a:stretch>
        </p:blipFill>
        <p:spPr>
          <a:xfrm>
            <a:off x="5927746" y="2137037"/>
            <a:ext cx="5865283" cy="2583926"/>
          </a:xfrm>
          <a:prstGeom prst="rect">
            <a:avLst/>
          </a:prstGeom>
        </p:spPr>
      </p:pic>
    </p:spTree>
    <p:extLst>
      <p:ext uri="{BB962C8B-B14F-4D97-AF65-F5344CB8AC3E}">
        <p14:creationId xmlns:p14="http://schemas.microsoft.com/office/powerpoint/2010/main" val="1320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lstStyle/>
          <a:p>
            <a:pPr marL="571500" indent="-571500">
              <a:buFont typeface="+mj-lt"/>
              <a:buAutoNum type="romanUcPeriod"/>
            </a:pPr>
            <a:r>
              <a:rPr lang="en-US" dirty="0" err="1"/>
              <a:t>Giới</a:t>
            </a:r>
            <a:r>
              <a:rPr lang="en-US" dirty="0"/>
              <a:t> </a:t>
            </a:r>
            <a:r>
              <a:rPr lang="en-US" dirty="0" err="1"/>
              <a:t>thiệu</a:t>
            </a:r>
            <a:r>
              <a:rPr lang="en-US" dirty="0"/>
              <a:t> </a:t>
            </a:r>
            <a:r>
              <a:rPr lang="en-US" dirty="0" err="1"/>
              <a:t>chung</a:t>
            </a:r>
            <a:endParaRPr lang="en-US" dirty="0"/>
          </a:p>
          <a:p>
            <a:pPr marL="571500" indent="-571500">
              <a:buFont typeface="+mj-lt"/>
              <a:buAutoNum type="romanUcPeriod"/>
            </a:pPr>
            <a:r>
              <a:rPr lang="en-US" dirty="0" err="1"/>
              <a:t>Các</a:t>
            </a:r>
            <a:r>
              <a:rPr lang="en-US" dirty="0"/>
              <a:t> </a:t>
            </a:r>
            <a:r>
              <a:rPr lang="en-US" dirty="0" err="1"/>
              <a:t>mô</a:t>
            </a:r>
            <a:r>
              <a:rPr lang="en-US" dirty="0"/>
              <a:t> </a:t>
            </a:r>
            <a:r>
              <a:rPr lang="en-US" dirty="0" err="1"/>
              <a:t>hình</a:t>
            </a:r>
            <a:r>
              <a:rPr lang="en-US" dirty="0"/>
              <a:t> </a:t>
            </a:r>
            <a:r>
              <a:rPr lang="en-US" dirty="0" err="1"/>
              <a:t>quản</a:t>
            </a:r>
            <a:r>
              <a:rPr lang="en-US" dirty="0"/>
              <a:t> </a:t>
            </a:r>
            <a:r>
              <a:rPr lang="en-US" dirty="0" err="1"/>
              <a:t>trị</a:t>
            </a:r>
            <a:r>
              <a:rPr lang="en-US" dirty="0"/>
              <a:t> </a:t>
            </a:r>
            <a:r>
              <a:rPr lang="en-US" dirty="0" err="1"/>
              <a:t>mạng</a:t>
            </a:r>
            <a:endParaRPr lang="en-US" dirty="0"/>
          </a:p>
          <a:p>
            <a:pPr marL="571500" indent="-571500">
              <a:buFont typeface="+mj-lt"/>
              <a:buAutoNum type="romanUcPeriod"/>
            </a:pP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quản</a:t>
            </a:r>
            <a:r>
              <a:rPr lang="en-US" dirty="0"/>
              <a:t> </a:t>
            </a:r>
            <a:r>
              <a:rPr lang="en-US" dirty="0" err="1"/>
              <a:t>trị</a:t>
            </a:r>
            <a:r>
              <a:rPr lang="en-US" dirty="0"/>
              <a:t> </a:t>
            </a:r>
            <a:r>
              <a:rPr lang="en-US" dirty="0" err="1"/>
              <a:t>mạng</a:t>
            </a:r>
            <a:endParaRPr lang="en-US" dirty="0"/>
          </a:p>
          <a:p>
            <a:pPr marL="571500" indent="-571500">
              <a:buFont typeface="+mj-lt"/>
              <a:buAutoNum type="romanUcPeriod"/>
            </a:pPr>
            <a:r>
              <a:rPr lang="en-US" dirty="0" err="1"/>
              <a:t>Hoạt</a:t>
            </a:r>
            <a:r>
              <a:rPr lang="en-US" dirty="0"/>
              <a:t> </a:t>
            </a:r>
            <a:r>
              <a:rPr lang="en-US" dirty="0" err="1"/>
              <a:t>động</a:t>
            </a:r>
            <a:r>
              <a:rPr lang="en-US" dirty="0"/>
              <a:t> </a:t>
            </a:r>
            <a:r>
              <a:rPr lang="en-US" dirty="0" err="1"/>
              <a:t>của</a:t>
            </a:r>
            <a:r>
              <a:rPr lang="en-US" dirty="0"/>
              <a:t> </a:t>
            </a:r>
            <a:r>
              <a:rPr lang="en-US" dirty="0" err="1"/>
              <a:t>người</a:t>
            </a:r>
            <a:r>
              <a:rPr lang="en-US" dirty="0"/>
              <a:t> </a:t>
            </a:r>
            <a:r>
              <a:rPr lang="en-US" dirty="0" err="1"/>
              <a:t>quản</a:t>
            </a:r>
            <a:r>
              <a:rPr lang="en-US" dirty="0"/>
              <a:t> </a:t>
            </a:r>
            <a:r>
              <a:rPr lang="en-US" dirty="0" err="1"/>
              <a:t>trị</a:t>
            </a:r>
            <a:r>
              <a:rPr lang="en-US" dirty="0"/>
              <a:t> </a:t>
            </a:r>
            <a:r>
              <a:rPr lang="en-US" dirty="0" err="1"/>
              <a:t>mạng</a:t>
            </a:r>
            <a:endParaRPr lang="en-US" dirty="0"/>
          </a:p>
          <a:p>
            <a:pPr marL="571500" indent="-571500">
              <a:buFont typeface="+mj-lt"/>
              <a:buAutoNum type="romanUcPeriod"/>
            </a:pPr>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quản</a:t>
            </a:r>
            <a:r>
              <a:rPr lang="en-US" dirty="0"/>
              <a:t> </a:t>
            </a:r>
            <a:r>
              <a:rPr lang="en-US" dirty="0" err="1"/>
              <a:t>trị</a:t>
            </a:r>
            <a:r>
              <a:rPr lang="en-US" dirty="0"/>
              <a:t> </a:t>
            </a:r>
            <a:r>
              <a:rPr lang="en-US" dirty="0" err="1"/>
              <a:t>mạng</a:t>
            </a:r>
            <a:endParaRPr lang="en-US" dirty="0"/>
          </a:p>
          <a:p>
            <a:pPr marL="571500" indent="-571500">
              <a:buFont typeface="+mj-lt"/>
              <a:buAutoNum type="romanUcPeriod"/>
            </a:pPr>
            <a:r>
              <a:rPr lang="en-US" dirty="0" err="1"/>
              <a:t>Sơ</a:t>
            </a:r>
            <a:r>
              <a:rPr lang="en-US" dirty="0"/>
              <a:t> </a:t>
            </a:r>
            <a:r>
              <a:rPr lang="en-US" dirty="0" err="1"/>
              <a:t>lược</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r>
              <a:rPr lang="en-US" dirty="0"/>
              <a:t> CentOS 7</a:t>
            </a:r>
          </a:p>
        </p:txBody>
      </p:sp>
    </p:spTree>
    <p:extLst>
      <p:ext uri="{BB962C8B-B14F-4D97-AF65-F5344CB8AC3E}">
        <p14:creationId xmlns:p14="http://schemas.microsoft.com/office/powerpoint/2010/main" val="254640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A99B-E480-45F3-AE4A-5A205B906F80}"/>
              </a:ext>
            </a:extLst>
          </p:cNvPr>
          <p:cNvSpPr>
            <a:spLocks noGrp="1"/>
          </p:cNvSpPr>
          <p:nvPr>
            <p:ph type="title"/>
          </p:nvPr>
        </p:nvSpPr>
        <p:spPr/>
        <p:txBody>
          <a:bodyPr/>
          <a:lstStyle/>
          <a:p>
            <a:r>
              <a:rPr lang="en-US" dirty="0"/>
              <a:t>V.4. QUẢN LÝ SYSTEM LOG</a:t>
            </a:r>
          </a:p>
        </p:txBody>
      </p:sp>
      <p:sp>
        <p:nvSpPr>
          <p:cNvPr id="3" name="Content Placeholder 2">
            <a:extLst>
              <a:ext uri="{FF2B5EF4-FFF2-40B4-BE49-F238E27FC236}">
                <a16:creationId xmlns:a16="http://schemas.microsoft.com/office/drawing/2014/main" id="{49F96DF8-C62E-462F-A2CC-F9150A41222B}"/>
              </a:ext>
            </a:extLst>
          </p:cNvPr>
          <p:cNvSpPr>
            <a:spLocks noGrp="1"/>
          </p:cNvSpPr>
          <p:nvPr>
            <p:ph idx="1"/>
          </p:nvPr>
        </p:nvSpPr>
        <p:spPr/>
        <p:txBody>
          <a:bodyPr/>
          <a:lstStyle/>
          <a:p>
            <a:pPr algn="just"/>
            <a:r>
              <a:rPr lang="vi-VN" dirty="0"/>
              <a:t>Syslog là một giao thức client/server là giao thức dùng để chuyển log và thông điệp đến máy nhận log. Máy nhận log thường được gọi là syslogd, syslog daemon hoặc syslog server</a:t>
            </a:r>
            <a:r>
              <a:rPr lang="en-US" dirty="0"/>
              <a:t>.</a:t>
            </a:r>
          </a:p>
          <a:p>
            <a:pPr algn="just"/>
            <a:r>
              <a:rPr lang="en-US" dirty="0" err="1"/>
              <a:t>Việc</a:t>
            </a:r>
            <a:r>
              <a:rPr lang="en-US" dirty="0"/>
              <a:t> </a:t>
            </a:r>
            <a:r>
              <a:rPr lang="en-US" dirty="0" err="1"/>
              <a:t>thực</a:t>
            </a:r>
            <a:r>
              <a:rPr lang="en-US" dirty="0"/>
              <a:t> </a:t>
            </a:r>
            <a:r>
              <a:rPr lang="en-US" dirty="0" err="1"/>
              <a:t>hiện</a:t>
            </a:r>
            <a:r>
              <a:rPr lang="en-US" dirty="0"/>
              <a:t> </a:t>
            </a:r>
            <a:r>
              <a:rPr lang="en-US" dirty="0" err="1"/>
              <a:t>quản</a:t>
            </a:r>
            <a:r>
              <a:rPr lang="en-US" dirty="0"/>
              <a:t> </a:t>
            </a:r>
            <a:r>
              <a:rPr lang="en-US" dirty="0" err="1"/>
              <a:t>lý</a:t>
            </a:r>
            <a:r>
              <a:rPr lang="en-US" dirty="0"/>
              <a:t> system log </a:t>
            </a:r>
            <a:r>
              <a:rPr lang="en-US" dirty="0" err="1"/>
              <a:t>là</a:t>
            </a:r>
            <a:r>
              <a:rPr lang="en-US" dirty="0"/>
              <a:t> </a:t>
            </a:r>
            <a:r>
              <a:rPr lang="en-US" dirty="0" err="1"/>
              <a:t>để</a:t>
            </a:r>
            <a:r>
              <a:rPr lang="en-US" dirty="0"/>
              <a:t>:</a:t>
            </a:r>
          </a:p>
          <a:p>
            <a:pPr lvl="1"/>
            <a:r>
              <a:rPr lang="vi-VN" dirty="0"/>
              <a:t>Mọi hoạt động của hệ thống được ghi lại và lưu trữ ở một nơi an toàn (log server) -&gt; đảm bảo tính toàn vẹn phục vụ cho quá trình phân tích điều tra các cuộc tấn công vào hệ thống</a:t>
            </a:r>
          </a:p>
          <a:p>
            <a:pPr lvl="1"/>
            <a:r>
              <a:rPr lang="vi-VN" dirty="0"/>
              <a:t>Giúp quản trị viên có cái nhìn chi tiết về hệ thống -&gt; có định hướng tốt hơn về hướng giải quyết</a:t>
            </a:r>
          </a:p>
          <a:p>
            <a:pPr algn="just"/>
            <a:endParaRPr lang="en-US" dirty="0"/>
          </a:p>
        </p:txBody>
      </p:sp>
    </p:spTree>
    <p:extLst>
      <p:ext uri="{BB962C8B-B14F-4D97-AF65-F5344CB8AC3E}">
        <p14:creationId xmlns:p14="http://schemas.microsoft.com/office/powerpoint/2010/main" val="332307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40C4-A0C8-4948-AEB8-46A92EC2E4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AEABD7-6F3B-4C56-BADE-97DC94385CF5}"/>
              </a:ext>
            </a:extLst>
          </p:cNvPr>
          <p:cNvSpPr>
            <a:spLocks noGrp="1"/>
          </p:cNvSpPr>
          <p:nvPr>
            <p:ph idx="1"/>
          </p:nvPr>
        </p:nvSpPr>
        <p:spPr/>
        <p:txBody>
          <a:bodyPr/>
          <a:lstStyle/>
          <a:p>
            <a:endParaRPr lang="en-US"/>
          </a:p>
        </p:txBody>
      </p:sp>
      <p:pic>
        <p:nvPicPr>
          <p:cNvPr id="3074" name="Picture 2" descr="Káº¿t quáº£ hÃ¬nh áº£nh cho quáº£n lÃ½ system log lÃ  gi">
            <a:extLst>
              <a:ext uri="{FF2B5EF4-FFF2-40B4-BE49-F238E27FC236}">
                <a16:creationId xmlns:a16="http://schemas.microsoft.com/office/drawing/2014/main" id="{F6F2C002-A9B6-4690-AF1E-7CEC14B32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95" y="1352550"/>
            <a:ext cx="73152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052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323D-FFC3-4C2A-A4F1-94ACA11063A1}"/>
              </a:ext>
            </a:extLst>
          </p:cNvPr>
          <p:cNvSpPr>
            <a:spLocks noGrp="1"/>
          </p:cNvSpPr>
          <p:nvPr>
            <p:ph type="title"/>
          </p:nvPr>
        </p:nvSpPr>
        <p:spPr/>
        <p:txBody>
          <a:bodyPr/>
          <a:lstStyle/>
          <a:p>
            <a:r>
              <a:rPr lang="en-US" dirty="0"/>
              <a:t>V.5. LẬP LỊCH</a:t>
            </a:r>
          </a:p>
        </p:txBody>
      </p:sp>
      <p:sp>
        <p:nvSpPr>
          <p:cNvPr id="3" name="Content Placeholder 2">
            <a:extLst>
              <a:ext uri="{FF2B5EF4-FFF2-40B4-BE49-F238E27FC236}">
                <a16:creationId xmlns:a16="http://schemas.microsoft.com/office/drawing/2014/main" id="{40702D28-EC4A-4C89-A299-BD95E0739A36}"/>
              </a:ext>
            </a:extLst>
          </p:cNvPr>
          <p:cNvSpPr>
            <a:spLocks noGrp="1"/>
          </p:cNvSpPr>
          <p:nvPr>
            <p:ph idx="1"/>
          </p:nvPr>
        </p:nvSpPr>
        <p:spPr/>
        <p:txBody>
          <a:bodyPr/>
          <a:lstStyle/>
          <a:p>
            <a:pPr algn="just"/>
            <a:r>
              <a:rPr lang="en-US" dirty="0" err="1"/>
              <a:t>Lập</a:t>
            </a:r>
            <a:r>
              <a:rPr lang="en-US" dirty="0"/>
              <a:t> </a:t>
            </a:r>
            <a:r>
              <a:rPr lang="en-US" dirty="0" err="1"/>
              <a:t>lịch</a:t>
            </a:r>
            <a:r>
              <a:rPr lang="en-US" dirty="0"/>
              <a:t> </a:t>
            </a:r>
            <a:r>
              <a:rPr lang="en-US" dirty="0" err="1"/>
              <a:t>là</a:t>
            </a:r>
            <a:r>
              <a:rPr lang="en-US" dirty="0"/>
              <a:t> </a:t>
            </a:r>
            <a:r>
              <a:rPr lang="en-US" dirty="0" err="1"/>
              <a:t>cách</a:t>
            </a:r>
            <a:r>
              <a:rPr lang="en-US" dirty="0"/>
              <a:t> </a:t>
            </a:r>
            <a:r>
              <a:rPr lang="en-US" dirty="0" err="1"/>
              <a:t>thiết</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công</a:t>
            </a:r>
            <a:r>
              <a:rPr lang="en-US" dirty="0"/>
              <a:t> </a:t>
            </a:r>
            <a:r>
              <a:rPr lang="en-US" dirty="0" err="1"/>
              <a:t>việc</a:t>
            </a:r>
            <a:r>
              <a:rPr lang="en-US" dirty="0"/>
              <a:t> đ</a:t>
            </a:r>
            <a:r>
              <a:rPr lang="vi-VN" dirty="0"/>
              <a:t>ư</a:t>
            </a:r>
            <a:r>
              <a:rPr lang="en-US" dirty="0" err="1"/>
              <a:t>ợc</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theo</a:t>
            </a:r>
            <a:r>
              <a:rPr lang="en-US" dirty="0"/>
              <a:t> </a:t>
            </a:r>
            <a:r>
              <a:rPr lang="en-US" dirty="0" err="1"/>
              <a:t>một</a:t>
            </a:r>
            <a:r>
              <a:rPr lang="en-US" dirty="0"/>
              <a:t> chu </a:t>
            </a:r>
            <a:r>
              <a:rPr lang="en-US" dirty="0" err="1"/>
              <a:t>trình</a:t>
            </a:r>
            <a:r>
              <a:rPr lang="en-US" dirty="0"/>
              <a:t>. </a:t>
            </a:r>
            <a:r>
              <a:rPr lang="en-US" dirty="0" err="1"/>
              <a:t>Ví</a:t>
            </a:r>
            <a:r>
              <a:rPr lang="en-US" dirty="0"/>
              <a:t> </a:t>
            </a:r>
            <a:r>
              <a:rPr lang="en-US" dirty="0" err="1"/>
              <a:t>dụ</a:t>
            </a:r>
            <a:r>
              <a:rPr lang="en-US" dirty="0"/>
              <a:t>: </a:t>
            </a:r>
            <a:r>
              <a:rPr lang="en-US" dirty="0" err="1"/>
              <a:t>thực</a:t>
            </a:r>
            <a:r>
              <a:rPr lang="en-US" dirty="0"/>
              <a:t> </a:t>
            </a:r>
            <a:r>
              <a:rPr lang="en-US" dirty="0" err="1"/>
              <a:t>hiện</a:t>
            </a:r>
            <a:r>
              <a:rPr lang="en-US" dirty="0"/>
              <a:t> backup </a:t>
            </a:r>
            <a:r>
              <a:rPr lang="en-US" dirty="0" err="1"/>
              <a:t>dữ</a:t>
            </a:r>
            <a:r>
              <a:rPr lang="en-US" dirty="0"/>
              <a:t> </a:t>
            </a:r>
            <a:r>
              <a:rPr lang="en-US" dirty="0" err="1"/>
              <a:t>liệu</a:t>
            </a:r>
            <a:r>
              <a:rPr lang="en-US" dirty="0"/>
              <a:t>, </a:t>
            </a:r>
            <a:r>
              <a:rPr lang="en-US" dirty="0" err="1"/>
              <a:t>quét</a:t>
            </a:r>
            <a:r>
              <a:rPr lang="en-US" dirty="0"/>
              <a:t> virus, …</a:t>
            </a:r>
          </a:p>
          <a:p>
            <a:pPr algn="just"/>
            <a:endParaRPr lang="en-US" dirty="0"/>
          </a:p>
        </p:txBody>
      </p:sp>
      <p:pic>
        <p:nvPicPr>
          <p:cNvPr id="4098" name="Picture 2" descr="HÃ¬nh áº£nh cÃ³ liÃªn quan">
            <a:extLst>
              <a:ext uri="{FF2B5EF4-FFF2-40B4-BE49-F238E27FC236}">
                <a16:creationId xmlns:a16="http://schemas.microsoft.com/office/drawing/2014/main" id="{CD6F092E-07B8-4401-B177-B2D840998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77" y="2844538"/>
            <a:ext cx="4742849" cy="35349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backup dá»¯ liá»u">
            <a:extLst>
              <a:ext uri="{FF2B5EF4-FFF2-40B4-BE49-F238E27FC236}">
                <a16:creationId xmlns:a16="http://schemas.microsoft.com/office/drawing/2014/main" id="{B2F40650-9790-4C18-9AB9-CED367D22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76" y="2634450"/>
            <a:ext cx="4520054" cy="323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8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SƠ LƯỢC VỀ CENTOS</a:t>
            </a:r>
          </a:p>
        </p:txBody>
      </p:sp>
      <p:sp>
        <p:nvSpPr>
          <p:cNvPr id="3" name="Content Placeholder 2"/>
          <p:cNvSpPr>
            <a:spLocks noGrp="1"/>
          </p:cNvSpPr>
          <p:nvPr>
            <p:ph idx="1"/>
          </p:nvPr>
        </p:nvSpPr>
        <p:spPr/>
        <p:txBody>
          <a:bodyPr/>
          <a:lstStyle/>
          <a:p>
            <a:r>
              <a:rPr lang="en-US" dirty="0"/>
              <a:t>CentOS </a:t>
            </a:r>
            <a:r>
              <a:rPr lang="en-US" dirty="0" err="1"/>
              <a:t>là</a:t>
            </a:r>
            <a:r>
              <a:rPr lang="en-US" dirty="0"/>
              <a:t> </a:t>
            </a:r>
            <a:r>
              <a:rPr lang="en-US" dirty="0" err="1"/>
              <a:t>viết</a:t>
            </a:r>
            <a:r>
              <a:rPr lang="en-US" dirty="0"/>
              <a:t> </a:t>
            </a:r>
            <a:r>
              <a:rPr lang="en-US" dirty="0" err="1"/>
              <a:t>tắt</a:t>
            </a:r>
            <a:r>
              <a:rPr lang="en-US" dirty="0"/>
              <a:t> </a:t>
            </a:r>
            <a:r>
              <a:rPr lang="en-US" dirty="0" err="1"/>
              <a:t>của</a:t>
            </a:r>
            <a:r>
              <a:rPr lang="en-US" dirty="0"/>
              <a:t> </a:t>
            </a:r>
            <a:r>
              <a:rPr lang="en-US" b="1" dirty="0"/>
              <a:t>C</a:t>
            </a:r>
            <a:r>
              <a:rPr lang="en-US" dirty="0"/>
              <a:t>ommunity </a:t>
            </a:r>
            <a:r>
              <a:rPr lang="en-US" b="1" dirty="0" err="1"/>
              <a:t>ENT</a:t>
            </a:r>
            <a:r>
              <a:rPr lang="en-US" dirty="0" err="1"/>
              <a:t>erprise</a:t>
            </a:r>
            <a:r>
              <a:rPr lang="en-US" dirty="0"/>
              <a:t> </a:t>
            </a:r>
            <a:r>
              <a:rPr lang="en-US" b="1" dirty="0"/>
              <a:t>O</a:t>
            </a:r>
            <a:r>
              <a:rPr lang="en-US" dirty="0"/>
              <a:t>perating </a:t>
            </a:r>
            <a:r>
              <a:rPr lang="en-US" b="1" dirty="0"/>
              <a:t>S</a:t>
            </a:r>
            <a:r>
              <a:rPr lang="en-US" dirty="0"/>
              <a:t>ystem.</a:t>
            </a:r>
          </a:p>
          <a:p>
            <a:r>
              <a:rPr lang="en-US" b="1" dirty="0"/>
              <a:t>CentOS</a:t>
            </a:r>
            <a:r>
              <a:rPr lang="en-US" dirty="0"/>
              <a:t> </a:t>
            </a:r>
            <a:r>
              <a:rPr lang="en-US" dirty="0" err="1"/>
              <a:t>là</a:t>
            </a:r>
            <a:r>
              <a:rPr lang="en-US" dirty="0"/>
              <a:t> </a:t>
            </a:r>
            <a:r>
              <a:rPr lang="en-US" dirty="0" err="1"/>
              <a:t>một</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tự</a:t>
            </a:r>
            <a:r>
              <a:rPr lang="en-US" dirty="0"/>
              <a:t> do </a:t>
            </a:r>
            <a:r>
              <a:rPr lang="en-US" dirty="0" err="1"/>
              <a:t>dựa</a:t>
            </a:r>
            <a:r>
              <a:rPr lang="en-US" dirty="0"/>
              <a:t> </a:t>
            </a:r>
            <a:r>
              <a:rPr lang="en-US" dirty="0" err="1"/>
              <a:t>trên</a:t>
            </a:r>
            <a:r>
              <a:rPr lang="en-US" dirty="0"/>
              <a:t> Linux kernel. </a:t>
            </a:r>
            <a:r>
              <a:rPr lang="en-US" dirty="0" err="1"/>
              <a:t>Nó</a:t>
            </a:r>
            <a:r>
              <a:rPr lang="en-US" dirty="0"/>
              <a:t> </a:t>
            </a:r>
            <a:r>
              <a:rPr lang="en-US" dirty="0" err="1"/>
              <a:t>có</a:t>
            </a:r>
            <a:r>
              <a:rPr lang="en-US" dirty="0"/>
              <a:t> </a:t>
            </a:r>
            <a:r>
              <a:rPr lang="en-US" dirty="0" err="1"/>
              <a:t>nguồn</a:t>
            </a:r>
            <a:r>
              <a:rPr lang="en-US" dirty="0"/>
              <a:t> </a:t>
            </a:r>
            <a:r>
              <a:rPr lang="en-US" dirty="0" err="1"/>
              <a:t>gốc</a:t>
            </a:r>
            <a:r>
              <a:rPr lang="en-US" dirty="0"/>
              <a:t> </a:t>
            </a:r>
            <a:r>
              <a:rPr lang="en-US" dirty="0" err="1"/>
              <a:t>hoàn</a:t>
            </a:r>
            <a:r>
              <a:rPr lang="en-US" dirty="0"/>
              <a:t> </a:t>
            </a:r>
            <a:r>
              <a:rPr lang="en-US" dirty="0" err="1"/>
              <a:t>toàn</a:t>
            </a:r>
            <a:r>
              <a:rPr lang="en-US" dirty="0"/>
              <a:t> </a:t>
            </a:r>
            <a:r>
              <a:rPr lang="en-US" dirty="0" err="1"/>
              <a:t>từ</a:t>
            </a:r>
            <a:r>
              <a:rPr lang="en-US" dirty="0"/>
              <a:t> </a:t>
            </a:r>
            <a:r>
              <a:rPr lang="en-US" dirty="0" err="1"/>
              <a:t>bản</a:t>
            </a:r>
            <a:r>
              <a:rPr lang="en-US" dirty="0"/>
              <a:t> </a:t>
            </a:r>
            <a:r>
              <a:rPr lang="en-US" dirty="0" err="1"/>
              <a:t>phân</a:t>
            </a:r>
            <a:r>
              <a:rPr lang="en-US" dirty="0"/>
              <a:t> </a:t>
            </a:r>
            <a:r>
              <a:rPr lang="en-US" dirty="0" err="1"/>
              <a:t>phối</a:t>
            </a:r>
            <a:r>
              <a:rPr lang="en-US" dirty="0"/>
              <a:t> Red Hat Enterprise Linux (RHEL).</a:t>
            </a:r>
          </a:p>
          <a:p>
            <a:r>
              <a:rPr lang="en-US" dirty="0"/>
              <a:t>CentOS </a:t>
            </a:r>
            <a:r>
              <a:rPr lang="en-US" dirty="0" err="1"/>
              <a:t>chỉ</a:t>
            </a:r>
            <a:r>
              <a:rPr lang="en-US" dirty="0"/>
              <a:t> </a:t>
            </a:r>
            <a:r>
              <a:rPr lang="en-US" dirty="0" err="1"/>
              <a:t>hỗ</a:t>
            </a:r>
            <a:r>
              <a:rPr lang="en-US" dirty="0"/>
              <a:t> </a:t>
            </a:r>
            <a:r>
              <a:rPr lang="en-US" dirty="0" err="1"/>
              <a:t>trợ</a:t>
            </a:r>
            <a:r>
              <a:rPr lang="en-US" dirty="0"/>
              <a:t> </a:t>
            </a:r>
            <a:r>
              <a:rPr lang="en-US" dirty="0" err="1"/>
              <a:t>kiến</a:t>
            </a:r>
            <a:r>
              <a:rPr lang="en-US" dirty="0"/>
              <a:t> </a:t>
            </a:r>
            <a:r>
              <a:rPr lang="en-US" dirty="0" err="1"/>
              <a:t>trúc</a:t>
            </a:r>
            <a:r>
              <a:rPr lang="en-US" dirty="0"/>
              <a:t> x86:</a:t>
            </a:r>
          </a:p>
          <a:p>
            <a:pPr lvl="1"/>
            <a:r>
              <a:rPr lang="en-US" dirty="0"/>
              <a:t>x86 (32-bit)</a:t>
            </a:r>
          </a:p>
          <a:p>
            <a:pPr lvl="1"/>
            <a:r>
              <a:rPr lang="en-US" dirty="0"/>
              <a:t>x86-64 (AMD64 </a:t>
            </a:r>
            <a:r>
              <a:rPr lang="en-US" dirty="0" err="1"/>
              <a:t>của</a:t>
            </a:r>
            <a:r>
              <a:rPr lang="en-US" dirty="0"/>
              <a:t> AMD </a:t>
            </a:r>
            <a:r>
              <a:rPr lang="en-US" dirty="0" err="1"/>
              <a:t>và</a:t>
            </a:r>
            <a:r>
              <a:rPr lang="en-US" dirty="0"/>
              <a:t> EM64T, 64-bit </a:t>
            </a:r>
            <a:r>
              <a:rPr lang="en-US" dirty="0" err="1"/>
              <a:t>của</a:t>
            </a:r>
            <a:r>
              <a:rPr lang="en-US" dirty="0"/>
              <a:t> Intel)</a:t>
            </a:r>
          </a:p>
          <a:p>
            <a:pPr lvl="1"/>
            <a:r>
              <a:rPr lang="en-US" dirty="0" err="1"/>
              <a:t>Từ</a:t>
            </a:r>
            <a:r>
              <a:rPr lang="en-US" dirty="0"/>
              <a:t> CentOS 7 </a:t>
            </a:r>
            <a:r>
              <a:rPr lang="en-US" dirty="0" err="1"/>
              <a:t>trở</a:t>
            </a:r>
            <a:r>
              <a:rPr lang="en-US" dirty="0"/>
              <a:t> </a:t>
            </a:r>
            <a:r>
              <a:rPr lang="en-US" dirty="0" err="1"/>
              <a:t>đi</a:t>
            </a:r>
            <a:r>
              <a:rPr lang="en-US" dirty="0"/>
              <a:t> </a:t>
            </a:r>
            <a:r>
              <a:rPr lang="en-US" dirty="0" err="1"/>
              <a:t>chỉ</a:t>
            </a:r>
            <a:r>
              <a:rPr lang="en-US" dirty="0"/>
              <a:t> </a:t>
            </a:r>
            <a:r>
              <a:rPr lang="en-US" dirty="0" err="1"/>
              <a:t>hổ</a:t>
            </a:r>
            <a:r>
              <a:rPr lang="en-US" dirty="0"/>
              <a:t> </a:t>
            </a:r>
            <a:r>
              <a:rPr lang="en-US" dirty="0" err="1"/>
              <a:t>trợ</a:t>
            </a:r>
            <a:r>
              <a:rPr lang="en-US" dirty="0"/>
              <a:t> x86-64.</a:t>
            </a:r>
          </a:p>
          <a:p>
            <a:endParaRPr lang="en-US" dirty="0"/>
          </a:p>
        </p:txBody>
      </p:sp>
    </p:spTree>
    <p:extLst>
      <p:ext uri="{BB962C8B-B14F-4D97-AF65-F5344CB8AC3E}">
        <p14:creationId xmlns:p14="http://schemas.microsoft.com/office/powerpoint/2010/main" val="374917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SƠ LƯỢC VỀ CENTOS</a:t>
            </a:r>
          </a:p>
        </p:txBody>
      </p:sp>
      <p:sp>
        <p:nvSpPr>
          <p:cNvPr id="3" name="Content Placeholder 2"/>
          <p:cNvSpPr>
            <a:spLocks noGrp="1"/>
          </p:cNvSpPr>
          <p:nvPr>
            <p:ph idx="1"/>
          </p:nvPr>
        </p:nvSpPr>
        <p:spPr/>
        <p:txBody>
          <a:bodyPr/>
          <a:lstStyle/>
          <a:p>
            <a:pPr algn="just"/>
            <a:r>
              <a:rPr lang="vi-VN" dirty="0"/>
              <a:t>Linux không đòi hỏi máy có cấu hình mạnh, tuy nhiên nếu phần cứng có cấu hình thấp qua thì có thể không chạy được Xwindows hay các ứng dụng có sẵn</a:t>
            </a:r>
            <a:r>
              <a:rPr lang="en-US" dirty="0"/>
              <a:t>.</a:t>
            </a:r>
          </a:p>
          <a:p>
            <a:pPr algn="just"/>
            <a:r>
              <a:rPr lang="vi-VN" dirty="0"/>
              <a:t>Hiện nay, các máy tính thường có cấu hình tối thiểu là 4GB RAM nên</a:t>
            </a:r>
            <a:r>
              <a:rPr lang="en-US" dirty="0"/>
              <a:t> </a:t>
            </a:r>
            <a:r>
              <a:rPr lang="en-US" dirty="0" err="1"/>
              <a:t>đề</a:t>
            </a:r>
            <a:r>
              <a:rPr lang="en-US" dirty="0"/>
              <a:t> </a:t>
            </a:r>
            <a:r>
              <a:rPr lang="en-US" dirty="0" err="1"/>
              <a:t>xuất</a:t>
            </a:r>
            <a:r>
              <a:rPr lang="vi-VN" dirty="0"/>
              <a:t> thiết lập với 1GB RAM</a:t>
            </a:r>
            <a:r>
              <a:rPr lang="en-US" dirty="0"/>
              <a:t>.</a:t>
            </a:r>
          </a:p>
        </p:txBody>
      </p:sp>
    </p:spTree>
    <p:extLst>
      <p:ext uri="{BB962C8B-B14F-4D97-AF65-F5344CB8AC3E}">
        <p14:creationId xmlns:p14="http://schemas.microsoft.com/office/powerpoint/2010/main" val="225503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SƠ LƯỢC VỀ CENTOS</a:t>
            </a:r>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cho</a:t>
            </a:r>
            <a:r>
              <a:rPr lang="en-US" dirty="0"/>
              <a:t> VMWARE </a:t>
            </a:r>
            <a:r>
              <a:rPr lang="en-US" dirty="0" err="1"/>
              <a:t>để</a:t>
            </a:r>
            <a:r>
              <a:rPr lang="en-US" dirty="0"/>
              <a:t> </a:t>
            </a:r>
            <a:r>
              <a:rPr lang="en-US" dirty="0" err="1"/>
              <a:t>cài</a:t>
            </a:r>
            <a:r>
              <a:rPr lang="en-US" dirty="0"/>
              <a:t> </a:t>
            </a:r>
            <a:r>
              <a:rPr lang="en-US" dirty="0" err="1"/>
              <a:t>đặt</a:t>
            </a:r>
            <a:r>
              <a:rPr lang="en-US" dirty="0"/>
              <a:t> CentOS 7. </a:t>
            </a:r>
          </a:p>
          <a:p>
            <a:r>
              <a:rPr lang="en-US" dirty="0" err="1"/>
              <a:t>Tuy</a:t>
            </a:r>
            <a:r>
              <a:rPr lang="en-US" dirty="0"/>
              <a:t> </a:t>
            </a:r>
            <a:r>
              <a:rPr lang="en-US" dirty="0" err="1"/>
              <a:t>nhiên</a:t>
            </a:r>
            <a:r>
              <a:rPr lang="en-US" dirty="0"/>
              <a:t>, </a:t>
            </a:r>
            <a:r>
              <a:rPr lang="en-US" dirty="0" err="1"/>
              <a:t>để</a:t>
            </a:r>
            <a:r>
              <a:rPr lang="en-US" dirty="0"/>
              <a:t> </a:t>
            </a:r>
            <a:r>
              <a:rPr lang="en-US" dirty="0" err="1"/>
              <a:t>hệ</a:t>
            </a:r>
            <a:r>
              <a:rPr lang="en-US" dirty="0"/>
              <a:t> </a:t>
            </a:r>
            <a:r>
              <a:rPr lang="en-US" dirty="0" err="1"/>
              <a:t>thống</a:t>
            </a:r>
            <a:r>
              <a:rPr lang="en-US" dirty="0"/>
              <a:t> </a:t>
            </a:r>
            <a:r>
              <a:rPr lang="en-US" dirty="0" err="1"/>
              <a:t>chạy</a:t>
            </a:r>
            <a:r>
              <a:rPr lang="en-US" dirty="0"/>
              <a:t> </a:t>
            </a:r>
            <a:r>
              <a:rPr lang="en-US" dirty="0" err="1"/>
              <a:t>tốt</a:t>
            </a:r>
            <a:r>
              <a:rPr lang="en-US" dirty="0"/>
              <a:t>, </a:t>
            </a:r>
            <a:r>
              <a:rPr lang="en-US" dirty="0" err="1"/>
              <a:t>nên</a:t>
            </a:r>
            <a:r>
              <a:rPr lang="en-US" dirty="0"/>
              <a:t> </a:t>
            </a:r>
            <a:r>
              <a:rPr lang="en-US" dirty="0" err="1"/>
              <a:t>để</a:t>
            </a:r>
            <a:r>
              <a:rPr lang="en-US" dirty="0"/>
              <a:t> RAM 2GB.</a:t>
            </a:r>
          </a:p>
        </p:txBody>
      </p:sp>
      <p:pic>
        <p:nvPicPr>
          <p:cNvPr id="8194" name="Picture 2" descr="thietbi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49" y="2496671"/>
            <a:ext cx="6601385" cy="355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59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CÀI ĐẶT CENTOS 7</a:t>
            </a:r>
          </a:p>
        </p:txBody>
      </p:sp>
      <p:sp>
        <p:nvSpPr>
          <p:cNvPr id="3" name="Content Placeholder 2"/>
          <p:cNvSpPr>
            <a:spLocks noGrp="1"/>
          </p:cNvSpPr>
          <p:nvPr>
            <p:ph idx="1"/>
          </p:nvPr>
        </p:nvSpPr>
        <p:spPr/>
        <p:txBody>
          <a:bodyPr/>
          <a:lstStyle/>
          <a:p>
            <a:endParaRPr lang="en-US"/>
          </a:p>
        </p:txBody>
      </p:sp>
      <p:pic>
        <p:nvPicPr>
          <p:cNvPr id="9218"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246" y="1066800"/>
            <a:ext cx="7684060" cy="521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996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898525"/>
            <a:ext cx="7667625"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1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903007"/>
            <a:ext cx="763905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004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7" y="739588"/>
            <a:ext cx="762952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13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a:t>
            </a:r>
          </a:p>
        </p:txBody>
      </p:sp>
      <p:sp>
        <p:nvSpPr>
          <p:cNvPr id="3" name="Content Placeholder 2"/>
          <p:cNvSpPr>
            <a:spLocks noGrp="1"/>
          </p:cNvSpPr>
          <p:nvPr>
            <p:ph idx="1"/>
          </p:nvPr>
        </p:nvSpPr>
        <p:spPr/>
        <p:txBody>
          <a:bodyPr/>
          <a:lstStyle/>
          <a:p>
            <a:pPr algn="just"/>
            <a:r>
              <a:rPr lang="vi-VN" dirty="0"/>
              <a:t>Quản trị mạng hay còn gọi là “Network administrator”. </a:t>
            </a:r>
            <a:endParaRPr lang="en-US" dirty="0"/>
          </a:p>
          <a:p>
            <a:pPr algn="just"/>
            <a:r>
              <a:rPr lang="vi-VN" dirty="0"/>
              <a:t>Người làm quản trị mạng là người thiết kế hệ thống bảo mật, giữ gìn hệ thống này và ngăn chặn những vị khách không mời muốn phá hoại, ăn cắp dữ liệu của hệ thống. </a:t>
            </a:r>
            <a:endParaRPr lang="en-US" dirty="0"/>
          </a:p>
          <a:p>
            <a:pPr algn="just"/>
            <a:r>
              <a:rPr lang="vi-VN" dirty="0"/>
              <a:t>Là người nắm giữ toàn bộ thông tin của hệ thống, quản trị viên có nhiệm vụ đảm bảo an toàn, nâng cao tính bảo mật, nắm được các kỹ thuật xâm nhập và các biện pháp phòng, chống tấn công của các hacker.</a:t>
            </a:r>
            <a:endParaRPr lang="en-US" dirty="0"/>
          </a:p>
          <a:p>
            <a:pPr marL="0" indent="0" algn="just">
              <a:buNone/>
            </a:pPr>
            <a:br>
              <a:rPr lang="vi-VN" dirty="0"/>
            </a:br>
            <a:endParaRPr lang="en-US" dirty="0"/>
          </a:p>
        </p:txBody>
      </p:sp>
    </p:spTree>
    <p:extLst>
      <p:ext uri="{BB962C8B-B14F-4D97-AF65-F5344CB8AC3E}">
        <p14:creationId xmlns:p14="http://schemas.microsoft.com/office/powerpoint/2010/main" val="112676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7" y="828675"/>
            <a:ext cx="762952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802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1066800"/>
            <a:ext cx="7667625"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0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633" y="898525"/>
            <a:ext cx="7648575"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33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066800"/>
            <a:ext cx="7639050" cy="577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393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293" y="1066800"/>
            <a:ext cx="762952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5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846" y="979207"/>
            <a:ext cx="7620000"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56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Æ°á»ng dáº«n cÃ i Cento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2" y="1066800"/>
            <a:ext cx="76485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8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VỀ NHÀ</a:t>
            </a:r>
          </a:p>
        </p:txBody>
      </p:sp>
      <p:sp>
        <p:nvSpPr>
          <p:cNvPr id="3" name="Content Placeholder 2"/>
          <p:cNvSpPr>
            <a:spLocks noGrp="1"/>
          </p:cNvSpPr>
          <p:nvPr>
            <p:ph idx="1"/>
          </p:nvPr>
        </p:nvSpPr>
        <p:spPr/>
        <p:txBody>
          <a:bodyPr/>
          <a:lstStyle/>
          <a:p>
            <a:r>
              <a:rPr lang="en-US" dirty="0" err="1"/>
              <a:t>Cài</a:t>
            </a:r>
            <a:r>
              <a:rPr lang="en-US" dirty="0"/>
              <a:t> </a:t>
            </a:r>
            <a:r>
              <a:rPr lang="en-US" dirty="0" err="1"/>
              <a:t>đặt</a:t>
            </a:r>
            <a:r>
              <a:rPr lang="en-US" dirty="0"/>
              <a:t> CentOS 7.</a:t>
            </a:r>
          </a:p>
          <a:p>
            <a:r>
              <a:rPr lang="en-US" dirty="0" err="1"/>
              <a:t>Cài</a:t>
            </a:r>
            <a:r>
              <a:rPr lang="en-US" dirty="0"/>
              <a:t> </a:t>
            </a:r>
            <a:r>
              <a:rPr lang="en-US" dirty="0" err="1"/>
              <a:t>đặt</a:t>
            </a:r>
            <a:r>
              <a:rPr lang="en-US" dirty="0"/>
              <a:t> Windows Server 2012.</a:t>
            </a:r>
          </a:p>
          <a:p>
            <a:r>
              <a:rPr lang="en-US" dirty="0" err="1"/>
              <a:t>Tìm</a:t>
            </a:r>
            <a:r>
              <a:rPr lang="en-US" dirty="0"/>
              <a:t> </a:t>
            </a:r>
            <a:r>
              <a:rPr lang="en-US" dirty="0" err="1"/>
              <a:t>hiểu</a:t>
            </a:r>
            <a:r>
              <a:rPr lang="en-US" dirty="0"/>
              <a:t> CentOS 7.</a:t>
            </a:r>
          </a:p>
          <a:p>
            <a:pPr lvl="1"/>
            <a:r>
              <a:rPr lang="en-US" dirty="0" err="1"/>
              <a:t>Cấu</a:t>
            </a:r>
            <a:r>
              <a:rPr lang="en-US" dirty="0"/>
              <a:t> </a:t>
            </a:r>
            <a:r>
              <a:rPr lang="en-US" dirty="0" err="1"/>
              <a:t>hình</a:t>
            </a:r>
            <a:r>
              <a:rPr lang="en-US" dirty="0"/>
              <a:t> IP </a:t>
            </a:r>
            <a:r>
              <a:rPr lang="en-US" dirty="0" err="1"/>
              <a:t>cho</a:t>
            </a:r>
            <a:r>
              <a:rPr lang="en-US" dirty="0"/>
              <a:t> CentOS 7.</a:t>
            </a:r>
          </a:p>
          <a:p>
            <a:pPr lvl="1"/>
            <a:r>
              <a:rPr lang="en-US" dirty="0" err="1"/>
              <a:t>Tạo</a:t>
            </a:r>
            <a:r>
              <a:rPr lang="en-US" dirty="0"/>
              <a:t> User </a:t>
            </a:r>
            <a:r>
              <a:rPr lang="en-US" dirty="0" err="1"/>
              <a:t>trên</a:t>
            </a:r>
            <a:r>
              <a:rPr lang="en-US" dirty="0"/>
              <a:t> CentOS 7.</a:t>
            </a:r>
          </a:p>
          <a:p>
            <a:pPr lvl="1"/>
            <a:r>
              <a:rPr lang="en-US" dirty="0" err="1"/>
              <a:t>Tìm</a:t>
            </a:r>
            <a:r>
              <a:rPr lang="en-US" dirty="0"/>
              <a:t> </a:t>
            </a:r>
            <a:r>
              <a:rPr lang="en-US" dirty="0" err="1"/>
              <a:t>hiểu</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trên</a:t>
            </a:r>
            <a:r>
              <a:rPr lang="en-US" dirty="0"/>
              <a:t> CentOS 7.</a:t>
            </a:r>
          </a:p>
        </p:txBody>
      </p:sp>
    </p:spTree>
    <p:extLst>
      <p:ext uri="{BB962C8B-B14F-4D97-AF65-F5344CB8AC3E}">
        <p14:creationId xmlns:p14="http://schemas.microsoft.com/office/powerpoint/2010/main" val="32470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descr="Káº¿t quáº£ hÃ¬nh áº£nh cho fin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604" y="1593885"/>
            <a:ext cx="7656792" cy="420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8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a:t>
            </a:r>
          </a:p>
        </p:txBody>
      </p:sp>
      <p:sp>
        <p:nvSpPr>
          <p:cNvPr id="3" name="Content Placeholder 2"/>
          <p:cNvSpPr>
            <a:spLocks noGrp="1"/>
          </p:cNvSpPr>
          <p:nvPr>
            <p:ph idx="1"/>
          </p:nvPr>
        </p:nvSpPr>
        <p:spPr/>
        <p:txBody>
          <a:bodyPr/>
          <a:lstStyle/>
          <a:p>
            <a:endParaRPr lang="en-US"/>
          </a:p>
        </p:txBody>
      </p:sp>
      <p:pic>
        <p:nvPicPr>
          <p:cNvPr id="1026" name="Picture 2" descr="Káº¿t quáº£ hÃ¬nh áº£nh cho quáº£n trá» máº¡ng lÃ  g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457" y="1480109"/>
            <a:ext cx="8853954" cy="431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5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GIỚI THIỆU CHUNG</a:t>
            </a:r>
          </a:p>
        </p:txBody>
      </p:sp>
      <p:sp>
        <p:nvSpPr>
          <p:cNvPr id="3" name="Content Placeholder 2"/>
          <p:cNvSpPr>
            <a:spLocks noGrp="1"/>
          </p:cNvSpPr>
          <p:nvPr>
            <p:ph idx="1"/>
          </p:nvPr>
        </p:nvSpPr>
        <p:spPr/>
        <p:txBody>
          <a:bodyPr/>
          <a:lstStyle/>
          <a:p>
            <a:endParaRPr lang="en-US"/>
          </a:p>
        </p:txBody>
      </p:sp>
      <p:pic>
        <p:nvPicPr>
          <p:cNvPr id="2050" name="Picture 2" descr="Káº¿t quáº£ hÃ¬nh áº£nh cho cÃ´ng nghiá»p 4.0 vÃ  quáº£n trá» máº¡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066800"/>
            <a:ext cx="695325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2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CÁC MÔ HÌNH QUẢN TRỊ MẠNG</a:t>
            </a:r>
          </a:p>
        </p:txBody>
      </p:sp>
      <p:sp>
        <p:nvSpPr>
          <p:cNvPr id="3" name="Content Placeholder 2"/>
          <p:cNvSpPr>
            <a:spLocks noGrp="1"/>
          </p:cNvSpPr>
          <p:nvPr>
            <p:ph idx="1"/>
          </p:nvPr>
        </p:nvSpPr>
        <p:spPr/>
        <p:txBody>
          <a:bodyPr/>
          <a:lstStyle/>
          <a:p>
            <a:pPr marL="0" indent="0" algn="just">
              <a:buNone/>
            </a:pPr>
            <a:r>
              <a:rPr lang="en-US" b="1" dirty="0" err="1"/>
              <a:t>Mô</a:t>
            </a:r>
            <a:r>
              <a:rPr lang="en-US" b="1" dirty="0"/>
              <a:t> </a:t>
            </a:r>
            <a:r>
              <a:rPr lang="en-US" b="1" dirty="0" err="1"/>
              <a:t>hình</a:t>
            </a:r>
            <a:r>
              <a:rPr lang="en-US" b="1" dirty="0"/>
              <a:t> Workgroup</a:t>
            </a:r>
          </a:p>
          <a:p>
            <a:pPr algn="just"/>
            <a:r>
              <a:rPr lang="vi-VN" altLang="en-US" dirty="0"/>
              <a:t>Mô hình mạng workgroup còn gọi là mô hình mạng peer-to-peer, là mô hình mà trong đó các máy</a:t>
            </a:r>
            <a:r>
              <a:rPr lang="en-US" altLang="en-US" dirty="0"/>
              <a:t> </a:t>
            </a:r>
            <a:r>
              <a:rPr lang="vi-VN" altLang="en-US" dirty="0"/>
              <a:t>tính có vai trò như nhau được nối kết với nhau. </a:t>
            </a:r>
            <a:endParaRPr lang="en-US" altLang="en-US" dirty="0"/>
          </a:p>
          <a:p>
            <a:pPr algn="just"/>
            <a:r>
              <a:rPr lang="vi-VN" altLang="en-US" dirty="0"/>
              <a:t>Các dữ liệu và tài nguyên được lưu trữ phân tán tại các</a:t>
            </a:r>
            <a:r>
              <a:rPr lang="en-US" altLang="en-US" dirty="0"/>
              <a:t> </a:t>
            </a:r>
            <a:r>
              <a:rPr lang="en-US" altLang="en-US" dirty="0" err="1"/>
              <a:t>máy</a:t>
            </a:r>
            <a:r>
              <a:rPr lang="en-US" altLang="en-US" dirty="0"/>
              <a:t> </a:t>
            </a:r>
            <a:r>
              <a:rPr lang="en-US" altLang="en-US" dirty="0" err="1"/>
              <a:t>cục</a:t>
            </a:r>
            <a:r>
              <a:rPr lang="en-US" altLang="en-US" dirty="0"/>
              <a:t> </a:t>
            </a:r>
            <a:r>
              <a:rPr lang="en-US" altLang="en-US" dirty="0" err="1"/>
              <a:t>bộ</a:t>
            </a:r>
            <a:r>
              <a:rPr lang="en-US" altLang="en-US" dirty="0"/>
              <a:t>, </a:t>
            </a:r>
            <a:r>
              <a:rPr lang="en-US" altLang="en-US" dirty="0" err="1"/>
              <a:t>các</a:t>
            </a:r>
            <a:r>
              <a:rPr lang="en-US" altLang="en-US" dirty="0"/>
              <a:t> </a:t>
            </a:r>
            <a:r>
              <a:rPr lang="en-US" altLang="en-US" dirty="0" err="1"/>
              <a:t>máy</a:t>
            </a:r>
            <a:r>
              <a:rPr lang="en-US" altLang="en-US" dirty="0"/>
              <a:t> </a:t>
            </a:r>
            <a:r>
              <a:rPr lang="en-US" altLang="en-US" dirty="0" err="1"/>
              <a:t>tự</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cục</a:t>
            </a:r>
            <a:r>
              <a:rPr lang="en-US" altLang="en-US" dirty="0"/>
              <a:t> </a:t>
            </a:r>
            <a:r>
              <a:rPr lang="en-US" altLang="en-US" dirty="0" err="1"/>
              <a:t>bộ</a:t>
            </a:r>
            <a:r>
              <a:rPr lang="en-US" altLang="en-US" dirty="0"/>
              <a:t> </a:t>
            </a:r>
            <a:r>
              <a:rPr lang="en-US" altLang="en-US" dirty="0" err="1"/>
              <a:t>của</a:t>
            </a:r>
            <a:r>
              <a:rPr lang="en-US" altLang="en-US" dirty="0"/>
              <a:t> </a:t>
            </a:r>
            <a:r>
              <a:rPr lang="en-US" altLang="en-US" dirty="0" err="1"/>
              <a:t>mình</a:t>
            </a:r>
            <a:r>
              <a:rPr lang="en-US" altLang="en-US" dirty="0"/>
              <a:t>. </a:t>
            </a:r>
          </a:p>
          <a:p>
            <a:pPr algn="just"/>
            <a:r>
              <a:rPr lang="en-US" altLang="en-US" dirty="0" err="1"/>
              <a:t>Trong</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mạng</a:t>
            </a:r>
            <a:r>
              <a:rPr lang="en-US" altLang="en-US" dirty="0"/>
              <a:t> </a:t>
            </a:r>
            <a:r>
              <a:rPr lang="en-US" altLang="en-US" dirty="0" err="1"/>
              <a:t>này</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máy</a:t>
            </a:r>
            <a:r>
              <a:rPr lang="en-US" altLang="en-US" dirty="0"/>
              <a:t> </a:t>
            </a:r>
            <a:r>
              <a:rPr lang="en-US" altLang="en-US" dirty="0" err="1"/>
              <a:t>tính</a:t>
            </a:r>
            <a:r>
              <a:rPr lang="en-US" altLang="en-US" dirty="0"/>
              <a:t> </a:t>
            </a:r>
            <a:r>
              <a:rPr lang="vi-VN" altLang="en-US" dirty="0"/>
              <a:t>chuyên cung cấp dịch vụ và quản lý hệ thống mạng. </a:t>
            </a:r>
            <a:endParaRPr lang="en-US" altLang="en-US" dirty="0"/>
          </a:p>
          <a:p>
            <a:pPr algn="just"/>
            <a:r>
              <a:rPr lang="vi-VN" altLang="en-US" dirty="0"/>
              <a:t>Mô hình này chỉ phù hợp với các mạng nhỏ, dưới</a:t>
            </a:r>
            <a:r>
              <a:rPr lang="en-US" altLang="en-US" dirty="0"/>
              <a:t> </a:t>
            </a:r>
            <a:r>
              <a:rPr lang="vi-VN" altLang="en-US" dirty="0"/>
              <a:t>mười máy tính và yêu cầu bảo mật không cao.</a:t>
            </a:r>
            <a:endParaRPr lang="en-US" altLang="en-US" dirty="0"/>
          </a:p>
        </p:txBody>
      </p:sp>
    </p:spTree>
    <p:extLst>
      <p:ext uri="{BB962C8B-B14F-4D97-AF65-F5344CB8AC3E}">
        <p14:creationId xmlns:p14="http://schemas.microsoft.com/office/powerpoint/2010/main" val="365584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Káº¿t quáº£ hÃ¬nh áº£nh cho mÃ´ hÃ¬nh work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15" y="1652960"/>
            <a:ext cx="6191002" cy="39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0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CÁC MÔ HÌNH QUẢN TRỊ MẠNG</a:t>
            </a:r>
          </a:p>
        </p:txBody>
      </p:sp>
      <p:sp>
        <p:nvSpPr>
          <p:cNvPr id="3" name="Content Placeholder 2"/>
          <p:cNvSpPr>
            <a:spLocks noGrp="1"/>
          </p:cNvSpPr>
          <p:nvPr>
            <p:ph idx="1"/>
          </p:nvPr>
        </p:nvSpPr>
        <p:spPr/>
        <p:txBody>
          <a:bodyPr/>
          <a:lstStyle/>
          <a:p>
            <a:pPr marL="0" indent="0" algn="just">
              <a:buNone/>
            </a:pPr>
            <a:r>
              <a:rPr lang="en-US" dirty="0" err="1"/>
              <a:t>Mô</a:t>
            </a:r>
            <a:r>
              <a:rPr lang="en-US" dirty="0"/>
              <a:t> </a:t>
            </a:r>
            <a:r>
              <a:rPr lang="en-US" dirty="0" err="1"/>
              <a:t>hình</a:t>
            </a:r>
            <a:r>
              <a:rPr lang="en-US" dirty="0"/>
              <a:t> Domain</a:t>
            </a:r>
          </a:p>
          <a:p>
            <a:pPr algn="just">
              <a:defRPr/>
            </a:pPr>
            <a:r>
              <a:rPr lang="vi-VN" dirty="0"/>
              <a:t>Khác với mô hình Workgroup, mô hình Domain hoạt động theo cơ chế client-server, trong hệ thống</a:t>
            </a:r>
            <a:r>
              <a:rPr lang="en-US" dirty="0"/>
              <a:t> </a:t>
            </a:r>
            <a:r>
              <a:rPr lang="vi-VN" dirty="0"/>
              <a:t>mạng phải có ít nhất một máy tính làm chức năng điều khiển vùng (Domain Controller), máy tính này</a:t>
            </a:r>
            <a:r>
              <a:rPr lang="en-US" dirty="0"/>
              <a:t> </a:t>
            </a:r>
            <a:r>
              <a:rPr lang="vi-VN" dirty="0"/>
              <a:t>sẽ điều khiển toàn bộ hoạt động của hệ thống mạng. </a:t>
            </a:r>
            <a:endParaRPr lang="en-US" dirty="0"/>
          </a:p>
          <a:p>
            <a:pPr algn="just">
              <a:defRPr/>
            </a:pPr>
            <a:r>
              <a:rPr lang="vi-VN" dirty="0"/>
              <a:t>Việc chứng thực người dùng và quản lý tài</a:t>
            </a:r>
            <a:r>
              <a:rPr lang="en-US" dirty="0"/>
              <a:t> </a:t>
            </a:r>
            <a:r>
              <a:rPr lang="vi-VN" dirty="0"/>
              <a:t>nguyên mạng được tập trung lại tại các Server trong miền. Mô hình này được áp dụng cho các công ty</a:t>
            </a:r>
            <a:r>
              <a:rPr lang="en-US" dirty="0"/>
              <a:t> </a:t>
            </a:r>
            <a:r>
              <a:rPr lang="en-US" dirty="0" err="1"/>
              <a:t>vừa</a:t>
            </a:r>
            <a:r>
              <a:rPr lang="en-US" dirty="0"/>
              <a:t> </a:t>
            </a:r>
            <a:r>
              <a:rPr lang="en-US" dirty="0" err="1"/>
              <a:t>và</a:t>
            </a:r>
            <a:r>
              <a:rPr lang="en-US" dirty="0"/>
              <a:t> </a:t>
            </a:r>
            <a:r>
              <a:rPr lang="en-US" dirty="0" err="1"/>
              <a:t>lớn</a:t>
            </a:r>
            <a:r>
              <a:rPr lang="en-US" dirty="0"/>
              <a:t>.</a:t>
            </a:r>
          </a:p>
          <a:p>
            <a:pPr algn="just"/>
            <a:endParaRPr lang="en-US" dirty="0"/>
          </a:p>
        </p:txBody>
      </p:sp>
    </p:spTree>
    <p:extLst>
      <p:ext uri="{BB962C8B-B14F-4D97-AF65-F5344CB8AC3E}">
        <p14:creationId xmlns:p14="http://schemas.microsoft.com/office/powerpoint/2010/main" val="170887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Káº¿t quáº£ hÃ¬nh áº£nh cho mÃ´ hÃ¬nh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2" y="1638300"/>
            <a:ext cx="5095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848147"/>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E5B4DEA-E558-41A6-A383-0016FB3C2CE0}" vid="{7843DDF4-6A9C-45B1-AD7A-26D4299BB861}"/>
    </a:ext>
  </a:extLst>
</a:theme>
</file>

<file path=docProps/app.xml><?xml version="1.0" encoding="utf-8"?>
<Properties xmlns="http://schemas.openxmlformats.org/officeDocument/2006/extended-properties" xmlns:vt="http://schemas.openxmlformats.org/officeDocument/2006/docPropsVTypes">
  <Template>Theme1</Template>
  <TotalTime>0</TotalTime>
  <Words>1005</Words>
  <Application>Microsoft Office PowerPoint</Application>
  <PresentationFormat>Widescreen</PresentationFormat>
  <Paragraphs>91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Times New Roman</vt:lpstr>
      <vt:lpstr>Wingdings</vt:lpstr>
      <vt:lpstr>Theme1</vt:lpstr>
      <vt:lpstr>CHƯƠNG 1 TỔNG QUAN QUẢN TRỊ MẠNG</vt:lpstr>
      <vt:lpstr>NỘI DUNG</vt:lpstr>
      <vt:lpstr>I. GIỚI THIỆU CHUNG</vt:lpstr>
      <vt:lpstr>I. GIỚI THIỆU CHUNG</vt:lpstr>
      <vt:lpstr>I. GIỚI THIỆU CHUNG</vt:lpstr>
      <vt:lpstr>II. CÁC MÔ HÌNH QUẢN TRỊ MẠNG</vt:lpstr>
      <vt:lpstr>PowerPoint Presentation</vt:lpstr>
      <vt:lpstr>II. CÁC MÔ HÌNH QUẢN TRỊ MẠNG</vt:lpstr>
      <vt:lpstr>PowerPoint Presentation</vt:lpstr>
      <vt:lpstr>III. CÁC HỆ ĐIỀU HÀNH QUẢN TRỊ MẠNG</vt:lpstr>
      <vt:lpstr>III. CÁC HỆ ĐIỀU HÀNH QUẢN TRỊ MẠNG</vt:lpstr>
      <vt:lpstr>III. CÁC HỆ ĐIỀU HÀNH QUẢN TRỊ MẠNG</vt:lpstr>
      <vt:lpstr>IV. HOẠT ĐỘNG CỦA NGƯỜI QUẢN TRỊ MẠNG</vt:lpstr>
      <vt:lpstr>IV. HOẠT ĐỘNG CỦA NGƯỜI QUẢN TRỊ MẠNG</vt:lpstr>
      <vt:lpstr>V. CÁC THÀNH PHẦN CƠ BẢN CỦA QUẢN TRỊ MẠNG</vt:lpstr>
      <vt:lpstr>V.1. THEO DÕI HỆ THỐNG MẠNG</vt:lpstr>
      <vt:lpstr>PowerPoint Presentation</vt:lpstr>
      <vt:lpstr>V.2. QUẢN LÝ CÁC DỊCH VỤ MẠNG</vt:lpstr>
      <vt:lpstr>V.3. QUẢN LÝ NGƯỜI DÙNG</vt:lpstr>
      <vt:lpstr>V.4. QUẢN LÝ SYSTEM LOG</vt:lpstr>
      <vt:lpstr>PowerPoint Presentation</vt:lpstr>
      <vt:lpstr>V.5. LẬP LỊCH</vt:lpstr>
      <vt:lpstr>VI. SƠ LƯỢC VỀ CENTOS</vt:lpstr>
      <vt:lpstr>VI. SƠ LƯỢC VỀ CENTOS</vt:lpstr>
      <vt:lpstr>VI. SƠ LƯỢC VỀ CENTOS</vt:lpstr>
      <vt:lpstr>CÀI ĐẶT CENTOS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YÊU CẦU VỀ NHÀ</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QUẢN TRỊ MẠNG</dc:title>
  <dc:creator>huanluongminh@gmail.com</dc:creator>
  <cp:lastModifiedBy>huan luong</cp:lastModifiedBy>
  <cp:revision>9</cp:revision>
  <dcterms:created xsi:type="dcterms:W3CDTF">2018-05-10T02:50:18Z</dcterms:created>
  <dcterms:modified xsi:type="dcterms:W3CDTF">2018-09-12T16:29:58Z</dcterms:modified>
</cp:coreProperties>
</file>