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2" r:id="rId4"/>
    <p:sldId id="258" r:id="rId5"/>
    <p:sldId id="259" r:id="rId6"/>
    <p:sldId id="260" r:id="rId7"/>
    <p:sldId id="261" r:id="rId8"/>
    <p:sldId id="262" r:id="rId9"/>
    <p:sldId id="263" r:id="rId10"/>
    <p:sldId id="275" r:id="rId11"/>
    <p:sldId id="274" r:id="rId12"/>
    <p:sldId id="276" r:id="rId13"/>
    <p:sldId id="277" r:id="rId14"/>
    <p:sldId id="278" r:id="rId15"/>
    <p:sldId id="265" r:id="rId16"/>
    <p:sldId id="266" r:id="rId17"/>
    <p:sldId id="267" r:id="rId18"/>
    <p:sldId id="268" r:id="rId19"/>
    <p:sldId id="269" r:id="rId20"/>
    <p:sldId id="270" r:id="rId21"/>
    <p:sldId id="271" r:id="rId22"/>
    <p:sldId id="272" r:id="rId23"/>
    <p:sldId id="273" r:id="rId24"/>
    <p:sldId id="264" r:id="rId25"/>
    <p:sldId id="280" r:id="rId26"/>
    <p:sldId id="281" r:id="rId27"/>
    <p:sldId id="282" r:id="rId28"/>
    <p:sldId id="283" r:id="rId29"/>
    <p:sldId id="284" r:id="rId30"/>
    <p:sldId id="285" r:id="rId31"/>
    <p:sldId id="279" r:id="rId32"/>
    <p:sldId id="304" r:id="rId33"/>
    <p:sldId id="286" r:id="rId34"/>
    <p:sldId id="303" r:id="rId35"/>
    <p:sldId id="305" r:id="rId36"/>
    <p:sldId id="306" r:id="rId37"/>
    <p:sldId id="307" r:id="rId38"/>
    <p:sldId id="308" r:id="rId39"/>
    <p:sldId id="309" r:id="rId40"/>
    <p:sldId id="310" r:id="rId41"/>
    <p:sldId id="311" r:id="rId42"/>
    <p:sldId id="312" r:id="rId43"/>
    <p:sldId id="287" r:id="rId44"/>
    <p:sldId id="289" r:id="rId45"/>
    <p:sldId id="290" r:id="rId46"/>
    <p:sldId id="313" r:id="rId47"/>
    <p:sldId id="291" r:id="rId48"/>
    <p:sldId id="292" r:id="rId49"/>
    <p:sldId id="301" r:id="rId50"/>
    <p:sldId id="293" r:id="rId51"/>
    <p:sldId id="294" r:id="rId52"/>
    <p:sldId id="295" r:id="rId53"/>
    <p:sldId id="296" r:id="rId54"/>
    <p:sldId id="297" r:id="rId55"/>
    <p:sldId id="298" r:id="rId56"/>
    <p:sldId id="299" r:id="rId57"/>
    <p:sldId id="30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Main"/>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Title"/>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9" name="Rectangle 24"/>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
        <p:nvSpPr>
          <p:cNvPr id="10" name="Rectangle 25"/>
          <p:cNvSpPr>
            <a:spLocks noChangeArrowheads="1"/>
          </p:cNvSpPr>
          <p:nvPr/>
        </p:nvSpPr>
        <p:spPr bwMode="auto">
          <a:xfrm>
            <a:off x="0" y="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dirty="0">
                <a:solidFill>
                  <a:srgbClr val="FFFF00"/>
                </a:solidFill>
                <a:latin typeface="Times New Roman" pitchFamily="18" charset="0"/>
              </a:rPr>
              <a:t>ĐẠI</a:t>
            </a:r>
            <a:r>
              <a:rPr lang="en-US" sz="3200" b="1" baseline="0" dirty="0">
                <a:solidFill>
                  <a:srgbClr val="FFFF00"/>
                </a:solidFill>
                <a:latin typeface="Times New Roman" pitchFamily="18" charset="0"/>
              </a:rPr>
              <a:t> HỌC SÀI GÒN</a:t>
            </a:r>
            <a:endParaRPr lang="en-US" sz="3200" b="1" dirty="0">
              <a:solidFill>
                <a:srgbClr val="FFFF00"/>
              </a:solidFill>
              <a:latin typeface="Times New Roman" pitchFamily="18" charset="0"/>
            </a:endParaRPr>
          </a:p>
        </p:txBody>
      </p:sp>
      <p:sp>
        <p:nvSpPr>
          <p:cNvPr id="4118" name="Rectangle 22"/>
          <p:cNvSpPr>
            <a:spLocks noGrp="1" noChangeArrowheads="1"/>
          </p:cNvSpPr>
          <p:nvPr>
            <p:ph type="ctrTitle"/>
          </p:nvPr>
        </p:nvSpPr>
        <p:spPr>
          <a:xfrm>
            <a:off x="914400" y="2130426"/>
            <a:ext cx="10363200" cy="1470025"/>
          </a:xfrm>
        </p:spPr>
        <p:txBody>
          <a:bodyPr/>
          <a:lstStyle>
            <a:lvl1pPr>
              <a:defRPr sz="4000">
                <a:solidFill>
                  <a:srgbClr val="CC3300"/>
                </a:solidFill>
              </a:defRPr>
            </a:lvl1pPr>
          </a:lstStyle>
          <a:p>
            <a:r>
              <a:rPr lang="en-US"/>
              <a:t>Click to edit Master title style</a:t>
            </a:r>
          </a:p>
        </p:txBody>
      </p:sp>
      <p:sp>
        <p:nvSpPr>
          <p:cNvPr id="4119" name="Rectangle 2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solidFill>
                  <a:srgbClr val="000066"/>
                </a:solidFill>
              </a:defRPr>
            </a:lvl1pPr>
          </a:lstStyle>
          <a:p>
            <a:r>
              <a:rPr lang="en-US"/>
              <a:t>Click to edit Master subtitle style</a:t>
            </a:r>
          </a:p>
        </p:txBody>
      </p:sp>
    </p:spTree>
    <p:extLst>
      <p:ext uri="{BB962C8B-B14F-4D97-AF65-F5344CB8AC3E}">
        <p14:creationId xmlns:p14="http://schemas.microsoft.com/office/powerpoint/2010/main" val="24197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968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326"/>
            <a:ext cx="3048000" cy="6492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60326"/>
            <a:ext cx="8940800" cy="6492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23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838200"/>
          </a:xfrm>
        </p:spPr>
        <p:txBody>
          <a:bodyPr/>
          <a:lstStyle/>
          <a:p>
            <a:r>
              <a:rPr lang="en-US"/>
              <a:t>Click to edit Master title style</a:t>
            </a:r>
          </a:p>
        </p:txBody>
      </p:sp>
      <p:sp>
        <p:nvSpPr>
          <p:cNvPr id="3" name="Table Placeholder 2"/>
          <p:cNvSpPr>
            <a:spLocks noGrp="1"/>
          </p:cNvSpPr>
          <p:nvPr>
            <p:ph type="tbl" idx="1"/>
          </p:nvPr>
        </p:nvSpPr>
        <p:spPr>
          <a:xfrm>
            <a:off x="203200" y="1066800"/>
            <a:ext cx="11785600" cy="5486400"/>
          </a:xfrm>
        </p:spPr>
        <p:txBody>
          <a:bodyPr/>
          <a:lstStyle/>
          <a:p>
            <a:pPr lvl="0"/>
            <a:r>
              <a:rPr lang="en-US" noProof="0"/>
              <a:t>Click icon to add table</a:t>
            </a:r>
          </a:p>
        </p:txBody>
      </p:sp>
    </p:spTree>
    <p:extLst>
      <p:ext uri="{BB962C8B-B14F-4D97-AF65-F5344CB8AC3E}">
        <p14:creationId xmlns:p14="http://schemas.microsoft.com/office/powerpoint/2010/main" val="279052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0" y="1066800"/>
            <a:ext cx="11480800" cy="5486400"/>
          </a:xfrm>
        </p:spPr>
        <p:txBody>
          <a:bodyPr/>
          <a:lstStyle>
            <a:lvl1pPr>
              <a:spcBef>
                <a:spcPts val="600"/>
              </a:spcBef>
              <a:spcAft>
                <a:spcPts val="600"/>
              </a:spcAft>
              <a:defRPr>
                <a:solidFill>
                  <a:srgbClr val="0000CC"/>
                </a:solidFill>
              </a:defRPr>
            </a:lvl1pPr>
            <a:lvl2pPr>
              <a:spcBef>
                <a:spcPts val="600"/>
              </a:spcBef>
              <a:spcAft>
                <a:spcPts val="600"/>
              </a:spcAft>
              <a:defRPr sz="3000">
                <a:solidFill>
                  <a:srgbClr val="C00000"/>
                </a:solidFill>
              </a:defRPr>
            </a:lvl2pPr>
            <a:lvl3pPr>
              <a:spcBef>
                <a:spcPts val="600"/>
              </a:spcBef>
              <a:spcAft>
                <a:spcPts val="600"/>
              </a:spcAft>
              <a:defRPr sz="2800"/>
            </a:lvl3pPr>
            <a:lvl4pPr>
              <a:spcBef>
                <a:spcPts val="600"/>
              </a:spcBef>
              <a:spcAft>
                <a:spcPts val="600"/>
              </a:spcAft>
              <a:defRPr sz="2600"/>
            </a:lvl4pPr>
            <a:lvl5pPr>
              <a:spcBef>
                <a:spcPts val="6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581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116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2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341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75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375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67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3460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04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pic>
        <p:nvPicPr>
          <p:cNvPr id="1026" name="Picture 28" descr="Main"/>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29" descr="Title"/>
          <p:cNvPicPr>
            <a:picLocks noChangeAspect="1" noChangeArrowheads="1"/>
          </p:cNvPicPr>
          <p:nvPr/>
        </p:nvPicPr>
        <p:blipFill>
          <a:blip r:embed="rId16">
            <a:lum bright="30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0"/>
          <p:cNvSpPr>
            <a:spLocks noGrp="1" noChangeArrowheads="1"/>
          </p:cNvSpPr>
          <p:nvPr>
            <p:ph type="title"/>
          </p:nvPr>
        </p:nvSpPr>
        <p:spPr bwMode="auto">
          <a:xfrm>
            <a:off x="0" y="60325"/>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Freeform 3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0" name="Rectangle 32"/>
          <p:cNvSpPr>
            <a:spLocks noGrp="1" noChangeArrowheads="1"/>
          </p:cNvSpPr>
          <p:nvPr>
            <p:ph type="body" idx="1"/>
          </p:nvPr>
        </p:nvSpPr>
        <p:spPr bwMode="auto">
          <a:xfrm>
            <a:off x="508000" y="1066800"/>
            <a:ext cx="1148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1" name="Picture 33" descr="Lin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4" descr="Bottom"/>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35"/>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Tree>
    <p:extLst>
      <p:ext uri="{BB962C8B-B14F-4D97-AF65-F5344CB8AC3E}">
        <p14:creationId xmlns:p14="http://schemas.microsoft.com/office/powerpoint/2010/main" val="3504713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600" b="1">
          <a:solidFill>
            <a:srgbClr val="333399"/>
          </a:solidFill>
          <a:latin typeface="+mj-lt"/>
          <a:ea typeface="+mj-ea"/>
          <a:cs typeface="+mj-cs"/>
        </a:defRPr>
      </a:lvl1pPr>
      <a:lvl2pPr algn="ctr" rtl="0" eaLnBrk="1" fontAlgn="base" hangingPunct="1">
        <a:spcBef>
          <a:spcPct val="0"/>
        </a:spcBef>
        <a:spcAft>
          <a:spcPct val="0"/>
        </a:spcAft>
        <a:defRPr sz="3600" b="1">
          <a:solidFill>
            <a:srgbClr val="333399"/>
          </a:solidFill>
          <a:latin typeface="Arial" charset="0"/>
        </a:defRPr>
      </a:lvl2pPr>
      <a:lvl3pPr algn="ctr" rtl="0" eaLnBrk="1" fontAlgn="base" hangingPunct="1">
        <a:spcBef>
          <a:spcPct val="0"/>
        </a:spcBef>
        <a:spcAft>
          <a:spcPct val="0"/>
        </a:spcAft>
        <a:defRPr sz="3600" b="1">
          <a:solidFill>
            <a:srgbClr val="333399"/>
          </a:solidFill>
          <a:latin typeface="Arial" charset="0"/>
        </a:defRPr>
      </a:lvl3pPr>
      <a:lvl4pPr algn="ctr" rtl="0" eaLnBrk="1" fontAlgn="base" hangingPunct="1">
        <a:spcBef>
          <a:spcPct val="0"/>
        </a:spcBef>
        <a:spcAft>
          <a:spcPct val="0"/>
        </a:spcAft>
        <a:defRPr sz="3600" b="1">
          <a:solidFill>
            <a:srgbClr val="333399"/>
          </a:solidFill>
          <a:latin typeface="Arial" charset="0"/>
        </a:defRPr>
      </a:lvl4pPr>
      <a:lvl5pPr algn="ctr" rtl="0" eaLnBrk="1" fontAlgn="base" hangingPunct="1">
        <a:spcBef>
          <a:spcPct val="0"/>
        </a:spcBef>
        <a:spcAft>
          <a:spcPct val="0"/>
        </a:spcAft>
        <a:defRPr sz="3600" b="1">
          <a:solidFill>
            <a:srgbClr val="333399"/>
          </a:solidFill>
          <a:latin typeface="Arial" charset="0"/>
        </a:defRPr>
      </a:lvl5pPr>
      <a:lvl6pPr marL="457200" algn="ctr" rtl="0" eaLnBrk="1" fontAlgn="base" hangingPunct="1">
        <a:spcBef>
          <a:spcPct val="0"/>
        </a:spcBef>
        <a:spcAft>
          <a:spcPct val="0"/>
        </a:spcAft>
        <a:defRPr sz="3800" b="1">
          <a:solidFill>
            <a:srgbClr val="333399"/>
          </a:solidFill>
          <a:latin typeface="Arial" charset="0"/>
        </a:defRPr>
      </a:lvl6pPr>
      <a:lvl7pPr marL="914400" algn="ctr" rtl="0" eaLnBrk="1" fontAlgn="base" hangingPunct="1">
        <a:spcBef>
          <a:spcPct val="0"/>
        </a:spcBef>
        <a:spcAft>
          <a:spcPct val="0"/>
        </a:spcAft>
        <a:defRPr sz="3800" b="1">
          <a:solidFill>
            <a:srgbClr val="333399"/>
          </a:solidFill>
          <a:latin typeface="Arial" charset="0"/>
        </a:defRPr>
      </a:lvl7pPr>
      <a:lvl8pPr marL="1371600" algn="ctr" rtl="0" eaLnBrk="1" fontAlgn="base" hangingPunct="1">
        <a:spcBef>
          <a:spcPct val="0"/>
        </a:spcBef>
        <a:spcAft>
          <a:spcPct val="0"/>
        </a:spcAft>
        <a:defRPr sz="3800" b="1">
          <a:solidFill>
            <a:srgbClr val="333399"/>
          </a:solidFill>
          <a:latin typeface="Arial" charset="0"/>
        </a:defRPr>
      </a:lvl8pPr>
      <a:lvl9pPr marL="1828800" algn="ctr" rtl="0" eaLnBrk="1" fontAlgn="base" hangingPunct="1">
        <a:spcBef>
          <a:spcPct val="0"/>
        </a:spcBef>
        <a:spcAft>
          <a:spcPct val="0"/>
        </a:spcAft>
        <a:defRPr sz="3800" b="1">
          <a:solidFill>
            <a:srgbClr val="333399"/>
          </a:solidFill>
          <a:latin typeface="Arial" charset="0"/>
        </a:defRPr>
      </a:lvl9pPr>
    </p:titleStyle>
    <p:bodyStyle>
      <a:lvl1pPr marL="342900" indent="-342900" algn="l" rtl="0" eaLnBrk="1" fontAlgn="base" hangingPunct="1">
        <a:spcBef>
          <a:spcPts val="600"/>
        </a:spcBef>
        <a:spcAft>
          <a:spcPts val="600"/>
        </a:spcAft>
        <a:buFont typeface="Wingdings"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CHƯƠNG 2</a:t>
            </a:r>
            <a:br>
              <a:rPr lang="en-US" dirty="0"/>
            </a:br>
            <a:r>
              <a:rPr lang="en-US" dirty="0"/>
              <a:t>QUẢN LÝ DỊCH VỤ DNS VÀ DHCP</a:t>
            </a:r>
          </a:p>
        </p:txBody>
      </p:sp>
      <p:sp>
        <p:nvSpPr>
          <p:cNvPr id="3" name="Subtitle 2"/>
          <p:cNvSpPr>
            <a:spLocks noGrp="1"/>
          </p:cNvSpPr>
          <p:nvPr>
            <p:ph type="subTitle" idx="1"/>
          </p:nvPr>
        </p:nvSpPr>
        <p:spPr/>
        <p:txBody>
          <a:bodyPr/>
          <a:lstStyle/>
          <a:p>
            <a:r>
              <a:rPr lang="en-US" dirty="0"/>
              <a:t>GV: LƯƠNG MINH HUẤN</a:t>
            </a:r>
          </a:p>
        </p:txBody>
      </p:sp>
    </p:spTree>
    <p:extLst>
      <p:ext uri="{BB962C8B-B14F-4D97-AF65-F5344CB8AC3E}">
        <p14:creationId xmlns:p14="http://schemas.microsoft.com/office/powerpoint/2010/main" val="60625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DNS – CÁC KHÁI NIỆM</a:t>
            </a:r>
            <a:endParaRPr lang="en-US" altLang="en-US" dirty="0"/>
          </a:p>
        </p:txBody>
      </p:sp>
      <p:sp>
        <p:nvSpPr>
          <p:cNvPr id="3" name="Content Placeholder 2"/>
          <p:cNvSpPr>
            <a:spLocks noGrp="1"/>
          </p:cNvSpPr>
          <p:nvPr>
            <p:ph idx="1"/>
          </p:nvPr>
        </p:nvSpPr>
        <p:spPr/>
        <p:txBody>
          <a:bodyPr rtlCol="0">
            <a:normAutofit/>
          </a:bodyPr>
          <a:lstStyle/>
          <a:p>
            <a:pPr marL="0" indent="0" algn="just" fontAlgn="auto">
              <a:spcAft>
                <a:spcPts val="0"/>
              </a:spcAft>
              <a:buNone/>
              <a:defRPr/>
            </a:pPr>
            <a:r>
              <a:rPr lang="en-US" b="1" dirty="0"/>
              <a:t>Domain name </a:t>
            </a:r>
            <a:r>
              <a:rPr lang="en-US" b="1" dirty="0" err="1"/>
              <a:t>và</a:t>
            </a:r>
            <a:r>
              <a:rPr lang="en-US" b="1" dirty="0"/>
              <a:t> zone</a:t>
            </a:r>
          </a:p>
          <a:p>
            <a:pPr algn="just" fontAlgn="auto">
              <a:spcAft>
                <a:spcPts val="0"/>
              </a:spcAft>
              <a:defRPr/>
            </a:pPr>
            <a:r>
              <a:rPr lang="vi-VN" dirty="0"/>
              <a:t>Một miền gồm nhiều thực thể nhỏ hơn gọi là miền con (</a:t>
            </a:r>
            <a:r>
              <a:rPr lang="vi-VN" b="1" dirty="0"/>
              <a:t>subdomain</a:t>
            </a:r>
            <a:r>
              <a:rPr lang="vi-VN" dirty="0"/>
              <a:t>). Ví dụ, miền </a:t>
            </a:r>
            <a:r>
              <a:rPr lang="vi-VN" b="1" dirty="0"/>
              <a:t>ca </a:t>
            </a:r>
            <a:r>
              <a:rPr lang="vi-VN" dirty="0"/>
              <a:t>bao gồm nhiều</a:t>
            </a:r>
            <a:r>
              <a:rPr lang="en-US" dirty="0"/>
              <a:t> </a:t>
            </a:r>
            <a:r>
              <a:rPr lang="vi-VN" dirty="0"/>
              <a:t>miền con như </a:t>
            </a:r>
            <a:r>
              <a:rPr lang="vi-VN" b="1" dirty="0"/>
              <a:t>ab.ca, on.ca, qc.ca,...</a:t>
            </a:r>
            <a:r>
              <a:rPr lang="vi-VN" dirty="0"/>
              <a:t>..</a:t>
            </a:r>
            <a:endParaRPr lang="en-US" dirty="0"/>
          </a:p>
          <a:p>
            <a:pPr algn="just" fontAlgn="auto">
              <a:spcAft>
                <a:spcPts val="0"/>
              </a:spcAft>
              <a:defRPr/>
            </a:pPr>
            <a:r>
              <a:rPr lang="vi-VN" dirty="0"/>
              <a:t>Những miền và miền con mà </a:t>
            </a:r>
            <a:r>
              <a:rPr lang="vi-VN" b="1" dirty="0"/>
              <a:t>DNS Server </a:t>
            </a:r>
            <a:r>
              <a:rPr lang="vi-VN" dirty="0"/>
              <a:t>được quyền quản lý gọi là </a:t>
            </a:r>
            <a:r>
              <a:rPr lang="vi-VN" b="1" dirty="0"/>
              <a:t>zone</a:t>
            </a:r>
            <a:r>
              <a:rPr lang="vi-VN" dirty="0"/>
              <a:t>.</a:t>
            </a:r>
          </a:p>
          <a:p>
            <a:pPr algn="just" fontAlgn="auto">
              <a:spcAft>
                <a:spcPts val="0"/>
              </a:spcAft>
              <a:defRPr/>
            </a:pPr>
            <a:r>
              <a:rPr lang="vi-VN" dirty="0"/>
              <a:t>Như vậy, một </a:t>
            </a:r>
            <a:r>
              <a:rPr lang="vi-VN" b="1" dirty="0"/>
              <a:t>Zone </a:t>
            </a:r>
            <a:r>
              <a:rPr lang="vi-VN" dirty="0"/>
              <a:t>có thể gồm một miền, một hay nhiều miền con. Hình sau mô tả sự khác nhau giữa</a:t>
            </a:r>
            <a:r>
              <a:rPr lang="en-US" dirty="0"/>
              <a:t> </a:t>
            </a:r>
            <a:r>
              <a:rPr lang="en-US" b="1" dirty="0"/>
              <a:t>zone </a:t>
            </a:r>
            <a:r>
              <a:rPr lang="en-US" dirty="0" err="1"/>
              <a:t>và</a:t>
            </a:r>
            <a:r>
              <a:rPr lang="en-US" dirty="0"/>
              <a:t> </a:t>
            </a:r>
            <a:r>
              <a:rPr lang="en-US" b="1" dirty="0"/>
              <a:t>domain</a:t>
            </a:r>
            <a:r>
              <a:rPr lang="en-US" dirty="0"/>
              <a:t>.</a:t>
            </a:r>
          </a:p>
        </p:txBody>
      </p:sp>
    </p:spTree>
    <p:extLst>
      <p:ext uri="{BB962C8B-B14F-4D97-AF65-F5344CB8AC3E}">
        <p14:creationId xmlns:p14="http://schemas.microsoft.com/office/powerpoint/2010/main" val="209031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479425"/>
            <a:ext cx="8763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94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a:t>DNS – CÁC KHÁI NIỆM</a:t>
            </a:r>
          </a:p>
        </p:txBody>
      </p:sp>
      <p:sp>
        <p:nvSpPr>
          <p:cNvPr id="3" name="Content Placeholder 2"/>
          <p:cNvSpPr>
            <a:spLocks noGrp="1"/>
          </p:cNvSpPr>
          <p:nvPr>
            <p:ph idx="1"/>
          </p:nvPr>
        </p:nvSpPr>
        <p:spPr/>
        <p:txBody>
          <a:bodyPr rtlCol="0">
            <a:normAutofit lnSpcReduction="10000"/>
          </a:bodyPr>
          <a:lstStyle/>
          <a:p>
            <a:pPr marL="0" indent="0" algn="just" fontAlgn="auto">
              <a:spcAft>
                <a:spcPts val="0"/>
              </a:spcAft>
              <a:buNone/>
              <a:defRPr/>
            </a:pPr>
            <a:r>
              <a:rPr lang="en-US" b="1" dirty="0"/>
              <a:t>Fully Qualified Domain Name (FQDN)</a:t>
            </a:r>
          </a:p>
          <a:p>
            <a:pPr algn="just" fontAlgn="auto">
              <a:spcAft>
                <a:spcPts val="0"/>
              </a:spcAft>
              <a:defRPr/>
            </a:pPr>
            <a:r>
              <a:rPr lang="vi-VN" dirty="0"/>
              <a:t>Mỗi nút trên cây có một tên gọi(không chứa dấu chấm) dài tối đa 63 ký tự. Tên rỗng dành riêng cho</a:t>
            </a:r>
            <a:r>
              <a:rPr lang="en-US" dirty="0"/>
              <a:t> </a:t>
            </a:r>
            <a:r>
              <a:rPr lang="vi-VN" dirty="0"/>
              <a:t>gốc (</a:t>
            </a:r>
            <a:r>
              <a:rPr lang="vi-VN" b="1" dirty="0"/>
              <a:t>root</a:t>
            </a:r>
            <a:r>
              <a:rPr lang="vi-VN" dirty="0"/>
              <a:t>) cao nhất và biểu diễn bởi dấu chấm. </a:t>
            </a:r>
            <a:endParaRPr lang="en-US" dirty="0"/>
          </a:p>
          <a:p>
            <a:pPr algn="just" fontAlgn="auto">
              <a:spcAft>
                <a:spcPts val="0"/>
              </a:spcAft>
              <a:defRPr/>
            </a:pPr>
            <a:r>
              <a:rPr lang="vi-VN" dirty="0"/>
              <a:t>Một tên miền đầy đủ của một nút chính là chuỗi tuần tự</a:t>
            </a:r>
            <a:r>
              <a:rPr lang="en-US" dirty="0"/>
              <a:t> </a:t>
            </a:r>
            <a:r>
              <a:rPr lang="vi-VN" dirty="0"/>
              <a:t>các tên gọi của nút hiện tại đi ngược lên nút gốc, mỗi tên gọi cách nhau bởi dấu chấm. </a:t>
            </a:r>
            <a:endParaRPr lang="en-US" dirty="0"/>
          </a:p>
          <a:p>
            <a:pPr algn="just" fontAlgn="auto">
              <a:spcAft>
                <a:spcPts val="0"/>
              </a:spcAft>
              <a:defRPr/>
            </a:pPr>
            <a:r>
              <a:rPr lang="vi-VN" dirty="0"/>
              <a:t>Tên miền có</a:t>
            </a:r>
            <a:r>
              <a:rPr lang="en-US" dirty="0"/>
              <a:t> </a:t>
            </a:r>
            <a:r>
              <a:rPr lang="vi-VN" dirty="0"/>
              <a:t>xuất hiện dấu chấm sau cùng được gọi là tên tuyệt đối (</a:t>
            </a:r>
            <a:r>
              <a:rPr lang="vi-VN" b="1" dirty="0"/>
              <a:t>absolute</a:t>
            </a:r>
            <a:r>
              <a:rPr lang="vi-VN" dirty="0"/>
              <a:t>) khác với tên tương đối là tên không</a:t>
            </a:r>
            <a:r>
              <a:rPr lang="en-US" dirty="0"/>
              <a:t> </a:t>
            </a:r>
            <a:r>
              <a:rPr lang="vi-VN" dirty="0"/>
              <a:t>kết thúc bằng dấu chấm. Tên tuyệt đối cũng được xem là tên miền đầy đủ đã được chứng nhận (</a:t>
            </a:r>
            <a:r>
              <a:rPr lang="vi-VN" b="1" dirty="0"/>
              <a:t>Fully</a:t>
            </a:r>
            <a:r>
              <a:rPr lang="en-US" b="1" dirty="0"/>
              <a:t> Qualified Domain Name – FQDN</a:t>
            </a:r>
            <a:r>
              <a:rPr lang="en-US" dirty="0"/>
              <a:t>).</a:t>
            </a:r>
          </a:p>
        </p:txBody>
      </p:sp>
    </p:spTree>
    <p:extLst>
      <p:ext uri="{BB962C8B-B14F-4D97-AF65-F5344CB8AC3E}">
        <p14:creationId xmlns:p14="http://schemas.microsoft.com/office/powerpoint/2010/main" val="120242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DNS – CÁC KHÁI NIỆM</a:t>
            </a:r>
            <a:endParaRPr lang="en-US" altLang="en-US" dirty="0"/>
          </a:p>
        </p:txBody>
      </p:sp>
      <p:sp>
        <p:nvSpPr>
          <p:cNvPr id="3" name="Content Placeholder 2"/>
          <p:cNvSpPr>
            <a:spLocks noGrp="1"/>
          </p:cNvSpPr>
          <p:nvPr>
            <p:ph idx="1"/>
          </p:nvPr>
        </p:nvSpPr>
        <p:spPr/>
        <p:txBody>
          <a:bodyPr rtlCol="0">
            <a:normAutofit/>
          </a:bodyPr>
          <a:lstStyle/>
          <a:p>
            <a:pPr marL="0" indent="0" algn="just" fontAlgn="auto">
              <a:spcAft>
                <a:spcPts val="0"/>
              </a:spcAft>
              <a:buNone/>
              <a:defRPr/>
            </a:pPr>
            <a:r>
              <a:rPr lang="en-US" altLang="en-US" b="1" dirty="0"/>
              <a:t>Dynamic DNS</a:t>
            </a:r>
            <a:endParaRPr lang="en-US" b="1" dirty="0"/>
          </a:p>
          <a:p>
            <a:pPr algn="just" fontAlgn="auto">
              <a:spcAft>
                <a:spcPts val="0"/>
              </a:spcAft>
              <a:defRPr/>
            </a:pPr>
            <a:r>
              <a:rPr lang="vi-VN" b="1" dirty="0"/>
              <a:t>Dynamic DNS </a:t>
            </a:r>
            <a:r>
              <a:rPr lang="vi-VN" dirty="0"/>
              <a:t>là phương thức ánh xạ tên miền tới địa chỉ </a:t>
            </a:r>
            <a:r>
              <a:rPr lang="vi-VN" b="1" dirty="0"/>
              <a:t>IP </a:t>
            </a:r>
            <a:r>
              <a:rPr lang="vi-VN" dirty="0"/>
              <a:t>có tần xuất thay đổi cao. Dịch vụ </a:t>
            </a:r>
            <a:r>
              <a:rPr lang="vi-VN" b="1" dirty="0"/>
              <a:t>DNS</a:t>
            </a:r>
            <a:r>
              <a:rPr lang="en-US" b="1" dirty="0"/>
              <a:t> </a:t>
            </a:r>
            <a:r>
              <a:rPr lang="vi-VN" dirty="0"/>
              <a:t>động (</a:t>
            </a:r>
            <a:r>
              <a:rPr lang="vi-VN" b="1" dirty="0"/>
              <a:t>Dynamic DNS</a:t>
            </a:r>
            <a:r>
              <a:rPr lang="vi-VN" dirty="0"/>
              <a:t>) cung cấp một chương trình đặc biệt chạy trên máy tính của người sử dụng dịch</a:t>
            </a:r>
            <a:r>
              <a:rPr lang="en-US" dirty="0"/>
              <a:t> </a:t>
            </a:r>
            <a:r>
              <a:rPr lang="vi-VN" dirty="0"/>
              <a:t>vụ </a:t>
            </a:r>
            <a:r>
              <a:rPr lang="vi-VN" b="1" dirty="0"/>
              <a:t>dynamic DNS </a:t>
            </a:r>
            <a:r>
              <a:rPr lang="vi-VN" dirty="0"/>
              <a:t>gọi là </a:t>
            </a:r>
            <a:r>
              <a:rPr lang="vi-VN" b="1" dirty="0"/>
              <a:t>Dynamic Dns Client</a:t>
            </a:r>
            <a:r>
              <a:rPr lang="vi-VN" dirty="0"/>
              <a:t>. Chương trình này giám sát sự thay đổi địa chỉ </a:t>
            </a:r>
            <a:r>
              <a:rPr lang="vi-VN" b="1" dirty="0"/>
              <a:t>IP </a:t>
            </a:r>
            <a:r>
              <a:rPr lang="vi-VN" dirty="0"/>
              <a:t>tại</a:t>
            </a:r>
            <a:r>
              <a:rPr lang="en-US" dirty="0"/>
              <a:t> </a:t>
            </a:r>
            <a:r>
              <a:rPr lang="vi-VN" b="1" dirty="0"/>
              <a:t>host </a:t>
            </a:r>
            <a:r>
              <a:rPr lang="vi-VN" dirty="0"/>
              <a:t>và liên hệ với hệ thống </a:t>
            </a:r>
            <a:r>
              <a:rPr lang="vi-VN" b="1" dirty="0"/>
              <a:t>DNS </a:t>
            </a:r>
            <a:r>
              <a:rPr lang="vi-VN" dirty="0"/>
              <a:t>mỗi khi địa chỉ </a:t>
            </a:r>
            <a:r>
              <a:rPr lang="vi-VN" b="1" dirty="0"/>
              <a:t>IP </a:t>
            </a:r>
            <a:r>
              <a:rPr lang="vi-VN" dirty="0"/>
              <a:t>của </a:t>
            </a:r>
            <a:r>
              <a:rPr lang="vi-VN" b="1" dirty="0"/>
              <a:t>host </a:t>
            </a:r>
            <a:r>
              <a:rPr lang="vi-VN" dirty="0"/>
              <a:t>thay đổi và sau đó </a:t>
            </a:r>
            <a:r>
              <a:rPr lang="vi-VN" b="1" dirty="0"/>
              <a:t>update </a:t>
            </a:r>
            <a:r>
              <a:rPr lang="vi-VN" dirty="0"/>
              <a:t>thông tin vào</a:t>
            </a:r>
            <a:r>
              <a:rPr lang="en-US" dirty="0"/>
              <a:t> </a:t>
            </a:r>
            <a:r>
              <a:rPr lang="vi-VN" dirty="0"/>
              <a:t>cơ sở dữ liệu </a:t>
            </a:r>
            <a:r>
              <a:rPr lang="vi-VN" b="1" dirty="0"/>
              <a:t>DNS </a:t>
            </a:r>
            <a:r>
              <a:rPr lang="vi-VN" dirty="0"/>
              <a:t>về sự thay đổi địa chỉ đó.</a:t>
            </a:r>
            <a:endParaRPr lang="en-US" dirty="0"/>
          </a:p>
          <a:p>
            <a:pPr algn="just" fontAlgn="auto">
              <a:spcAft>
                <a:spcPts val="0"/>
              </a:spcAft>
              <a:defRPr/>
            </a:pPr>
            <a:r>
              <a:rPr lang="vi-VN" b="1" dirty="0"/>
              <a:t>DNS Client </a:t>
            </a:r>
            <a:r>
              <a:rPr lang="vi-VN" dirty="0"/>
              <a:t>đăng ký và cập nhật </a:t>
            </a:r>
            <a:r>
              <a:rPr lang="vi-VN" b="1" dirty="0"/>
              <a:t>resource record </a:t>
            </a:r>
            <a:r>
              <a:rPr lang="vi-VN" dirty="0"/>
              <a:t>của nó bằng cách gởi </a:t>
            </a:r>
            <a:r>
              <a:rPr lang="vi-VN" b="1" dirty="0"/>
              <a:t>dynamic update</a:t>
            </a:r>
            <a:r>
              <a:rPr lang="vi-VN" dirty="0"/>
              <a:t>.</a:t>
            </a:r>
            <a:endParaRPr lang="en-US" dirty="0"/>
          </a:p>
        </p:txBody>
      </p:sp>
    </p:spTree>
    <p:extLst>
      <p:ext uri="{BB962C8B-B14F-4D97-AF65-F5344CB8AC3E}">
        <p14:creationId xmlns:p14="http://schemas.microsoft.com/office/powerpoint/2010/main" val="208105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341" y="685800"/>
            <a:ext cx="8077200" cy="565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22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CƠ CHẾ PHÂN GIẢI TÊN MIỀN – IP </a:t>
            </a:r>
          </a:p>
        </p:txBody>
      </p:sp>
      <p:sp>
        <p:nvSpPr>
          <p:cNvPr id="3" name="Content Placeholder 2"/>
          <p:cNvSpPr>
            <a:spLocks noGrp="1"/>
          </p:cNvSpPr>
          <p:nvPr>
            <p:ph idx="1"/>
          </p:nvPr>
        </p:nvSpPr>
        <p:spPr/>
        <p:txBody>
          <a:bodyPr rtlCol="0">
            <a:normAutofit/>
          </a:bodyPr>
          <a:lstStyle/>
          <a:p>
            <a:pPr algn="just" fontAlgn="auto">
              <a:spcAft>
                <a:spcPts val="0"/>
              </a:spcAft>
              <a:defRPr/>
            </a:pPr>
            <a:r>
              <a:rPr lang="en-US" b="1" dirty="0"/>
              <a:t>Root name server </a:t>
            </a:r>
            <a:r>
              <a:rPr lang="en-US" dirty="0"/>
              <a:t>: </a:t>
            </a:r>
            <a:r>
              <a:rPr lang="en-US" dirty="0" err="1"/>
              <a:t>Là</a:t>
            </a:r>
            <a:r>
              <a:rPr lang="en-US" dirty="0"/>
              <a:t> </a:t>
            </a:r>
            <a:r>
              <a:rPr lang="en-US" dirty="0" err="1"/>
              <a:t>máy</a:t>
            </a:r>
            <a:r>
              <a:rPr lang="en-US" dirty="0"/>
              <a:t> </a:t>
            </a:r>
            <a:r>
              <a:rPr lang="en-US" dirty="0" err="1"/>
              <a:t>chủ</a:t>
            </a:r>
            <a:r>
              <a:rPr lang="en-US" dirty="0"/>
              <a:t> </a:t>
            </a:r>
            <a:r>
              <a:rPr lang="en-US" dirty="0" err="1"/>
              <a:t>quản</a:t>
            </a:r>
            <a:r>
              <a:rPr lang="en-US" dirty="0"/>
              <a:t> </a:t>
            </a:r>
            <a:r>
              <a:rPr lang="en-US" dirty="0" err="1"/>
              <a:t>lý</a:t>
            </a:r>
            <a:r>
              <a:rPr lang="en-US" dirty="0"/>
              <a:t> </a:t>
            </a:r>
            <a:r>
              <a:rPr lang="en-US" dirty="0" err="1"/>
              <a:t>các</a:t>
            </a:r>
            <a:r>
              <a:rPr lang="en-US" dirty="0"/>
              <a:t> </a:t>
            </a:r>
            <a:r>
              <a:rPr lang="en-US" b="1" dirty="0"/>
              <a:t>name server </a:t>
            </a:r>
            <a:r>
              <a:rPr lang="en-US" dirty="0"/>
              <a:t>ở </a:t>
            </a:r>
            <a:r>
              <a:rPr lang="en-US" dirty="0" err="1"/>
              <a:t>mức</a:t>
            </a:r>
            <a:r>
              <a:rPr lang="en-US" dirty="0"/>
              <a:t> </a:t>
            </a:r>
            <a:r>
              <a:rPr lang="en-US" b="1" dirty="0"/>
              <a:t>top-level domain</a:t>
            </a:r>
            <a:r>
              <a:rPr lang="en-US" dirty="0"/>
              <a:t>. </a:t>
            </a:r>
            <a:r>
              <a:rPr lang="en-US" dirty="0" err="1"/>
              <a:t>Khi</a:t>
            </a:r>
            <a:r>
              <a:rPr lang="en-US" dirty="0"/>
              <a:t> </a:t>
            </a:r>
            <a:r>
              <a:rPr lang="en-US" dirty="0" err="1"/>
              <a:t>có</a:t>
            </a:r>
            <a:r>
              <a:rPr lang="en-US" dirty="0"/>
              <a:t> </a:t>
            </a:r>
            <a:r>
              <a:rPr lang="en-US" dirty="0" err="1"/>
              <a:t>truy</a:t>
            </a:r>
            <a:r>
              <a:rPr lang="en-US" dirty="0"/>
              <a:t> </a:t>
            </a:r>
            <a:r>
              <a:rPr lang="en-US" dirty="0" err="1"/>
              <a:t>vấn</a:t>
            </a:r>
            <a:r>
              <a:rPr lang="en-US" dirty="0"/>
              <a:t> </a:t>
            </a:r>
            <a:r>
              <a:rPr lang="vi-VN" dirty="0"/>
              <a:t>về một tên miền nào đó thì </a:t>
            </a:r>
            <a:r>
              <a:rPr lang="vi-VN" b="1" dirty="0"/>
              <a:t>Root Name Server </a:t>
            </a:r>
            <a:r>
              <a:rPr lang="vi-VN" dirty="0"/>
              <a:t>phải cung cấp tên và địa chỉ </a:t>
            </a:r>
            <a:r>
              <a:rPr lang="vi-VN" b="1" dirty="0"/>
              <a:t>IP </a:t>
            </a:r>
            <a:r>
              <a:rPr lang="vi-VN" dirty="0"/>
              <a:t>của </a:t>
            </a:r>
            <a:r>
              <a:rPr lang="vi-VN" b="1" dirty="0"/>
              <a:t>name server </a:t>
            </a:r>
            <a:r>
              <a:rPr lang="vi-VN" dirty="0"/>
              <a:t>quản</a:t>
            </a:r>
            <a:r>
              <a:rPr lang="en-US" dirty="0"/>
              <a:t> </a:t>
            </a:r>
            <a:r>
              <a:rPr lang="en-US" dirty="0" err="1"/>
              <a:t>lý</a:t>
            </a:r>
            <a:r>
              <a:rPr lang="en-US" dirty="0"/>
              <a:t> </a:t>
            </a:r>
            <a:r>
              <a:rPr lang="en-US" b="1" dirty="0"/>
              <a:t>top-level domain.</a:t>
            </a:r>
          </a:p>
          <a:p>
            <a:pPr algn="just" fontAlgn="auto">
              <a:spcAft>
                <a:spcPts val="0"/>
              </a:spcAft>
              <a:defRPr/>
            </a:pPr>
            <a:r>
              <a:rPr lang="en-US" dirty="0"/>
              <a:t>Đ</a:t>
            </a:r>
            <a:r>
              <a:rPr lang="vi-VN" dirty="0"/>
              <a:t>ến lượt các </a:t>
            </a:r>
            <a:r>
              <a:rPr lang="vi-VN" b="1" dirty="0"/>
              <a:t>name server </a:t>
            </a:r>
            <a:r>
              <a:rPr lang="vi-VN" dirty="0"/>
              <a:t>của </a:t>
            </a:r>
            <a:r>
              <a:rPr lang="vi-VN" b="1" dirty="0"/>
              <a:t>top-level domain </a:t>
            </a:r>
            <a:r>
              <a:rPr lang="vi-VN" dirty="0"/>
              <a:t>cung cấp danh sách các </a:t>
            </a:r>
            <a:r>
              <a:rPr lang="vi-VN" b="1" dirty="0"/>
              <a:t>name server</a:t>
            </a:r>
            <a:r>
              <a:rPr lang="en-US" b="1" dirty="0"/>
              <a:t> </a:t>
            </a:r>
            <a:r>
              <a:rPr lang="vi-VN" dirty="0"/>
              <a:t>có quyền trên các </a:t>
            </a:r>
            <a:r>
              <a:rPr lang="vi-VN" b="1" dirty="0"/>
              <a:t>second-level domain </a:t>
            </a:r>
            <a:r>
              <a:rPr lang="vi-VN" dirty="0"/>
              <a:t>mà tên miền này thuộc vào. Cứ như thế đến khi nào tìm được</a:t>
            </a:r>
            <a:r>
              <a:rPr lang="en-US" dirty="0"/>
              <a:t> </a:t>
            </a:r>
            <a:r>
              <a:rPr lang="en-US" dirty="0" err="1"/>
              <a:t>máy</a:t>
            </a:r>
            <a:r>
              <a:rPr lang="en-US" dirty="0"/>
              <a:t> </a:t>
            </a:r>
            <a:r>
              <a:rPr lang="en-US" dirty="0" err="1"/>
              <a:t>quản</a:t>
            </a:r>
            <a:r>
              <a:rPr lang="en-US" dirty="0"/>
              <a:t> </a:t>
            </a:r>
            <a:r>
              <a:rPr lang="en-US" dirty="0" err="1"/>
              <a:t>lý</a:t>
            </a:r>
            <a:r>
              <a:rPr lang="en-US" dirty="0"/>
              <a:t> </a:t>
            </a:r>
            <a:r>
              <a:rPr lang="en-US" dirty="0" err="1"/>
              <a:t>tên</a:t>
            </a:r>
            <a:r>
              <a:rPr lang="en-US" dirty="0"/>
              <a:t> </a:t>
            </a:r>
            <a:r>
              <a:rPr lang="en-US" dirty="0" err="1"/>
              <a:t>miền</a:t>
            </a:r>
            <a:r>
              <a:rPr lang="en-US" dirty="0"/>
              <a:t> </a:t>
            </a:r>
            <a:r>
              <a:rPr lang="en-US" dirty="0" err="1"/>
              <a:t>cần</a:t>
            </a:r>
            <a:r>
              <a:rPr lang="en-US" dirty="0"/>
              <a:t> </a:t>
            </a:r>
            <a:r>
              <a:rPr lang="en-US" dirty="0" err="1"/>
              <a:t>truy</a:t>
            </a:r>
            <a:r>
              <a:rPr lang="en-US" dirty="0"/>
              <a:t> </a:t>
            </a:r>
            <a:r>
              <a:rPr lang="en-US" dirty="0" err="1"/>
              <a:t>vấn</a:t>
            </a:r>
            <a:r>
              <a:rPr lang="en-US" dirty="0"/>
              <a:t>.</a:t>
            </a:r>
          </a:p>
          <a:p>
            <a:pPr algn="just" fontAlgn="auto">
              <a:spcAft>
                <a:spcPts val="0"/>
              </a:spcAft>
              <a:defRPr/>
            </a:pPr>
            <a:r>
              <a:rPr lang="en-US" dirty="0" err="1"/>
              <a:t>Sau</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phân</a:t>
            </a:r>
            <a:r>
              <a:rPr lang="en-US" dirty="0"/>
              <a:t> </a:t>
            </a:r>
            <a:r>
              <a:rPr lang="en-US" dirty="0" err="1"/>
              <a:t>giải</a:t>
            </a:r>
            <a:r>
              <a:rPr lang="en-US" dirty="0"/>
              <a:t> </a:t>
            </a:r>
            <a:r>
              <a:rPr lang="en-US" dirty="0" err="1"/>
              <a:t>địa</a:t>
            </a:r>
            <a:r>
              <a:rPr lang="en-US" dirty="0"/>
              <a:t> </a:t>
            </a:r>
            <a:r>
              <a:rPr lang="en-US" dirty="0" err="1"/>
              <a:t>chỉ</a:t>
            </a:r>
            <a:r>
              <a:rPr lang="en-US" dirty="0"/>
              <a:t> IP </a:t>
            </a:r>
            <a:r>
              <a:rPr lang="en-US" dirty="0" err="1"/>
              <a:t>thành</a:t>
            </a:r>
            <a:r>
              <a:rPr lang="en-US" dirty="0"/>
              <a:t> </a:t>
            </a:r>
            <a:r>
              <a:rPr lang="en-US" dirty="0" err="1"/>
              <a:t>tên</a:t>
            </a:r>
            <a:r>
              <a:rPr lang="en-US" dirty="0"/>
              <a:t> </a:t>
            </a:r>
            <a:r>
              <a:rPr lang="en-US" dirty="0" err="1"/>
              <a:t>máy</a:t>
            </a:r>
            <a:endParaRPr lang="en-US" dirty="0"/>
          </a:p>
        </p:txBody>
      </p:sp>
    </p:spTree>
    <p:extLst>
      <p:ext uri="{BB962C8B-B14F-4D97-AF65-F5344CB8AC3E}">
        <p14:creationId xmlns:p14="http://schemas.microsoft.com/office/powerpoint/2010/main" val="239392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ltLang="en-US"/>
          </a:p>
        </p:txBody>
      </p:sp>
      <p:sp>
        <p:nvSpPr>
          <p:cNvPr id="21507" name="Content Placeholder 2"/>
          <p:cNvSpPr>
            <a:spLocks noGrp="1"/>
          </p:cNvSpPr>
          <p:nvPr>
            <p:ph idx="1"/>
          </p:nvPr>
        </p:nvSpPr>
        <p:spPr/>
        <p:txBody>
          <a:bodyPr/>
          <a:lstStyle/>
          <a:p>
            <a:endParaRPr lang="en-US" altLang="en-US"/>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1"/>
            <a:ext cx="71628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158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CƠ CHẾ PHÂN GIẢI TÊN MIỀN – IP </a:t>
            </a:r>
          </a:p>
        </p:txBody>
      </p:sp>
      <p:sp>
        <p:nvSpPr>
          <p:cNvPr id="3" name="Content Placeholder 2"/>
          <p:cNvSpPr>
            <a:spLocks noGrp="1"/>
          </p:cNvSpPr>
          <p:nvPr>
            <p:ph idx="1"/>
          </p:nvPr>
        </p:nvSpPr>
        <p:spPr/>
        <p:txBody>
          <a:bodyPr rtlCol="0">
            <a:normAutofit/>
          </a:bodyPr>
          <a:lstStyle/>
          <a:p>
            <a:pPr marL="0" indent="0" algn="just" fontAlgn="auto">
              <a:spcAft>
                <a:spcPts val="0"/>
              </a:spcAft>
              <a:buNone/>
              <a:defRPr/>
            </a:pPr>
            <a:r>
              <a:rPr lang="en-US" dirty="0" err="1"/>
              <a:t>Khi</a:t>
            </a:r>
            <a:r>
              <a:rPr lang="en-US" dirty="0"/>
              <a:t> Resolver </a:t>
            </a:r>
            <a:r>
              <a:rPr lang="en-US" dirty="0" err="1"/>
              <a:t>truy</a:t>
            </a:r>
            <a:r>
              <a:rPr lang="en-US" dirty="0"/>
              <a:t> </a:t>
            </a:r>
            <a:r>
              <a:rPr lang="en-US" dirty="0" err="1"/>
              <a:t>vấn</a:t>
            </a:r>
            <a:r>
              <a:rPr lang="en-US" dirty="0"/>
              <a:t>, </a:t>
            </a:r>
            <a:r>
              <a:rPr lang="en-US" dirty="0" err="1"/>
              <a:t>nó</a:t>
            </a:r>
            <a:r>
              <a:rPr lang="en-US" dirty="0"/>
              <a:t> </a:t>
            </a:r>
            <a:r>
              <a:rPr lang="en-US" dirty="0" err="1"/>
              <a:t>có</a:t>
            </a:r>
            <a:r>
              <a:rPr lang="en-US" dirty="0"/>
              <a:t> 2 </a:t>
            </a:r>
            <a:r>
              <a:rPr lang="en-US" dirty="0" err="1"/>
              <a:t>dạng</a:t>
            </a:r>
            <a:r>
              <a:rPr lang="en-US" dirty="0"/>
              <a:t> :</a:t>
            </a:r>
          </a:p>
          <a:p>
            <a:pPr algn="just" fontAlgn="auto">
              <a:spcAft>
                <a:spcPts val="0"/>
              </a:spcAft>
              <a:defRPr/>
            </a:pPr>
            <a:r>
              <a:rPr lang="vi-VN" dirty="0"/>
              <a:t>Truy vấn đệ quy (</a:t>
            </a:r>
            <a:r>
              <a:rPr lang="vi-VN" b="1" dirty="0"/>
              <a:t>recursive query</a:t>
            </a:r>
            <a:r>
              <a:rPr lang="vi-VN" dirty="0"/>
              <a:t>) : khi </a:t>
            </a:r>
            <a:r>
              <a:rPr lang="vi-VN" b="1" dirty="0"/>
              <a:t>name server </a:t>
            </a:r>
            <a:r>
              <a:rPr lang="vi-VN" dirty="0"/>
              <a:t>nhận được truy vấn dạng này, nó bắt buộc</a:t>
            </a:r>
            <a:r>
              <a:rPr lang="en-US" dirty="0"/>
              <a:t> </a:t>
            </a:r>
            <a:r>
              <a:rPr lang="vi-VN" dirty="0"/>
              <a:t>phải trả về kết quả tìm được hoặc thông báo lỗi nếu như truy vấn này không phân giải được.</a:t>
            </a:r>
            <a:r>
              <a:rPr lang="en-US" dirty="0"/>
              <a:t> </a:t>
            </a:r>
          </a:p>
          <a:p>
            <a:pPr algn="just" fontAlgn="auto">
              <a:spcAft>
                <a:spcPts val="0"/>
              </a:spcAft>
              <a:defRPr/>
            </a:pPr>
            <a:r>
              <a:rPr lang="vi-VN" b="1" dirty="0"/>
              <a:t>Name server </a:t>
            </a:r>
            <a:r>
              <a:rPr lang="vi-VN" dirty="0"/>
              <a:t>không thể tham chiếu truy vấn đến một </a:t>
            </a:r>
            <a:r>
              <a:rPr lang="vi-VN" b="1" dirty="0"/>
              <a:t>name server </a:t>
            </a:r>
            <a:r>
              <a:rPr lang="vi-VN" dirty="0"/>
              <a:t>khác. </a:t>
            </a:r>
            <a:r>
              <a:rPr lang="vi-VN" b="1" dirty="0"/>
              <a:t>Name server </a:t>
            </a:r>
            <a:r>
              <a:rPr lang="vi-VN" dirty="0"/>
              <a:t>có thể gửi</a:t>
            </a:r>
            <a:r>
              <a:rPr lang="en-US" dirty="0"/>
              <a:t> </a:t>
            </a:r>
            <a:r>
              <a:rPr lang="vi-VN" dirty="0"/>
              <a:t>truy vấn dạng đệ quy hoặc tương tác đến </a:t>
            </a:r>
            <a:r>
              <a:rPr lang="vi-VN" b="1" dirty="0"/>
              <a:t>name server </a:t>
            </a:r>
            <a:r>
              <a:rPr lang="vi-VN" dirty="0"/>
              <a:t>khác nhưng phải thực hiện cho đến khi</a:t>
            </a:r>
            <a:r>
              <a:rPr lang="en-US" dirty="0"/>
              <a:t> </a:t>
            </a:r>
            <a:r>
              <a:rPr lang="en-US" dirty="0" err="1"/>
              <a:t>nào</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mới</a:t>
            </a:r>
            <a:r>
              <a:rPr lang="en-US" dirty="0"/>
              <a:t> </a:t>
            </a:r>
            <a:r>
              <a:rPr lang="en-US" dirty="0" err="1"/>
              <a:t>thôi</a:t>
            </a:r>
            <a:r>
              <a:rPr lang="en-US" dirty="0"/>
              <a:t>.</a:t>
            </a:r>
          </a:p>
        </p:txBody>
      </p:sp>
    </p:spTree>
    <p:extLst>
      <p:ext uri="{BB962C8B-B14F-4D97-AF65-F5344CB8AC3E}">
        <p14:creationId xmlns:p14="http://schemas.microsoft.com/office/powerpoint/2010/main" val="232905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altLang="en-US"/>
          </a:p>
        </p:txBody>
      </p:sp>
      <p:sp>
        <p:nvSpPr>
          <p:cNvPr id="23555" name="Content Placeholder 2"/>
          <p:cNvSpPr>
            <a:spLocks noGrp="1"/>
          </p:cNvSpPr>
          <p:nvPr>
            <p:ph idx="1"/>
          </p:nvPr>
        </p:nvSpPr>
        <p:spPr/>
        <p:txBody>
          <a:bodyPr/>
          <a:lstStyle/>
          <a:p>
            <a:endParaRPr lang="en-US" altLang="en-US"/>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526"/>
            <a:ext cx="8466138"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TextBox 3"/>
          <p:cNvSpPr txBox="1">
            <a:spLocks noChangeArrowheads="1"/>
          </p:cNvSpPr>
          <p:nvPr/>
        </p:nvSpPr>
        <p:spPr bwMode="auto">
          <a:xfrm>
            <a:off x="4114800" y="5486400"/>
            <a:ext cx="396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Font typeface="Wingdings" panose="05000000000000000000" pitchFamily="2" charset="2"/>
              <a:buChar char="Ø"/>
              <a:defRPr sz="3200">
                <a:solidFill>
                  <a:srgbClr val="0000CC"/>
                </a:solidFill>
                <a:latin typeface="Times New Roman" panose="02020603050405020304" pitchFamily="18" charset="0"/>
                <a:cs typeface="Times New Roman" panose="02020603050405020304" pitchFamily="18" charset="0"/>
              </a:defRPr>
            </a:lvl1pPr>
            <a:lvl2pPr marL="742950" indent="-285750">
              <a:spcBef>
                <a:spcPts val="600"/>
              </a:spcBef>
              <a:spcAft>
                <a:spcPts val="600"/>
              </a:spcAft>
              <a:buFont typeface="Wingdings" panose="05000000000000000000" pitchFamily="2" charset="2"/>
              <a:buChar char="§"/>
              <a:defRPr sz="3000">
                <a:solidFill>
                  <a:srgbClr val="C00000"/>
                </a:solidFill>
                <a:latin typeface="Times New Roman" panose="02020603050405020304" pitchFamily="18" charset="0"/>
                <a:cs typeface="Times New Roman" panose="02020603050405020304" pitchFamily="18" charset="0"/>
              </a:defRPr>
            </a:lvl2pPr>
            <a:lvl3pPr marL="1143000" indent="-228600">
              <a:spcBef>
                <a:spcPts val="600"/>
              </a:spcBef>
              <a:spcAft>
                <a:spcPts val="600"/>
              </a:spcAft>
              <a:buChar char="•"/>
              <a:defRPr sz="2800">
                <a:solidFill>
                  <a:srgbClr val="333399"/>
                </a:solidFill>
                <a:latin typeface="Times New Roman" panose="02020603050405020304" pitchFamily="18" charset="0"/>
                <a:cs typeface="Times New Roman" panose="02020603050405020304" pitchFamily="18" charset="0"/>
              </a:defRPr>
            </a:lvl3pPr>
            <a:lvl4pPr marL="1600200" indent="-228600">
              <a:spcBef>
                <a:spcPts val="600"/>
              </a:spcBef>
              <a:spcAft>
                <a:spcPts val="600"/>
              </a:spcAft>
              <a:buChar char="–"/>
              <a:defRPr sz="2600">
                <a:solidFill>
                  <a:srgbClr val="000066"/>
                </a:solidFill>
                <a:latin typeface="Times New Roman" panose="02020603050405020304" pitchFamily="18" charset="0"/>
                <a:cs typeface="Times New Roman" panose="02020603050405020304" pitchFamily="18" charset="0"/>
              </a:defRPr>
            </a:lvl4pPr>
            <a:lvl5pPr marL="2057400" indent="-228600">
              <a:spcBef>
                <a:spcPts val="600"/>
              </a:spcBef>
              <a:spcAft>
                <a:spcPts val="600"/>
              </a:spcAft>
              <a:buChar char="»"/>
              <a:defRPr sz="2000">
                <a:solidFill>
                  <a:srgbClr val="000066"/>
                </a:solidFill>
                <a:latin typeface="Times New Roman" panose="02020603050405020304" pitchFamily="18" charset="0"/>
                <a:cs typeface="Times New Roman" panose="02020603050405020304" pitchFamily="18" charset="0"/>
              </a:defRPr>
            </a:lvl5pPr>
            <a:lvl6pPr marL="2514600" indent="-228600" fontAlgn="base">
              <a:spcBef>
                <a:spcPts val="600"/>
              </a:spcBef>
              <a:spcAft>
                <a:spcPts val="600"/>
              </a:spcAft>
              <a:buChar char="»"/>
              <a:defRPr sz="2000">
                <a:solidFill>
                  <a:srgbClr val="000066"/>
                </a:solidFill>
                <a:latin typeface="Times New Roman" panose="02020603050405020304" pitchFamily="18" charset="0"/>
                <a:cs typeface="Times New Roman" panose="02020603050405020304" pitchFamily="18" charset="0"/>
              </a:defRPr>
            </a:lvl6pPr>
            <a:lvl7pPr marL="2971800" indent="-228600" fontAlgn="base">
              <a:spcBef>
                <a:spcPts val="600"/>
              </a:spcBef>
              <a:spcAft>
                <a:spcPts val="600"/>
              </a:spcAft>
              <a:buChar char="»"/>
              <a:defRPr sz="2000">
                <a:solidFill>
                  <a:srgbClr val="000066"/>
                </a:solidFill>
                <a:latin typeface="Times New Roman" panose="02020603050405020304" pitchFamily="18" charset="0"/>
                <a:cs typeface="Times New Roman" panose="02020603050405020304" pitchFamily="18" charset="0"/>
              </a:defRPr>
            </a:lvl7pPr>
            <a:lvl8pPr marL="3429000" indent="-228600" fontAlgn="base">
              <a:spcBef>
                <a:spcPts val="600"/>
              </a:spcBef>
              <a:spcAft>
                <a:spcPts val="600"/>
              </a:spcAft>
              <a:buChar char="»"/>
              <a:defRPr sz="2000">
                <a:solidFill>
                  <a:srgbClr val="000066"/>
                </a:solidFill>
                <a:latin typeface="Times New Roman" panose="02020603050405020304" pitchFamily="18" charset="0"/>
                <a:cs typeface="Times New Roman" panose="02020603050405020304" pitchFamily="18" charset="0"/>
              </a:defRPr>
            </a:lvl8pPr>
            <a:lvl9pPr marL="3886200" indent="-228600" fontAlgn="base">
              <a:spcBef>
                <a:spcPts val="600"/>
              </a:spcBef>
              <a:spcAft>
                <a:spcPts val="600"/>
              </a:spcAft>
              <a:buChar char="»"/>
              <a:defRPr sz="2000">
                <a:solidFill>
                  <a:srgbClr val="000066"/>
                </a:solidFill>
                <a:latin typeface="Times New Roman" panose="02020603050405020304" pitchFamily="18" charset="0"/>
                <a:cs typeface="Times New Roman" panose="02020603050405020304" pitchFamily="18" charset="0"/>
              </a:defRPr>
            </a:lvl9pPr>
          </a:lstStyle>
          <a:p>
            <a:pPr algn="ctr" eaLnBrk="1" hangingPunct="1">
              <a:spcBef>
                <a:spcPct val="0"/>
              </a:spcBef>
              <a:spcAft>
                <a:spcPct val="0"/>
              </a:spcAft>
              <a:buFontTx/>
              <a:buNone/>
            </a:pPr>
            <a:r>
              <a:rPr lang="en-US" altLang="en-US" sz="1800">
                <a:solidFill>
                  <a:schemeClr val="tx1"/>
                </a:solidFill>
                <a:latin typeface="Calibri" panose="020F0502020204030204" pitchFamily="34" charset="0"/>
                <a:cs typeface="Arial" panose="020B0604020202020204" pitchFamily="34" charset="0"/>
              </a:rPr>
              <a:t>Truy vấn dạng đệ quy</a:t>
            </a:r>
          </a:p>
        </p:txBody>
      </p:sp>
    </p:spTree>
    <p:extLst>
      <p:ext uri="{BB962C8B-B14F-4D97-AF65-F5344CB8AC3E}">
        <p14:creationId xmlns:p14="http://schemas.microsoft.com/office/powerpoint/2010/main" val="273945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CƠ CHẾ PHÂN GIẢI TÊN MIỀN – IP </a:t>
            </a:r>
          </a:p>
        </p:txBody>
      </p:sp>
      <p:sp>
        <p:nvSpPr>
          <p:cNvPr id="3" name="Content Placeholder 2"/>
          <p:cNvSpPr>
            <a:spLocks noGrp="1"/>
          </p:cNvSpPr>
          <p:nvPr>
            <p:ph idx="1"/>
          </p:nvPr>
        </p:nvSpPr>
        <p:spPr/>
        <p:txBody>
          <a:bodyPr rtlCol="0">
            <a:normAutofit/>
          </a:bodyPr>
          <a:lstStyle/>
          <a:p>
            <a:pPr algn="just" fontAlgn="auto">
              <a:spcAft>
                <a:spcPts val="0"/>
              </a:spcAft>
              <a:defRPr/>
            </a:pPr>
            <a:r>
              <a:rPr lang="vi-VN" dirty="0"/>
              <a:t>Truy vấn tương tác (</a:t>
            </a:r>
            <a:r>
              <a:rPr lang="vi-VN" b="1" dirty="0"/>
              <a:t>Iteractive query</a:t>
            </a:r>
            <a:r>
              <a:rPr lang="vi-VN" dirty="0"/>
              <a:t>): khi </a:t>
            </a:r>
            <a:r>
              <a:rPr lang="vi-VN" b="1" dirty="0"/>
              <a:t>name server </a:t>
            </a:r>
            <a:r>
              <a:rPr lang="vi-VN" dirty="0"/>
              <a:t>nhận được truy vấn dạng này, nó trả lời</a:t>
            </a:r>
            <a:r>
              <a:rPr lang="en-US" dirty="0"/>
              <a:t> </a:t>
            </a:r>
            <a:r>
              <a:rPr lang="vi-VN" dirty="0"/>
              <a:t>cho </a:t>
            </a:r>
            <a:r>
              <a:rPr lang="vi-VN" b="1" dirty="0"/>
              <a:t>Resolver </a:t>
            </a:r>
            <a:r>
              <a:rPr lang="vi-VN" dirty="0"/>
              <a:t>với thông tin tốt nhất mà nó có được vào thời điểm lúc đó. Bản thân </a:t>
            </a:r>
            <a:r>
              <a:rPr lang="vi-VN" b="1" dirty="0"/>
              <a:t>name </a:t>
            </a:r>
            <a:r>
              <a:rPr lang="en-US" b="1" dirty="0"/>
              <a:t> </a:t>
            </a:r>
            <a:r>
              <a:rPr lang="vi-VN" b="1" dirty="0"/>
              <a:t>server</a:t>
            </a:r>
            <a:r>
              <a:rPr lang="en-US" dirty="0" err="1"/>
              <a:t>không</a:t>
            </a:r>
            <a:r>
              <a:rPr lang="en-US" dirty="0"/>
              <a:t> </a:t>
            </a:r>
            <a:r>
              <a:rPr lang="en-US" dirty="0" err="1"/>
              <a:t>thực</a:t>
            </a:r>
            <a:r>
              <a:rPr lang="en-US" dirty="0"/>
              <a:t> </a:t>
            </a:r>
            <a:r>
              <a:rPr lang="en-US" dirty="0" err="1"/>
              <a:t>hiện</a:t>
            </a:r>
            <a:r>
              <a:rPr lang="en-US" dirty="0"/>
              <a:t> </a:t>
            </a:r>
            <a:r>
              <a:rPr lang="en-US" dirty="0" err="1"/>
              <a:t>bất</a:t>
            </a:r>
            <a:r>
              <a:rPr lang="en-US" dirty="0"/>
              <a:t> </a:t>
            </a:r>
            <a:r>
              <a:rPr lang="en-US" dirty="0" err="1"/>
              <a:t>cứ</a:t>
            </a:r>
            <a:r>
              <a:rPr lang="en-US" dirty="0"/>
              <a:t> </a:t>
            </a:r>
            <a:r>
              <a:rPr lang="en-US" dirty="0" err="1"/>
              <a:t>một</a:t>
            </a:r>
            <a:r>
              <a:rPr lang="en-US" dirty="0"/>
              <a:t> </a:t>
            </a:r>
            <a:r>
              <a:rPr lang="en-US" dirty="0" err="1"/>
              <a:t>truy</a:t>
            </a:r>
            <a:r>
              <a:rPr lang="en-US" dirty="0"/>
              <a:t> </a:t>
            </a:r>
            <a:r>
              <a:rPr lang="en-US" dirty="0" err="1"/>
              <a:t>vấn</a:t>
            </a:r>
            <a:r>
              <a:rPr lang="en-US" dirty="0"/>
              <a:t> </a:t>
            </a:r>
            <a:r>
              <a:rPr lang="en-US" dirty="0" err="1"/>
              <a:t>nào</a:t>
            </a:r>
            <a:r>
              <a:rPr lang="en-US" dirty="0"/>
              <a:t> </a:t>
            </a:r>
            <a:r>
              <a:rPr lang="en-US" dirty="0" err="1"/>
              <a:t>thêm</a:t>
            </a:r>
            <a:r>
              <a:rPr lang="en-US" dirty="0"/>
              <a:t>. </a:t>
            </a:r>
            <a:r>
              <a:rPr lang="en-US" dirty="0" err="1"/>
              <a:t>Thông</a:t>
            </a:r>
            <a:r>
              <a:rPr lang="en-US" dirty="0"/>
              <a:t> tin </a:t>
            </a:r>
            <a:r>
              <a:rPr lang="en-US" dirty="0" err="1"/>
              <a:t>tốt</a:t>
            </a:r>
            <a:r>
              <a:rPr lang="en-US" dirty="0"/>
              <a:t> </a:t>
            </a:r>
            <a:r>
              <a:rPr lang="en-US" dirty="0" err="1"/>
              <a:t>nhất</a:t>
            </a:r>
            <a:r>
              <a:rPr lang="en-US" dirty="0"/>
              <a:t> </a:t>
            </a:r>
            <a:r>
              <a:rPr lang="en-US" dirty="0" err="1"/>
              <a:t>trả</a:t>
            </a:r>
            <a:r>
              <a:rPr lang="en-US" dirty="0"/>
              <a:t> </a:t>
            </a:r>
            <a:r>
              <a:rPr lang="en-US" dirty="0" err="1"/>
              <a:t>về</a:t>
            </a:r>
            <a:r>
              <a:rPr lang="en-US" dirty="0"/>
              <a:t> </a:t>
            </a:r>
            <a:r>
              <a:rPr lang="en-US" dirty="0" err="1"/>
              <a:t>có</a:t>
            </a:r>
            <a:r>
              <a:rPr lang="en-US" dirty="0"/>
              <a:t> </a:t>
            </a:r>
            <a:r>
              <a:rPr lang="en-US" dirty="0" err="1"/>
              <a:t>thể</a:t>
            </a:r>
            <a:r>
              <a:rPr lang="en-US" dirty="0"/>
              <a:t> </a:t>
            </a:r>
            <a:r>
              <a:rPr lang="en-US" dirty="0" err="1"/>
              <a:t>lấy</a:t>
            </a:r>
            <a:r>
              <a:rPr lang="en-US" dirty="0"/>
              <a:t> </a:t>
            </a:r>
            <a:r>
              <a:rPr lang="en-US" dirty="0" err="1"/>
              <a:t>từ</a:t>
            </a:r>
            <a:r>
              <a:rPr lang="en-US" dirty="0"/>
              <a:t> </a:t>
            </a:r>
            <a:r>
              <a:rPr lang="en-US" dirty="0" err="1"/>
              <a:t>dữ</a:t>
            </a:r>
            <a:r>
              <a:rPr lang="en-US" dirty="0"/>
              <a:t> </a:t>
            </a:r>
            <a:r>
              <a:rPr lang="en-US" dirty="0" err="1"/>
              <a:t>liệu</a:t>
            </a:r>
            <a:r>
              <a:rPr lang="en-US" dirty="0"/>
              <a:t> </a:t>
            </a:r>
            <a:r>
              <a:rPr lang="en-US" dirty="0" err="1"/>
              <a:t>cục</a:t>
            </a:r>
            <a:r>
              <a:rPr lang="en-US" dirty="0"/>
              <a:t> </a:t>
            </a:r>
            <a:r>
              <a:rPr lang="vi-VN" dirty="0"/>
              <a:t>bộ (kể cả </a:t>
            </a:r>
            <a:r>
              <a:rPr lang="vi-VN" b="1" dirty="0"/>
              <a:t>cache</a:t>
            </a:r>
            <a:r>
              <a:rPr lang="vi-VN" dirty="0"/>
              <a:t>). Trong trường hợp </a:t>
            </a:r>
            <a:r>
              <a:rPr lang="vi-VN" b="1" dirty="0"/>
              <a:t>name server </a:t>
            </a:r>
            <a:r>
              <a:rPr lang="vi-VN" dirty="0"/>
              <a:t>không tìm thấy trong dữ liệu cục bộ nó sẽ trả về</a:t>
            </a:r>
            <a:r>
              <a:rPr lang="en-US" dirty="0"/>
              <a:t> </a:t>
            </a:r>
            <a:r>
              <a:rPr lang="vi-VN" dirty="0"/>
              <a:t>tên miền và địa chỉ IP của </a:t>
            </a:r>
            <a:r>
              <a:rPr lang="vi-VN" b="1" dirty="0"/>
              <a:t>name server </a:t>
            </a:r>
            <a:r>
              <a:rPr lang="vi-VN" dirty="0"/>
              <a:t>gần nhất mà nó biết.</a:t>
            </a:r>
            <a:endParaRPr lang="en-US" dirty="0"/>
          </a:p>
        </p:txBody>
      </p:sp>
    </p:spTree>
    <p:extLst>
      <p:ext uri="{BB962C8B-B14F-4D97-AF65-F5344CB8AC3E}">
        <p14:creationId xmlns:p14="http://schemas.microsoft.com/office/powerpoint/2010/main" val="356060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MÔN HỌC</a:t>
            </a:r>
          </a:p>
        </p:txBody>
      </p:sp>
      <p:sp>
        <p:nvSpPr>
          <p:cNvPr id="3" name="Content Placeholder 2"/>
          <p:cNvSpPr>
            <a:spLocks noGrp="1"/>
          </p:cNvSpPr>
          <p:nvPr>
            <p:ph idx="1"/>
          </p:nvPr>
        </p:nvSpPr>
        <p:spPr/>
        <p:txBody>
          <a:bodyPr/>
          <a:lstStyle/>
          <a:p>
            <a:r>
              <a:rPr lang="en-US" dirty="0"/>
              <a:t>DNS</a:t>
            </a:r>
          </a:p>
          <a:p>
            <a:pPr lvl="1"/>
            <a:r>
              <a:rPr lang="en-US" dirty="0" err="1"/>
              <a:t>Các</a:t>
            </a:r>
            <a:r>
              <a:rPr lang="en-US" dirty="0"/>
              <a:t> </a:t>
            </a:r>
            <a:r>
              <a:rPr lang="en-US" dirty="0" err="1"/>
              <a:t>khái</a:t>
            </a:r>
            <a:r>
              <a:rPr lang="en-US" dirty="0"/>
              <a:t> </a:t>
            </a:r>
            <a:r>
              <a:rPr lang="en-US" dirty="0" err="1"/>
              <a:t>niệm</a:t>
            </a:r>
            <a:endParaRPr lang="en-US" dirty="0"/>
          </a:p>
          <a:p>
            <a:pPr lvl="1"/>
            <a:r>
              <a:rPr lang="en-US" dirty="0" err="1"/>
              <a:t>Cơ</a:t>
            </a:r>
            <a:r>
              <a:rPr lang="en-US" dirty="0"/>
              <a:t> </a:t>
            </a:r>
            <a:r>
              <a:rPr lang="en-US" dirty="0" err="1"/>
              <a:t>chế</a:t>
            </a:r>
            <a:r>
              <a:rPr lang="en-US" dirty="0"/>
              <a:t> </a:t>
            </a:r>
            <a:r>
              <a:rPr lang="en-US" dirty="0" err="1"/>
              <a:t>phân</a:t>
            </a:r>
            <a:r>
              <a:rPr lang="en-US" dirty="0"/>
              <a:t> </a:t>
            </a:r>
            <a:r>
              <a:rPr lang="en-US" dirty="0" err="1"/>
              <a:t>giải</a:t>
            </a:r>
            <a:r>
              <a:rPr lang="en-US" dirty="0"/>
              <a:t> </a:t>
            </a:r>
            <a:r>
              <a:rPr lang="en-US" dirty="0" err="1"/>
              <a:t>tên</a:t>
            </a:r>
            <a:endParaRPr lang="en-US" dirty="0"/>
          </a:p>
          <a:p>
            <a:pPr lvl="1"/>
            <a:r>
              <a:rPr lang="en-US" dirty="0" err="1"/>
              <a:t>Thiết</a:t>
            </a:r>
            <a:r>
              <a:rPr lang="en-US" dirty="0"/>
              <a:t> </a:t>
            </a:r>
            <a:r>
              <a:rPr lang="en-US" dirty="0" err="1"/>
              <a:t>lập</a:t>
            </a:r>
            <a:r>
              <a:rPr lang="en-US" dirty="0"/>
              <a:t> DNS server</a:t>
            </a:r>
          </a:p>
          <a:p>
            <a:pPr lvl="1"/>
            <a:r>
              <a:rPr lang="en-US" dirty="0" err="1"/>
              <a:t>Quản</a:t>
            </a:r>
            <a:r>
              <a:rPr lang="en-US" dirty="0"/>
              <a:t> </a:t>
            </a:r>
            <a:r>
              <a:rPr lang="en-US" dirty="0" err="1"/>
              <a:t>lý</a:t>
            </a:r>
            <a:r>
              <a:rPr lang="en-US" dirty="0"/>
              <a:t> DNS server</a:t>
            </a:r>
          </a:p>
          <a:p>
            <a:pPr lvl="1"/>
            <a:r>
              <a:rPr lang="en-US" dirty="0" err="1"/>
              <a:t>nslookup</a:t>
            </a:r>
            <a:r>
              <a:rPr lang="en-US" dirty="0"/>
              <a:t> </a:t>
            </a:r>
            <a:r>
              <a:rPr lang="en-US" dirty="0" err="1"/>
              <a:t>và</a:t>
            </a:r>
            <a:r>
              <a:rPr lang="en-US" dirty="0"/>
              <a:t> </a:t>
            </a:r>
            <a:r>
              <a:rPr lang="en-US" dirty="0" err="1"/>
              <a:t>whois</a:t>
            </a:r>
            <a:endParaRPr lang="en-US" dirty="0"/>
          </a:p>
        </p:txBody>
      </p:sp>
    </p:spTree>
    <p:extLst>
      <p:ext uri="{BB962C8B-B14F-4D97-AF65-F5344CB8AC3E}">
        <p14:creationId xmlns:p14="http://schemas.microsoft.com/office/powerpoint/2010/main" val="3644359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US" altLang="en-US"/>
          </a:p>
        </p:txBody>
      </p:sp>
      <p:sp>
        <p:nvSpPr>
          <p:cNvPr id="25603" name="Content Placeholder 2"/>
          <p:cNvSpPr>
            <a:spLocks noGrp="1"/>
          </p:cNvSpPr>
          <p:nvPr>
            <p:ph idx="1"/>
          </p:nvPr>
        </p:nvSpPr>
        <p:spPr/>
        <p:txBody>
          <a:bodyPr/>
          <a:lstStyle/>
          <a:p>
            <a:endParaRPr lang="en-US" altLang="en-US"/>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463"/>
            <a:ext cx="8991600" cy="587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TextBox 3"/>
          <p:cNvSpPr txBox="1">
            <a:spLocks noChangeArrowheads="1"/>
          </p:cNvSpPr>
          <p:nvPr/>
        </p:nvSpPr>
        <p:spPr bwMode="auto">
          <a:xfrm>
            <a:off x="4495800" y="60960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Font typeface="Wingdings" panose="05000000000000000000" pitchFamily="2" charset="2"/>
              <a:buChar char="Ø"/>
              <a:defRPr sz="3200">
                <a:solidFill>
                  <a:srgbClr val="0000CC"/>
                </a:solidFill>
                <a:latin typeface="Times New Roman" panose="02020603050405020304" pitchFamily="18" charset="0"/>
                <a:cs typeface="Times New Roman" panose="02020603050405020304" pitchFamily="18" charset="0"/>
              </a:defRPr>
            </a:lvl1pPr>
            <a:lvl2pPr marL="742950" indent="-285750">
              <a:spcBef>
                <a:spcPts val="600"/>
              </a:spcBef>
              <a:spcAft>
                <a:spcPts val="600"/>
              </a:spcAft>
              <a:buFont typeface="Wingdings" panose="05000000000000000000" pitchFamily="2" charset="2"/>
              <a:buChar char="§"/>
              <a:defRPr sz="3000">
                <a:solidFill>
                  <a:srgbClr val="C00000"/>
                </a:solidFill>
                <a:latin typeface="Times New Roman" panose="02020603050405020304" pitchFamily="18" charset="0"/>
                <a:cs typeface="Times New Roman" panose="02020603050405020304" pitchFamily="18" charset="0"/>
              </a:defRPr>
            </a:lvl2pPr>
            <a:lvl3pPr marL="1143000" indent="-228600">
              <a:spcBef>
                <a:spcPts val="600"/>
              </a:spcBef>
              <a:spcAft>
                <a:spcPts val="600"/>
              </a:spcAft>
              <a:buChar char="•"/>
              <a:defRPr sz="2800">
                <a:solidFill>
                  <a:srgbClr val="333399"/>
                </a:solidFill>
                <a:latin typeface="Times New Roman" panose="02020603050405020304" pitchFamily="18" charset="0"/>
                <a:cs typeface="Times New Roman" panose="02020603050405020304" pitchFamily="18" charset="0"/>
              </a:defRPr>
            </a:lvl3pPr>
            <a:lvl4pPr marL="1600200" indent="-228600">
              <a:spcBef>
                <a:spcPts val="600"/>
              </a:spcBef>
              <a:spcAft>
                <a:spcPts val="600"/>
              </a:spcAft>
              <a:buChar char="–"/>
              <a:defRPr sz="2600">
                <a:solidFill>
                  <a:srgbClr val="000066"/>
                </a:solidFill>
                <a:latin typeface="Times New Roman" panose="02020603050405020304" pitchFamily="18" charset="0"/>
                <a:cs typeface="Times New Roman" panose="02020603050405020304" pitchFamily="18" charset="0"/>
              </a:defRPr>
            </a:lvl4pPr>
            <a:lvl5pPr marL="2057400" indent="-228600">
              <a:spcBef>
                <a:spcPts val="600"/>
              </a:spcBef>
              <a:spcAft>
                <a:spcPts val="600"/>
              </a:spcAft>
              <a:buChar char="»"/>
              <a:defRPr sz="2000">
                <a:solidFill>
                  <a:srgbClr val="000066"/>
                </a:solidFill>
                <a:latin typeface="Times New Roman" panose="02020603050405020304" pitchFamily="18" charset="0"/>
                <a:cs typeface="Times New Roman" panose="02020603050405020304" pitchFamily="18" charset="0"/>
              </a:defRPr>
            </a:lvl5pPr>
            <a:lvl6pPr marL="2514600" indent="-228600" fontAlgn="base">
              <a:spcBef>
                <a:spcPts val="600"/>
              </a:spcBef>
              <a:spcAft>
                <a:spcPts val="600"/>
              </a:spcAft>
              <a:buChar char="»"/>
              <a:defRPr sz="2000">
                <a:solidFill>
                  <a:srgbClr val="000066"/>
                </a:solidFill>
                <a:latin typeface="Times New Roman" panose="02020603050405020304" pitchFamily="18" charset="0"/>
                <a:cs typeface="Times New Roman" panose="02020603050405020304" pitchFamily="18" charset="0"/>
              </a:defRPr>
            </a:lvl6pPr>
            <a:lvl7pPr marL="2971800" indent="-228600" fontAlgn="base">
              <a:spcBef>
                <a:spcPts val="600"/>
              </a:spcBef>
              <a:spcAft>
                <a:spcPts val="600"/>
              </a:spcAft>
              <a:buChar char="»"/>
              <a:defRPr sz="2000">
                <a:solidFill>
                  <a:srgbClr val="000066"/>
                </a:solidFill>
                <a:latin typeface="Times New Roman" panose="02020603050405020304" pitchFamily="18" charset="0"/>
                <a:cs typeface="Times New Roman" panose="02020603050405020304" pitchFamily="18" charset="0"/>
              </a:defRPr>
            </a:lvl7pPr>
            <a:lvl8pPr marL="3429000" indent="-228600" fontAlgn="base">
              <a:spcBef>
                <a:spcPts val="600"/>
              </a:spcBef>
              <a:spcAft>
                <a:spcPts val="600"/>
              </a:spcAft>
              <a:buChar char="»"/>
              <a:defRPr sz="2000">
                <a:solidFill>
                  <a:srgbClr val="000066"/>
                </a:solidFill>
                <a:latin typeface="Times New Roman" panose="02020603050405020304" pitchFamily="18" charset="0"/>
                <a:cs typeface="Times New Roman" panose="02020603050405020304" pitchFamily="18" charset="0"/>
              </a:defRPr>
            </a:lvl8pPr>
            <a:lvl9pPr marL="3886200" indent="-228600" fontAlgn="base">
              <a:spcBef>
                <a:spcPts val="600"/>
              </a:spcBef>
              <a:spcAft>
                <a:spcPts val="600"/>
              </a:spcAft>
              <a:buChar char="»"/>
              <a:defRPr sz="2000">
                <a:solidFill>
                  <a:srgbClr val="000066"/>
                </a:solidFill>
                <a:latin typeface="Times New Roman" panose="02020603050405020304" pitchFamily="18" charset="0"/>
                <a:cs typeface="Times New Roman" panose="02020603050405020304" pitchFamily="18" charset="0"/>
              </a:defRPr>
            </a:lvl9pPr>
          </a:lstStyle>
          <a:p>
            <a:pPr algn="ctr" eaLnBrk="1" hangingPunct="1">
              <a:spcBef>
                <a:spcPct val="0"/>
              </a:spcBef>
              <a:spcAft>
                <a:spcPct val="0"/>
              </a:spcAft>
              <a:buFontTx/>
              <a:buNone/>
            </a:pPr>
            <a:r>
              <a:rPr lang="en-US" altLang="en-US" sz="1800">
                <a:solidFill>
                  <a:schemeClr val="tx1"/>
                </a:solidFill>
                <a:latin typeface="Calibri" panose="020F0502020204030204" pitchFamily="34" charset="0"/>
                <a:cs typeface="Arial" panose="020B0604020202020204" pitchFamily="34" charset="0"/>
              </a:rPr>
              <a:t>Truy vấn dạng tương tác</a:t>
            </a:r>
          </a:p>
        </p:txBody>
      </p:sp>
    </p:spTree>
    <p:extLst>
      <p:ext uri="{BB962C8B-B14F-4D97-AF65-F5344CB8AC3E}">
        <p14:creationId xmlns:p14="http://schemas.microsoft.com/office/powerpoint/2010/main" val="2144546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CƠ CHẾ PHÂN GIẢI IP - TÊN MIỀN</a:t>
            </a:r>
          </a:p>
        </p:txBody>
      </p:sp>
      <p:sp>
        <p:nvSpPr>
          <p:cNvPr id="3" name="Content Placeholder 2"/>
          <p:cNvSpPr>
            <a:spLocks noGrp="1"/>
          </p:cNvSpPr>
          <p:nvPr>
            <p:ph idx="1"/>
          </p:nvPr>
        </p:nvSpPr>
        <p:spPr/>
        <p:txBody>
          <a:bodyPr rtlCol="0">
            <a:normAutofit fontScale="92500"/>
          </a:bodyPr>
          <a:lstStyle/>
          <a:p>
            <a:pPr algn="just" fontAlgn="auto">
              <a:spcAft>
                <a:spcPts val="0"/>
              </a:spcAft>
              <a:defRPr/>
            </a:pPr>
            <a:r>
              <a:rPr lang="vi-VN" dirty="0"/>
              <a:t>Để có thể phân giải tên máy tính của một địa chỉ </a:t>
            </a:r>
            <a:r>
              <a:rPr lang="vi-VN" b="1" dirty="0"/>
              <a:t>IP</a:t>
            </a:r>
            <a:r>
              <a:rPr lang="vi-VN" dirty="0"/>
              <a:t>, trong không gian tên miền người ta bổ sung thêm</a:t>
            </a:r>
            <a:r>
              <a:rPr lang="en-US" dirty="0"/>
              <a:t> </a:t>
            </a:r>
            <a:r>
              <a:rPr lang="vi-VN" dirty="0"/>
              <a:t>một nhánh tên miền mà được lập chỉ mục theo địa chỉ </a:t>
            </a:r>
            <a:r>
              <a:rPr lang="vi-VN" b="1" dirty="0"/>
              <a:t>IP</a:t>
            </a:r>
            <a:r>
              <a:rPr lang="vi-VN" dirty="0"/>
              <a:t>. Phần không gian này có tên miền là </a:t>
            </a:r>
            <a:r>
              <a:rPr lang="vi-VN" b="1" dirty="0"/>
              <a:t>in</a:t>
            </a:r>
            <a:r>
              <a:rPr lang="en-US" b="1" dirty="0"/>
              <a:t>-</a:t>
            </a:r>
            <a:r>
              <a:rPr lang="vi-VN" b="1" dirty="0"/>
              <a:t>addr.</a:t>
            </a:r>
            <a:r>
              <a:rPr lang="en-US" b="1" dirty="0" err="1"/>
              <a:t>arpa</a:t>
            </a:r>
            <a:r>
              <a:rPr lang="en-US" dirty="0"/>
              <a:t>.</a:t>
            </a:r>
          </a:p>
          <a:p>
            <a:pPr algn="just" fontAlgn="auto">
              <a:spcAft>
                <a:spcPts val="0"/>
              </a:spcAft>
              <a:defRPr/>
            </a:pPr>
            <a:r>
              <a:rPr lang="vi-VN" dirty="0"/>
              <a:t>Mỗi nút trong miền </a:t>
            </a:r>
            <a:r>
              <a:rPr lang="vi-VN" b="1" dirty="0"/>
              <a:t>in-addr.arpa </a:t>
            </a:r>
            <a:r>
              <a:rPr lang="vi-VN" dirty="0"/>
              <a:t>có một tên nhãn là chỉ số thập phân của địa chỉ </a:t>
            </a:r>
            <a:r>
              <a:rPr lang="vi-VN" b="1" dirty="0"/>
              <a:t>IP</a:t>
            </a:r>
            <a:r>
              <a:rPr lang="vi-VN" dirty="0"/>
              <a:t>. Ví dụ miền </a:t>
            </a:r>
            <a:r>
              <a:rPr lang="vi-VN" b="1" dirty="0"/>
              <a:t>in</a:t>
            </a:r>
            <a:r>
              <a:rPr lang="en-US" b="1" dirty="0"/>
              <a:t>-</a:t>
            </a:r>
            <a:r>
              <a:rPr lang="vi-VN" b="1" dirty="0"/>
              <a:t>addr.arpa </a:t>
            </a:r>
            <a:r>
              <a:rPr lang="vi-VN" dirty="0"/>
              <a:t>có thể có 256 </a:t>
            </a:r>
            <a:r>
              <a:rPr lang="vi-VN" b="1" dirty="0"/>
              <a:t>subdomain</a:t>
            </a:r>
            <a:r>
              <a:rPr lang="vi-VN" dirty="0"/>
              <a:t>, tương ứng với 256 giá trị từ 0 đến 255 của byte đầu tiên trong</a:t>
            </a:r>
            <a:r>
              <a:rPr lang="en-US" dirty="0"/>
              <a:t> </a:t>
            </a:r>
            <a:r>
              <a:rPr lang="vi-VN" dirty="0"/>
              <a:t>địa chỉ IP. </a:t>
            </a:r>
            <a:endParaRPr lang="en-US" dirty="0"/>
          </a:p>
          <a:p>
            <a:pPr algn="just" fontAlgn="auto">
              <a:spcAft>
                <a:spcPts val="0"/>
              </a:spcAft>
              <a:defRPr/>
            </a:pPr>
            <a:r>
              <a:rPr lang="vi-VN" dirty="0"/>
              <a:t>Trong mỗi </a:t>
            </a:r>
            <a:r>
              <a:rPr lang="vi-VN" b="1" dirty="0"/>
              <a:t>subdomain </a:t>
            </a:r>
            <a:r>
              <a:rPr lang="vi-VN" dirty="0"/>
              <a:t>lại có 256 </a:t>
            </a:r>
            <a:r>
              <a:rPr lang="vi-VN" b="1" dirty="0"/>
              <a:t>subdomain </a:t>
            </a:r>
            <a:r>
              <a:rPr lang="vi-VN" dirty="0"/>
              <a:t>con nữa ứng với byte thứ hai. Cứ như thế và</a:t>
            </a:r>
            <a:r>
              <a:rPr lang="en-US" dirty="0"/>
              <a:t> </a:t>
            </a:r>
            <a:r>
              <a:rPr lang="vi-VN" dirty="0"/>
              <a:t>đến byte thứ tư có các bản ghi cho biết tên miền đầy đủ của các máy tính hoặc các mạng có địa chỉ </a:t>
            </a:r>
            <a:r>
              <a:rPr lang="vi-VN" b="1" dirty="0"/>
              <a:t>IP</a:t>
            </a:r>
            <a:r>
              <a:rPr lang="en-US" b="1" dirty="0"/>
              <a:t> </a:t>
            </a:r>
            <a:r>
              <a:rPr lang="vi-VN" dirty="0"/>
              <a:t>tương ứng.</a:t>
            </a:r>
          </a:p>
        </p:txBody>
      </p:sp>
    </p:spTree>
    <p:extLst>
      <p:ext uri="{BB962C8B-B14F-4D97-AF65-F5344CB8AC3E}">
        <p14:creationId xmlns:p14="http://schemas.microsoft.com/office/powerpoint/2010/main" val="3259216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US" altLang="en-US"/>
          </a:p>
        </p:txBody>
      </p:sp>
      <p:sp>
        <p:nvSpPr>
          <p:cNvPr id="27651" name="Content Placeholder 2"/>
          <p:cNvSpPr>
            <a:spLocks noGrp="1"/>
          </p:cNvSpPr>
          <p:nvPr>
            <p:ph idx="1"/>
          </p:nvPr>
        </p:nvSpPr>
        <p:spPr/>
        <p:txBody>
          <a:bodyPr/>
          <a:lstStyle/>
          <a:p>
            <a:endParaRPr lang="en-US" altLang="en-US"/>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4625"/>
            <a:ext cx="8077200"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916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CƠ CHẾ PHÂN GIẢI IP - TÊN MIỀN</a:t>
            </a:r>
          </a:p>
        </p:txBody>
      </p:sp>
      <p:sp>
        <p:nvSpPr>
          <p:cNvPr id="28675" name="Content Placeholder 2"/>
          <p:cNvSpPr>
            <a:spLocks noGrp="1"/>
          </p:cNvSpPr>
          <p:nvPr>
            <p:ph idx="1"/>
          </p:nvPr>
        </p:nvSpPr>
        <p:spPr/>
        <p:txBody>
          <a:bodyPr/>
          <a:lstStyle/>
          <a:p>
            <a:pPr algn="just"/>
            <a:r>
              <a:rPr lang="vi-VN" altLang="en-US"/>
              <a:t>Lưu ý khi đọc tên miền địa chỉ </a:t>
            </a:r>
            <a:r>
              <a:rPr lang="vi-VN" altLang="en-US" b="1"/>
              <a:t>IP </a:t>
            </a:r>
            <a:r>
              <a:rPr lang="vi-VN" altLang="en-US"/>
              <a:t>sẽ xuất hiện theo thứ tự ngược. Ví dụ nếu địa chỉ </a:t>
            </a:r>
            <a:r>
              <a:rPr lang="vi-VN" altLang="en-US" b="1"/>
              <a:t>IP </a:t>
            </a:r>
            <a:r>
              <a:rPr lang="vi-VN" altLang="en-US"/>
              <a:t>của máy</a:t>
            </a:r>
            <a:r>
              <a:rPr lang="en-US" altLang="en-US"/>
              <a:t> winnie.corp.hp.com là 15.16.192.152, khi ánh xạ vào miền in-addr.arpa sẽ là 152.192.16.15.inaddr. arpa.</a:t>
            </a:r>
          </a:p>
        </p:txBody>
      </p:sp>
    </p:spTree>
    <p:extLst>
      <p:ext uri="{BB962C8B-B14F-4D97-AF65-F5344CB8AC3E}">
        <p14:creationId xmlns:p14="http://schemas.microsoft.com/office/powerpoint/2010/main" val="2397109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MỘT SỐ RESOURCE RECORD</a:t>
            </a:r>
          </a:p>
        </p:txBody>
      </p:sp>
      <p:sp>
        <p:nvSpPr>
          <p:cNvPr id="3" name="Content Placeholder 2"/>
          <p:cNvSpPr>
            <a:spLocks noGrp="1"/>
          </p:cNvSpPr>
          <p:nvPr>
            <p:ph idx="1"/>
          </p:nvPr>
        </p:nvSpPr>
        <p:spPr/>
        <p:txBody>
          <a:bodyPr/>
          <a:lstStyle/>
          <a:p>
            <a:r>
              <a:rPr lang="vi-VN" altLang="en-US" b="1" dirty="0"/>
              <a:t>RR </a:t>
            </a:r>
            <a:r>
              <a:rPr lang="vi-VN" altLang="en-US" dirty="0"/>
              <a:t>là mẫu thông tin dùng để mô tả các thông tin về cơ sở dữ liệu </a:t>
            </a:r>
            <a:r>
              <a:rPr lang="vi-VN" altLang="en-US" b="1" dirty="0"/>
              <a:t>DNS</a:t>
            </a:r>
            <a:r>
              <a:rPr lang="en-US" altLang="en-US" b="1" dirty="0"/>
              <a:t>.</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329" y="1692275"/>
            <a:ext cx="857091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558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MỘT SỐ RESOURCE RECORD</a:t>
            </a:r>
            <a:endParaRPr lang="en-US" altLang="en-US" dirty="0"/>
          </a:p>
        </p:txBody>
      </p:sp>
      <p:sp>
        <p:nvSpPr>
          <p:cNvPr id="50179" name="Content Placeholder 2"/>
          <p:cNvSpPr>
            <a:spLocks noGrp="1"/>
          </p:cNvSpPr>
          <p:nvPr>
            <p:ph idx="1"/>
          </p:nvPr>
        </p:nvSpPr>
        <p:spPr/>
        <p:txBody>
          <a:bodyPr/>
          <a:lstStyle/>
          <a:p>
            <a:pPr marL="0" indent="0" algn="just">
              <a:buNone/>
            </a:pPr>
            <a:r>
              <a:rPr lang="en-US" altLang="en-US" b="1" dirty="0"/>
              <a:t>SOA (Start of Authority)</a:t>
            </a:r>
          </a:p>
          <a:p>
            <a:pPr algn="just"/>
            <a:r>
              <a:rPr lang="en-US" altLang="en-US" dirty="0" err="1"/>
              <a:t>Trong</a:t>
            </a:r>
            <a:r>
              <a:rPr lang="en-US" altLang="en-US" dirty="0"/>
              <a:t> </a:t>
            </a:r>
            <a:r>
              <a:rPr lang="en-US" altLang="en-US" dirty="0" err="1"/>
              <a:t>mỗi</a:t>
            </a:r>
            <a:r>
              <a:rPr lang="en-US" altLang="en-US" dirty="0"/>
              <a:t> </a:t>
            </a:r>
            <a:r>
              <a:rPr lang="en-US" altLang="en-US" dirty="0" err="1"/>
              <a:t>tập</a:t>
            </a:r>
            <a:r>
              <a:rPr lang="en-US" altLang="en-US" dirty="0"/>
              <a:t> tin CSDL </a:t>
            </a:r>
            <a:r>
              <a:rPr lang="en-US" altLang="en-US" dirty="0" err="1"/>
              <a:t>phải</a:t>
            </a:r>
            <a:r>
              <a:rPr lang="en-US" altLang="en-US" dirty="0"/>
              <a:t> </a:t>
            </a:r>
            <a:r>
              <a:rPr lang="en-US" altLang="en-US" dirty="0" err="1"/>
              <a:t>có</a:t>
            </a:r>
            <a:r>
              <a:rPr lang="en-US" altLang="en-US" dirty="0"/>
              <a:t> </a:t>
            </a:r>
            <a:r>
              <a:rPr lang="en-US" altLang="en-US" dirty="0" err="1"/>
              <a:t>một</a:t>
            </a:r>
            <a:r>
              <a:rPr lang="en-US" altLang="en-US" dirty="0"/>
              <a:t> </a:t>
            </a:r>
            <a:r>
              <a:rPr lang="en-US" altLang="en-US" dirty="0" err="1"/>
              <a:t>và</a:t>
            </a:r>
            <a:r>
              <a:rPr lang="en-US" altLang="en-US" dirty="0"/>
              <a:t> </a:t>
            </a:r>
            <a:r>
              <a:rPr lang="en-US" altLang="en-US" dirty="0" err="1"/>
              <a:t>chỉ</a:t>
            </a:r>
            <a:r>
              <a:rPr lang="en-US" altLang="en-US" dirty="0"/>
              <a:t> </a:t>
            </a:r>
            <a:r>
              <a:rPr lang="en-US" altLang="en-US" dirty="0" err="1"/>
              <a:t>một</a:t>
            </a:r>
            <a:r>
              <a:rPr lang="en-US" altLang="en-US" dirty="0"/>
              <a:t> </a:t>
            </a:r>
            <a:r>
              <a:rPr lang="en-US" altLang="en-US" b="1" dirty="0"/>
              <a:t>record SOA </a:t>
            </a:r>
            <a:r>
              <a:rPr lang="en-US" altLang="en-US" dirty="0"/>
              <a:t>(</a:t>
            </a:r>
            <a:r>
              <a:rPr lang="en-US" altLang="en-US" b="1" dirty="0"/>
              <a:t>start of authority</a:t>
            </a:r>
            <a:r>
              <a:rPr lang="en-US" altLang="en-US" dirty="0"/>
              <a:t>). </a:t>
            </a:r>
            <a:r>
              <a:rPr lang="en-US" altLang="en-US" b="1" dirty="0"/>
              <a:t>Record SOA </a:t>
            </a:r>
            <a:r>
              <a:rPr lang="en-US" altLang="en-US" dirty="0" err="1"/>
              <a:t>chỉ</a:t>
            </a:r>
            <a:r>
              <a:rPr lang="en-US" altLang="en-US" dirty="0"/>
              <a:t> </a:t>
            </a:r>
            <a:r>
              <a:rPr lang="en-US" altLang="en-US" dirty="0" err="1"/>
              <a:t>ra</a:t>
            </a:r>
            <a:r>
              <a:rPr lang="en-US" altLang="en-US" dirty="0"/>
              <a:t> </a:t>
            </a:r>
            <a:r>
              <a:rPr lang="vi-VN" altLang="en-US" dirty="0"/>
              <a:t>rằng máy chủ </a:t>
            </a:r>
            <a:r>
              <a:rPr lang="vi-VN" altLang="en-US" b="1" dirty="0"/>
              <a:t>Name Server </a:t>
            </a:r>
            <a:r>
              <a:rPr lang="vi-VN" altLang="en-US" dirty="0"/>
              <a:t>là nơi cung cấp thông tin tin cậy từ dữ liệu có trong </a:t>
            </a:r>
            <a:r>
              <a:rPr lang="vi-VN" altLang="en-US" b="1" dirty="0"/>
              <a:t>zone</a:t>
            </a:r>
            <a:r>
              <a:rPr lang="vi-VN" altLang="en-US" dirty="0"/>
              <a:t>.</a:t>
            </a:r>
            <a:endParaRPr lang="en-US" altLang="en-US" dirty="0"/>
          </a:p>
        </p:txBody>
      </p:sp>
    </p:spTree>
    <p:extLst>
      <p:ext uri="{BB962C8B-B14F-4D97-AF65-F5344CB8AC3E}">
        <p14:creationId xmlns:p14="http://schemas.microsoft.com/office/powerpoint/2010/main" val="327743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MỘT SỐ RESOURCE RECORD</a:t>
            </a:r>
            <a:endParaRPr lang="en-US" altLang="en-US" dirty="0"/>
          </a:p>
        </p:txBody>
      </p:sp>
      <p:sp>
        <p:nvSpPr>
          <p:cNvPr id="51203" name="Content Placeholder 2"/>
          <p:cNvSpPr>
            <a:spLocks noGrp="1"/>
          </p:cNvSpPr>
          <p:nvPr>
            <p:ph idx="1"/>
          </p:nvPr>
        </p:nvSpPr>
        <p:spPr/>
        <p:txBody>
          <a:bodyPr/>
          <a:lstStyle/>
          <a:p>
            <a:pPr marL="0" indent="0" algn="just">
              <a:buNone/>
            </a:pPr>
            <a:r>
              <a:rPr lang="en-US" altLang="en-US" b="1" dirty="0"/>
              <a:t>NS (Name server)</a:t>
            </a:r>
          </a:p>
          <a:p>
            <a:pPr algn="just"/>
            <a:r>
              <a:rPr lang="en-US" altLang="en-US" b="1" dirty="0"/>
              <a:t>Record </a:t>
            </a:r>
            <a:r>
              <a:rPr lang="en-US" altLang="en-US" dirty="0" err="1"/>
              <a:t>tiếp</a:t>
            </a:r>
            <a:r>
              <a:rPr lang="en-US" altLang="en-US" dirty="0"/>
              <a:t> </a:t>
            </a:r>
            <a:r>
              <a:rPr lang="en-US" altLang="en-US" dirty="0" err="1"/>
              <a:t>theo</a:t>
            </a:r>
            <a:r>
              <a:rPr lang="en-US" altLang="en-US" dirty="0"/>
              <a:t> </a:t>
            </a:r>
            <a:r>
              <a:rPr lang="en-US" altLang="en-US" dirty="0" err="1"/>
              <a:t>cần</a:t>
            </a:r>
            <a:r>
              <a:rPr lang="en-US" altLang="en-US" dirty="0"/>
              <a:t> </a:t>
            </a:r>
            <a:r>
              <a:rPr lang="en-US" altLang="en-US" dirty="0" err="1"/>
              <a:t>có</a:t>
            </a:r>
            <a:r>
              <a:rPr lang="en-US" altLang="en-US" dirty="0"/>
              <a:t> </a:t>
            </a:r>
            <a:r>
              <a:rPr lang="en-US" altLang="en-US" dirty="0" err="1"/>
              <a:t>trong</a:t>
            </a:r>
            <a:r>
              <a:rPr lang="en-US" altLang="en-US" dirty="0"/>
              <a:t> </a:t>
            </a:r>
            <a:r>
              <a:rPr lang="en-US" altLang="en-US" b="1" dirty="0"/>
              <a:t>zone </a:t>
            </a:r>
            <a:r>
              <a:rPr lang="en-US" altLang="en-US" dirty="0" err="1"/>
              <a:t>là</a:t>
            </a:r>
            <a:r>
              <a:rPr lang="en-US" altLang="en-US" dirty="0"/>
              <a:t> </a:t>
            </a:r>
            <a:r>
              <a:rPr lang="en-US" altLang="en-US" b="1" dirty="0"/>
              <a:t>NS </a:t>
            </a:r>
            <a:r>
              <a:rPr lang="en-US" altLang="en-US" dirty="0"/>
              <a:t>(</a:t>
            </a:r>
            <a:r>
              <a:rPr lang="en-US" altLang="en-US" b="1" dirty="0"/>
              <a:t>name server</a:t>
            </a:r>
            <a:r>
              <a:rPr lang="en-US" altLang="en-US" dirty="0"/>
              <a:t>) </a:t>
            </a:r>
            <a:r>
              <a:rPr lang="en-US" altLang="en-US" b="1" dirty="0"/>
              <a:t>record</a:t>
            </a:r>
            <a:r>
              <a:rPr lang="en-US" altLang="en-US" dirty="0"/>
              <a:t>. </a:t>
            </a:r>
            <a:r>
              <a:rPr lang="en-US" altLang="en-US" dirty="0" err="1"/>
              <a:t>Mỗi</a:t>
            </a:r>
            <a:r>
              <a:rPr lang="en-US" altLang="en-US" dirty="0"/>
              <a:t> </a:t>
            </a:r>
            <a:r>
              <a:rPr lang="en-US" altLang="en-US" b="1" dirty="0"/>
              <a:t>Name Server </a:t>
            </a:r>
            <a:r>
              <a:rPr lang="en-US" altLang="en-US" dirty="0" err="1"/>
              <a:t>cho</a:t>
            </a:r>
            <a:r>
              <a:rPr lang="en-US" altLang="en-US" dirty="0"/>
              <a:t> </a:t>
            </a:r>
            <a:r>
              <a:rPr lang="en-US" altLang="en-US" b="1" dirty="0"/>
              <a:t>zone </a:t>
            </a:r>
            <a:r>
              <a:rPr lang="en-US" altLang="en-US" dirty="0" err="1"/>
              <a:t>sẽ</a:t>
            </a:r>
            <a:r>
              <a:rPr lang="en-US" altLang="en-US" dirty="0"/>
              <a:t> </a:t>
            </a:r>
            <a:r>
              <a:rPr lang="en-US" altLang="en-US" dirty="0" err="1"/>
              <a:t>có</a:t>
            </a:r>
            <a:r>
              <a:rPr lang="en-US" altLang="en-US" dirty="0"/>
              <a:t> </a:t>
            </a:r>
            <a:r>
              <a:rPr lang="en-US" altLang="en-US" dirty="0" err="1"/>
              <a:t>một</a:t>
            </a:r>
            <a:r>
              <a:rPr lang="en-US" altLang="en-US" dirty="0"/>
              <a:t> </a:t>
            </a:r>
            <a:r>
              <a:rPr lang="en-US" altLang="en-US" b="1" dirty="0"/>
              <a:t>NS record</a:t>
            </a:r>
            <a:r>
              <a:rPr lang="en-US" altLang="en-US" dirty="0"/>
              <a:t>.</a:t>
            </a:r>
          </a:p>
        </p:txBody>
      </p:sp>
    </p:spTree>
    <p:extLst>
      <p:ext uri="{BB962C8B-B14F-4D97-AF65-F5344CB8AC3E}">
        <p14:creationId xmlns:p14="http://schemas.microsoft.com/office/powerpoint/2010/main" val="2012184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a:t>MỘT SỐ RESOURCE RECORD</a:t>
            </a:r>
          </a:p>
        </p:txBody>
      </p:sp>
      <p:sp>
        <p:nvSpPr>
          <p:cNvPr id="52227" name="Content Placeholder 2"/>
          <p:cNvSpPr>
            <a:spLocks noGrp="1"/>
          </p:cNvSpPr>
          <p:nvPr>
            <p:ph idx="1"/>
          </p:nvPr>
        </p:nvSpPr>
        <p:spPr/>
        <p:txBody>
          <a:bodyPr/>
          <a:lstStyle/>
          <a:p>
            <a:pPr marL="0" indent="0" algn="just">
              <a:buNone/>
            </a:pPr>
            <a:r>
              <a:rPr lang="en-US" b="1" dirty="0"/>
              <a:t>A (Address) </a:t>
            </a:r>
            <a:r>
              <a:rPr lang="en-US" b="1" dirty="0" err="1"/>
              <a:t>và</a:t>
            </a:r>
            <a:r>
              <a:rPr lang="en-US" b="1" dirty="0"/>
              <a:t> CNAME (Canonical Name)</a:t>
            </a:r>
            <a:endParaRPr lang="en-US" altLang="en-US" b="1" dirty="0"/>
          </a:p>
          <a:p>
            <a:pPr algn="just"/>
            <a:r>
              <a:rPr lang="vi-VN" altLang="en-US" b="1" dirty="0"/>
              <a:t>Record A </a:t>
            </a:r>
            <a:r>
              <a:rPr lang="vi-VN" altLang="en-US" dirty="0"/>
              <a:t>(</a:t>
            </a:r>
            <a:r>
              <a:rPr lang="vi-VN" altLang="en-US" b="1" dirty="0"/>
              <a:t>Address</a:t>
            </a:r>
            <a:r>
              <a:rPr lang="vi-VN" altLang="en-US" dirty="0"/>
              <a:t>) ánh xạ tên máy (</a:t>
            </a:r>
            <a:r>
              <a:rPr lang="vi-VN" altLang="en-US" b="1" dirty="0"/>
              <a:t>hostname</a:t>
            </a:r>
            <a:r>
              <a:rPr lang="vi-VN" altLang="en-US" dirty="0"/>
              <a:t>) vào địa chỉ </a:t>
            </a:r>
            <a:r>
              <a:rPr lang="vi-VN" altLang="en-US" b="1" dirty="0"/>
              <a:t>IP</a:t>
            </a:r>
            <a:r>
              <a:rPr lang="vi-VN" altLang="en-US" dirty="0"/>
              <a:t>.</a:t>
            </a:r>
            <a:endParaRPr lang="en-US" altLang="en-US" dirty="0"/>
          </a:p>
          <a:p>
            <a:pPr algn="just"/>
            <a:r>
              <a:rPr lang="vi-VN" altLang="en-US" b="1" dirty="0"/>
              <a:t>Record CNAME </a:t>
            </a:r>
            <a:r>
              <a:rPr lang="vi-VN" altLang="en-US" dirty="0"/>
              <a:t>(</a:t>
            </a:r>
            <a:r>
              <a:rPr lang="vi-VN" altLang="en-US" b="1" dirty="0"/>
              <a:t>canonical name</a:t>
            </a:r>
            <a:r>
              <a:rPr lang="vi-VN" altLang="en-US" dirty="0"/>
              <a:t>)</a:t>
            </a:r>
            <a:r>
              <a:rPr lang="en-US" altLang="en-US" dirty="0"/>
              <a:t> </a:t>
            </a:r>
            <a:r>
              <a:rPr lang="en-US" altLang="en-US" dirty="0" err="1"/>
              <a:t>tạo</a:t>
            </a:r>
            <a:r>
              <a:rPr lang="en-US" altLang="en-US" dirty="0"/>
              <a:t> </a:t>
            </a:r>
            <a:r>
              <a:rPr lang="en-US" altLang="en-US" dirty="0" err="1"/>
              <a:t>tên</a:t>
            </a:r>
            <a:r>
              <a:rPr lang="en-US" altLang="en-US" dirty="0"/>
              <a:t> </a:t>
            </a:r>
            <a:r>
              <a:rPr lang="en-US" altLang="en-US" dirty="0" err="1"/>
              <a:t>bí</a:t>
            </a:r>
            <a:r>
              <a:rPr lang="en-US" altLang="en-US" dirty="0"/>
              <a:t> </a:t>
            </a:r>
            <a:r>
              <a:rPr lang="en-US" altLang="en-US" dirty="0" err="1"/>
              <a:t>danh</a:t>
            </a:r>
            <a:r>
              <a:rPr lang="en-US" altLang="en-US" dirty="0"/>
              <a:t> </a:t>
            </a:r>
            <a:r>
              <a:rPr lang="en-US" altLang="en-US" b="1" dirty="0"/>
              <a:t>alias </a:t>
            </a:r>
            <a:r>
              <a:rPr lang="en-US" altLang="en-US" dirty="0" err="1"/>
              <a:t>trỏ</a:t>
            </a:r>
            <a:r>
              <a:rPr lang="en-US" altLang="en-US" dirty="0"/>
              <a:t> </a:t>
            </a:r>
            <a:r>
              <a:rPr lang="en-US" altLang="en-US" dirty="0" err="1"/>
              <a:t>vào</a:t>
            </a:r>
            <a:r>
              <a:rPr lang="en-US" altLang="en-US" dirty="0"/>
              <a:t> </a:t>
            </a:r>
            <a:r>
              <a:rPr lang="en-US" altLang="en-US" dirty="0" err="1"/>
              <a:t>một</a:t>
            </a:r>
            <a:r>
              <a:rPr lang="en-US" altLang="en-US" dirty="0"/>
              <a:t> </a:t>
            </a:r>
            <a:r>
              <a:rPr lang="en-US" altLang="en-US" dirty="0" err="1"/>
              <a:t>tên</a:t>
            </a:r>
            <a:r>
              <a:rPr lang="en-US" altLang="en-US" dirty="0"/>
              <a:t> </a:t>
            </a:r>
            <a:r>
              <a:rPr lang="en-US" altLang="en-US" b="1" dirty="0"/>
              <a:t>canonical</a:t>
            </a:r>
            <a:r>
              <a:rPr lang="en-US" altLang="en-US" dirty="0"/>
              <a:t>. </a:t>
            </a:r>
            <a:r>
              <a:rPr lang="en-US" altLang="en-US" dirty="0" err="1"/>
              <a:t>Tên</a:t>
            </a:r>
            <a:r>
              <a:rPr lang="en-US" altLang="en-US" dirty="0"/>
              <a:t> </a:t>
            </a:r>
            <a:r>
              <a:rPr lang="en-US" altLang="en-US" b="1" dirty="0"/>
              <a:t>canonical </a:t>
            </a:r>
            <a:r>
              <a:rPr lang="en-US" altLang="en-US" dirty="0" err="1"/>
              <a:t>là</a:t>
            </a:r>
            <a:r>
              <a:rPr lang="en-US" altLang="en-US" dirty="0"/>
              <a:t> </a:t>
            </a:r>
            <a:r>
              <a:rPr lang="en-US" altLang="en-US" dirty="0" err="1"/>
              <a:t>tên</a:t>
            </a:r>
            <a:r>
              <a:rPr lang="en-US" altLang="en-US" dirty="0"/>
              <a:t> </a:t>
            </a:r>
            <a:r>
              <a:rPr lang="en-US" altLang="en-US" b="1" dirty="0"/>
              <a:t>host </a:t>
            </a:r>
            <a:r>
              <a:rPr lang="en-US" altLang="en-US" dirty="0" err="1"/>
              <a:t>trong</a:t>
            </a:r>
            <a:r>
              <a:rPr lang="en-US" altLang="en-US" dirty="0"/>
              <a:t> </a:t>
            </a:r>
            <a:r>
              <a:rPr lang="en-US" altLang="en-US" b="1" dirty="0"/>
              <a:t>record A </a:t>
            </a:r>
            <a:r>
              <a:rPr lang="en-US" altLang="en-US" dirty="0" err="1"/>
              <a:t>hoặc</a:t>
            </a:r>
            <a:r>
              <a:rPr lang="en-US" altLang="en-US" dirty="0"/>
              <a:t> </a:t>
            </a:r>
            <a:r>
              <a:rPr lang="en-US" altLang="en-US" dirty="0" err="1"/>
              <a:t>lại</a:t>
            </a:r>
            <a:r>
              <a:rPr lang="en-US" altLang="en-US" dirty="0"/>
              <a:t> </a:t>
            </a:r>
            <a:r>
              <a:rPr lang="en-US" altLang="en-US" dirty="0" err="1"/>
              <a:t>trỏ</a:t>
            </a:r>
            <a:r>
              <a:rPr lang="en-US" altLang="en-US" dirty="0"/>
              <a:t> </a:t>
            </a:r>
            <a:r>
              <a:rPr lang="en-US" altLang="en-US" dirty="0" err="1"/>
              <a:t>vào</a:t>
            </a:r>
            <a:r>
              <a:rPr lang="en-US" altLang="en-US" dirty="0"/>
              <a:t> 1 </a:t>
            </a:r>
            <a:r>
              <a:rPr lang="en-US" altLang="en-US" dirty="0" err="1"/>
              <a:t>tên</a:t>
            </a:r>
            <a:r>
              <a:rPr lang="en-US" altLang="en-US" dirty="0"/>
              <a:t> </a:t>
            </a:r>
            <a:r>
              <a:rPr lang="en-US" altLang="en-US" b="1" dirty="0"/>
              <a:t>canonical </a:t>
            </a:r>
            <a:r>
              <a:rPr lang="en-US" altLang="en-US" dirty="0" err="1"/>
              <a:t>khác</a:t>
            </a:r>
            <a:r>
              <a:rPr lang="en-US" altLang="en-US" dirty="0"/>
              <a:t>.</a:t>
            </a:r>
          </a:p>
        </p:txBody>
      </p:sp>
    </p:spTree>
    <p:extLst>
      <p:ext uri="{BB962C8B-B14F-4D97-AF65-F5344CB8AC3E}">
        <p14:creationId xmlns:p14="http://schemas.microsoft.com/office/powerpoint/2010/main" val="4199319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a:t>MỘT SỐ RESOURCE RECORD</a:t>
            </a:r>
            <a:endParaRPr lang="en-US" altLang="en-US" dirty="0"/>
          </a:p>
        </p:txBody>
      </p:sp>
      <p:sp>
        <p:nvSpPr>
          <p:cNvPr id="53251" name="Content Placeholder 2"/>
          <p:cNvSpPr>
            <a:spLocks noGrp="1"/>
          </p:cNvSpPr>
          <p:nvPr>
            <p:ph idx="1"/>
          </p:nvPr>
        </p:nvSpPr>
        <p:spPr/>
        <p:txBody>
          <a:bodyPr/>
          <a:lstStyle/>
          <a:p>
            <a:pPr marL="0" indent="0">
              <a:buNone/>
            </a:pPr>
            <a:r>
              <a:rPr lang="en-US" altLang="en-US" b="1" dirty="0"/>
              <a:t>AAAA</a:t>
            </a:r>
          </a:p>
          <a:p>
            <a:r>
              <a:rPr lang="vi-VN" altLang="en-US" dirty="0"/>
              <a:t>Ánh xạ tên máy (</a:t>
            </a:r>
            <a:r>
              <a:rPr lang="vi-VN" altLang="en-US" b="1" dirty="0"/>
              <a:t>hostname</a:t>
            </a:r>
            <a:r>
              <a:rPr lang="vi-VN" altLang="en-US" dirty="0"/>
              <a:t>) vào địa chỉ </a:t>
            </a:r>
            <a:r>
              <a:rPr lang="vi-VN" altLang="en-US" b="1" dirty="0"/>
              <a:t>IP version 6</a:t>
            </a:r>
            <a:endParaRPr lang="en-US" altLang="en-US" dirty="0"/>
          </a:p>
        </p:txBody>
      </p:sp>
    </p:spTree>
    <p:extLst>
      <p:ext uri="{BB962C8B-B14F-4D97-AF65-F5344CB8AC3E}">
        <p14:creationId xmlns:p14="http://schemas.microsoft.com/office/powerpoint/2010/main" val="1069251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t>MỘT SỐ RESOURCE RECORD</a:t>
            </a:r>
            <a:endParaRPr lang="en-US" altLang="en-US" dirty="0"/>
          </a:p>
        </p:txBody>
      </p:sp>
      <p:sp>
        <p:nvSpPr>
          <p:cNvPr id="3" name="Content Placeholder 2"/>
          <p:cNvSpPr>
            <a:spLocks noGrp="1"/>
          </p:cNvSpPr>
          <p:nvPr>
            <p:ph idx="1"/>
          </p:nvPr>
        </p:nvSpPr>
        <p:spPr/>
        <p:txBody>
          <a:bodyPr rtlCol="0">
            <a:normAutofit/>
          </a:bodyPr>
          <a:lstStyle/>
          <a:p>
            <a:pPr marL="0" indent="0" algn="just" fontAlgn="auto">
              <a:spcAft>
                <a:spcPts val="0"/>
              </a:spcAft>
              <a:buNone/>
              <a:defRPr/>
            </a:pPr>
            <a:r>
              <a:rPr lang="en-US" altLang="en-US" b="1" dirty="0"/>
              <a:t>MX (Mail Exchange)</a:t>
            </a:r>
            <a:endParaRPr lang="en-US" b="1" dirty="0"/>
          </a:p>
          <a:p>
            <a:pPr algn="just" fontAlgn="auto">
              <a:spcAft>
                <a:spcPts val="0"/>
              </a:spcAft>
              <a:defRPr/>
            </a:pPr>
            <a:r>
              <a:rPr lang="vi-VN" b="1" dirty="0"/>
              <a:t>DNS </a:t>
            </a:r>
            <a:r>
              <a:rPr lang="vi-VN" dirty="0"/>
              <a:t>dùng </a:t>
            </a:r>
            <a:r>
              <a:rPr lang="vi-VN" b="1" dirty="0"/>
              <a:t>record MX </a:t>
            </a:r>
            <a:r>
              <a:rPr lang="vi-VN" dirty="0"/>
              <a:t>trong việc chuyển </a:t>
            </a:r>
            <a:r>
              <a:rPr lang="vi-VN" b="1" dirty="0"/>
              <a:t>mail </a:t>
            </a:r>
            <a:r>
              <a:rPr lang="vi-VN" dirty="0"/>
              <a:t>trên mạng </a:t>
            </a:r>
            <a:r>
              <a:rPr lang="vi-VN" b="1" dirty="0"/>
              <a:t>Internet</a:t>
            </a:r>
            <a:r>
              <a:rPr lang="vi-VN" dirty="0"/>
              <a:t>. </a:t>
            </a:r>
            <a:endParaRPr lang="en-US" dirty="0"/>
          </a:p>
        </p:txBody>
      </p:sp>
    </p:spTree>
    <p:extLst>
      <p:ext uri="{BB962C8B-B14F-4D97-AF65-F5344CB8AC3E}">
        <p14:creationId xmlns:p14="http://schemas.microsoft.com/office/powerpoint/2010/main" val="400125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B154-010C-4CEF-AE1A-0E3C213760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D4A0B7-BD09-40C6-83FE-503BE142F027}"/>
              </a:ext>
            </a:extLst>
          </p:cNvPr>
          <p:cNvSpPr>
            <a:spLocks noGrp="1"/>
          </p:cNvSpPr>
          <p:nvPr>
            <p:ph idx="1"/>
          </p:nvPr>
        </p:nvSpPr>
        <p:spPr/>
        <p:txBody>
          <a:bodyPr/>
          <a:lstStyle/>
          <a:p>
            <a:r>
              <a:rPr lang="en-US" dirty="0"/>
              <a:t>DHCP</a:t>
            </a:r>
          </a:p>
          <a:p>
            <a:pPr lvl="1"/>
            <a:r>
              <a:rPr lang="en-US" dirty="0" err="1"/>
              <a:t>Giới</a:t>
            </a:r>
            <a:r>
              <a:rPr lang="en-US" dirty="0"/>
              <a:t> </a:t>
            </a:r>
            <a:r>
              <a:rPr lang="en-US" dirty="0" err="1"/>
              <a:t>thiệu</a:t>
            </a:r>
            <a:r>
              <a:rPr lang="en-US" dirty="0"/>
              <a:t> DHCP</a:t>
            </a:r>
          </a:p>
          <a:p>
            <a:pPr lvl="1"/>
            <a:r>
              <a:rPr lang="en-US" dirty="0" err="1"/>
              <a:t>Hoạt</a:t>
            </a:r>
            <a:r>
              <a:rPr lang="en-US" dirty="0"/>
              <a:t> </a:t>
            </a:r>
            <a:r>
              <a:rPr lang="en-US" dirty="0" err="1"/>
              <a:t>động</a:t>
            </a:r>
            <a:r>
              <a:rPr lang="en-US" dirty="0"/>
              <a:t> </a:t>
            </a:r>
            <a:r>
              <a:rPr lang="en-US" dirty="0" err="1"/>
              <a:t>của</a:t>
            </a:r>
            <a:r>
              <a:rPr lang="en-US" dirty="0"/>
              <a:t> DHCP</a:t>
            </a:r>
          </a:p>
          <a:p>
            <a:pPr lvl="1"/>
            <a:r>
              <a:rPr lang="en-US" dirty="0" err="1"/>
              <a:t>Cài</a:t>
            </a:r>
            <a:r>
              <a:rPr lang="en-US" dirty="0"/>
              <a:t> </a:t>
            </a:r>
            <a:r>
              <a:rPr lang="en-US" dirty="0" err="1"/>
              <a:t>đặt</a:t>
            </a:r>
            <a:r>
              <a:rPr lang="en-US" dirty="0"/>
              <a:t> </a:t>
            </a:r>
            <a:r>
              <a:rPr lang="en-US" dirty="0" err="1"/>
              <a:t>và</a:t>
            </a:r>
            <a:r>
              <a:rPr lang="en-US" dirty="0"/>
              <a:t> </a:t>
            </a:r>
            <a:r>
              <a:rPr lang="en-US" dirty="0" err="1"/>
              <a:t>cấu</a:t>
            </a:r>
            <a:r>
              <a:rPr lang="en-US" dirty="0"/>
              <a:t> </a:t>
            </a:r>
            <a:r>
              <a:rPr lang="en-US" dirty="0" err="1"/>
              <a:t>hình</a:t>
            </a:r>
            <a:r>
              <a:rPr lang="en-US" dirty="0"/>
              <a:t> DHCP</a:t>
            </a:r>
          </a:p>
          <a:p>
            <a:endParaRPr lang="en-US" dirty="0"/>
          </a:p>
        </p:txBody>
      </p:sp>
    </p:spTree>
    <p:extLst>
      <p:ext uri="{BB962C8B-B14F-4D97-AF65-F5344CB8AC3E}">
        <p14:creationId xmlns:p14="http://schemas.microsoft.com/office/powerpoint/2010/main" val="1137366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t>MỘT SỐ RESOURCE RECORD</a:t>
            </a:r>
            <a:endParaRPr lang="en-US" altLang="en-US" dirty="0"/>
          </a:p>
        </p:txBody>
      </p:sp>
      <p:sp>
        <p:nvSpPr>
          <p:cNvPr id="57347" name="Content Placeholder 2"/>
          <p:cNvSpPr>
            <a:spLocks noGrp="1"/>
          </p:cNvSpPr>
          <p:nvPr>
            <p:ph idx="1"/>
          </p:nvPr>
        </p:nvSpPr>
        <p:spPr/>
        <p:txBody>
          <a:bodyPr/>
          <a:lstStyle/>
          <a:p>
            <a:pPr marL="0" indent="0">
              <a:buNone/>
            </a:pPr>
            <a:r>
              <a:rPr lang="en-US" altLang="en-US" b="1" dirty="0"/>
              <a:t>Pointer (PTR)</a:t>
            </a:r>
          </a:p>
          <a:p>
            <a:r>
              <a:rPr lang="vi-VN" altLang="en-US" b="1" dirty="0"/>
              <a:t>Record PTR </a:t>
            </a:r>
            <a:r>
              <a:rPr lang="vi-VN" altLang="en-US" dirty="0"/>
              <a:t>(</a:t>
            </a:r>
            <a:r>
              <a:rPr lang="vi-VN" altLang="en-US" b="1" dirty="0"/>
              <a:t>pointer</a:t>
            </a:r>
            <a:r>
              <a:rPr lang="vi-VN" altLang="en-US" dirty="0"/>
              <a:t>) dùng để ánh xạ địa chỉ </a:t>
            </a:r>
            <a:r>
              <a:rPr lang="vi-VN" altLang="en-US" b="1" dirty="0"/>
              <a:t>IP </a:t>
            </a:r>
            <a:r>
              <a:rPr lang="vi-VN" altLang="en-US" dirty="0"/>
              <a:t>thành </a:t>
            </a:r>
            <a:r>
              <a:rPr lang="vi-VN" altLang="en-US" b="1" dirty="0"/>
              <a:t>Hostname</a:t>
            </a:r>
            <a:r>
              <a:rPr lang="vi-VN" altLang="en-US" dirty="0"/>
              <a:t>.</a:t>
            </a:r>
            <a:endParaRPr lang="en-US" altLang="en-US" dirty="0"/>
          </a:p>
        </p:txBody>
      </p:sp>
    </p:spTree>
    <p:extLst>
      <p:ext uri="{BB962C8B-B14F-4D97-AF65-F5344CB8AC3E}">
        <p14:creationId xmlns:p14="http://schemas.microsoft.com/office/powerpoint/2010/main" val="2157797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THIẾT LẬP DNS SERVER</a:t>
            </a:r>
          </a:p>
        </p:txBody>
      </p:sp>
      <p:sp>
        <p:nvSpPr>
          <p:cNvPr id="3" name="Content Placeholder 2"/>
          <p:cNvSpPr>
            <a:spLocks noGrp="1"/>
          </p:cNvSpPr>
          <p:nvPr>
            <p:ph idx="1"/>
          </p:nvPr>
        </p:nvSpPr>
        <p:spPr/>
        <p:txBody>
          <a:bodyPr/>
          <a:lstStyle/>
          <a:p>
            <a:r>
              <a:rPr lang="en-US" dirty="0" err="1"/>
              <a:t>Thiết</a:t>
            </a:r>
            <a:r>
              <a:rPr lang="en-US" dirty="0"/>
              <a:t> </a:t>
            </a:r>
            <a:r>
              <a:rPr lang="en-US" dirty="0" err="1"/>
              <a:t>lập</a:t>
            </a:r>
            <a:r>
              <a:rPr lang="en-US" dirty="0"/>
              <a:t> DNS Server </a:t>
            </a:r>
            <a:r>
              <a:rPr lang="en-US" dirty="0" err="1"/>
              <a:t>trên</a:t>
            </a:r>
            <a:r>
              <a:rPr lang="en-US" dirty="0"/>
              <a:t> </a:t>
            </a:r>
            <a:r>
              <a:rPr lang="en-US" dirty="0" err="1"/>
              <a:t>nền</a:t>
            </a:r>
            <a:r>
              <a:rPr lang="en-US" dirty="0"/>
              <a:t> CentOS 7.</a:t>
            </a:r>
          </a:p>
          <a:p>
            <a:pPr lvl="1"/>
            <a:r>
              <a:rPr lang="en-US" dirty="0" err="1"/>
              <a:t>Bước</a:t>
            </a:r>
            <a:r>
              <a:rPr lang="en-US" dirty="0"/>
              <a:t> 1: </a:t>
            </a:r>
            <a:r>
              <a:rPr lang="en-US" dirty="0" err="1"/>
              <a:t>đặt</a:t>
            </a:r>
            <a:r>
              <a:rPr lang="en-US" dirty="0"/>
              <a:t> IP </a:t>
            </a:r>
            <a:r>
              <a:rPr lang="en-US" dirty="0" err="1"/>
              <a:t>tĩnh</a:t>
            </a:r>
            <a:r>
              <a:rPr lang="en-US" dirty="0"/>
              <a:t> </a:t>
            </a:r>
            <a:r>
              <a:rPr lang="en-US" dirty="0" err="1"/>
              <a:t>cho</a:t>
            </a:r>
            <a:r>
              <a:rPr lang="en-US" dirty="0"/>
              <a:t> CentOS 7.</a:t>
            </a:r>
          </a:p>
          <a:p>
            <a:pPr lvl="1"/>
            <a:r>
              <a:rPr lang="en-US" dirty="0" err="1"/>
              <a:t>Bước</a:t>
            </a:r>
            <a:r>
              <a:rPr lang="en-US" dirty="0"/>
              <a:t> 2: </a:t>
            </a:r>
            <a:r>
              <a:rPr lang="en-US" dirty="0" err="1"/>
              <a:t>cài</a:t>
            </a:r>
            <a:r>
              <a:rPr lang="en-US" dirty="0"/>
              <a:t> </a:t>
            </a:r>
            <a:r>
              <a:rPr lang="en-US" dirty="0" err="1"/>
              <a:t>đặt</a:t>
            </a:r>
            <a:r>
              <a:rPr lang="en-US" dirty="0"/>
              <a:t> </a:t>
            </a:r>
            <a:r>
              <a:rPr lang="en-US" dirty="0" err="1"/>
              <a:t>gói</a:t>
            </a:r>
            <a:r>
              <a:rPr lang="en-US" dirty="0"/>
              <a:t> BIND</a:t>
            </a:r>
          </a:p>
          <a:p>
            <a:pPr lvl="1"/>
            <a:r>
              <a:rPr lang="en-US" dirty="0" err="1"/>
              <a:t>Bước</a:t>
            </a:r>
            <a:r>
              <a:rPr lang="en-US" dirty="0"/>
              <a:t> 3: </a:t>
            </a:r>
            <a:r>
              <a:rPr lang="en-US" dirty="0" err="1"/>
              <a:t>Cấu</a:t>
            </a:r>
            <a:r>
              <a:rPr lang="en-US" dirty="0"/>
              <a:t> </a:t>
            </a:r>
            <a:r>
              <a:rPr lang="en-US" dirty="0" err="1"/>
              <a:t>hình</a:t>
            </a:r>
            <a:r>
              <a:rPr lang="en-US" dirty="0"/>
              <a:t> DNS</a:t>
            </a:r>
          </a:p>
          <a:p>
            <a:pPr lvl="1"/>
            <a:r>
              <a:rPr lang="en-US" dirty="0" err="1"/>
              <a:t>Bước</a:t>
            </a:r>
            <a:r>
              <a:rPr lang="en-US" dirty="0"/>
              <a:t> 4: </a:t>
            </a:r>
            <a:r>
              <a:rPr lang="en-US" dirty="0" err="1"/>
              <a:t>Khởi</a:t>
            </a:r>
            <a:r>
              <a:rPr lang="en-US" dirty="0"/>
              <a:t> </a:t>
            </a:r>
            <a:r>
              <a:rPr lang="en-US" dirty="0" err="1"/>
              <a:t>động</a:t>
            </a:r>
            <a:r>
              <a:rPr lang="en-US" dirty="0"/>
              <a:t> DNS </a:t>
            </a:r>
            <a:r>
              <a:rPr lang="en-US" dirty="0" err="1"/>
              <a:t>và</a:t>
            </a:r>
            <a:r>
              <a:rPr lang="en-US" dirty="0"/>
              <a:t> </a:t>
            </a:r>
            <a:r>
              <a:rPr lang="en-US" dirty="0" err="1"/>
              <a:t>kiểm</a:t>
            </a:r>
            <a:r>
              <a:rPr lang="en-US" dirty="0"/>
              <a:t> </a:t>
            </a:r>
            <a:r>
              <a:rPr lang="en-US" dirty="0" err="1"/>
              <a:t>tra</a:t>
            </a:r>
            <a:r>
              <a:rPr lang="en-US" dirty="0"/>
              <a:t>.</a:t>
            </a:r>
          </a:p>
        </p:txBody>
      </p:sp>
    </p:spTree>
    <p:extLst>
      <p:ext uri="{BB962C8B-B14F-4D97-AF65-F5344CB8AC3E}">
        <p14:creationId xmlns:p14="http://schemas.microsoft.com/office/powerpoint/2010/main" val="270572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1895-0E2F-4124-9098-FB91120B00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7BDDF5-C1AD-41F8-A058-1A2204B2DE2A}"/>
              </a:ext>
            </a:extLst>
          </p:cNvPr>
          <p:cNvSpPr>
            <a:spLocks noGrp="1"/>
          </p:cNvSpPr>
          <p:nvPr>
            <p:ph idx="1"/>
          </p:nvPr>
        </p:nvSpPr>
        <p:spPr/>
        <p:txBody>
          <a:bodyPr/>
          <a:lstStyle/>
          <a:p>
            <a:r>
              <a:rPr lang="en-US" dirty="0" err="1"/>
              <a:t>Thiết</a:t>
            </a:r>
            <a:r>
              <a:rPr lang="en-US" dirty="0"/>
              <a:t> </a:t>
            </a:r>
            <a:r>
              <a:rPr lang="en-US" dirty="0" err="1"/>
              <a:t>lập</a:t>
            </a:r>
            <a:r>
              <a:rPr lang="en-US" dirty="0"/>
              <a:t> Slave DNS server</a:t>
            </a:r>
          </a:p>
          <a:p>
            <a:pPr lvl="1"/>
            <a:r>
              <a:rPr lang="en-US" dirty="0" err="1"/>
              <a:t>Bước</a:t>
            </a:r>
            <a:r>
              <a:rPr lang="en-US" dirty="0"/>
              <a:t> 1: </a:t>
            </a:r>
            <a:r>
              <a:rPr lang="en-US" dirty="0" err="1"/>
              <a:t>đặt</a:t>
            </a:r>
            <a:r>
              <a:rPr lang="en-US" dirty="0"/>
              <a:t> IP </a:t>
            </a:r>
            <a:r>
              <a:rPr lang="en-US" dirty="0" err="1"/>
              <a:t>tĩnh</a:t>
            </a:r>
            <a:r>
              <a:rPr lang="en-US" dirty="0"/>
              <a:t> </a:t>
            </a:r>
            <a:r>
              <a:rPr lang="en-US" dirty="0" err="1"/>
              <a:t>cho</a:t>
            </a:r>
            <a:r>
              <a:rPr lang="en-US" dirty="0"/>
              <a:t> CentOS 7.</a:t>
            </a:r>
          </a:p>
          <a:p>
            <a:pPr lvl="1"/>
            <a:r>
              <a:rPr lang="en-US" dirty="0" err="1"/>
              <a:t>Bước</a:t>
            </a:r>
            <a:r>
              <a:rPr lang="en-US" dirty="0"/>
              <a:t> 2: </a:t>
            </a:r>
            <a:r>
              <a:rPr lang="en-US" dirty="0" err="1"/>
              <a:t>cài</a:t>
            </a:r>
            <a:r>
              <a:rPr lang="en-US" dirty="0"/>
              <a:t> </a:t>
            </a:r>
            <a:r>
              <a:rPr lang="en-US" dirty="0" err="1"/>
              <a:t>đặt</a:t>
            </a:r>
            <a:r>
              <a:rPr lang="en-US" dirty="0"/>
              <a:t> </a:t>
            </a:r>
            <a:r>
              <a:rPr lang="en-US" dirty="0" err="1"/>
              <a:t>gói</a:t>
            </a:r>
            <a:r>
              <a:rPr lang="en-US" dirty="0"/>
              <a:t> BIND</a:t>
            </a:r>
          </a:p>
          <a:p>
            <a:pPr lvl="1"/>
            <a:r>
              <a:rPr lang="en-US" dirty="0"/>
              <a:t>B</a:t>
            </a:r>
            <a:r>
              <a:rPr lang="vi-VN" dirty="0"/>
              <a:t>ư</a:t>
            </a:r>
            <a:r>
              <a:rPr lang="en-US" dirty="0" err="1"/>
              <a:t>ớc</a:t>
            </a:r>
            <a:r>
              <a:rPr lang="en-US" dirty="0"/>
              <a:t> 3: </a:t>
            </a:r>
            <a:r>
              <a:rPr lang="en-US" dirty="0" err="1"/>
              <a:t>hiệu</a:t>
            </a:r>
            <a:r>
              <a:rPr lang="en-US" dirty="0"/>
              <a:t> </a:t>
            </a:r>
            <a:r>
              <a:rPr lang="en-US" dirty="0" err="1"/>
              <a:t>chỉnh</a:t>
            </a:r>
            <a:r>
              <a:rPr lang="en-US" dirty="0"/>
              <a:t> </a:t>
            </a:r>
            <a:r>
              <a:rPr lang="en-US" dirty="0" err="1"/>
              <a:t>tập</a:t>
            </a:r>
            <a:r>
              <a:rPr lang="en-US" dirty="0"/>
              <a:t> tin /</a:t>
            </a:r>
            <a:r>
              <a:rPr lang="en-US" dirty="0" err="1"/>
              <a:t>etc</a:t>
            </a:r>
            <a:r>
              <a:rPr lang="en-US" dirty="0"/>
              <a:t>/named/chroot/</a:t>
            </a:r>
            <a:r>
              <a:rPr lang="en-US" dirty="0" err="1"/>
              <a:t>etc</a:t>
            </a:r>
            <a:r>
              <a:rPr lang="en-US" dirty="0"/>
              <a:t>/</a:t>
            </a:r>
            <a:r>
              <a:rPr lang="en-US" dirty="0" err="1"/>
              <a:t>named.conf</a:t>
            </a:r>
            <a:endParaRPr lang="en-US" dirty="0"/>
          </a:p>
          <a:p>
            <a:pPr lvl="1"/>
            <a:r>
              <a:rPr lang="en-US" dirty="0"/>
              <a:t>B</a:t>
            </a:r>
            <a:r>
              <a:rPr lang="vi-VN" dirty="0"/>
              <a:t>ư</a:t>
            </a:r>
            <a:r>
              <a:rPr lang="en-US" dirty="0" err="1"/>
              <a:t>ớc</a:t>
            </a:r>
            <a:r>
              <a:rPr lang="en-US" dirty="0"/>
              <a:t> 4: t</a:t>
            </a:r>
            <a:r>
              <a:rPr lang="vi-VN" dirty="0"/>
              <a:t>rên Master DNS của bạn thêm option allow-transfer, để cho phép Slave dns được update từ con Master</a:t>
            </a:r>
            <a:endParaRPr lang="en-US" dirty="0"/>
          </a:p>
          <a:p>
            <a:pPr lvl="1"/>
            <a:r>
              <a:rPr lang="en-US" dirty="0"/>
              <a:t>B</a:t>
            </a:r>
            <a:r>
              <a:rPr lang="vi-VN" dirty="0"/>
              <a:t>ư</a:t>
            </a:r>
            <a:r>
              <a:rPr lang="en-US" dirty="0" err="1"/>
              <a:t>ớc</a:t>
            </a:r>
            <a:r>
              <a:rPr lang="en-US" dirty="0"/>
              <a:t> 5: </a:t>
            </a:r>
            <a:r>
              <a:rPr lang="en-US" dirty="0" err="1"/>
              <a:t>tranfer</a:t>
            </a:r>
            <a:r>
              <a:rPr lang="en-US" dirty="0"/>
              <a:t> </a:t>
            </a:r>
            <a:r>
              <a:rPr lang="en-US" dirty="0" err="1"/>
              <a:t>các</a:t>
            </a:r>
            <a:r>
              <a:rPr lang="en-US" dirty="0"/>
              <a:t> file </a:t>
            </a:r>
            <a:r>
              <a:rPr lang="en-US" dirty="0" err="1"/>
              <a:t>tập</a:t>
            </a:r>
            <a:r>
              <a:rPr lang="en-US" dirty="0"/>
              <a:t> tin record</a:t>
            </a:r>
          </a:p>
          <a:p>
            <a:pPr lvl="1"/>
            <a:r>
              <a:rPr lang="en-US" dirty="0"/>
              <a:t>B</a:t>
            </a:r>
            <a:r>
              <a:rPr lang="vi-VN" dirty="0"/>
              <a:t>ư</a:t>
            </a:r>
            <a:r>
              <a:rPr lang="en-US" dirty="0" err="1"/>
              <a:t>ớc</a:t>
            </a:r>
            <a:r>
              <a:rPr lang="en-US" dirty="0"/>
              <a:t> 6: </a:t>
            </a:r>
            <a:r>
              <a:rPr lang="en-US" dirty="0" err="1"/>
              <a:t>Kiểm</a:t>
            </a:r>
            <a:r>
              <a:rPr lang="en-US" dirty="0"/>
              <a:t> </a:t>
            </a:r>
            <a:r>
              <a:rPr lang="en-US" dirty="0" err="1"/>
              <a:t>tra</a:t>
            </a:r>
            <a:r>
              <a:rPr lang="en-US" dirty="0"/>
              <a:t> </a:t>
            </a:r>
            <a:r>
              <a:rPr lang="en-US" dirty="0" err="1"/>
              <a:t>kết</a:t>
            </a:r>
            <a:r>
              <a:rPr lang="en-US" dirty="0"/>
              <a:t> </a:t>
            </a:r>
            <a:r>
              <a:rPr lang="en-US" dirty="0" err="1"/>
              <a:t>quả</a:t>
            </a:r>
            <a:endParaRPr lang="en-US" dirty="0"/>
          </a:p>
        </p:txBody>
      </p:sp>
    </p:spTree>
    <p:extLst>
      <p:ext uri="{BB962C8B-B14F-4D97-AF65-F5344CB8AC3E}">
        <p14:creationId xmlns:p14="http://schemas.microsoft.com/office/powerpoint/2010/main" val="3194045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THIẾT LẬP DNS SERVER</a:t>
            </a:r>
          </a:p>
        </p:txBody>
      </p:sp>
      <p:sp>
        <p:nvSpPr>
          <p:cNvPr id="3" name="Content Placeholder 2"/>
          <p:cNvSpPr>
            <a:spLocks noGrp="1"/>
          </p:cNvSpPr>
          <p:nvPr>
            <p:ph idx="1"/>
          </p:nvPr>
        </p:nvSpPr>
        <p:spPr/>
        <p:txBody>
          <a:bodyPr/>
          <a:lstStyle/>
          <a:p>
            <a:r>
              <a:rPr lang="en-US" dirty="0" err="1"/>
              <a:t>Thiết</a:t>
            </a:r>
            <a:r>
              <a:rPr lang="en-US" dirty="0"/>
              <a:t> </a:t>
            </a:r>
            <a:r>
              <a:rPr lang="en-US" dirty="0" err="1"/>
              <a:t>lập</a:t>
            </a:r>
            <a:r>
              <a:rPr lang="en-US" dirty="0"/>
              <a:t> DNS Server </a:t>
            </a:r>
            <a:r>
              <a:rPr lang="en-US" dirty="0" err="1"/>
              <a:t>trên</a:t>
            </a:r>
            <a:r>
              <a:rPr lang="en-US" dirty="0"/>
              <a:t> </a:t>
            </a:r>
            <a:r>
              <a:rPr lang="en-US" dirty="0" err="1"/>
              <a:t>nền</a:t>
            </a:r>
            <a:r>
              <a:rPr lang="en-US" dirty="0"/>
              <a:t> windows server 2012</a:t>
            </a:r>
          </a:p>
          <a:p>
            <a:pPr lvl="1"/>
            <a:r>
              <a:rPr lang="en-US" dirty="0" err="1"/>
              <a:t>Bước</a:t>
            </a:r>
            <a:r>
              <a:rPr lang="en-US" dirty="0"/>
              <a:t> 1: </a:t>
            </a:r>
            <a:r>
              <a:rPr lang="en-US" dirty="0" err="1"/>
              <a:t>cấu</a:t>
            </a:r>
            <a:r>
              <a:rPr lang="en-US" dirty="0"/>
              <a:t> </a:t>
            </a:r>
            <a:r>
              <a:rPr lang="en-US" dirty="0" err="1"/>
              <a:t>hình</a:t>
            </a:r>
            <a:r>
              <a:rPr lang="en-US" dirty="0"/>
              <a:t> IP </a:t>
            </a:r>
            <a:r>
              <a:rPr lang="en-US" dirty="0" err="1"/>
              <a:t>tĩnh</a:t>
            </a:r>
            <a:r>
              <a:rPr lang="en-US" dirty="0"/>
              <a:t> </a:t>
            </a:r>
            <a:r>
              <a:rPr lang="en-US" dirty="0" err="1"/>
              <a:t>cho</a:t>
            </a:r>
            <a:r>
              <a:rPr lang="en-US" dirty="0"/>
              <a:t> server.</a:t>
            </a:r>
          </a:p>
          <a:p>
            <a:pPr lvl="1"/>
            <a:r>
              <a:rPr lang="en-US" dirty="0" err="1"/>
              <a:t>Bước</a:t>
            </a:r>
            <a:r>
              <a:rPr lang="en-US" dirty="0"/>
              <a:t> 2: </a:t>
            </a:r>
            <a:r>
              <a:rPr lang="en-US" dirty="0" err="1"/>
              <a:t>cài</a:t>
            </a:r>
            <a:r>
              <a:rPr lang="en-US" dirty="0"/>
              <a:t> </a:t>
            </a:r>
            <a:r>
              <a:rPr lang="en-US" dirty="0" err="1"/>
              <a:t>đặt</a:t>
            </a:r>
            <a:r>
              <a:rPr lang="en-US" dirty="0"/>
              <a:t> Role DNS.</a:t>
            </a:r>
          </a:p>
          <a:p>
            <a:pPr lvl="1"/>
            <a:r>
              <a:rPr lang="en-US" dirty="0" err="1"/>
              <a:t>Bước</a:t>
            </a:r>
            <a:r>
              <a:rPr lang="en-US" dirty="0"/>
              <a:t> 3: </a:t>
            </a:r>
            <a:r>
              <a:rPr lang="en-US" dirty="0" err="1"/>
              <a:t>cấu</a:t>
            </a:r>
            <a:r>
              <a:rPr lang="en-US" dirty="0"/>
              <a:t> </a:t>
            </a:r>
            <a:r>
              <a:rPr lang="en-US" dirty="0" err="1"/>
              <a:t>hình</a:t>
            </a:r>
            <a:r>
              <a:rPr lang="en-US" dirty="0"/>
              <a:t> DNS.</a:t>
            </a:r>
          </a:p>
          <a:p>
            <a:pPr lvl="1"/>
            <a:r>
              <a:rPr lang="en-US" dirty="0" err="1"/>
              <a:t>Bước</a:t>
            </a:r>
            <a:r>
              <a:rPr lang="en-US" dirty="0"/>
              <a:t> 4: </a:t>
            </a:r>
            <a:r>
              <a:rPr lang="en-US" dirty="0" err="1"/>
              <a:t>Kiểm</a:t>
            </a:r>
            <a:r>
              <a:rPr lang="en-US" dirty="0"/>
              <a:t> </a:t>
            </a:r>
            <a:r>
              <a:rPr lang="en-US" dirty="0" err="1"/>
              <a:t>tra</a:t>
            </a:r>
            <a:r>
              <a:rPr lang="en-US" dirty="0"/>
              <a:t> DNS.</a:t>
            </a:r>
          </a:p>
        </p:txBody>
      </p:sp>
    </p:spTree>
    <p:extLst>
      <p:ext uri="{BB962C8B-B14F-4D97-AF65-F5344CB8AC3E}">
        <p14:creationId xmlns:p14="http://schemas.microsoft.com/office/powerpoint/2010/main" val="224697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CE82-9123-4198-B0C2-AAA14D10226C}"/>
              </a:ext>
            </a:extLst>
          </p:cNvPr>
          <p:cNvSpPr>
            <a:spLocks noGrp="1"/>
          </p:cNvSpPr>
          <p:nvPr>
            <p:ph type="title"/>
          </p:nvPr>
        </p:nvSpPr>
        <p:spPr/>
        <p:txBody>
          <a:bodyPr/>
          <a:lstStyle/>
          <a:p>
            <a:r>
              <a:rPr lang="en-US" dirty="0"/>
              <a:t>QUẢN LÝ DNS SERVER</a:t>
            </a:r>
          </a:p>
        </p:txBody>
      </p:sp>
      <p:sp>
        <p:nvSpPr>
          <p:cNvPr id="3" name="Content Placeholder 2">
            <a:extLst>
              <a:ext uri="{FF2B5EF4-FFF2-40B4-BE49-F238E27FC236}">
                <a16:creationId xmlns:a16="http://schemas.microsoft.com/office/drawing/2014/main" id="{B14CDB75-E7D0-4DF8-9DE3-3CB2130C5DFD}"/>
              </a:ext>
            </a:extLst>
          </p:cNvPr>
          <p:cNvSpPr>
            <a:spLocks noGrp="1"/>
          </p:cNvSpPr>
          <p:nvPr>
            <p:ph idx="1"/>
          </p:nvPr>
        </p:nvSpPr>
        <p:spPr/>
        <p:txBody>
          <a:bodyPr/>
          <a:lstStyle/>
          <a:p>
            <a:r>
              <a:rPr lang="en-US" dirty="0" err="1"/>
              <a:t>Xây</a:t>
            </a:r>
            <a:r>
              <a:rPr lang="en-US" dirty="0"/>
              <a:t> </a:t>
            </a:r>
            <a:r>
              <a:rPr lang="en-US" dirty="0" err="1"/>
              <a:t>dựng</a:t>
            </a:r>
            <a:r>
              <a:rPr lang="en-US" dirty="0"/>
              <a:t> </a:t>
            </a:r>
            <a:r>
              <a:rPr lang="en-US" dirty="0" err="1"/>
              <a:t>tên</a:t>
            </a:r>
            <a:r>
              <a:rPr lang="en-US" dirty="0"/>
              <a:t> </a:t>
            </a:r>
            <a:r>
              <a:rPr lang="en-US" dirty="0" err="1"/>
              <a:t>miền</a:t>
            </a:r>
            <a:r>
              <a:rPr lang="en-US" dirty="0"/>
              <a:t> </a:t>
            </a:r>
            <a:r>
              <a:rPr lang="en-US" dirty="0" err="1"/>
              <a:t>mới</a:t>
            </a:r>
            <a:r>
              <a:rPr lang="en-US" dirty="0"/>
              <a:t>.</a:t>
            </a:r>
          </a:p>
          <a:p>
            <a:r>
              <a:rPr lang="en-US" dirty="0" err="1"/>
              <a:t>Thêm</a:t>
            </a:r>
            <a:r>
              <a:rPr lang="en-US" dirty="0"/>
              <a:t> </a:t>
            </a:r>
            <a:r>
              <a:rPr lang="en-US" dirty="0" err="1"/>
              <a:t>xóa</a:t>
            </a:r>
            <a:r>
              <a:rPr lang="en-US" dirty="0"/>
              <a:t> </a:t>
            </a:r>
            <a:r>
              <a:rPr lang="en-US" dirty="0" err="1"/>
              <a:t>sửa</a:t>
            </a:r>
            <a:r>
              <a:rPr lang="en-US" dirty="0"/>
              <a:t> </a:t>
            </a:r>
            <a:r>
              <a:rPr lang="en-US" dirty="0" err="1"/>
              <a:t>các</a:t>
            </a:r>
            <a:r>
              <a:rPr lang="en-US" dirty="0"/>
              <a:t> record </a:t>
            </a:r>
            <a:r>
              <a:rPr lang="en-US" dirty="0" err="1"/>
              <a:t>theo</a:t>
            </a:r>
            <a:r>
              <a:rPr lang="en-US" dirty="0"/>
              <a:t> </a:t>
            </a:r>
            <a:r>
              <a:rPr lang="en-US" dirty="0" err="1"/>
              <a:t>yêu</a:t>
            </a:r>
            <a:r>
              <a:rPr lang="en-US" dirty="0"/>
              <a:t> </a:t>
            </a:r>
            <a:r>
              <a:rPr lang="en-US" dirty="0" err="1"/>
              <a:t>cầu</a:t>
            </a:r>
            <a:r>
              <a:rPr lang="en-US" dirty="0"/>
              <a:t>.</a:t>
            </a:r>
          </a:p>
          <a:p>
            <a:r>
              <a:rPr lang="en-US" dirty="0" err="1"/>
              <a:t>Cập</a:t>
            </a:r>
            <a:r>
              <a:rPr lang="en-US" dirty="0"/>
              <a:t> </a:t>
            </a:r>
            <a:r>
              <a:rPr lang="en-US" dirty="0" err="1"/>
              <a:t>nhật</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của</a:t>
            </a:r>
            <a:r>
              <a:rPr lang="en-US" dirty="0"/>
              <a:t> record.</a:t>
            </a:r>
          </a:p>
          <a:p>
            <a:r>
              <a:rPr lang="en-US" dirty="0" err="1"/>
              <a:t>Thực</a:t>
            </a:r>
            <a:r>
              <a:rPr lang="en-US" dirty="0"/>
              <a:t> </a:t>
            </a:r>
            <a:r>
              <a:rPr lang="en-US" dirty="0" err="1"/>
              <a:t>hiện</a:t>
            </a:r>
            <a:r>
              <a:rPr lang="en-US" dirty="0"/>
              <a:t> backup DNS server.</a:t>
            </a:r>
          </a:p>
        </p:txBody>
      </p:sp>
    </p:spTree>
    <p:extLst>
      <p:ext uri="{BB962C8B-B14F-4D97-AF65-F5344CB8AC3E}">
        <p14:creationId xmlns:p14="http://schemas.microsoft.com/office/powerpoint/2010/main" val="220434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9E44-D3AB-41D9-903E-9A0A17D65A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BC8045-0C50-4E9F-B7BD-19C0FCA4F7A4}"/>
              </a:ext>
            </a:extLst>
          </p:cNvPr>
          <p:cNvSpPr>
            <a:spLocks noGrp="1"/>
          </p:cNvSpPr>
          <p:nvPr>
            <p:ph idx="1"/>
          </p:nvPr>
        </p:nvSpPr>
        <p:spPr/>
        <p:txBody>
          <a:bodyPr/>
          <a:lstStyle/>
          <a:p>
            <a:endParaRPr lang="en-US"/>
          </a:p>
        </p:txBody>
      </p:sp>
      <p:pic>
        <p:nvPicPr>
          <p:cNvPr id="1026" name="Picture 2" descr="Káº¿t quáº£ hÃ¬nh áº£nh cho cáº­p nháº­t DNS">
            <a:extLst>
              <a:ext uri="{FF2B5EF4-FFF2-40B4-BE49-F238E27FC236}">
                <a16:creationId xmlns:a16="http://schemas.microsoft.com/office/drawing/2014/main" id="{DE47CDBA-3864-4675-87FF-527810613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11" y="34270"/>
            <a:ext cx="6523658" cy="35641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cáº­p nháº­t DNS">
            <a:extLst>
              <a:ext uri="{FF2B5EF4-FFF2-40B4-BE49-F238E27FC236}">
                <a16:creationId xmlns:a16="http://schemas.microsoft.com/office/drawing/2014/main" id="{D95E6BFD-7CF3-4587-BCF8-3089B40BB7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1545" y="34270"/>
            <a:ext cx="4762942" cy="35184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áº¿t quáº£ hÃ¬nh áº£nh cho cáº­p nháº­t DNS">
            <a:extLst>
              <a:ext uri="{FF2B5EF4-FFF2-40B4-BE49-F238E27FC236}">
                <a16:creationId xmlns:a16="http://schemas.microsoft.com/office/drawing/2014/main" id="{2BFCC298-0445-4918-BD47-7DFF8989C3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4904" y="3598774"/>
            <a:ext cx="5430286" cy="3024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921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D659-1C2E-4FA3-AD3E-15D6C5FBAB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D3834F-F2F3-4A24-81F4-F3896AE27B57}"/>
              </a:ext>
            </a:extLst>
          </p:cNvPr>
          <p:cNvSpPr>
            <a:spLocks noGrp="1"/>
          </p:cNvSpPr>
          <p:nvPr>
            <p:ph idx="1"/>
          </p:nvPr>
        </p:nvSpPr>
        <p:spPr/>
        <p:txBody>
          <a:bodyPr/>
          <a:lstStyle/>
          <a:p>
            <a:endParaRPr lang="en-US"/>
          </a:p>
        </p:txBody>
      </p:sp>
      <p:pic>
        <p:nvPicPr>
          <p:cNvPr id="2050" name="Picture 2" descr="Káº¿t quáº£ hÃ¬nh áº£nh cho cáº­p nháº­t DNS Centos">
            <a:extLst>
              <a:ext uri="{FF2B5EF4-FFF2-40B4-BE49-F238E27FC236}">
                <a16:creationId xmlns:a16="http://schemas.microsoft.com/office/drawing/2014/main" id="{541892E3-030F-4023-AB67-CF0256478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9425"/>
            <a:ext cx="6325018" cy="38172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áº¿t quáº£ hÃ¬nh áº£nh cho cáº­p nháº­t DNS Windows server">
            <a:extLst>
              <a:ext uri="{FF2B5EF4-FFF2-40B4-BE49-F238E27FC236}">
                <a16:creationId xmlns:a16="http://schemas.microsoft.com/office/drawing/2014/main" id="{B9B4C059-9DF0-4FE9-A405-3C75D35B9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1068" y="479425"/>
            <a:ext cx="493395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20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2934-91EA-462C-AF0C-F5BB9EFFEA3F}"/>
              </a:ext>
            </a:extLst>
          </p:cNvPr>
          <p:cNvSpPr>
            <a:spLocks noGrp="1"/>
          </p:cNvSpPr>
          <p:nvPr>
            <p:ph type="title"/>
          </p:nvPr>
        </p:nvSpPr>
        <p:spPr/>
        <p:txBody>
          <a:bodyPr/>
          <a:lstStyle/>
          <a:p>
            <a:r>
              <a:rPr lang="en-US" dirty="0"/>
              <a:t>NSLOOKUP VÀ WHOIS</a:t>
            </a:r>
          </a:p>
        </p:txBody>
      </p:sp>
      <p:sp>
        <p:nvSpPr>
          <p:cNvPr id="3" name="Content Placeholder 2">
            <a:extLst>
              <a:ext uri="{FF2B5EF4-FFF2-40B4-BE49-F238E27FC236}">
                <a16:creationId xmlns:a16="http://schemas.microsoft.com/office/drawing/2014/main" id="{63B03B47-0986-46D9-8959-46EE55F5581F}"/>
              </a:ext>
            </a:extLst>
          </p:cNvPr>
          <p:cNvSpPr>
            <a:spLocks noGrp="1"/>
          </p:cNvSpPr>
          <p:nvPr>
            <p:ph idx="1"/>
          </p:nvPr>
        </p:nvSpPr>
        <p:spPr/>
        <p:txBody>
          <a:bodyPr/>
          <a:lstStyle/>
          <a:p>
            <a:pPr algn="just"/>
            <a:r>
              <a:rPr lang="vi-VN" dirty="0"/>
              <a:t>Nslookup (viết tắt của </a:t>
            </a:r>
            <a:r>
              <a:rPr lang="vi-VN" i="1" dirty="0"/>
              <a:t>name server lookup</a:t>
            </a:r>
            <a:r>
              <a:rPr lang="vi-VN" dirty="0"/>
              <a:t> ) là một chương trình tiện ích mạng được sử dụng để lấy thông tin về các máy chủ internet.</a:t>
            </a:r>
            <a:endParaRPr lang="en-US" dirty="0"/>
          </a:p>
          <a:p>
            <a:pPr algn="just"/>
            <a:r>
              <a:rPr lang="en-US" dirty="0" err="1"/>
              <a:t>Khi</a:t>
            </a:r>
            <a:r>
              <a:rPr lang="vi-VN" dirty="0"/>
              <a:t> sử dụng phiên bản Windows của nslookup, hãy mở Command Prompt và gõ nslookup kết quả </a:t>
            </a:r>
            <a:r>
              <a:rPr lang="en-US" dirty="0" err="1"/>
              <a:t>trả</a:t>
            </a:r>
            <a:r>
              <a:rPr lang="en-US" dirty="0"/>
              <a:t> </a:t>
            </a:r>
            <a:r>
              <a:rPr lang="en-US" dirty="0" err="1"/>
              <a:t>về</a:t>
            </a:r>
            <a:r>
              <a:rPr lang="vi-VN" dirty="0"/>
              <a:t> máy chủ DNS và địa chỉ IP </a:t>
            </a:r>
            <a:r>
              <a:rPr lang="en-US" dirty="0" err="1"/>
              <a:t>của</a:t>
            </a:r>
            <a:r>
              <a:rPr lang="en-US" dirty="0"/>
              <a:t> </a:t>
            </a:r>
            <a:r>
              <a:rPr lang="en-US" dirty="0" err="1"/>
              <a:t>máy</a:t>
            </a:r>
            <a:r>
              <a:rPr lang="en-US" dirty="0"/>
              <a:t> DNS </a:t>
            </a:r>
            <a:r>
              <a:rPr lang="en-US" dirty="0" err="1"/>
              <a:t>này</a:t>
            </a:r>
            <a:r>
              <a:rPr lang="en-US" dirty="0"/>
              <a:t>.</a:t>
            </a:r>
          </a:p>
        </p:txBody>
      </p:sp>
      <p:pic>
        <p:nvPicPr>
          <p:cNvPr id="4" name="Picture 3">
            <a:extLst>
              <a:ext uri="{FF2B5EF4-FFF2-40B4-BE49-F238E27FC236}">
                <a16:creationId xmlns:a16="http://schemas.microsoft.com/office/drawing/2014/main" id="{AF78AECC-D9B6-47D2-A5DD-0B4846E8C6ED}"/>
              </a:ext>
            </a:extLst>
          </p:cNvPr>
          <p:cNvPicPr>
            <a:picLocks noChangeAspect="1"/>
          </p:cNvPicPr>
          <p:nvPr/>
        </p:nvPicPr>
        <p:blipFill>
          <a:blip r:embed="rId2"/>
          <a:stretch>
            <a:fillRect/>
          </a:stretch>
        </p:blipFill>
        <p:spPr>
          <a:xfrm>
            <a:off x="4550671" y="3920365"/>
            <a:ext cx="5953125" cy="2257425"/>
          </a:xfrm>
          <a:prstGeom prst="rect">
            <a:avLst/>
          </a:prstGeom>
        </p:spPr>
      </p:pic>
    </p:spTree>
    <p:extLst>
      <p:ext uri="{BB962C8B-B14F-4D97-AF65-F5344CB8AC3E}">
        <p14:creationId xmlns:p14="http://schemas.microsoft.com/office/powerpoint/2010/main" val="3571328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11FC-7951-4C78-915F-DAF388ED4FB2}"/>
              </a:ext>
            </a:extLst>
          </p:cNvPr>
          <p:cNvSpPr>
            <a:spLocks noGrp="1"/>
          </p:cNvSpPr>
          <p:nvPr>
            <p:ph type="title"/>
          </p:nvPr>
        </p:nvSpPr>
        <p:spPr/>
        <p:txBody>
          <a:bodyPr/>
          <a:lstStyle/>
          <a:p>
            <a:r>
              <a:rPr lang="en-US" dirty="0"/>
              <a:t>NSLOOKUP VÀ WHOIS</a:t>
            </a:r>
          </a:p>
        </p:txBody>
      </p:sp>
      <p:sp>
        <p:nvSpPr>
          <p:cNvPr id="3" name="Content Placeholder 2">
            <a:extLst>
              <a:ext uri="{FF2B5EF4-FFF2-40B4-BE49-F238E27FC236}">
                <a16:creationId xmlns:a16="http://schemas.microsoft.com/office/drawing/2014/main" id="{D5F8A9A6-14F9-497A-B1F2-22E6753E9BB0}"/>
              </a:ext>
            </a:extLst>
          </p:cNvPr>
          <p:cNvSpPr>
            <a:spLocks noGrp="1"/>
          </p:cNvSpPr>
          <p:nvPr>
            <p:ph idx="1"/>
          </p:nvPr>
        </p:nvSpPr>
        <p:spPr>
          <a:xfrm>
            <a:off x="508000" y="1066800"/>
            <a:ext cx="5775325" cy="5486400"/>
          </a:xfrm>
        </p:spPr>
        <p:txBody>
          <a:bodyPr/>
          <a:lstStyle/>
          <a:p>
            <a:pPr algn="just"/>
            <a:r>
              <a:rPr lang="en-US" dirty="0"/>
              <a:t>Sau </a:t>
            </a:r>
            <a:r>
              <a:rPr lang="en-US" dirty="0" err="1"/>
              <a:t>đó</a:t>
            </a:r>
            <a:r>
              <a:rPr lang="en-US" dirty="0"/>
              <a:t>, </a:t>
            </a:r>
            <a:r>
              <a:rPr lang="en-US" dirty="0" err="1"/>
              <a:t>nếu</a:t>
            </a:r>
            <a:r>
              <a:rPr lang="en-US" dirty="0"/>
              <a:t> ta </a:t>
            </a:r>
            <a:r>
              <a:rPr lang="en-US" dirty="0" err="1"/>
              <a:t>nhập</a:t>
            </a:r>
            <a:r>
              <a:rPr lang="en-US" dirty="0"/>
              <a:t> </a:t>
            </a:r>
            <a:r>
              <a:rPr lang="en-US" dirty="0" err="1"/>
              <a:t>vào</a:t>
            </a:r>
            <a:r>
              <a:rPr lang="en-US" dirty="0"/>
              <a:t> </a:t>
            </a:r>
            <a:r>
              <a:rPr lang="en-US" dirty="0" err="1"/>
              <a:t>tên</a:t>
            </a:r>
            <a:r>
              <a:rPr lang="en-US" dirty="0"/>
              <a:t> </a:t>
            </a:r>
            <a:r>
              <a:rPr lang="en-US" dirty="0" err="1"/>
              <a:t>miền</a:t>
            </a:r>
            <a:r>
              <a:rPr lang="en-US" dirty="0"/>
              <a:t> </a:t>
            </a:r>
            <a:r>
              <a:rPr lang="en-US" dirty="0" err="1"/>
              <a:t>nào</a:t>
            </a:r>
            <a:r>
              <a:rPr lang="en-US" dirty="0"/>
              <a:t>, </a:t>
            </a:r>
            <a:r>
              <a:rPr lang="en-US" dirty="0" err="1"/>
              <a:t>nó</a:t>
            </a:r>
            <a:r>
              <a:rPr lang="en-US" dirty="0"/>
              <a:t> </a:t>
            </a:r>
            <a:r>
              <a:rPr lang="en-US" dirty="0" err="1"/>
              <a:t>sẽ</a:t>
            </a:r>
            <a:r>
              <a:rPr lang="en-US" dirty="0"/>
              <a:t> </a:t>
            </a:r>
            <a:r>
              <a:rPr lang="en-US" dirty="0" err="1"/>
              <a:t>trả</a:t>
            </a:r>
            <a:r>
              <a:rPr lang="en-US" dirty="0"/>
              <a:t> </a:t>
            </a:r>
            <a:r>
              <a:rPr lang="en-US" dirty="0" err="1"/>
              <a:t>về</a:t>
            </a:r>
            <a:r>
              <a:rPr lang="en-US" dirty="0"/>
              <a:t> </a:t>
            </a:r>
            <a:r>
              <a:rPr lang="en-US" dirty="0" err="1"/>
              <a:t>thông</a:t>
            </a:r>
            <a:r>
              <a:rPr lang="en-US" dirty="0"/>
              <a:t> tin </a:t>
            </a:r>
            <a:r>
              <a:rPr lang="en-US" dirty="0" err="1"/>
              <a:t>địa</a:t>
            </a:r>
            <a:r>
              <a:rPr lang="en-US" dirty="0"/>
              <a:t> </a:t>
            </a:r>
            <a:r>
              <a:rPr lang="en-US" dirty="0" err="1"/>
              <a:t>chỉ</a:t>
            </a:r>
            <a:r>
              <a:rPr lang="en-US" dirty="0"/>
              <a:t> IP </a:t>
            </a:r>
            <a:r>
              <a:rPr lang="en-US" dirty="0" err="1"/>
              <a:t>cho</a:t>
            </a:r>
            <a:r>
              <a:rPr lang="en-US" dirty="0"/>
              <a:t> </a:t>
            </a:r>
            <a:r>
              <a:rPr lang="en-US" dirty="0" err="1"/>
              <a:t>tên</a:t>
            </a:r>
            <a:r>
              <a:rPr lang="en-US" dirty="0"/>
              <a:t> </a:t>
            </a:r>
            <a:r>
              <a:rPr lang="en-US" dirty="0" err="1"/>
              <a:t>miền</a:t>
            </a:r>
            <a:r>
              <a:rPr lang="en-US" dirty="0"/>
              <a:t> </a:t>
            </a:r>
            <a:r>
              <a:rPr lang="en-US" dirty="0" err="1"/>
              <a:t>đó</a:t>
            </a:r>
            <a:r>
              <a:rPr lang="en-US" dirty="0"/>
              <a:t> </a:t>
            </a:r>
            <a:r>
              <a:rPr lang="en-US" dirty="0" err="1"/>
              <a:t>và</a:t>
            </a:r>
            <a:r>
              <a:rPr lang="en-US" dirty="0"/>
              <a:t> ng</a:t>
            </a:r>
            <a:r>
              <a:rPr lang="vi-VN" dirty="0"/>
              <a:t>ư</a:t>
            </a:r>
            <a:r>
              <a:rPr lang="en-US" dirty="0" err="1"/>
              <a:t>ợc</a:t>
            </a:r>
            <a:r>
              <a:rPr lang="en-US" dirty="0"/>
              <a:t> </a:t>
            </a:r>
            <a:r>
              <a:rPr lang="en-US" dirty="0" err="1"/>
              <a:t>lại</a:t>
            </a:r>
            <a:r>
              <a:rPr lang="en-US" dirty="0"/>
              <a:t>.</a:t>
            </a:r>
          </a:p>
          <a:p>
            <a:pPr algn="just"/>
            <a:r>
              <a:rPr lang="en-US" dirty="0" err="1"/>
              <a:t>Câu</a:t>
            </a:r>
            <a:r>
              <a:rPr lang="en-US" dirty="0"/>
              <a:t> </a:t>
            </a:r>
            <a:r>
              <a:rPr lang="en-US" dirty="0" err="1"/>
              <a:t>trả</a:t>
            </a:r>
            <a:r>
              <a:rPr lang="en-US" dirty="0"/>
              <a:t> </a:t>
            </a:r>
            <a:r>
              <a:rPr lang="en-US" dirty="0" err="1"/>
              <a:t>lời</a:t>
            </a:r>
            <a:r>
              <a:rPr lang="en-US" dirty="0"/>
              <a:t> Non-authoritative answer </a:t>
            </a:r>
            <a:r>
              <a:rPr lang="en-US" dirty="0" err="1"/>
              <a:t>có</a:t>
            </a:r>
            <a:r>
              <a:rPr lang="en-US" dirty="0"/>
              <a:t> </a:t>
            </a:r>
            <a:r>
              <a:rPr lang="en-US" dirty="0" err="1"/>
              <a:t>nghĩa</a:t>
            </a:r>
            <a:r>
              <a:rPr lang="en-US" dirty="0"/>
              <a:t> </a:t>
            </a:r>
            <a:r>
              <a:rPr lang="en-US" dirty="0" err="1"/>
              <a:t>là</a:t>
            </a:r>
            <a:r>
              <a:rPr lang="en-US" dirty="0"/>
              <a:t> </a:t>
            </a:r>
            <a:r>
              <a:rPr lang="en-US" dirty="0" err="1"/>
              <a:t>có</a:t>
            </a:r>
            <a:r>
              <a:rPr lang="en-US" dirty="0"/>
              <a:t> </a:t>
            </a:r>
            <a:r>
              <a:rPr lang="en-US" dirty="0" err="1"/>
              <a:t>thể</a:t>
            </a:r>
            <a:r>
              <a:rPr lang="en-US" dirty="0"/>
              <a: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này</a:t>
            </a:r>
            <a:r>
              <a:rPr lang="en-US" dirty="0"/>
              <a:t> </a:t>
            </a:r>
            <a:r>
              <a:rPr lang="en-US" dirty="0" err="1"/>
              <a:t>không</a:t>
            </a:r>
            <a:r>
              <a:rPr lang="en-US" dirty="0"/>
              <a:t> </a:t>
            </a:r>
            <a:r>
              <a:rPr lang="en-US" dirty="0" err="1"/>
              <a:t>chính</a:t>
            </a:r>
            <a:r>
              <a:rPr lang="en-US" dirty="0"/>
              <a:t> </a:t>
            </a:r>
            <a:r>
              <a:rPr lang="en-US" dirty="0" err="1"/>
              <a:t>xác</a:t>
            </a:r>
            <a:r>
              <a:rPr lang="en-US" dirty="0"/>
              <a:t>.</a:t>
            </a:r>
          </a:p>
        </p:txBody>
      </p:sp>
      <p:pic>
        <p:nvPicPr>
          <p:cNvPr id="4" name="Picture 3">
            <a:extLst>
              <a:ext uri="{FF2B5EF4-FFF2-40B4-BE49-F238E27FC236}">
                <a16:creationId xmlns:a16="http://schemas.microsoft.com/office/drawing/2014/main" id="{BD4E5E2F-3787-4AFB-A83A-9C4CA377C016}"/>
              </a:ext>
            </a:extLst>
          </p:cNvPr>
          <p:cNvPicPr>
            <a:picLocks noChangeAspect="1"/>
          </p:cNvPicPr>
          <p:nvPr/>
        </p:nvPicPr>
        <p:blipFill>
          <a:blip r:embed="rId2"/>
          <a:stretch>
            <a:fillRect/>
          </a:stretch>
        </p:blipFill>
        <p:spPr>
          <a:xfrm>
            <a:off x="6283324" y="1343439"/>
            <a:ext cx="5400675" cy="1905000"/>
          </a:xfrm>
          <a:prstGeom prst="rect">
            <a:avLst/>
          </a:prstGeom>
        </p:spPr>
      </p:pic>
      <p:pic>
        <p:nvPicPr>
          <p:cNvPr id="5" name="Picture 4">
            <a:extLst>
              <a:ext uri="{FF2B5EF4-FFF2-40B4-BE49-F238E27FC236}">
                <a16:creationId xmlns:a16="http://schemas.microsoft.com/office/drawing/2014/main" id="{681F83F0-9CC4-427C-8977-5FFDC365D711}"/>
              </a:ext>
            </a:extLst>
          </p:cNvPr>
          <p:cNvPicPr>
            <a:picLocks noChangeAspect="1"/>
          </p:cNvPicPr>
          <p:nvPr/>
        </p:nvPicPr>
        <p:blipFill>
          <a:blip r:embed="rId3"/>
          <a:stretch>
            <a:fillRect/>
          </a:stretch>
        </p:blipFill>
        <p:spPr>
          <a:xfrm>
            <a:off x="6283324" y="3693353"/>
            <a:ext cx="4886325" cy="1771650"/>
          </a:xfrm>
          <a:prstGeom prst="rect">
            <a:avLst/>
          </a:prstGeom>
        </p:spPr>
      </p:pic>
    </p:spTree>
    <p:extLst>
      <p:ext uri="{BB962C8B-B14F-4D97-AF65-F5344CB8AC3E}">
        <p14:creationId xmlns:p14="http://schemas.microsoft.com/office/powerpoint/2010/main" val="3337119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F9AA-591B-40EE-BFD0-93EEFB7D3736}"/>
              </a:ext>
            </a:extLst>
          </p:cNvPr>
          <p:cNvSpPr>
            <a:spLocks noGrp="1"/>
          </p:cNvSpPr>
          <p:nvPr>
            <p:ph type="title"/>
          </p:nvPr>
        </p:nvSpPr>
        <p:spPr/>
        <p:txBody>
          <a:bodyPr/>
          <a:lstStyle/>
          <a:p>
            <a:r>
              <a:rPr lang="en-US" dirty="0"/>
              <a:t>NSLOOKUP VÀ WHOIS</a:t>
            </a:r>
          </a:p>
        </p:txBody>
      </p:sp>
      <p:sp>
        <p:nvSpPr>
          <p:cNvPr id="3" name="Content Placeholder 2">
            <a:extLst>
              <a:ext uri="{FF2B5EF4-FFF2-40B4-BE49-F238E27FC236}">
                <a16:creationId xmlns:a16="http://schemas.microsoft.com/office/drawing/2014/main" id="{EAFF5E19-8BB8-47F3-85C2-56E76844F58E}"/>
              </a:ext>
            </a:extLst>
          </p:cNvPr>
          <p:cNvSpPr>
            <a:spLocks noGrp="1"/>
          </p:cNvSpPr>
          <p:nvPr>
            <p:ph idx="1"/>
          </p:nvPr>
        </p:nvSpPr>
        <p:spPr/>
        <p:txBody>
          <a:bodyPr/>
          <a:lstStyle/>
          <a:p>
            <a:pPr algn="just"/>
            <a:r>
              <a:rPr lang="vi-VN" b="1" dirty="0"/>
              <a:t>Whois</a:t>
            </a:r>
            <a:r>
              <a:rPr lang="vi-VN" dirty="0"/>
              <a:t> là thao tác kiểm tra thông tin chủ sở hữu tên miền là ai, tên miền đã được đăng ký hay chưa?</a:t>
            </a:r>
            <a:endParaRPr lang="en-US" dirty="0"/>
          </a:p>
          <a:p>
            <a:r>
              <a:rPr lang="vi-VN" dirty="0"/>
              <a:t>Các thông tin hiển thị khi Whois tên miền bao gồm:</a:t>
            </a:r>
          </a:p>
          <a:p>
            <a:pPr lvl="1"/>
            <a:r>
              <a:rPr lang="vi-VN" dirty="0"/>
              <a:t>Thông tin về tên miền: nơi đăng ký, name servers, ngày đăng ký/ngày hết hạn/ngày update gần nhất…</a:t>
            </a:r>
          </a:p>
          <a:p>
            <a:pPr lvl="1"/>
            <a:r>
              <a:rPr lang="vi-VN" dirty="0"/>
              <a:t>Thông tin về chủ sở hữu của tên miền: tên, địa chỉ, công ty, số điện thoại, địa chỉ email</a:t>
            </a:r>
          </a:p>
          <a:p>
            <a:pPr algn="just"/>
            <a:endParaRPr lang="en-US" dirty="0"/>
          </a:p>
        </p:txBody>
      </p:sp>
    </p:spTree>
    <p:extLst>
      <p:ext uri="{BB962C8B-B14F-4D97-AF65-F5344CB8AC3E}">
        <p14:creationId xmlns:p14="http://schemas.microsoft.com/office/powerpoint/2010/main" val="175497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 CÁC KHÁI NIỆM</a:t>
            </a:r>
          </a:p>
        </p:txBody>
      </p:sp>
      <p:sp>
        <p:nvSpPr>
          <p:cNvPr id="3" name="Content Placeholder 2"/>
          <p:cNvSpPr>
            <a:spLocks noGrp="1"/>
          </p:cNvSpPr>
          <p:nvPr>
            <p:ph idx="1"/>
          </p:nvPr>
        </p:nvSpPr>
        <p:spPr/>
        <p:txBody>
          <a:bodyPr/>
          <a:lstStyle/>
          <a:p>
            <a:pPr algn="just"/>
            <a:r>
              <a:rPr lang="vi-VN" dirty="0"/>
              <a:t>Hệ thống tên miền (DNS) về căn bản là một hệ thống giúp cho việc chuyển đổi các tên miền mà con người dễ ghi nhớ sang địa chỉ IP vật lý tương ứng của tên miền đó. </a:t>
            </a:r>
            <a:endParaRPr lang="en-US" dirty="0"/>
          </a:p>
          <a:p>
            <a:pPr algn="just"/>
            <a:r>
              <a:rPr lang="vi-VN" dirty="0"/>
              <a:t>DNS giúp liên kết với các trang thiết bị mạng cho các mục đích định vị và địa chỉ hóa các thiết bị trên Internet.</a:t>
            </a:r>
            <a:endParaRPr lang="en-US" dirty="0"/>
          </a:p>
        </p:txBody>
      </p:sp>
      <p:pic>
        <p:nvPicPr>
          <p:cNvPr id="1026" name="Picture 2" descr="Káº¿t quáº£ hÃ¬nh áº£nh cho DNS lÃ  g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280" y="3810000"/>
            <a:ext cx="330517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107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AC09-382C-432D-B15F-9F088AEBD725}"/>
              </a:ext>
            </a:extLst>
          </p:cNvPr>
          <p:cNvSpPr>
            <a:spLocks noGrp="1"/>
          </p:cNvSpPr>
          <p:nvPr>
            <p:ph type="title"/>
          </p:nvPr>
        </p:nvSpPr>
        <p:spPr/>
        <p:txBody>
          <a:bodyPr/>
          <a:lstStyle/>
          <a:p>
            <a:r>
              <a:rPr lang="en-US" dirty="0"/>
              <a:t>NSLOOKUP VÀ WHOIS</a:t>
            </a:r>
          </a:p>
        </p:txBody>
      </p:sp>
      <p:sp>
        <p:nvSpPr>
          <p:cNvPr id="3" name="Content Placeholder 2">
            <a:extLst>
              <a:ext uri="{FF2B5EF4-FFF2-40B4-BE49-F238E27FC236}">
                <a16:creationId xmlns:a16="http://schemas.microsoft.com/office/drawing/2014/main" id="{8FF9DDED-A9AE-4470-8C0B-02E9F78BADF9}"/>
              </a:ext>
            </a:extLst>
          </p:cNvPr>
          <p:cNvSpPr>
            <a:spLocks noGrp="1"/>
          </p:cNvSpPr>
          <p:nvPr>
            <p:ph idx="1"/>
          </p:nvPr>
        </p:nvSpPr>
        <p:spPr/>
        <p:txBody>
          <a:bodyPr/>
          <a:lstStyle/>
          <a:p>
            <a:r>
              <a:rPr lang="vi-VN" dirty="0"/>
              <a:t>Để thực hiện Whois tên miền bạn cần các website hỗ trợ như:</a:t>
            </a:r>
          </a:p>
          <a:p>
            <a:pPr lvl="1"/>
            <a:r>
              <a:rPr lang="vi-VN" dirty="0"/>
              <a:t>https://vn.godaddy.com/whois</a:t>
            </a:r>
          </a:p>
          <a:p>
            <a:pPr lvl="1"/>
            <a:r>
              <a:rPr lang="vi-VN" dirty="0"/>
              <a:t>https://www.namecheap.com/domains/whois.aspx</a:t>
            </a:r>
          </a:p>
          <a:p>
            <a:pPr lvl="1"/>
            <a:r>
              <a:rPr lang="vi-VN" dirty="0"/>
              <a:t>https://whois.icann.org/en</a:t>
            </a:r>
            <a:endParaRPr lang="en-US" dirty="0"/>
          </a:p>
          <a:p>
            <a:pPr lvl="1"/>
            <a:r>
              <a:rPr lang="vi-VN" dirty="0"/>
              <a:t>http://whois.domaintools.com/</a:t>
            </a:r>
            <a:endParaRPr lang="en-US" dirty="0"/>
          </a:p>
          <a:p>
            <a:pPr lvl="1"/>
            <a:r>
              <a:rPr lang="vi-VN" dirty="0"/>
              <a:t>https://who.is/</a:t>
            </a:r>
          </a:p>
          <a:p>
            <a:endParaRPr lang="en-US" dirty="0"/>
          </a:p>
        </p:txBody>
      </p:sp>
    </p:spTree>
    <p:extLst>
      <p:ext uri="{BB962C8B-B14F-4D97-AF65-F5344CB8AC3E}">
        <p14:creationId xmlns:p14="http://schemas.microsoft.com/office/powerpoint/2010/main" val="3440931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C929-7242-409D-8BF0-5F25F9F2C2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A4AE8D-6156-46F9-8DD8-2DAF4897650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7C85892-3120-479A-AA9C-A6263EAF6AA5}"/>
              </a:ext>
            </a:extLst>
          </p:cNvPr>
          <p:cNvPicPr>
            <a:picLocks noChangeAspect="1"/>
          </p:cNvPicPr>
          <p:nvPr/>
        </p:nvPicPr>
        <p:blipFill>
          <a:blip r:embed="rId2"/>
          <a:stretch>
            <a:fillRect/>
          </a:stretch>
        </p:blipFill>
        <p:spPr>
          <a:xfrm>
            <a:off x="130314" y="2122971"/>
            <a:ext cx="4150336" cy="1687029"/>
          </a:xfrm>
          <a:prstGeom prst="rect">
            <a:avLst/>
          </a:prstGeom>
        </p:spPr>
      </p:pic>
      <p:pic>
        <p:nvPicPr>
          <p:cNvPr id="5" name="Picture 4">
            <a:extLst>
              <a:ext uri="{FF2B5EF4-FFF2-40B4-BE49-F238E27FC236}">
                <a16:creationId xmlns:a16="http://schemas.microsoft.com/office/drawing/2014/main" id="{F7E4423D-0684-46FE-99D1-DBA576D0DAEA}"/>
              </a:ext>
            </a:extLst>
          </p:cNvPr>
          <p:cNvPicPr>
            <a:picLocks noChangeAspect="1"/>
          </p:cNvPicPr>
          <p:nvPr/>
        </p:nvPicPr>
        <p:blipFill>
          <a:blip r:embed="rId3"/>
          <a:stretch>
            <a:fillRect/>
          </a:stretch>
        </p:blipFill>
        <p:spPr>
          <a:xfrm>
            <a:off x="4673039" y="679864"/>
            <a:ext cx="7518961" cy="5791200"/>
          </a:xfrm>
          <a:prstGeom prst="rect">
            <a:avLst/>
          </a:prstGeom>
        </p:spPr>
      </p:pic>
    </p:spTree>
    <p:extLst>
      <p:ext uri="{BB962C8B-B14F-4D97-AF65-F5344CB8AC3E}">
        <p14:creationId xmlns:p14="http://schemas.microsoft.com/office/powerpoint/2010/main" val="1298240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5D42-9CAF-4E00-A1CB-B9AC86EDF1DC}"/>
              </a:ext>
            </a:extLst>
          </p:cNvPr>
          <p:cNvSpPr>
            <a:spLocks noGrp="1"/>
          </p:cNvSpPr>
          <p:nvPr>
            <p:ph type="title"/>
          </p:nvPr>
        </p:nvSpPr>
        <p:spPr/>
        <p:txBody>
          <a:bodyPr/>
          <a:lstStyle/>
          <a:p>
            <a:r>
              <a:rPr lang="en-US" dirty="0"/>
              <a:t>NSLOOKUP VÀ WHOIS</a:t>
            </a:r>
          </a:p>
        </p:txBody>
      </p:sp>
      <p:sp>
        <p:nvSpPr>
          <p:cNvPr id="3" name="Content Placeholder 2">
            <a:extLst>
              <a:ext uri="{FF2B5EF4-FFF2-40B4-BE49-F238E27FC236}">
                <a16:creationId xmlns:a16="http://schemas.microsoft.com/office/drawing/2014/main" id="{A2E1CFA2-E89E-409C-BE64-172693D0D910}"/>
              </a:ext>
            </a:extLst>
          </p:cNvPr>
          <p:cNvSpPr>
            <a:spLocks noGrp="1"/>
          </p:cNvSpPr>
          <p:nvPr>
            <p:ph idx="1"/>
          </p:nvPr>
        </p:nvSpPr>
        <p:spPr/>
        <p:txBody>
          <a:bodyPr/>
          <a:lstStyle/>
          <a:p>
            <a:r>
              <a:rPr lang="en-US" dirty="0" err="1"/>
              <a:t>Tuy</a:t>
            </a:r>
            <a:r>
              <a:rPr lang="en-US" dirty="0"/>
              <a:t> </a:t>
            </a:r>
            <a:r>
              <a:rPr lang="en-US" dirty="0" err="1"/>
              <a:t>nhiên</a:t>
            </a:r>
            <a:r>
              <a:rPr lang="en-US" dirty="0"/>
              <a:t>, ng</a:t>
            </a:r>
            <a:r>
              <a:rPr lang="vi-VN" dirty="0"/>
              <a:t>ư</a:t>
            </a:r>
            <a:r>
              <a:rPr lang="en-US" dirty="0" err="1"/>
              <a:t>ời</a:t>
            </a:r>
            <a:r>
              <a:rPr lang="en-US" dirty="0"/>
              <a:t> </a:t>
            </a:r>
            <a:r>
              <a:rPr lang="en-US" dirty="0" err="1"/>
              <a:t>đăng</a:t>
            </a:r>
            <a:r>
              <a:rPr lang="en-US" dirty="0"/>
              <a:t> </a:t>
            </a:r>
            <a:r>
              <a:rPr lang="en-US" dirty="0" err="1"/>
              <a:t>ký</a:t>
            </a:r>
            <a:r>
              <a:rPr lang="en-US" dirty="0"/>
              <a:t> </a:t>
            </a:r>
            <a:r>
              <a:rPr lang="en-US" dirty="0" err="1"/>
              <a:t>tên</a:t>
            </a:r>
            <a:r>
              <a:rPr lang="en-US" dirty="0"/>
              <a:t> </a:t>
            </a:r>
            <a:r>
              <a:rPr lang="en-US" dirty="0" err="1"/>
              <a:t>miền</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lựa</a:t>
            </a:r>
            <a:r>
              <a:rPr lang="en-US" dirty="0"/>
              <a:t> </a:t>
            </a:r>
            <a:r>
              <a:rPr lang="en-US" dirty="0" err="1"/>
              <a:t>chọn</a:t>
            </a:r>
            <a:r>
              <a:rPr lang="en-US" dirty="0"/>
              <a:t> </a:t>
            </a:r>
            <a:r>
              <a:rPr lang="en-US" dirty="0" err="1"/>
              <a:t>ẩn</a:t>
            </a:r>
            <a:r>
              <a:rPr lang="en-US" dirty="0"/>
              <a:t> </a:t>
            </a:r>
            <a:r>
              <a:rPr lang="en-US" dirty="0" err="1"/>
              <a:t>các</a:t>
            </a:r>
            <a:r>
              <a:rPr lang="en-US" dirty="0"/>
              <a:t> </a:t>
            </a:r>
            <a:r>
              <a:rPr lang="en-US" dirty="0" err="1"/>
              <a:t>thông</a:t>
            </a:r>
            <a:r>
              <a:rPr lang="en-US" dirty="0"/>
              <a:t> tin </a:t>
            </a:r>
            <a:r>
              <a:rPr lang="en-US" dirty="0" err="1"/>
              <a:t>của</a:t>
            </a:r>
            <a:r>
              <a:rPr lang="en-US" dirty="0"/>
              <a:t> </a:t>
            </a:r>
            <a:r>
              <a:rPr lang="en-US" dirty="0" err="1"/>
              <a:t>mình</a:t>
            </a:r>
            <a:r>
              <a:rPr lang="en-US" dirty="0"/>
              <a:t>.</a:t>
            </a:r>
          </a:p>
        </p:txBody>
      </p:sp>
    </p:spTree>
    <p:extLst>
      <p:ext uri="{BB962C8B-B14F-4D97-AF65-F5344CB8AC3E}">
        <p14:creationId xmlns:p14="http://schemas.microsoft.com/office/powerpoint/2010/main" val="4001590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DỊCH VỤ DHCP</a:t>
            </a:r>
          </a:p>
        </p:txBody>
      </p:sp>
      <p:sp>
        <p:nvSpPr>
          <p:cNvPr id="3" name="Content Placeholder 2"/>
          <p:cNvSpPr>
            <a:spLocks noGrp="1"/>
          </p:cNvSpPr>
          <p:nvPr>
            <p:ph idx="1"/>
          </p:nvPr>
        </p:nvSpPr>
        <p:spPr/>
        <p:txBody>
          <a:bodyPr/>
          <a:lstStyle/>
          <a:p>
            <a:r>
              <a:rPr lang="en-US" dirty="0" err="1"/>
              <a:t>Giới</a:t>
            </a:r>
            <a:r>
              <a:rPr lang="en-US" dirty="0"/>
              <a:t> </a:t>
            </a:r>
            <a:r>
              <a:rPr lang="en-US" dirty="0" err="1"/>
              <a:t>thiệu</a:t>
            </a:r>
            <a:r>
              <a:rPr lang="en-US" dirty="0"/>
              <a:t> DHCP</a:t>
            </a:r>
          </a:p>
          <a:p>
            <a:r>
              <a:rPr lang="en-US" dirty="0" err="1"/>
              <a:t>Hoạt</a:t>
            </a:r>
            <a:r>
              <a:rPr lang="en-US" dirty="0"/>
              <a:t> </a:t>
            </a:r>
            <a:r>
              <a:rPr lang="en-US" dirty="0" err="1"/>
              <a:t>động</a:t>
            </a:r>
            <a:r>
              <a:rPr lang="en-US" dirty="0"/>
              <a:t> </a:t>
            </a:r>
            <a:r>
              <a:rPr lang="en-US" dirty="0" err="1"/>
              <a:t>của</a:t>
            </a:r>
            <a:r>
              <a:rPr lang="en-US" dirty="0"/>
              <a:t> DHCP</a:t>
            </a:r>
          </a:p>
          <a:p>
            <a:r>
              <a:rPr lang="en-US" dirty="0" err="1"/>
              <a:t>Cài</a:t>
            </a:r>
            <a:r>
              <a:rPr lang="en-US" dirty="0"/>
              <a:t> </a:t>
            </a:r>
            <a:r>
              <a:rPr lang="en-US" dirty="0" err="1"/>
              <a:t>đặt</a:t>
            </a:r>
            <a:r>
              <a:rPr lang="en-US" dirty="0"/>
              <a:t> </a:t>
            </a:r>
            <a:r>
              <a:rPr lang="en-US" dirty="0" err="1"/>
              <a:t>và</a:t>
            </a:r>
            <a:r>
              <a:rPr lang="en-US" dirty="0"/>
              <a:t> </a:t>
            </a:r>
            <a:r>
              <a:rPr lang="en-US" dirty="0" err="1"/>
              <a:t>cấu</a:t>
            </a:r>
            <a:r>
              <a:rPr lang="en-US" dirty="0"/>
              <a:t> </a:t>
            </a:r>
            <a:r>
              <a:rPr lang="en-US" dirty="0" err="1"/>
              <a:t>hình</a:t>
            </a:r>
            <a:r>
              <a:rPr lang="en-US" dirty="0"/>
              <a:t> DHCP </a:t>
            </a:r>
            <a:r>
              <a:rPr lang="en-US" dirty="0" err="1"/>
              <a:t>trên</a:t>
            </a:r>
            <a:r>
              <a:rPr lang="en-US" dirty="0"/>
              <a:t> CentOS 7 </a:t>
            </a:r>
            <a:r>
              <a:rPr lang="en-US" dirty="0" err="1"/>
              <a:t>và</a:t>
            </a:r>
            <a:r>
              <a:rPr lang="en-US" dirty="0"/>
              <a:t> Windows Server 2012</a:t>
            </a:r>
          </a:p>
        </p:txBody>
      </p:sp>
    </p:spTree>
    <p:extLst>
      <p:ext uri="{BB962C8B-B14F-4D97-AF65-F5344CB8AC3E}">
        <p14:creationId xmlns:p14="http://schemas.microsoft.com/office/powerpoint/2010/main" val="3982743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dirty="0"/>
              <a:t>GIỚI THIỆU DHCP</a:t>
            </a:r>
          </a:p>
        </p:txBody>
      </p:sp>
      <p:sp>
        <p:nvSpPr>
          <p:cNvPr id="3075" name="Content Placeholder 2"/>
          <p:cNvSpPr>
            <a:spLocks noGrp="1"/>
          </p:cNvSpPr>
          <p:nvPr>
            <p:ph idx="1"/>
          </p:nvPr>
        </p:nvSpPr>
        <p:spPr/>
        <p:txBody>
          <a:bodyPr/>
          <a:lstStyle/>
          <a:p>
            <a:pPr algn="just" eaLnBrk="1" hangingPunct="1"/>
            <a:r>
              <a:rPr lang="en-US" altLang="en-US"/>
              <a:t>Mỗi thiết bị trên mạng có dùng bộ giao thức TCP/IP đều phải có một địa chỉ IP hợp lệ, phân biệt. </a:t>
            </a:r>
          </a:p>
          <a:p>
            <a:pPr algn="just" eaLnBrk="1" hangingPunct="1"/>
            <a:r>
              <a:rPr lang="en-US" altLang="en-US"/>
              <a:t>Để hỗ trợ cho vấn đề theo dõi và cấp phát các địa chỉ IP được chính xác, tổ chức IETF (Internet Engineering Task Force) đã phát triển ra giao thức DHCP (Dynamic Host Configuration Protocol). </a:t>
            </a:r>
          </a:p>
          <a:p>
            <a:pPr algn="just" eaLnBrk="1" hangingPunct="1"/>
            <a:endParaRPr lang="en-US" altLang="en-US"/>
          </a:p>
        </p:txBody>
      </p:sp>
    </p:spTree>
    <p:extLst>
      <p:ext uri="{BB962C8B-B14F-4D97-AF65-F5344CB8AC3E}">
        <p14:creationId xmlns:p14="http://schemas.microsoft.com/office/powerpoint/2010/main" val="801559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a:t>GIỚI THIỆU DHCP</a:t>
            </a:r>
          </a:p>
        </p:txBody>
      </p:sp>
      <p:sp>
        <p:nvSpPr>
          <p:cNvPr id="5122" name="Content Placeholder 2"/>
          <p:cNvSpPr>
            <a:spLocks noGrp="1"/>
          </p:cNvSpPr>
          <p:nvPr>
            <p:ph idx="1"/>
          </p:nvPr>
        </p:nvSpPr>
        <p:spPr/>
        <p:txBody>
          <a:bodyPr/>
          <a:lstStyle/>
          <a:p>
            <a:pPr algn="just" eaLnBrk="1" hangingPunct="1"/>
            <a:r>
              <a:rPr lang="en-US" altLang="en-US"/>
              <a:t>Dịch vụ DHCP này cho phép chúng ta cấp động các thông số cấu hình mạng cho các máy trạm (client). </a:t>
            </a:r>
          </a:p>
          <a:p>
            <a:pPr algn="just" eaLnBrk="1" hangingPunct="1"/>
            <a:r>
              <a:rPr lang="en-US" altLang="en-US"/>
              <a:t>Các hệ điều hành của Microsoft và các hệ điều hành khác như Unix hoặc Macintosh đều hỗ trợ cơ chế nhận các thông số động, có nghĩa là trên các hệ điều hành này phải có một DHCP Client</a:t>
            </a:r>
          </a:p>
        </p:txBody>
      </p:sp>
    </p:spTree>
    <p:extLst>
      <p:ext uri="{BB962C8B-B14F-4D97-AF65-F5344CB8AC3E}">
        <p14:creationId xmlns:p14="http://schemas.microsoft.com/office/powerpoint/2010/main" val="910554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7130-CB79-4D33-BD8F-8FC12B84A4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BFBC58-C260-4550-B61B-F5AC061CCD85}"/>
              </a:ext>
            </a:extLst>
          </p:cNvPr>
          <p:cNvSpPr>
            <a:spLocks noGrp="1"/>
          </p:cNvSpPr>
          <p:nvPr>
            <p:ph idx="1"/>
          </p:nvPr>
        </p:nvSpPr>
        <p:spPr/>
        <p:txBody>
          <a:bodyPr/>
          <a:lstStyle/>
          <a:p>
            <a:endParaRPr lang="en-US"/>
          </a:p>
        </p:txBody>
      </p:sp>
      <p:pic>
        <p:nvPicPr>
          <p:cNvPr id="1026" name="Picture 2" descr="Káº¿t quáº£ hÃ¬nh áº£nh cho DHCP lÃ  gÃ¬">
            <a:extLst>
              <a:ext uri="{FF2B5EF4-FFF2-40B4-BE49-F238E27FC236}">
                <a16:creationId xmlns:a16="http://schemas.microsoft.com/office/drawing/2014/main" id="{05471B20-444B-4B1B-9B3F-A2B168ABB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562" y="1355864"/>
            <a:ext cx="8217718" cy="423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433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dirty="0"/>
              <a:t>GIỚI THIỆU DHCP</a:t>
            </a:r>
          </a:p>
        </p:txBody>
      </p:sp>
      <p:sp>
        <p:nvSpPr>
          <p:cNvPr id="3" name="Content Placeholder 2"/>
          <p:cNvSpPr>
            <a:spLocks noGrp="1"/>
          </p:cNvSpPr>
          <p:nvPr>
            <p:ph idx="1"/>
          </p:nvPr>
        </p:nvSpPr>
        <p:spPr/>
        <p:txBody>
          <a:bodyPr rtlCol="0">
            <a:normAutofit/>
          </a:bodyPr>
          <a:lstStyle/>
          <a:p>
            <a:pPr marL="0" indent="0" fontAlgn="auto">
              <a:spcAft>
                <a:spcPts val="0"/>
              </a:spcAft>
              <a:buNone/>
              <a:defRPr/>
            </a:pPr>
            <a:r>
              <a:rPr lang="vi-VN" dirty="0"/>
              <a:t>Ưu</a:t>
            </a:r>
            <a:r>
              <a:rPr lang="en-US" dirty="0"/>
              <a:t> </a:t>
            </a:r>
            <a:r>
              <a:rPr lang="en-US" dirty="0" err="1"/>
              <a:t>điểm</a:t>
            </a:r>
            <a:r>
              <a:rPr lang="en-US" dirty="0"/>
              <a:t> </a:t>
            </a:r>
            <a:r>
              <a:rPr lang="en-US" dirty="0" err="1"/>
              <a:t>của</a:t>
            </a:r>
            <a:r>
              <a:rPr lang="en-US" dirty="0"/>
              <a:t> DHCP :</a:t>
            </a:r>
          </a:p>
          <a:p>
            <a:pPr algn="just" fontAlgn="auto">
              <a:spcAft>
                <a:spcPts val="0"/>
              </a:spcAft>
              <a:buFont typeface="Arial" pitchFamily="34" charset="0"/>
              <a:buChar char="•"/>
              <a:defRPr/>
            </a:pPr>
            <a:r>
              <a:rPr lang="en-US" dirty="0" err="1"/>
              <a:t>Khắc</a:t>
            </a:r>
            <a:r>
              <a:rPr lang="en-US" dirty="0"/>
              <a:t> </a:t>
            </a:r>
            <a:r>
              <a:rPr lang="en-US" dirty="0" err="1"/>
              <a:t>phục</a:t>
            </a:r>
            <a:r>
              <a:rPr lang="en-US" dirty="0"/>
              <a:t> </a:t>
            </a:r>
            <a:r>
              <a:rPr lang="en-US" dirty="0" err="1"/>
              <a:t>được</a:t>
            </a:r>
            <a:r>
              <a:rPr lang="en-US" dirty="0"/>
              <a:t> </a:t>
            </a:r>
            <a:r>
              <a:rPr lang="en-US" dirty="0" err="1"/>
              <a:t>tình</a:t>
            </a:r>
            <a:r>
              <a:rPr lang="en-US" dirty="0"/>
              <a:t> </a:t>
            </a:r>
            <a:r>
              <a:rPr lang="en-US" dirty="0" err="1"/>
              <a:t>trạng</a:t>
            </a:r>
            <a:r>
              <a:rPr lang="en-US" dirty="0"/>
              <a:t> </a:t>
            </a:r>
            <a:r>
              <a:rPr lang="en-US" dirty="0" err="1"/>
              <a:t>đụng</a:t>
            </a:r>
            <a:r>
              <a:rPr lang="en-US" dirty="0"/>
              <a:t> </a:t>
            </a:r>
            <a:r>
              <a:rPr lang="en-US" dirty="0" err="1"/>
              <a:t>địa</a:t>
            </a:r>
            <a:r>
              <a:rPr lang="en-US" dirty="0"/>
              <a:t> </a:t>
            </a:r>
            <a:r>
              <a:rPr lang="en-US" dirty="0" err="1"/>
              <a:t>chỉ</a:t>
            </a:r>
            <a:r>
              <a:rPr lang="en-US" dirty="0"/>
              <a:t> IP </a:t>
            </a:r>
            <a:r>
              <a:rPr lang="en-US" dirty="0" err="1"/>
              <a:t>và</a:t>
            </a:r>
            <a:r>
              <a:rPr lang="en-US" dirty="0"/>
              <a:t> </a:t>
            </a:r>
            <a:r>
              <a:rPr lang="en-US" dirty="0" err="1"/>
              <a:t>giảm</a:t>
            </a:r>
            <a:r>
              <a:rPr lang="en-US" dirty="0"/>
              <a:t> chi </a:t>
            </a:r>
            <a:r>
              <a:rPr lang="en-US" dirty="0" err="1"/>
              <a:t>phí</a:t>
            </a:r>
            <a:r>
              <a:rPr lang="en-US" dirty="0"/>
              <a:t> </a:t>
            </a:r>
            <a:r>
              <a:rPr lang="en-US" dirty="0" err="1"/>
              <a:t>quản</a:t>
            </a:r>
            <a:r>
              <a:rPr lang="en-US" dirty="0"/>
              <a:t> </a:t>
            </a:r>
            <a:r>
              <a:rPr lang="en-US" dirty="0" err="1"/>
              <a:t>trị</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mạng</a:t>
            </a:r>
            <a:r>
              <a:rPr lang="en-US" dirty="0"/>
              <a:t>.</a:t>
            </a:r>
          </a:p>
          <a:p>
            <a:pPr algn="just" fontAlgn="auto">
              <a:spcAft>
                <a:spcPts val="0"/>
              </a:spcAft>
              <a:buFont typeface="Arial" pitchFamily="34" charset="0"/>
              <a:buChar char="•"/>
              <a:defRPr/>
            </a:pPr>
            <a:r>
              <a:rPr lang="en-US" dirty="0" err="1"/>
              <a:t>Giúp</a:t>
            </a:r>
            <a:r>
              <a:rPr lang="en-US" dirty="0"/>
              <a:t> </a:t>
            </a:r>
            <a:r>
              <a:rPr lang="en-US" dirty="0" err="1"/>
              <a:t>cho</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(ISP) </a:t>
            </a:r>
            <a:r>
              <a:rPr lang="en-US" dirty="0" err="1"/>
              <a:t>tiết</a:t>
            </a:r>
            <a:r>
              <a:rPr lang="en-US" dirty="0"/>
              <a:t> </a:t>
            </a:r>
            <a:r>
              <a:rPr lang="en-US" dirty="0" err="1"/>
              <a:t>kiệm</a:t>
            </a:r>
            <a:r>
              <a:rPr lang="en-US" dirty="0"/>
              <a:t> </a:t>
            </a:r>
            <a:r>
              <a:rPr lang="en-US" dirty="0" err="1"/>
              <a:t>được</a:t>
            </a:r>
            <a:r>
              <a:rPr lang="en-US" dirty="0"/>
              <a:t> </a:t>
            </a:r>
            <a:r>
              <a:rPr lang="en-US" dirty="0" err="1"/>
              <a:t>số</a:t>
            </a:r>
            <a:r>
              <a:rPr lang="en-US" dirty="0"/>
              <a:t> </a:t>
            </a:r>
            <a:r>
              <a:rPr lang="en-US" dirty="0" err="1"/>
              <a:t>lượng</a:t>
            </a:r>
            <a:r>
              <a:rPr lang="en-US" dirty="0"/>
              <a:t> </a:t>
            </a:r>
            <a:r>
              <a:rPr lang="en-US" dirty="0" err="1"/>
              <a:t>địa</a:t>
            </a:r>
            <a:r>
              <a:rPr lang="en-US" dirty="0"/>
              <a:t> </a:t>
            </a:r>
            <a:r>
              <a:rPr lang="en-US" dirty="0" err="1"/>
              <a:t>chỉ</a:t>
            </a:r>
            <a:r>
              <a:rPr lang="en-US" dirty="0"/>
              <a:t> IP </a:t>
            </a:r>
            <a:r>
              <a:rPr lang="en-US" dirty="0" err="1"/>
              <a:t>thật</a:t>
            </a:r>
            <a:r>
              <a:rPr lang="en-US" dirty="0"/>
              <a:t> (Public IP).</a:t>
            </a:r>
          </a:p>
          <a:p>
            <a:pPr algn="just" fontAlgn="auto">
              <a:spcAft>
                <a:spcPts val="0"/>
              </a:spcAft>
              <a:buFont typeface="Arial" pitchFamily="34" charset="0"/>
              <a:buChar char="•"/>
              <a:defRPr/>
            </a:pPr>
            <a:r>
              <a:rPr lang="en-US" dirty="0" err="1"/>
              <a:t>Phù</a:t>
            </a:r>
            <a:r>
              <a:rPr lang="en-US" dirty="0"/>
              <a:t> </a:t>
            </a:r>
            <a:r>
              <a:rPr lang="en-US" dirty="0" err="1"/>
              <a:t>hợp</a:t>
            </a:r>
            <a:r>
              <a:rPr lang="en-US" dirty="0"/>
              <a:t> </a:t>
            </a:r>
            <a:r>
              <a:rPr lang="en-US" dirty="0" err="1"/>
              <a:t>cho</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thường</a:t>
            </a:r>
            <a:r>
              <a:rPr lang="en-US" dirty="0"/>
              <a:t> </a:t>
            </a:r>
            <a:r>
              <a:rPr lang="en-US" dirty="0" err="1"/>
              <a:t>xuyên</a:t>
            </a:r>
            <a:r>
              <a:rPr lang="en-US" dirty="0"/>
              <a:t> di </a:t>
            </a:r>
            <a:r>
              <a:rPr lang="en-US" dirty="0" err="1"/>
              <a:t>chuyển</a:t>
            </a:r>
            <a:r>
              <a:rPr lang="en-US" dirty="0"/>
              <a:t> qua </a:t>
            </a:r>
            <a:r>
              <a:rPr lang="en-US" dirty="0" err="1"/>
              <a:t>lại</a:t>
            </a:r>
            <a:r>
              <a:rPr lang="en-US" dirty="0"/>
              <a:t> </a:t>
            </a:r>
            <a:r>
              <a:rPr lang="en-US" dirty="0" err="1"/>
              <a:t>giữa</a:t>
            </a:r>
            <a:r>
              <a:rPr lang="en-US" dirty="0"/>
              <a:t> </a:t>
            </a:r>
            <a:r>
              <a:rPr lang="en-US" dirty="0" err="1"/>
              <a:t>các</a:t>
            </a:r>
            <a:r>
              <a:rPr lang="en-US" dirty="0"/>
              <a:t> </a:t>
            </a:r>
            <a:r>
              <a:rPr lang="en-US" dirty="0" err="1"/>
              <a:t>mạng</a:t>
            </a:r>
            <a:r>
              <a:rPr lang="en-US" dirty="0"/>
              <a:t>.</a:t>
            </a:r>
          </a:p>
          <a:p>
            <a:pPr algn="just" fontAlgn="auto">
              <a:spcAft>
                <a:spcPts val="0"/>
              </a:spcAft>
              <a:buFont typeface="Arial" pitchFamily="34" charset="0"/>
              <a:buChar char="•"/>
              <a:defRPr/>
            </a:pPr>
            <a:r>
              <a:rPr lang="en-US" dirty="0" err="1"/>
              <a:t>Kết</a:t>
            </a:r>
            <a:r>
              <a:rPr lang="en-US" dirty="0"/>
              <a:t> </a:t>
            </a:r>
            <a:r>
              <a:rPr lang="en-US" dirty="0" err="1"/>
              <a:t>hợp</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mạng</a:t>
            </a:r>
            <a:r>
              <a:rPr lang="en-US" dirty="0"/>
              <a:t> </a:t>
            </a:r>
            <a:r>
              <a:rPr lang="en-US" dirty="0" err="1"/>
              <a:t>không</a:t>
            </a:r>
            <a:r>
              <a:rPr lang="en-US" dirty="0"/>
              <a:t> </a:t>
            </a:r>
            <a:r>
              <a:rPr lang="en-US" dirty="0" err="1"/>
              <a:t>dây</a:t>
            </a:r>
            <a:r>
              <a:rPr lang="en-US" dirty="0"/>
              <a:t> (Wireless) </a:t>
            </a:r>
            <a:r>
              <a:rPr lang="en-US" dirty="0" err="1"/>
              <a:t>cung</a:t>
            </a:r>
            <a:r>
              <a:rPr lang="en-US" dirty="0"/>
              <a:t> </a:t>
            </a:r>
            <a:r>
              <a:rPr lang="en-US" dirty="0" err="1"/>
              <a:t>cấp</a:t>
            </a:r>
            <a:r>
              <a:rPr lang="en-US" dirty="0"/>
              <a:t> </a:t>
            </a:r>
            <a:r>
              <a:rPr lang="en-US" dirty="0" err="1"/>
              <a:t>các</a:t>
            </a:r>
            <a:r>
              <a:rPr lang="en-US" dirty="0"/>
              <a:t> </a:t>
            </a:r>
            <a:r>
              <a:rPr lang="en-US" dirty="0" err="1"/>
              <a:t>điểm</a:t>
            </a:r>
            <a:r>
              <a:rPr lang="en-US" dirty="0"/>
              <a:t> Hotspot </a:t>
            </a:r>
            <a:r>
              <a:rPr lang="en-US" dirty="0" err="1"/>
              <a:t>như</a:t>
            </a:r>
            <a:r>
              <a:rPr lang="en-US" dirty="0"/>
              <a:t>: </a:t>
            </a:r>
            <a:r>
              <a:rPr lang="en-US" dirty="0" err="1"/>
              <a:t>nhà</a:t>
            </a:r>
            <a:r>
              <a:rPr lang="en-US" dirty="0"/>
              <a:t> </a:t>
            </a:r>
            <a:r>
              <a:rPr lang="en-US" dirty="0" err="1"/>
              <a:t>ga</a:t>
            </a:r>
            <a:r>
              <a:rPr lang="en-US" dirty="0"/>
              <a:t>, </a:t>
            </a:r>
            <a:r>
              <a:rPr lang="en-US" dirty="0" err="1"/>
              <a:t>sân</a:t>
            </a:r>
            <a:r>
              <a:rPr lang="en-US" dirty="0"/>
              <a:t> bay, </a:t>
            </a:r>
            <a:r>
              <a:rPr lang="en-US" dirty="0" err="1"/>
              <a:t>trường</a:t>
            </a:r>
            <a:r>
              <a:rPr lang="en-US" dirty="0"/>
              <a:t> </a:t>
            </a:r>
            <a:r>
              <a:rPr lang="en-US" dirty="0" err="1"/>
              <a:t>học</a:t>
            </a:r>
            <a:r>
              <a:rPr lang="en-US" dirty="0"/>
              <a:t>…</a:t>
            </a:r>
          </a:p>
          <a:p>
            <a:pPr marL="0" indent="0" algn="just" fontAlgn="auto">
              <a:spcAft>
                <a:spcPts val="0"/>
              </a:spcAft>
              <a:buNone/>
              <a:defRPr/>
            </a:pPr>
            <a:endParaRPr lang="en-US" dirty="0"/>
          </a:p>
        </p:txBody>
      </p:sp>
    </p:spTree>
    <p:extLst>
      <p:ext uri="{BB962C8B-B14F-4D97-AF65-F5344CB8AC3E}">
        <p14:creationId xmlns:p14="http://schemas.microsoft.com/office/powerpoint/2010/main" val="1609740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Káº¿t quáº£ hÃ¬nh áº£nh cho dhcp lÃ  g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794" y="1253845"/>
            <a:ext cx="6816411" cy="511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323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GIỚI THIỆU DHCP</a:t>
            </a:r>
            <a:endParaRPr lang="en-US" dirty="0"/>
          </a:p>
        </p:txBody>
      </p:sp>
      <p:sp>
        <p:nvSpPr>
          <p:cNvPr id="3" name="Content Placeholder 2"/>
          <p:cNvSpPr>
            <a:spLocks noGrp="1"/>
          </p:cNvSpPr>
          <p:nvPr>
            <p:ph idx="1"/>
          </p:nvPr>
        </p:nvSpPr>
        <p:spPr/>
        <p:txBody>
          <a:bodyPr/>
          <a:lstStyle/>
          <a:p>
            <a:pPr marL="0" indent="0">
              <a:buNone/>
            </a:pPr>
            <a:r>
              <a:rPr lang="en-US" dirty="0"/>
              <a:t>DHCP Server </a:t>
            </a:r>
            <a:r>
              <a:rPr lang="en-US" dirty="0" err="1"/>
              <a:t>có</a:t>
            </a:r>
            <a:r>
              <a:rPr lang="en-US" dirty="0"/>
              <a:t> 4 </a:t>
            </a:r>
            <a:r>
              <a:rPr lang="en-US" dirty="0" err="1"/>
              <a:t>mục</a:t>
            </a:r>
            <a:r>
              <a:rPr lang="en-US" dirty="0"/>
              <a:t> </a:t>
            </a:r>
            <a:r>
              <a:rPr lang="en-US" dirty="0" err="1"/>
              <a:t>chính</a:t>
            </a:r>
            <a:endParaRPr lang="en-US" dirty="0"/>
          </a:p>
          <a:p>
            <a:r>
              <a:rPr lang="en-US" dirty="0"/>
              <a:t>Options: </a:t>
            </a:r>
            <a:r>
              <a:rPr lang="en-US" dirty="0" err="1"/>
              <a:t>các</a:t>
            </a:r>
            <a:r>
              <a:rPr lang="en-US" dirty="0"/>
              <a:t> </a:t>
            </a:r>
            <a:r>
              <a:rPr lang="en-US" dirty="0" err="1"/>
              <a:t>thông</a:t>
            </a:r>
            <a:r>
              <a:rPr lang="en-US" dirty="0"/>
              <a:t> tin </a:t>
            </a:r>
            <a:r>
              <a:rPr lang="en-US" dirty="0" err="1"/>
              <a:t>như</a:t>
            </a:r>
            <a:r>
              <a:rPr lang="en-US" dirty="0"/>
              <a:t> </a:t>
            </a:r>
            <a:r>
              <a:rPr lang="en-US" dirty="0" err="1"/>
              <a:t>địa</a:t>
            </a:r>
            <a:r>
              <a:rPr lang="en-US" dirty="0"/>
              <a:t> </a:t>
            </a:r>
            <a:r>
              <a:rPr lang="en-US" dirty="0" err="1"/>
              <a:t>chỉ</a:t>
            </a:r>
            <a:r>
              <a:rPr lang="en-US" dirty="0"/>
              <a:t> default gateway, DNS, … </a:t>
            </a:r>
            <a:r>
              <a:rPr lang="en-US" dirty="0" err="1"/>
              <a:t>sẽ</a:t>
            </a:r>
            <a:r>
              <a:rPr lang="en-US" dirty="0"/>
              <a:t> </a:t>
            </a:r>
            <a:r>
              <a:rPr lang="en-US" dirty="0" err="1"/>
              <a:t>được</a:t>
            </a:r>
            <a:r>
              <a:rPr lang="en-US" dirty="0"/>
              <a:t> DHCP </a:t>
            </a:r>
            <a:r>
              <a:rPr lang="en-US" dirty="0" err="1"/>
              <a:t>cung</a:t>
            </a:r>
            <a:r>
              <a:rPr lang="en-US" dirty="0"/>
              <a:t> </a:t>
            </a:r>
            <a:r>
              <a:rPr lang="en-US" dirty="0" err="1"/>
              <a:t>cấp</a:t>
            </a:r>
            <a:r>
              <a:rPr lang="en-US" dirty="0"/>
              <a:t>.</a:t>
            </a:r>
          </a:p>
          <a:p>
            <a:r>
              <a:rPr lang="en-US" dirty="0"/>
              <a:t>Scope: </a:t>
            </a:r>
            <a:r>
              <a:rPr lang="en-US" dirty="0" err="1"/>
              <a:t>dãy</a:t>
            </a:r>
            <a:r>
              <a:rPr lang="en-US" dirty="0"/>
              <a:t> IP </a:t>
            </a:r>
            <a:r>
              <a:rPr lang="en-US" dirty="0" err="1"/>
              <a:t>sẽ</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cấp</a:t>
            </a:r>
            <a:r>
              <a:rPr lang="en-US" dirty="0"/>
              <a:t> </a:t>
            </a:r>
            <a:r>
              <a:rPr lang="en-US" dirty="0" err="1"/>
              <a:t>phát</a:t>
            </a:r>
            <a:r>
              <a:rPr lang="en-US" dirty="0"/>
              <a:t>.</a:t>
            </a:r>
          </a:p>
          <a:p>
            <a:r>
              <a:rPr lang="en-US" dirty="0"/>
              <a:t>Reservation: </a:t>
            </a:r>
            <a:r>
              <a:rPr lang="en-US" dirty="0" err="1"/>
              <a:t>địa</a:t>
            </a:r>
            <a:r>
              <a:rPr lang="en-US" dirty="0"/>
              <a:t> </a:t>
            </a:r>
            <a:r>
              <a:rPr lang="en-US" dirty="0" err="1"/>
              <a:t>chỉ</a:t>
            </a:r>
            <a:r>
              <a:rPr lang="en-US" dirty="0"/>
              <a:t> IP </a:t>
            </a:r>
            <a:r>
              <a:rPr lang="en-US" dirty="0" err="1"/>
              <a:t>cấp</a:t>
            </a:r>
            <a:r>
              <a:rPr lang="en-US" dirty="0"/>
              <a:t> </a:t>
            </a:r>
            <a:r>
              <a:rPr lang="en-US" dirty="0" err="1"/>
              <a:t>cố</a:t>
            </a:r>
            <a:r>
              <a:rPr lang="en-US" dirty="0"/>
              <a:t> </a:t>
            </a:r>
            <a:r>
              <a:rPr lang="en-US" dirty="0" err="1"/>
              <a:t>định</a:t>
            </a:r>
            <a:r>
              <a:rPr lang="en-US" dirty="0"/>
              <a:t> </a:t>
            </a:r>
            <a:r>
              <a:rPr lang="en-US" dirty="0" err="1"/>
              <a:t>cho</a:t>
            </a:r>
            <a:r>
              <a:rPr lang="en-US" dirty="0"/>
              <a:t> </a:t>
            </a:r>
            <a:r>
              <a:rPr lang="en-US" dirty="0" err="1"/>
              <a:t>một</a:t>
            </a:r>
            <a:r>
              <a:rPr lang="en-US" dirty="0"/>
              <a:t> </a:t>
            </a:r>
            <a:r>
              <a:rPr lang="en-US" dirty="0" err="1"/>
              <a:t>số</a:t>
            </a:r>
            <a:r>
              <a:rPr lang="en-US" dirty="0"/>
              <a:t> </a:t>
            </a:r>
            <a:r>
              <a:rPr lang="en-US" dirty="0" err="1"/>
              <a:t>máy</a:t>
            </a:r>
            <a:r>
              <a:rPr lang="en-US" dirty="0"/>
              <a:t> </a:t>
            </a:r>
            <a:r>
              <a:rPr lang="en-US" dirty="0" err="1"/>
              <a:t>nào</a:t>
            </a:r>
            <a:r>
              <a:rPr lang="en-US" dirty="0"/>
              <a:t> </a:t>
            </a:r>
            <a:r>
              <a:rPr lang="en-US" dirty="0" err="1"/>
              <a:t>đó</a:t>
            </a:r>
            <a:r>
              <a:rPr lang="en-US" dirty="0"/>
              <a:t>.</a:t>
            </a:r>
          </a:p>
          <a:p>
            <a:r>
              <a:rPr lang="en-US" dirty="0"/>
              <a:t>Lease: </a:t>
            </a:r>
            <a:r>
              <a:rPr lang="en-US" dirty="0" err="1"/>
              <a:t>thời</a:t>
            </a:r>
            <a:r>
              <a:rPr lang="en-US" dirty="0"/>
              <a:t> </a:t>
            </a:r>
            <a:r>
              <a:rPr lang="en-US" dirty="0" err="1"/>
              <a:t>gian</a:t>
            </a:r>
            <a:r>
              <a:rPr lang="en-US" dirty="0"/>
              <a:t> </a:t>
            </a:r>
            <a:r>
              <a:rPr lang="en-US" dirty="0" err="1"/>
              <a:t>cho</a:t>
            </a:r>
            <a:r>
              <a:rPr lang="en-US" dirty="0"/>
              <a:t> </a:t>
            </a:r>
            <a:r>
              <a:rPr lang="en-US" dirty="0" err="1"/>
              <a:t>thuê</a:t>
            </a:r>
            <a:r>
              <a:rPr lang="en-US" dirty="0"/>
              <a:t> IP </a:t>
            </a:r>
            <a:r>
              <a:rPr lang="en-US" dirty="0" err="1"/>
              <a:t>hoặc</a:t>
            </a:r>
            <a:r>
              <a:rPr lang="en-US" dirty="0"/>
              <a:t> </a:t>
            </a:r>
            <a:r>
              <a:rPr lang="en-US" dirty="0" err="1"/>
              <a:t>các</a:t>
            </a:r>
            <a:r>
              <a:rPr lang="en-US" dirty="0"/>
              <a:t> IP </a:t>
            </a:r>
            <a:r>
              <a:rPr lang="en-US" dirty="0" err="1"/>
              <a:t>đang</a:t>
            </a:r>
            <a:r>
              <a:rPr lang="en-US" dirty="0"/>
              <a:t> </a:t>
            </a:r>
            <a:r>
              <a:rPr lang="en-US" dirty="0" err="1"/>
              <a:t>được</a:t>
            </a:r>
            <a:r>
              <a:rPr lang="en-US" dirty="0"/>
              <a:t> </a:t>
            </a:r>
            <a:r>
              <a:rPr lang="en-US" dirty="0" err="1"/>
              <a:t>cấp</a:t>
            </a:r>
            <a:r>
              <a:rPr lang="en-US" dirty="0"/>
              <a:t> </a:t>
            </a:r>
            <a:r>
              <a:rPr lang="en-US" dirty="0" err="1"/>
              <a:t>phát</a:t>
            </a:r>
            <a:r>
              <a:rPr lang="en-US" dirty="0"/>
              <a:t>.</a:t>
            </a:r>
          </a:p>
        </p:txBody>
      </p:sp>
    </p:spTree>
    <p:extLst>
      <p:ext uri="{BB962C8B-B14F-4D97-AF65-F5344CB8AC3E}">
        <p14:creationId xmlns:p14="http://schemas.microsoft.com/office/powerpoint/2010/main" val="161009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 CÁC KHÁI NIỆM</a:t>
            </a:r>
          </a:p>
        </p:txBody>
      </p:sp>
      <p:sp>
        <p:nvSpPr>
          <p:cNvPr id="3" name="Content Placeholder 2"/>
          <p:cNvSpPr>
            <a:spLocks noGrp="1"/>
          </p:cNvSpPr>
          <p:nvPr>
            <p:ph idx="1"/>
          </p:nvPr>
        </p:nvSpPr>
        <p:spPr/>
        <p:txBody>
          <a:bodyPr/>
          <a:lstStyle/>
          <a:p>
            <a:pPr algn="just"/>
            <a:r>
              <a:rPr lang="en-US" dirty="0" err="1"/>
              <a:t>Mỗi</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vận</a:t>
            </a:r>
            <a:r>
              <a:rPr lang="en-US" dirty="0"/>
              <a:t> </a:t>
            </a:r>
            <a:r>
              <a:rPr lang="en-US" dirty="0" err="1"/>
              <a:t>hành</a:t>
            </a:r>
            <a:r>
              <a:rPr lang="en-US" dirty="0"/>
              <a:t> </a:t>
            </a:r>
            <a:r>
              <a:rPr lang="en-US" dirty="0" err="1"/>
              <a:t>và</a:t>
            </a:r>
            <a:r>
              <a:rPr lang="en-US" dirty="0"/>
              <a:t> </a:t>
            </a:r>
            <a:r>
              <a:rPr lang="en-US" dirty="0" err="1"/>
              <a:t>duy</a:t>
            </a:r>
            <a:r>
              <a:rPr lang="en-US" dirty="0"/>
              <a:t> </a:t>
            </a:r>
            <a:r>
              <a:rPr lang="en-US" dirty="0" err="1"/>
              <a:t>trì</a:t>
            </a:r>
            <a:r>
              <a:rPr lang="en-US" dirty="0"/>
              <a:t> DNS server </a:t>
            </a:r>
            <a:r>
              <a:rPr lang="en-US" dirty="0" err="1"/>
              <a:t>riêng</a:t>
            </a:r>
            <a:r>
              <a:rPr lang="en-US" dirty="0"/>
              <a:t> </a:t>
            </a:r>
            <a:r>
              <a:rPr lang="en-US" dirty="0" err="1"/>
              <a:t>của</a:t>
            </a:r>
            <a:r>
              <a:rPr lang="en-US" dirty="0"/>
              <a:t> </a:t>
            </a:r>
            <a:r>
              <a:rPr lang="en-US" dirty="0" err="1"/>
              <a:t>mình</a:t>
            </a:r>
            <a:r>
              <a:rPr lang="en-US" dirty="0"/>
              <a:t>, </a:t>
            </a:r>
            <a:r>
              <a:rPr lang="en-US" dirty="0" err="1"/>
              <a:t>gồm</a:t>
            </a:r>
            <a:r>
              <a:rPr lang="en-US" dirty="0"/>
              <a:t> </a:t>
            </a:r>
            <a:r>
              <a:rPr lang="en-US" dirty="0" err="1"/>
              <a:t>các</a:t>
            </a:r>
            <a:r>
              <a:rPr lang="en-US" dirty="0"/>
              <a:t> </a:t>
            </a:r>
            <a:r>
              <a:rPr lang="en-US" dirty="0" err="1"/>
              <a:t>máy</a:t>
            </a:r>
            <a:r>
              <a:rPr lang="en-US" dirty="0"/>
              <a:t> </a:t>
            </a:r>
            <a:r>
              <a:rPr lang="en-US" dirty="0" err="1"/>
              <a:t>bên</a:t>
            </a:r>
            <a:r>
              <a:rPr lang="en-US" dirty="0"/>
              <a:t> </a:t>
            </a:r>
            <a:r>
              <a:rPr lang="en-US" dirty="0" err="1"/>
              <a:t>trong</a:t>
            </a:r>
            <a:r>
              <a:rPr lang="en-US" dirty="0"/>
              <a:t> </a:t>
            </a:r>
            <a:r>
              <a:rPr lang="en-US" dirty="0" err="1"/>
              <a:t>phần</a:t>
            </a:r>
            <a:r>
              <a:rPr lang="en-US" dirty="0"/>
              <a:t> </a:t>
            </a:r>
            <a:r>
              <a:rPr lang="en-US" dirty="0" err="1"/>
              <a:t>riêng</a:t>
            </a:r>
            <a:r>
              <a:rPr lang="en-US" dirty="0"/>
              <a:t> </a:t>
            </a:r>
            <a:r>
              <a:rPr lang="en-US" dirty="0" err="1"/>
              <a:t>của</a:t>
            </a:r>
            <a:r>
              <a:rPr lang="en-US" dirty="0"/>
              <a:t> </a:t>
            </a:r>
            <a:r>
              <a:rPr lang="en-US" dirty="0" err="1"/>
              <a:t>mỗi</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đó</a:t>
            </a:r>
            <a:r>
              <a:rPr lang="en-US" dirty="0"/>
              <a:t> </a:t>
            </a:r>
            <a:r>
              <a:rPr lang="en-US" dirty="0" err="1"/>
              <a:t>trong</a:t>
            </a:r>
            <a:r>
              <a:rPr lang="en-US" dirty="0"/>
              <a:t> Internet.</a:t>
            </a:r>
          </a:p>
          <a:p>
            <a:pPr algn="just"/>
            <a:r>
              <a:rPr lang="vi-VN" dirty="0"/>
              <a:t>INTERNIC (Internet Network Information Center) chịu trách nhiệm theo dõi các tên miền và các DNS server tương ứng.</a:t>
            </a:r>
            <a:endParaRPr lang="en-US" dirty="0"/>
          </a:p>
          <a:p>
            <a:pPr algn="just"/>
            <a:r>
              <a:rPr lang="vi-VN" dirty="0"/>
              <a:t>INTERNIC là một tổ chức được thành lập bởi NSF (National Science Foundation), AT&amp;T và Network Solution, chịu trách nhiệm đăng ký các tên miền của Internet. INTERNIC chỉ có nhiệm vụ quản lý tất cả các DNS server trên Internet chứ không có nhiệm vụ phân giải tên cho từng địa chỉ.</a:t>
            </a:r>
          </a:p>
          <a:p>
            <a:pPr algn="just"/>
            <a:endParaRPr lang="en-US" dirty="0"/>
          </a:p>
          <a:p>
            <a:pPr algn="just"/>
            <a:endParaRPr lang="en-US" dirty="0"/>
          </a:p>
        </p:txBody>
      </p:sp>
    </p:spTree>
    <p:extLst>
      <p:ext uri="{BB962C8B-B14F-4D97-AF65-F5344CB8AC3E}">
        <p14:creationId xmlns:p14="http://schemas.microsoft.com/office/powerpoint/2010/main" val="2470210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a:t>HOẠT ĐỘNG CỦA DHCP</a:t>
            </a:r>
          </a:p>
        </p:txBody>
      </p:sp>
      <p:sp>
        <p:nvSpPr>
          <p:cNvPr id="3" name="Content Placeholder 2"/>
          <p:cNvSpPr>
            <a:spLocks noGrp="1"/>
          </p:cNvSpPr>
          <p:nvPr>
            <p:ph idx="1"/>
          </p:nvPr>
        </p:nvSpPr>
        <p:spPr/>
        <p:txBody>
          <a:bodyPr rtlCol="0">
            <a:normAutofit/>
          </a:bodyPr>
          <a:lstStyle/>
          <a:p>
            <a:pPr marL="514350" indent="-514350" algn="just" fontAlgn="auto">
              <a:spcAft>
                <a:spcPts val="0"/>
              </a:spcAft>
              <a:buFont typeface="+mj-lt"/>
              <a:buAutoNum type="arabicPeriod"/>
              <a:defRPr/>
            </a:pPr>
            <a:r>
              <a:rPr lang="en-US" dirty="0" err="1"/>
              <a:t>Khi</a:t>
            </a:r>
            <a:r>
              <a:rPr lang="en-US" dirty="0"/>
              <a:t> </a:t>
            </a:r>
            <a:r>
              <a:rPr lang="en-US" dirty="0" err="1"/>
              <a:t>máy</a:t>
            </a:r>
            <a:r>
              <a:rPr lang="en-US" dirty="0"/>
              <a:t> client </a:t>
            </a:r>
            <a:r>
              <a:rPr lang="en-US" dirty="0" err="1"/>
              <a:t>khởi</a:t>
            </a:r>
            <a:r>
              <a:rPr lang="en-US" dirty="0"/>
              <a:t> </a:t>
            </a:r>
            <a:r>
              <a:rPr lang="en-US" dirty="0" err="1"/>
              <a:t>động</a:t>
            </a:r>
            <a:r>
              <a:rPr lang="en-US" dirty="0"/>
              <a:t>, </a:t>
            </a:r>
            <a:r>
              <a:rPr lang="en-US" dirty="0" err="1"/>
              <a:t>máy</a:t>
            </a:r>
            <a:r>
              <a:rPr lang="en-US" dirty="0"/>
              <a:t> </a:t>
            </a:r>
            <a:r>
              <a:rPr lang="en-US" dirty="0" err="1"/>
              <a:t>sẽ</a:t>
            </a:r>
            <a:r>
              <a:rPr lang="en-US" dirty="0"/>
              <a:t> </a:t>
            </a:r>
            <a:r>
              <a:rPr lang="en-US" dirty="0" err="1"/>
              <a:t>gửi</a:t>
            </a:r>
            <a:r>
              <a:rPr lang="en-US" dirty="0"/>
              <a:t> broadcast </a:t>
            </a:r>
            <a:r>
              <a:rPr lang="en-US" dirty="0" err="1"/>
              <a:t>gói</a:t>
            </a:r>
            <a:r>
              <a:rPr lang="en-US" dirty="0"/>
              <a:t> tin </a:t>
            </a:r>
            <a:r>
              <a:rPr lang="en-US" b="1" dirty="0"/>
              <a:t>DHCPDISCOVER</a:t>
            </a:r>
            <a:r>
              <a:rPr lang="en-US" dirty="0"/>
              <a:t>, </a:t>
            </a:r>
            <a:r>
              <a:rPr lang="en-US" dirty="0" err="1"/>
              <a:t>yêu</a:t>
            </a:r>
            <a:r>
              <a:rPr lang="en-US" dirty="0"/>
              <a:t> </a:t>
            </a:r>
            <a:r>
              <a:rPr lang="en-US" dirty="0" err="1"/>
              <a:t>cầu</a:t>
            </a:r>
            <a:r>
              <a:rPr lang="en-US" dirty="0"/>
              <a:t> </a:t>
            </a:r>
            <a:r>
              <a:rPr lang="en-US" dirty="0" err="1"/>
              <a:t>một</a:t>
            </a:r>
            <a:r>
              <a:rPr lang="en-US" dirty="0"/>
              <a:t> server </a:t>
            </a:r>
            <a:r>
              <a:rPr lang="en-US" dirty="0" err="1"/>
              <a:t>phục</a:t>
            </a:r>
            <a:r>
              <a:rPr lang="en-US" dirty="0"/>
              <a:t> </a:t>
            </a:r>
            <a:r>
              <a:rPr lang="en-US" dirty="0" err="1"/>
              <a:t>vụ</a:t>
            </a:r>
            <a:r>
              <a:rPr lang="en-US" dirty="0"/>
              <a:t> </a:t>
            </a:r>
            <a:r>
              <a:rPr lang="en-US" dirty="0" err="1"/>
              <a:t>mình</a:t>
            </a:r>
            <a:r>
              <a:rPr lang="en-US" dirty="0"/>
              <a:t>. </a:t>
            </a:r>
          </a:p>
          <a:p>
            <a:pPr algn="just" fontAlgn="auto">
              <a:spcAft>
                <a:spcPts val="0"/>
              </a:spcAft>
              <a:defRPr/>
            </a:pPr>
            <a:r>
              <a:rPr lang="en-US" dirty="0" err="1"/>
              <a:t>Gói</a:t>
            </a:r>
            <a:r>
              <a:rPr lang="en-US" dirty="0"/>
              <a:t> tin </a:t>
            </a:r>
            <a:r>
              <a:rPr lang="en-US" dirty="0" err="1"/>
              <a:t>này</a:t>
            </a:r>
            <a:r>
              <a:rPr lang="en-US" dirty="0"/>
              <a:t> </a:t>
            </a:r>
            <a:r>
              <a:rPr lang="en-US" dirty="0" err="1"/>
              <a:t>cũng</a:t>
            </a:r>
            <a:r>
              <a:rPr lang="en-US" dirty="0"/>
              <a:t> </a:t>
            </a:r>
            <a:r>
              <a:rPr lang="en-US" dirty="0" err="1"/>
              <a:t>chứa</a:t>
            </a:r>
            <a:r>
              <a:rPr lang="en-US" dirty="0"/>
              <a:t> </a:t>
            </a:r>
            <a:r>
              <a:rPr lang="en-US" dirty="0" err="1"/>
              <a:t>địa</a:t>
            </a:r>
            <a:r>
              <a:rPr lang="en-US" dirty="0"/>
              <a:t> </a:t>
            </a:r>
            <a:r>
              <a:rPr lang="en-US" dirty="0" err="1"/>
              <a:t>chỉ</a:t>
            </a:r>
            <a:r>
              <a:rPr lang="en-US" dirty="0"/>
              <a:t> MAC </a:t>
            </a:r>
            <a:r>
              <a:rPr lang="en-US" dirty="0" err="1"/>
              <a:t>của</a:t>
            </a:r>
            <a:r>
              <a:rPr lang="en-US" dirty="0"/>
              <a:t> </a:t>
            </a:r>
            <a:r>
              <a:rPr lang="en-US" dirty="0" err="1"/>
              <a:t>máy</a:t>
            </a:r>
            <a:r>
              <a:rPr lang="en-US" dirty="0"/>
              <a:t> client.</a:t>
            </a:r>
          </a:p>
          <a:p>
            <a:pPr marL="514350" indent="-514350" algn="just" fontAlgn="auto">
              <a:spcAft>
                <a:spcPts val="0"/>
              </a:spcAft>
              <a:buFont typeface="+mj-lt"/>
              <a:buAutoNum type="arabicPeriod"/>
              <a:defRPr/>
            </a:pPr>
            <a:endParaRPr lang="en-US" dirty="0"/>
          </a:p>
          <a:p>
            <a:pPr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605487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a:t>HOẠT ĐỘNG CỦA DHCP</a:t>
            </a:r>
          </a:p>
        </p:txBody>
      </p:sp>
      <p:sp>
        <p:nvSpPr>
          <p:cNvPr id="3" name="Content Placeholder 2"/>
          <p:cNvSpPr>
            <a:spLocks noGrp="1"/>
          </p:cNvSpPr>
          <p:nvPr>
            <p:ph idx="1"/>
          </p:nvPr>
        </p:nvSpPr>
        <p:spPr/>
        <p:txBody>
          <a:bodyPr rtlCol="0">
            <a:normAutofit/>
          </a:bodyPr>
          <a:lstStyle/>
          <a:p>
            <a:pPr marL="514350" indent="-514350" algn="just" fontAlgn="auto">
              <a:spcAft>
                <a:spcPts val="0"/>
              </a:spcAft>
              <a:buFont typeface="+mj-lt"/>
              <a:buAutoNum type="arabicPeriod" startAt="2"/>
              <a:defRPr/>
            </a:pPr>
            <a:r>
              <a:rPr lang="en-US" dirty="0" err="1"/>
              <a:t>Các</a:t>
            </a:r>
            <a:r>
              <a:rPr lang="en-US" dirty="0"/>
              <a:t> </a:t>
            </a:r>
            <a:r>
              <a:rPr lang="en-US" dirty="0" err="1"/>
              <a:t>máy</a:t>
            </a:r>
            <a:r>
              <a:rPr lang="en-US" dirty="0"/>
              <a:t> Server </a:t>
            </a:r>
            <a:r>
              <a:rPr lang="en-US" dirty="0" err="1"/>
              <a:t>trên</a:t>
            </a:r>
            <a:r>
              <a:rPr lang="en-US" dirty="0"/>
              <a:t> </a:t>
            </a:r>
            <a:r>
              <a:rPr lang="en-US" dirty="0" err="1"/>
              <a:t>mạng</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gói</a:t>
            </a:r>
            <a:r>
              <a:rPr lang="en-US" dirty="0"/>
              <a:t> tin </a:t>
            </a:r>
            <a:r>
              <a:rPr lang="en-US" dirty="0" err="1"/>
              <a:t>yêu</a:t>
            </a:r>
            <a:r>
              <a:rPr lang="en-US" dirty="0"/>
              <a:t> </a:t>
            </a:r>
            <a:r>
              <a:rPr lang="en-US" dirty="0" err="1"/>
              <a:t>cầu</a:t>
            </a:r>
            <a:r>
              <a:rPr lang="en-US" dirty="0"/>
              <a:t> </a:t>
            </a:r>
            <a:r>
              <a:rPr lang="en-US" dirty="0" err="1"/>
              <a:t>đó</a:t>
            </a:r>
            <a:r>
              <a:rPr lang="en-US" dirty="0"/>
              <a:t>, </a:t>
            </a:r>
            <a:r>
              <a:rPr lang="en-US" dirty="0" err="1"/>
              <a:t>nếu</a:t>
            </a:r>
            <a:r>
              <a:rPr lang="en-US" dirty="0"/>
              <a:t> </a:t>
            </a:r>
            <a:r>
              <a:rPr lang="en-US" dirty="0" err="1"/>
              <a:t>còn</a:t>
            </a:r>
            <a:r>
              <a:rPr lang="en-US" dirty="0"/>
              <a:t> </a:t>
            </a:r>
            <a:r>
              <a:rPr lang="en-US" dirty="0" err="1"/>
              <a:t>khả</a:t>
            </a:r>
            <a:r>
              <a:rPr lang="en-US" dirty="0"/>
              <a:t> </a:t>
            </a:r>
            <a:r>
              <a:rPr lang="en-US" dirty="0" err="1"/>
              <a:t>năng</a:t>
            </a:r>
            <a:r>
              <a:rPr lang="en-US" dirty="0"/>
              <a:t> </a:t>
            </a:r>
            <a:r>
              <a:rPr lang="en-US" dirty="0" err="1"/>
              <a:t>cung</a:t>
            </a:r>
            <a:r>
              <a:rPr lang="en-US" dirty="0"/>
              <a:t> </a:t>
            </a:r>
            <a:r>
              <a:rPr lang="en-US" dirty="0" err="1"/>
              <a:t>cấp</a:t>
            </a:r>
            <a:r>
              <a:rPr lang="en-US" dirty="0"/>
              <a:t> </a:t>
            </a:r>
            <a:r>
              <a:rPr lang="en-US" dirty="0" err="1"/>
              <a:t>địa</a:t>
            </a:r>
            <a:r>
              <a:rPr lang="en-US" dirty="0"/>
              <a:t> </a:t>
            </a:r>
            <a:r>
              <a:rPr lang="en-US" dirty="0" err="1"/>
              <a:t>chỉ</a:t>
            </a:r>
            <a:r>
              <a:rPr lang="en-US" dirty="0"/>
              <a:t> IP, </a:t>
            </a:r>
            <a:r>
              <a:rPr lang="en-US" dirty="0" err="1"/>
              <a:t>đều</a:t>
            </a:r>
            <a:r>
              <a:rPr lang="en-US" dirty="0"/>
              <a:t> </a:t>
            </a:r>
            <a:r>
              <a:rPr lang="en-US" dirty="0" err="1"/>
              <a:t>gửi</a:t>
            </a:r>
            <a:r>
              <a:rPr lang="en-US" dirty="0"/>
              <a:t> </a:t>
            </a:r>
            <a:r>
              <a:rPr lang="en-US" dirty="0" err="1"/>
              <a:t>lại</a:t>
            </a:r>
            <a:r>
              <a:rPr lang="en-US" dirty="0"/>
              <a:t> </a:t>
            </a:r>
            <a:r>
              <a:rPr lang="en-US" dirty="0" err="1"/>
              <a:t>cho</a:t>
            </a:r>
            <a:r>
              <a:rPr lang="en-US" dirty="0"/>
              <a:t> </a:t>
            </a:r>
            <a:r>
              <a:rPr lang="en-US" dirty="0" err="1"/>
              <a:t>máy</a:t>
            </a:r>
            <a:r>
              <a:rPr lang="en-US" dirty="0"/>
              <a:t> Client </a:t>
            </a:r>
            <a:r>
              <a:rPr lang="en-US" dirty="0" err="1"/>
              <a:t>gói</a:t>
            </a:r>
            <a:r>
              <a:rPr lang="en-US" dirty="0"/>
              <a:t> tin </a:t>
            </a:r>
            <a:r>
              <a:rPr lang="en-US" b="1" dirty="0"/>
              <a:t>DHCPOFFER</a:t>
            </a:r>
            <a:r>
              <a:rPr lang="en-US" dirty="0"/>
              <a:t>, </a:t>
            </a:r>
            <a:r>
              <a:rPr lang="en-US" dirty="0" err="1"/>
              <a:t>đề</a:t>
            </a:r>
            <a:r>
              <a:rPr lang="en-US" dirty="0"/>
              <a:t> </a:t>
            </a:r>
            <a:r>
              <a:rPr lang="en-US" dirty="0" err="1"/>
              <a:t>nghị</a:t>
            </a:r>
            <a:r>
              <a:rPr lang="en-US" dirty="0"/>
              <a:t> </a:t>
            </a:r>
            <a:r>
              <a:rPr lang="en-US" dirty="0" err="1"/>
              <a:t>cho</a:t>
            </a:r>
            <a:r>
              <a:rPr lang="en-US" dirty="0"/>
              <a:t> </a:t>
            </a:r>
            <a:r>
              <a:rPr lang="en-US" dirty="0" err="1"/>
              <a:t>thuê</a:t>
            </a:r>
            <a:r>
              <a:rPr lang="en-US" dirty="0"/>
              <a:t> </a:t>
            </a:r>
            <a:r>
              <a:rPr lang="en-US" dirty="0" err="1"/>
              <a:t>một</a:t>
            </a:r>
            <a:r>
              <a:rPr lang="en-US" dirty="0"/>
              <a:t> </a:t>
            </a:r>
            <a:r>
              <a:rPr lang="en-US" dirty="0" err="1"/>
              <a:t>địa</a:t>
            </a:r>
            <a:r>
              <a:rPr lang="en-US" dirty="0"/>
              <a:t> </a:t>
            </a:r>
            <a:r>
              <a:rPr lang="en-US" dirty="0" err="1"/>
              <a:t>chỉ</a:t>
            </a:r>
            <a:r>
              <a:rPr lang="en-US" dirty="0"/>
              <a:t> IP </a:t>
            </a:r>
            <a:r>
              <a:rPr lang="en-US" dirty="0" err="1"/>
              <a:t>trong</a:t>
            </a:r>
            <a:r>
              <a:rPr lang="en-US" dirty="0"/>
              <a:t> </a:t>
            </a:r>
            <a:r>
              <a:rPr lang="en-US" dirty="0" err="1"/>
              <a:t>một</a:t>
            </a:r>
            <a:r>
              <a:rPr lang="en-US" dirty="0"/>
              <a:t> </a:t>
            </a:r>
            <a:r>
              <a:rPr lang="en-US" dirty="0" err="1"/>
              <a:t>khoản</a:t>
            </a:r>
            <a:r>
              <a:rPr lang="en-US" dirty="0"/>
              <a:t> </a:t>
            </a:r>
            <a:r>
              <a:rPr lang="en-US" dirty="0" err="1"/>
              <a:t>thời</a:t>
            </a:r>
            <a:r>
              <a:rPr lang="en-US" dirty="0"/>
              <a:t> </a:t>
            </a:r>
            <a:r>
              <a:rPr lang="en-US" dirty="0" err="1"/>
              <a:t>gian</a:t>
            </a:r>
            <a:r>
              <a:rPr lang="en-US" dirty="0"/>
              <a:t> </a:t>
            </a:r>
            <a:r>
              <a:rPr lang="en-US" dirty="0" err="1"/>
              <a:t>nhất</a:t>
            </a:r>
            <a:r>
              <a:rPr lang="en-US" dirty="0"/>
              <a:t> </a:t>
            </a:r>
            <a:r>
              <a:rPr lang="en-US" dirty="0" err="1"/>
              <a:t>định</a:t>
            </a:r>
            <a:r>
              <a:rPr lang="en-US" dirty="0"/>
              <a:t>, </a:t>
            </a:r>
            <a:r>
              <a:rPr lang="en-US" dirty="0" err="1"/>
              <a:t>kèm</a:t>
            </a:r>
            <a:r>
              <a:rPr lang="en-US" dirty="0"/>
              <a:t> </a:t>
            </a:r>
            <a:r>
              <a:rPr lang="en-US" dirty="0" err="1"/>
              <a:t>theo</a:t>
            </a:r>
            <a:r>
              <a:rPr lang="en-US" dirty="0"/>
              <a:t> </a:t>
            </a:r>
            <a:r>
              <a:rPr lang="en-US" dirty="0" err="1"/>
              <a:t>là</a:t>
            </a:r>
            <a:r>
              <a:rPr lang="en-US" dirty="0"/>
              <a:t> </a:t>
            </a:r>
            <a:r>
              <a:rPr lang="en-US" dirty="0" err="1"/>
              <a:t>một</a:t>
            </a:r>
            <a:r>
              <a:rPr lang="en-US" dirty="0"/>
              <a:t> subnet mask </a:t>
            </a:r>
            <a:r>
              <a:rPr lang="en-US" dirty="0" err="1"/>
              <a:t>và</a:t>
            </a:r>
            <a:r>
              <a:rPr lang="en-US" dirty="0"/>
              <a:t> </a:t>
            </a:r>
            <a:r>
              <a:rPr lang="en-US" dirty="0" err="1"/>
              <a:t>địa</a:t>
            </a:r>
            <a:r>
              <a:rPr lang="en-US" dirty="0"/>
              <a:t> </a:t>
            </a:r>
            <a:r>
              <a:rPr lang="en-US" dirty="0" err="1"/>
              <a:t>chỉ</a:t>
            </a:r>
            <a:r>
              <a:rPr lang="en-US" dirty="0"/>
              <a:t> </a:t>
            </a:r>
            <a:r>
              <a:rPr lang="en-US" dirty="0" err="1"/>
              <a:t>của</a:t>
            </a:r>
            <a:r>
              <a:rPr lang="en-US" dirty="0"/>
              <a:t> Server. </a:t>
            </a:r>
          </a:p>
          <a:p>
            <a:pPr algn="just" fontAlgn="auto">
              <a:spcAft>
                <a:spcPts val="0"/>
              </a:spcAft>
              <a:defRPr/>
            </a:pPr>
            <a:r>
              <a:rPr lang="en-US" dirty="0"/>
              <a:t>Server </a:t>
            </a:r>
            <a:r>
              <a:rPr lang="en-US" dirty="0" err="1"/>
              <a:t>sẽ</a:t>
            </a:r>
            <a:r>
              <a:rPr lang="en-US" dirty="0"/>
              <a:t> </a:t>
            </a:r>
            <a:r>
              <a:rPr lang="en-US" dirty="0" err="1"/>
              <a:t>không</a:t>
            </a:r>
            <a:r>
              <a:rPr lang="en-US" dirty="0"/>
              <a:t> </a:t>
            </a:r>
            <a:r>
              <a:rPr lang="en-US" dirty="0" err="1"/>
              <a:t>cấp</a:t>
            </a:r>
            <a:r>
              <a:rPr lang="en-US" dirty="0"/>
              <a:t> </a:t>
            </a:r>
            <a:r>
              <a:rPr lang="en-US" dirty="0" err="1"/>
              <a:t>phát</a:t>
            </a:r>
            <a:r>
              <a:rPr lang="en-US" dirty="0"/>
              <a:t> </a:t>
            </a:r>
            <a:r>
              <a:rPr lang="en-US" dirty="0" err="1"/>
              <a:t>địa</a:t>
            </a:r>
            <a:r>
              <a:rPr lang="en-US" dirty="0"/>
              <a:t> </a:t>
            </a:r>
            <a:r>
              <a:rPr lang="en-US" dirty="0" err="1"/>
              <a:t>chỉ</a:t>
            </a:r>
            <a:r>
              <a:rPr lang="en-US" dirty="0"/>
              <a:t> IP </a:t>
            </a:r>
            <a:r>
              <a:rPr lang="en-US" dirty="0" err="1"/>
              <a:t>vừa</a:t>
            </a:r>
            <a:r>
              <a:rPr lang="en-US" dirty="0"/>
              <a:t> </a:t>
            </a:r>
            <a:r>
              <a:rPr lang="en-US" dirty="0" err="1"/>
              <a:t>đề</a:t>
            </a:r>
            <a:r>
              <a:rPr lang="en-US" dirty="0"/>
              <a:t> </a:t>
            </a:r>
            <a:r>
              <a:rPr lang="en-US" dirty="0" err="1"/>
              <a:t>nghị</a:t>
            </a:r>
            <a:r>
              <a:rPr lang="en-US" dirty="0"/>
              <a:t> </a:t>
            </a:r>
            <a:r>
              <a:rPr lang="en-US" dirty="0" err="1"/>
              <a:t>cho</a:t>
            </a:r>
            <a:r>
              <a:rPr lang="en-US" dirty="0"/>
              <a:t> </a:t>
            </a:r>
            <a:r>
              <a:rPr lang="en-US" dirty="0" err="1"/>
              <a:t>những</a:t>
            </a:r>
            <a:r>
              <a:rPr lang="en-US" dirty="0"/>
              <a:t> Client </a:t>
            </a:r>
            <a:r>
              <a:rPr lang="en-US" dirty="0" err="1"/>
              <a:t>khác</a:t>
            </a:r>
            <a:r>
              <a:rPr lang="en-US" dirty="0"/>
              <a:t> </a:t>
            </a:r>
            <a:r>
              <a:rPr lang="en-US" dirty="0" err="1"/>
              <a:t>trong</a:t>
            </a:r>
            <a:r>
              <a:rPr lang="en-US" dirty="0"/>
              <a:t> </a:t>
            </a:r>
            <a:r>
              <a:rPr lang="en-US" dirty="0" err="1"/>
              <a:t>suốt</a:t>
            </a:r>
            <a:r>
              <a:rPr lang="en-US" dirty="0"/>
              <a:t> </a:t>
            </a:r>
            <a:r>
              <a:rPr lang="en-US" dirty="0" err="1"/>
              <a:t>quá</a:t>
            </a:r>
            <a:r>
              <a:rPr lang="en-US" dirty="0"/>
              <a:t> </a:t>
            </a:r>
            <a:r>
              <a:rPr lang="en-US" dirty="0" err="1"/>
              <a:t>trình</a:t>
            </a:r>
            <a:r>
              <a:rPr lang="en-US" dirty="0"/>
              <a:t> </a:t>
            </a:r>
            <a:r>
              <a:rPr lang="en-US" dirty="0" err="1"/>
              <a:t>thương</a:t>
            </a:r>
            <a:r>
              <a:rPr lang="en-US" dirty="0"/>
              <a:t> </a:t>
            </a:r>
            <a:r>
              <a:rPr lang="en-US" dirty="0" err="1"/>
              <a:t>thuyết</a:t>
            </a:r>
            <a:r>
              <a:rPr lang="en-US" dirty="0"/>
              <a:t>.</a:t>
            </a:r>
          </a:p>
          <a:p>
            <a:pPr algn="just"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94890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a:t>HOẠT ĐỘNG CỦA DHCP</a:t>
            </a:r>
          </a:p>
        </p:txBody>
      </p:sp>
      <p:sp>
        <p:nvSpPr>
          <p:cNvPr id="3" name="Content Placeholder 2"/>
          <p:cNvSpPr>
            <a:spLocks noGrp="1"/>
          </p:cNvSpPr>
          <p:nvPr>
            <p:ph idx="1"/>
          </p:nvPr>
        </p:nvSpPr>
        <p:spPr/>
        <p:txBody>
          <a:bodyPr rtlCol="0">
            <a:normAutofit/>
          </a:bodyPr>
          <a:lstStyle/>
          <a:p>
            <a:pPr marL="514350" indent="-514350" algn="just" fontAlgn="auto">
              <a:spcAft>
                <a:spcPts val="0"/>
              </a:spcAft>
              <a:buFont typeface="+mj-lt"/>
              <a:buAutoNum type="arabicPeriod" startAt="3"/>
              <a:defRPr/>
            </a:pPr>
            <a:r>
              <a:rPr lang="en-US" dirty="0" err="1"/>
              <a:t>Máy</a:t>
            </a:r>
            <a:r>
              <a:rPr lang="en-US" dirty="0"/>
              <a:t> Client </a:t>
            </a:r>
            <a:r>
              <a:rPr lang="en-US" dirty="0" err="1"/>
              <a:t>sẽ</a:t>
            </a:r>
            <a:r>
              <a:rPr lang="en-US" dirty="0"/>
              <a:t> </a:t>
            </a:r>
            <a:r>
              <a:rPr lang="en-US" dirty="0" err="1"/>
              <a:t>lựa</a:t>
            </a:r>
            <a:r>
              <a:rPr lang="en-US" dirty="0"/>
              <a:t> </a:t>
            </a:r>
            <a:r>
              <a:rPr lang="en-US" dirty="0" err="1"/>
              <a:t>chọn</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b="1" dirty="0"/>
              <a:t>DHCPOFFER</a:t>
            </a:r>
            <a:r>
              <a:rPr lang="en-US" dirty="0"/>
              <a:t>) </a:t>
            </a:r>
            <a:r>
              <a:rPr lang="en-US" dirty="0" err="1"/>
              <a:t>và</a:t>
            </a:r>
            <a:r>
              <a:rPr lang="en-US" dirty="0"/>
              <a:t> </a:t>
            </a:r>
            <a:r>
              <a:rPr lang="en-US" dirty="0" err="1"/>
              <a:t>gửi</a:t>
            </a:r>
            <a:r>
              <a:rPr lang="en-US" dirty="0"/>
              <a:t> broadcast </a:t>
            </a:r>
            <a:r>
              <a:rPr lang="en-US" dirty="0" err="1"/>
              <a:t>lại</a:t>
            </a:r>
            <a:r>
              <a:rPr lang="en-US" dirty="0"/>
              <a:t> </a:t>
            </a:r>
            <a:r>
              <a:rPr lang="en-US" dirty="0" err="1"/>
              <a:t>gói</a:t>
            </a:r>
            <a:r>
              <a:rPr lang="en-US" dirty="0"/>
              <a:t> tin </a:t>
            </a:r>
            <a:r>
              <a:rPr lang="en-US" b="1" dirty="0"/>
              <a:t>DHCPREQUEST</a:t>
            </a:r>
            <a:r>
              <a:rPr lang="en-US" dirty="0"/>
              <a:t> </a:t>
            </a:r>
            <a:r>
              <a:rPr lang="en-US" dirty="0" err="1"/>
              <a:t>chấp</a:t>
            </a:r>
            <a:r>
              <a:rPr lang="en-US" dirty="0"/>
              <a:t> </a:t>
            </a:r>
            <a:r>
              <a:rPr lang="en-US" dirty="0" err="1"/>
              <a:t>nhận</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đó</a:t>
            </a:r>
            <a:r>
              <a:rPr lang="en-US" dirty="0"/>
              <a:t>. </a:t>
            </a:r>
          </a:p>
          <a:p>
            <a:pPr algn="just" fontAlgn="auto">
              <a:spcAft>
                <a:spcPts val="0"/>
              </a:spcAft>
              <a:defRPr/>
            </a:pPr>
            <a:r>
              <a:rPr lang="en-US" dirty="0" err="1"/>
              <a:t>Điều</a:t>
            </a:r>
            <a:r>
              <a:rPr lang="en-US" dirty="0"/>
              <a:t> </a:t>
            </a:r>
            <a:r>
              <a:rPr lang="en-US" dirty="0" err="1"/>
              <a:t>này</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không</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sẽ</a:t>
            </a:r>
            <a:r>
              <a:rPr lang="en-US" dirty="0"/>
              <a:t> </a:t>
            </a:r>
            <a:r>
              <a:rPr lang="en-US" dirty="0" err="1"/>
              <a:t>được</a:t>
            </a:r>
            <a:r>
              <a:rPr lang="en-US" dirty="0"/>
              <a:t> </a:t>
            </a:r>
            <a:r>
              <a:rPr lang="en-US" dirty="0" err="1"/>
              <a:t>các</a:t>
            </a:r>
            <a:r>
              <a:rPr lang="en-US" dirty="0"/>
              <a:t> Server </a:t>
            </a:r>
            <a:r>
              <a:rPr lang="en-US" dirty="0" err="1"/>
              <a:t>rút</a:t>
            </a:r>
            <a:r>
              <a:rPr lang="en-US" dirty="0"/>
              <a:t> </a:t>
            </a:r>
            <a:r>
              <a:rPr lang="en-US" dirty="0" err="1"/>
              <a:t>lại</a:t>
            </a:r>
            <a:r>
              <a:rPr lang="en-US" dirty="0"/>
              <a:t> </a:t>
            </a:r>
            <a:r>
              <a:rPr lang="en-US" dirty="0" err="1"/>
              <a:t>và</a:t>
            </a:r>
            <a:r>
              <a:rPr lang="en-US" dirty="0"/>
              <a:t> </a:t>
            </a:r>
            <a:r>
              <a:rPr lang="en-US" dirty="0" err="1"/>
              <a:t>dùng</a:t>
            </a:r>
            <a:r>
              <a:rPr lang="en-US" dirty="0"/>
              <a:t> </a:t>
            </a:r>
            <a:r>
              <a:rPr lang="en-US" dirty="0" err="1"/>
              <a:t>đề</a:t>
            </a:r>
            <a:r>
              <a:rPr lang="en-US" dirty="0"/>
              <a:t> </a:t>
            </a:r>
            <a:r>
              <a:rPr lang="en-US" dirty="0" err="1"/>
              <a:t>cấp</a:t>
            </a:r>
            <a:r>
              <a:rPr lang="en-US" dirty="0"/>
              <a:t> </a:t>
            </a:r>
            <a:r>
              <a:rPr lang="en-US" dirty="0" err="1"/>
              <a:t>phát</a:t>
            </a:r>
            <a:r>
              <a:rPr lang="en-US" dirty="0"/>
              <a:t> </a:t>
            </a:r>
            <a:r>
              <a:rPr lang="en-US" dirty="0" err="1"/>
              <a:t>cho</a:t>
            </a:r>
            <a:r>
              <a:rPr lang="en-US" dirty="0"/>
              <a:t> Client </a:t>
            </a:r>
            <a:r>
              <a:rPr lang="en-US" dirty="0" err="1"/>
              <a:t>khác</a:t>
            </a:r>
            <a:r>
              <a:rPr lang="en-US" dirty="0"/>
              <a:t>.</a:t>
            </a:r>
          </a:p>
          <a:p>
            <a:pPr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2126130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HOẠT ĐỘNG CỦA DHCP</a:t>
            </a:r>
          </a:p>
        </p:txBody>
      </p:sp>
      <p:sp>
        <p:nvSpPr>
          <p:cNvPr id="3" name="Content Placeholder 2"/>
          <p:cNvSpPr>
            <a:spLocks noGrp="1"/>
          </p:cNvSpPr>
          <p:nvPr>
            <p:ph idx="1"/>
          </p:nvPr>
        </p:nvSpPr>
        <p:spPr/>
        <p:txBody>
          <a:bodyPr rtlCol="0">
            <a:normAutofit/>
          </a:bodyPr>
          <a:lstStyle/>
          <a:p>
            <a:pPr marL="514350" indent="-514350" algn="just" fontAlgn="auto">
              <a:spcAft>
                <a:spcPts val="0"/>
              </a:spcAft>
              <a:buFont typeface="+mj-lt"/>
              <a:buAutoNum type="arabicPeriod" startAt="4"/>
              <a:defRPr/>
            </a:pPr>
            <a:r>
              <a:rPr lang="en-US" dirty="0" err="1"/>
              <a:t>Máy</a:t>
            </a:r>
            <a:r>
              <a:rPr lang="en-US" dirty="0"/>
              <a:t> Server </a:t>
            </a:r>
            <a:r>
              <a:rPr lang="en-US" dirty="0" err="1"/>
              <a:t>được</a:t>
            </a:r>
            <a:r>
              <a:rPr lang="en-US" dirty="0"/>
              <a:t> Client </a:t>
            </a:r>
            <a:r>
              <a:rPr lang="en-US" dirty="0" err="1"/>
              <a:t>chấp</a:t>
            </a:r>
            <a:r>
              <a:rPr lang="en-US" dirty="0"/>
              <a:t> </a:t>
            </a:r>
            <a:r>
              <a:rPr lang="en-US" dirty="0" err="1"/>
              <a:t>nhận</a:t>
            </a:r>
            <a:r>
              <a:rPr lang="en-US" dirty="0"/>
              <a:t> </a:t>
            </a:r>
            <a:r>
              <a:rPr lang="en-US" dirty="0" err="1"/>
              <a:t>sẽ</a:t>
            </a:r>
            <a:r>
              <a:rPr lang="en-US" dirty="0"/>
              <a:t> </a:t>
            </a:r>
            <a:r>
              <a:rPr lang="en-US" dirty="0" err="1"/>
              <a:t>gửi</a:t>
            </a:r>
            <a:r>
              <a:rPr lang="en-US" dirty="0"/>
              <a:t> </a:t>
            </a:r>
            <a:r>
              <a:rPr lang="en-US" dirty="0" err="1"/>
              <a:t>ngược</a:t>
            </a:r>
            <a:r>
              <a:rPr lang="en-US" dirty="0"/>
              <a:t> </a:t>
            </a:r>
            <a:r>
              <a:rPr lang="en-US" dirty="0" err="1"/>
              <a:t>lại</a:t>
            </a:r>
            <a:r>
              <a:rPr lang="en-US" dirty="0"/>
              <a:t> </a:t>
            </a:r>
            <a:r>
              <a:rPr lang="en-US" dirty="0" err="1"/>
              <a:t>một</a:t>
            </a:r>
            <a:r>
              <a:rPr lang="en-US" dirty="0"/>
              <a:t> </a:t>
            </a:r>
            <a:r>
              <a:rPr lang="en-US" dirty="0" err="1"/>
              <a:t>gói</a:t>
            </a:r>
            <a:r>
              <a:rPr lang="en-US" dirty="0"/>
              <a:t> tin </a:t>
            </a:r>
            <a:r>
              <a:rPr lang="en-US" b="1" dirty="0"/>
              <a:t>DHCPACK</a:t>
            </a:r>
            <a:r>
              <a:rPr lang="en-US" dirty="0"/>
              <a:t> </a:t>
            </a:r>
            <a:r>
              <a:rPr lang="en-US" dirty="0" err="1"/>
              <a:t>như</a:t>
            </a:r>
            <a:r>
              <a:rPr lang="en-US" dirty="0"/>
              <a:t> </a:t>
            </a:r>
            <a:r>
              <a:rPr lang="en-US" dirty="0" err="1"/>
              <a:t>là</a:t>
            </a:r>
            <a:r>
              <a:rPr lang="en-US" dirty="0"/>
              <a:t> </a:t>
            </a:r>
            <a:r>
              <a:rPr lang="en-US" dirty="0" err="1"/>
              <a:t>một</a:t>
            </a:r>
            <a:r>
              <a:rPr lang="en-US" dirty="0"/>
              <a:t> </a:t>
            </a:r>
            <a:r>
              <a:rPr lang="en-US" dirty="0" err="1"/>
              <a:t>lời</a:t>
            </a:r>
            <a:r>
              <a:rPr lang="en-US" dirty="0"/>
              <a:t> </a:t>
            </a:r>
            <a:r>
              <a:rPr lang="en-US" dirty="0" err="1"/>
              <a:t>xác</a:t>
            </a:r>
            <a:r>
              <a:rPr lang="en-US" dirty="0"/>
              <a:t> </a:t>
            </a:r>
            <a:r>
              <a:rPr lang="en-US" dirty="0" err="1"/>
              <a:t>nhận</a:t>
            </a:r>
            <a:r>
              <a:rPr lang="en-US" dirty="0"/>
              <a:t>, </a:t>
            </a:r>
            <a:r>
              <a:rPr lang="en-US" dirty="0" err="1"/>
              <a:t>cho</a:t>
            </a:r>
            <a:r>
              <a:rPr lang="en-US" dirty="0"/>
              <a:t> </a:t>
            </a:r>
            <a:r>
              <a:rPr lang="en-US" dirty="0" err="1"/>
              <a:t>biết</a:t>
            </a:r>
            <a:r>
              <a:rPr lang="en-US" dirty="0"/>
              <a:t> </a:t>
            </a:r>
            <a:r>
              <a:rPr lang="en-US" dirty="0" err="1"/>
              <a:t>là</a:t>
            </a:r>
            <a:r>
              <a:rPr lang="en-US" dirty="0"/>
              <a:t> </a:t>
            </a:r>
            <a:r>
              <a:rPr lang="en-US" dirty="0" err="1"/>
              <a:t>địa</a:t>
            </a:r>
            <a:r>
              <a:rPr lang="en-US" dirty="0"/>
              <a:t> </a:t>
            </a:r>
            <a:r>
              <a:rPr lang="en-US" dirty="0" err="1"/>
              <a:t>chỉ</a:t>
            </a:r>
            <a:r>
              <a:rPr lang="en-US" dirty="0"/>
              <a:t> IP </a:t>
            </a:r>
            <a:r>
              <a:rPr lang="en-US" dirty="0" err="1"/>
              <a:t>đó</a:t>
            </a:r>
            <a:r>
              <a:rPr lang="en-US" dirty="0"/>
              <a:t>, subnet mask </a:t>
            </a:r>
            <a:r>
              <a:rPr lang="en-US" dirty="0" err="1"/>
              <a:t>đó</a:t>
            </a:r>
            <a:r>
              <a:rPr lang="en-US" dirty="0"/>
              <a:t> </a:t>
            </a:r>
            <a:r>
              <a:rPr lang="en-US" dirty="0" err="1"/>
              <a:t>và</a:t>
            </a:r>
            <a:r>
              <a:rPr lang="en-US" dirty="0"/>
              <a:t> </a:t>
            </a:r>
            <a:r>
              <a:rPr lang="en-US" dirty="0" err="1"/>
              <a:t>thời</a:t>
            </a:r>
            <a:r>
              <a:rPr lang="en-US" dirty="0"/>
              <a:t> </a:t>
            </a:r>
            <a:r>
              <a:rPr lang="en-US" dirty="0" err="1"/>
              <a:t>hạn</a:t>
            </a:r>
            <a:r>
              <a:rPr lang="en-US" dirty="0"/>
              <a:t> </a:t>
            </a:r>
            <a:r>
              <a:rPr lang="en-US" dirty="0" err="1"/>
              <a:t>cho</a:t>
            </a:r>
            <a:r>
              <a:rPr lang="en-US" dirty="0"/>
              <a:t> </a:t>
            </a:r>
            <a:r>
              <a:rPr lang="en-US" dirty="0" err="1"/>
              <a:t>sử</a:t>
            </a:r>
            <a:r>
              <a:rPr lang="en-US" dirty="0"/>
              <a:t> </a:t>
            </a:r>
            <a:r>
              <a:rPr lang="en-US" dirty="0" err="1"/>
              <a:t>dụng</a:t>
            </a:r>
            <a:r>
              <a:rPr lang="en-US" dirty="0"/>
              <a:t> </a:t>
            </a:r>
            <a:r>
              <a:rPr lang="en-US" dirty="0" err="1"/>
              <a:t>đó</a:t>
            </a:r>
            <a:r>
              <a:rPr lang="en-US" dirty="0"/>
              <a:t> </a:t>
            </a:r>
            <a:r>
              <a:rPr lang="en-US" dirty="0" err="1"/>
              <a:t>sẽ</a:t>
            </a:r>
            <a:r>
              <a:rPr lang="en-US" dirty="0"/>
              <a:t> </a:t>
            </a:r>
            <a:r>
              <a:rPr lang="en-US" dirty="0" err="1"/>
              <a:t>chính</a:t>
            </a:r>
            <a:r>
              <a:rPr lang="en-US" dirty="0"/>
              <a:t> </a:t>
            </a:r>
            <a:r>
              <a:rPr lang="en-US" dirty="0" err="1"/>
              <a:t>thức</a:t>
            </a:r>
            <a:r>
              <a:rPr lang="en-US" dirty="0"/>
              <a:t> </a:t>
            </a:r>
            <a:r>
              <a:rPr lang="en-US" dirty="0" err="1"/>
              <a:t>được</a:t>
            </a:r>
            <a:r>
              <a:rPr lang="en-US" dirty="0"/>
              <a:t> </a:t>
            </a:r>
            <a:r>
              <a:rPr lang="en-US" dirty="0" err="1"/>
              <a:t>áp</a:t>
            </a:r>
            <a:r>
              <a:rPr lang="en-US" dirty="0"/>
              <a:t> </a:t>
            </a:r>
            <a:r>
              <a:rPr lang="en-US" dirty="0" err="1"/>
              <a:t>dụng</a:t>
            </a:r>
            <a:r>
              <a:rPr lang="en-US" dirty="0"/>
              <a:t>. </a:t>
            </a:r>
          </a:p>
          <a:p>
            <a:pPr algn="just" fontAlgn="auto">
              <a:spcAft>
                <a:spcPts val="0"/>
              </a:spcAft>
              <a:defRPr/>
            </a:pPr>
            <a:r>
              <a:rPr lang="en-US" dirty="0" err="1"/>
              <a:t>Ngoài</a:t>
            </a:r>
            <a:r>
              <a:rPr lang="en-US" dirty="0"/>
              <a:t> </a:t>
            </a:r>
            <a:r>
              <a:rPr lang="en-US" dirty="0" err="1"/>
              <a:t>ra</a:t>
            </a:r>
            <a:r>
              <a:rPr lang="en-US" dirty="0"/>
              <a:t> Server </a:t>
            </a:r>
            <a:r>
              <a:rPr lang="en-US" dirty="0" err="1"/>
              <a:t>còn</a:t>
            </a:r>
            <a:r>
              <a:rPr lang="en-US" dirty="0"/>
              <a:t> </a:t>
            </a:r>
            <a:r>
              <a:rPr lang="en-US" dirty="0" err="1"/>
              <a:t>gửi</a:t>
            </a:r>
            <a:r>
              <a:rPr lang="en-US" dirty="0"/>
              <a:t> </a:t>
            </a:r>
            <a:r>
              <a:rPr lang="en-US" dirty="0" err="1"/>
              <a:t>kèm</a:t>
            </a:r>
            <a:r>
              <a:rPr lang="en-US" dirty="0"/>
              <a:t> </a:t>
            </a:r>
            <a:r>
              <a:rPr lang="en-US" dirty="0" err="1"/>
              <a:t>theo</a:t>
            </a:r>
            <a:r>
              <a:rPr lang="en-US" dirty="0"/>
              <a:t> </a:t>
            </a:r>
            <a:r>
              <a:rPr lang="en-US" dirty="0" err="1"/>
              <a:t>những</a:t>
            </a:r>
            <a:r>
              <a:rPr lang="en-US" dirty="0"/>
              <a:t> </a:t>
            </a:r>
            <a:r>
              <a:rPr lang="en-US" dirty="0" err="1"/>
              <a:t>thông</a:t>
            </a:r>
            <a:r>
              <a:rPr lang="en-US" dirty="0"/>
              <a:t> tin </a:t>
            </a:r>
            <a:r>
              <a:rPr lang="en-US" dirty="0" err="1"/>
              <a:t>cấu</a:t>
            </a:r>
            <a:r>
              <a:rPr lang="en-US" dirty="0"/>
              <a:t> </a:t>
            </a:r>
            <a:r>
              <a:rPr lang="en-US" dirty="0" err="1"/>
              <a:t>hình</a:t>
            </a:r>
            <a:r>
              <a:rPr lang="en-US" dirty="0"/>
              <a:t> </a:t>
            </a:r>
            <a:r>
              <a:rPr lang="en-US" dirty="0" err="1"/>
              <a:t>bổ</a:t>
            </a:r>
            <a:r>
              <a:rPr lang="en-US" dirty="0"/>
              <a:t> sung </a:t>
            </a:r>
            <a:r>
              <a:rPr lang="en-US" dirty="0" err="1"/>
              <a:t>như</a:t>
            </a:r>
            <a:r>
              <a:rPr lang="en-US" dirty="0"/>
              <a:t> </a:t>
            </a:r>
            <a:r>
              <a:rPr lang="en-US" dirty="0" err="1"/>
              <a:t>địa</a:t>
            </a:r>
            <a:r>
              <a:rPr lang="en-US" dirty="0"/>
              <a:t> </a:t>
            </a:r>
            <a:r>
              <a:rPr lang="en-US" dirty="0" err="1"/>
              <a:t>chỉ</a:t>
            </a:r>
            <a:r>
              <a:rPr lang="en-US" dirty="0"/>
              <a:t> </a:t>
            </a:r>
            <a:r>
              <a:rPr lang="en-US" dirty="0" err="1"/>
              <a:t>của</a:t>
            </a:r>
            <a:r>
              <a:rPr lang="en-US" dirty="0"/>
              <a:t> gateway </a:t>
            </a:r>
            <a:r>
              <a:rPr lang="en-US" dirty="0" err="1"/>
              <a:t>mặc</a:t>
            </a:r>
            <a:r>
              <a:rPr lang="en-US" dirty="0"/>
              <a:t> </a:t>
            </a:r>
            <a:r>
              <a:rPr lang="en-US" dirty="0" err="1"/>
              <a:t>định</a:t>
            </a:r>
            <a:r>
              <a:rPr lang="en-US" dirty="0"/>
              <a:t>, </a:t>
            </a:r>
            <a:r>
              <a:rPr lang="en-US" dirty="0" err="1"/>
              <a:t>địa</a:t>
            </a:r>
            <a:r>
              <a:rPr lang="en-US" dirty="0"/>
              <a:t> </a:t>
            </a:r>
            <a:r>
              <a:rPr lang="en-US" dirty="0" err="1"/>
              <a:t>chỉ</a:t>
            </a:r>
            <a:r>
              <a:rPr lang="en-US" dirty="0"/>
              <a:t> DNS Server, …</a:t>
            </a:r>
          </a:p>
          <a:p>
            <a:pPr algn="just"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3904693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Káº¿t quáº£ hÃ¬nh áº£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415" y="898525"/>
            <a:ext cx="6699970" cy="565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461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DHCP TRÊN CENTOS 7</a:t>
            </a:r>
          </a:p>
        </p:txBody>
      </p:sp>
      <p:sp>
        <p:nvSpPr>
          <p:cNvPr id="3" name="Content Placeholder 2"/>
          <p:cNvSpPr>
            <a:spLocks noGrp="1"/>
          </p:cNvSpPr>
          <p:nvPr>
            <p:ph idx="1"/>
          </p:nvPr>
        </p:nvSpPr>
        <p:spPr/>
        <p:txBody>
          <a:bodyPr/>
          <a:lstStyle/>
          <a:p>
            <a:r>
              <a:rPr lang="en-US" dirty="0" err="1"/>
              <a:t>Bước</a:t>
            </a:r>
            <a:r>
              <a:rPr lang="en-US" dirty="0"/>
              <a:t> 1: </a:t>
            </a:r>
            <a:r>
              <a:rPr lang="en-US" dirty="0" err="1"/>
              <a:t>đặt</a:t>
            </a:r>
            <a:r>
              <a:rPr lang="en-US" dirty="0"/>
              <a:t> IP </a:t>
            </a:r>
            <a:r>
              <a:rPr lang="en-US" dirty="0" err="1"/>
              <a:t>tĩnh</a:t>
            </a:r>
            <a:r>
              <a:rPr lang="en-US" dirty="0"/>
              <a:t> </a:t>
            </a:r>
            <a:r>
              <a:rPr lang="en-US" dirty="0" err="1"/>
              <a:t>cho</a:t>
            </a:r>
            <a:r>
              <a:rPr lang="en-US" dirty="0"/>
              <a:t> card </a:t>
            </a:r>
            <a:r>
              <a:rPr lang="en-US" dirty="0" err="1"/>
              <a:t>mạng</a:t>
            </a:r>
            <a:r>
              <a:rPr lang="en-US" dirty="0"/>
              <a:t>.</a:t>
            </a:r>
          </a:p>
          <a:p>
            <a:r>
              <a:rPr lang="en-US" dirty="0" err="1"/>
              <a:t>Bước</a:t>
            </a:r>
            <a:r>
              <a:rPr lang="en-US" dirty="0"/>
              <a:t> 2: </a:t>
            </a:r>
            <a:r>
              <a:rPr lang="en-US" dirty="0" err="1"/>
              <a:t>cài</a:t>
            </a:r>
            <a:r>
              <a:rPr lang="en-US" dirty="0"/>
              <a:t> </a:t>
            </a:r>
            <a:r>
              <a:rPr lang="en-US" dirty="0" err="1"/>
              <a:t>đặt</a:t>
            </a:r>
            <a:r>
              <a:rPr lang="en-US" dirty="0"/>
              <a:t> </a:t>
            </a:r>
            <a:r>
              <a:rPr lang="en-US" dirty="0" err="1"/>
              <a:t>gói</a:t>
            </a:r>
            <a:r>
              <a:rPr lang="en-US" dirty="0"/>
              <a:t> </a:t>
            </a:r>
            <a:r>
              <a:rPr lang="en-US" dirty="0" err="1"/>
              <a:t>dhcp</a:t>
            </a:r>
            <a:endParaRPr lang="en-US" dirty="0"/>
          </a:p>
          <a:p>
            <a:r>
              <a:rPr lang="en-US" dirty="0" err="1"/>
              <a:t>Bước</a:t>
            </a:r>
            <a:r>
              <a:rPr lang="en-US" dirty="0"/>
              <a:t> 3: </a:t>
            </a:r>
            <a:r>
              <a:rPr lang="en-US" dirty="0" err="1"/>
              <a:t>cấu</a:t>
            </a:r>
            <a:r>
              <a:rPr lang="en-US" dirty="0"/>
              <a:t> </a:t>
            </a:r>
            <a:r>
              <a:rPr lang="en-US" dirty="0" err="1"/>
              <a:t>hình</a:t>
            </a:r>
            <a:r>
              <a:rPr lang="en-US" dirty="0"/>
              <a:t> </a:t>
            </a:r>
            <a:r>
              <a:rPr lang="en-US" dirty="0" err="1"/>
              <a:t>tập</a:t>
            </a:r>
            <a:r>
              <a:rPr lang="en-US" dirty="0"/>
              <a:t> tin </a:t>
            </a:r>
            <a:r>
              <a:rPr lang="en-US" dirty="0" err="1"/>
              <a:t>dhcpd.conf</a:t>
            </a:r>
            <a:endParaRPr lang="en-US" dirty="0"/>
          </a:p>
          <a:p>
            <a:r>
              <a:rPr lang="en-US" dirty="0" err="1"/>
              <a:t>Bước</a:t>
            </a:r>
            <a:r>
              <a:rPr lang="en-US" dirty="0"/>
              <a:t> 4: start </a:t>
            </a:r>
            <a:r>
              <a:rPr lang="en-US" dirty="0" err="1"/>
              <a:t>dhcp</a:t>
            </a:r>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kết</a:t>
            </a:r>
            <a:r>
              <a:rPr lang="en-US" dirty="0"/>
              <a:t> </a:t>
            </a:r>
            <a:r>
              <a:rPr lang="en-US" dirty="0" err="1"/>
              <a:t>quả</a:t>
            </a:r>
            <a:endParaRPr lang="en-US" dirty="0"/>
          </a:p>
        </p:txBody>
      </p:sp>
    </p:spTree>
    <p:extLst>
      <p:ext uri="{BB962C8B-B14F-4D97-AF65-F5344CB8AC3E}">
        <p14:creationId xmlns:p14="http://schemas.microsoft.com/office/powerpoint/2010/main" val="2692966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DHCP TRÊN WINDOWS SERVER 2012</a:t>
            </a:r>
          </a:p>
        </p:txBody>
      </p:sp>
      <p:sp>
        <p:nvSpPr>
          <p:cNvPr id="3" name="Content Placeholder 2"/>
          <p:cNvSpPr>
            <a:spLocks noGrp="1"/>
          </p:cNvSpPr>
          <p:nvPr>
            <p:ph idx="1"/>
          </p:nvPr>
        </p:nvSpPr>
        <p:spPr/>
        <p:txBody>
          <a:bodyPr/>
          <a:lstStyle/>
          <a:p>
            <a:r>
              <a:rPr lang="en-US" dirty="0" err="1"/>
              <a:t>Bước</a:t>
            </a:r>
            <a:r>
              <a:rPr lang="en-US" dirty="0"/>
              <a:t> 1: </a:t>
            </a:r>
            <a:r>
              <a:rPr lang="en-US" dirty="0" err="1"/>
              <a:t>đặt</a:t>
            </a:r>
            <a:r>
              <a:rPr lang="en-US" dirty="0"/>
              <a:t> IP </a:t>
            </a:r>
            <a:r>
              <a:rPr lang="en-US" dirty="0" err="1"/>
              <a:t>tĩnh</a:t>
            </a:r>
            <a:r>
              <a:rPr lang="en-US" dirty="0"/>
              <a:t> </a:t>
            </a:r>
            <a:r>
              <a:rPr lang="en-US" dirty="0" err="1"/>
              <a:t>cho</a:t>
            </a:r>
            <a:r>
              <a:rPr lang="en-US" dirty="0"/>
              <a:t> card </a:t>
            </a:r>
            <a:r>
              <a:rPr lang="en-US" dirty="0" err="1"/>
              <a:t>mạng</a:t>
            </a:r>
            <a:r>
              <a:rPr lang="en-US" dirty="0"/>
              <a:t>.</a:t>
            </a:r>
          </a:p>
          <a:p>
            <a:r>
              <a:rPr lang="en-US" dirty="0" err="1"/>
              <a:t>Bước</a:t>
            </a:r>
            <a:r>
              <a:rPr lang="en-US" dirty="0"/>
              <a:t> 2: </a:t>
            </a:r>
            <a:r>
              <a:rPr lang="en-US" dirty="0" err="1"/>
              <a:t>cài</a:t>
            </a:r>
            <a:r>
              <a:rPr lang="en-US" dirty="0"/>
              <a:t> </a:t>
            </a:r>
            <a:r>
              <a:rPr lang="en-US" dirty="0" err="1"/>
              <a:t>đặt</a:t>
            </a:r>
            <a:r>
              <a:rPr lang="en-US" dirty="0"/>
              <a:t> DHCP.</a:t>
            </a:r>
          </a:p>
          <a:p>
            <a:r>
              <a:rPr lang="en-US" dirty="0" err="1"/>
              <a:t>Bước</a:t>
            </a:r>
            <a:r>
              <a:rPr lang="en-US" dirty="0"/>
              <a:t> 3: </a:t>
            </a:r>
            <a:r>
              <a:rPr lang="en-US" dirty="0" err="1"/>
              <a:t>cấu</a:t>
            </a:r>
            <a:r>
              <a:rPr lang="en-US" dirty="0"/>
              <a:t> </a:t>
            </a:r>
            <a:r>
              <a:rPr lang="en-US" dirty="0" err="1"/>
              <a:t>hình</a:t>
            </a:r>
            <a:r>
              <a:rPr lang="en-US" dirty="0"/>
              <a:t> DHCP.</a:t>
            </a:r>
          </a:p>
          <a:p>
            <a:r>
              <a:rPr lang="en-US" dirty="0" err="1"/>
              <a:t>Bước</a:t>
            </a:r>
            <a:r>
              <a:rPr lang="en-US" dirty="0"/>
              <a:t> 4: </a:t>
            </a:r>
            <a:r>
              <a:rPr lang="en-US" dirty="0" err="1"/>
              <a:t>Kiểm</a:t>
            </a:r>
            <a:r>
              <a:rPr lang="en-US" dirty="0"/>
              <a:t> </a:t>
            </a:r>
            <a:r>
              <a:rPr lang="en-US" dirty="0" err="1"/>
              <a:t>tra</a:t>
            </a:r>
            <a:r>
              <a:rPr lang="en-US" dirty="0"/>
              <a:t>.</a:t>
            </a:r>
          </a:p>
        </p:txBody>
      </p:sp>
    </p:spTree>
    <p:extLst>
      <p:ext uri="{BB962C8B-B14F-4D97-AF65-F5344CB8AC3E}">
        <p14:creationId xmlns:p14="http://schemas.microsoft.com/office/powerpoint/2010/main" val="358642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Káº¿t quáº£ hÃ¬nh áº£nh cho fin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920" y="1662244"/>
            <a:ext cx="7820959" cy="4295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 CÁC KHÁI NIỆM</a:t>
            </a:r>
          </a:p>
        </p:txBody>
      </p:sp>
      <p:sp>
        <p:nvSpPr>
          <p:cNvPr id="3" name="Content Placeholder 2"/>
          <p:cNvSpPr>
            <a:spLocks noGrp="1"/>
          </p:cNvSpPr>
          <p:nvPr>
            <p:ph idx="1"/>
          </p:nvPr>
        </p:nvSpPr>
        <p:spPr/>
        <p:txBody>
          <a:bodyPr/>
          <a:lstStyle/>
          <a:p>
            <a:pPr marL="0" indent="0" algn="just">
              <a:buNone/>
            </a:pPr>
            <a:r>
              <a:rPr lang="en-US" b="1" dirty="0" err="1"/>
              <a:t>Không</a:t>
            </a:r>
            <a:r>
              <a:rPr lang="en-US" b="1" dirty="0"/>
              <a:t> </a:t>
            </a:r>
            <a:r>
              <a:rPr lang="en-US" b="1" dirty="0" err="1"/>
              <a:t>gian</a:t>
            </a:r>
            <a:r>
              <a:rPr lang="en-US" b="1" dirty="0"/>
              <a:t> </a:t>
            </a:r>
            <a:r>
              <a:rPr lang="en-US" b="1" dirty="0" err="1"/>
              <a:t>tên</a:t>
            </a:r>
            <a:r>
              <a:rPr lang="en-US" b="1" dirty="0"/>
              <a:t> </a:t>
            </a:r>
            <a:r>
              <a:rPr lang="en-US" b="1" dirty="0" err="1"/>
              <a:t>miền</a:t>
            </a:r>
            <a:r>
              <a:rPr lang="en-US" b="1" dirty="0"/>
              <a:t> (Domain name space)</a:t>
            </a:r>
          </a:p>
          <a:p>
            <a:pPr algn="just"/>
            <a:r>
              <a:rPr lang="en-US" dirty="0" err="1"/>
              <a:t>Không</a:t>
            </a:r>
            <a:r>
              <a:rPr lang="en-US" dirty="0"/>
              <a:t> </a:t>
            </a:r>
            <a:r>
              <a:rPr lang="en-US" dirty="0" err="1"/>
              <a:t>gian</a:t>
            </a:r>
            <a:r>
              <a:rPr lang="en-US" dirty="0"/>
              <a:t> </a:t>
            </a:r>
            <a:r>
              <a:rPr lang="en-US" dirty="0" err="1"/>
              <a:t>tên</a:t>
            </a:r>
            <a:r>
              <a:rPr lang="en-US" dirty="0"/>
              <a:t> </a:t>
            </a:r>
            <a:r>
              <a:rPr lang="en-US" dirty="0" err="1"/>
              <a:t>miền</a:t>
            </a:r>
            <a:r>
              <a:rPr lang="en-US" dirty="0"/>
              <a:t> </a:t>
            </a:r>
            <a:r>
              <a:rPr lang="en-US" dirty="0" err="1"/>
              <a:t>là</a:t>
            </a:r>
            <a:r>
              <a:rPr lang="en-US" dirty="0"/>
              <a:t> </a:t>
            </a:r>
            <a:r>
              <a:rPr lang="en-US" dirty="0" err="1"/>
              <a:t>một</a:t>
            </a:r>
            <a:r>
              <a:rPr lang="en-US" dirty="0"/>
              <a:t> </a:t>
            </a:r>
            <a:r>
              <a:rPr lang="en-US" dirty="0" err="1"/>
              <a:t>kiến</a:t>
            </a:r>
            <a:r>
              <a:rPr lang="en-US" dirty="0"/>
              <a:t> </a:t>
            </a:r>
            <a:r>
              <a:rPr lang="en-US" dirty="0" err="1"/>
              <a:t>trúc</a:t>
            </a:r>
            <a:r>
              <a:rPr lang="en-US" dirty="0"/>
              <a:t> </a:t>
            </a:r>
            <a:r>
              <a:rPr lang="en-US" dirty="0" err="1"/>
              <a:t>dạng</a:t>
            </a:r>
            <a:r>
              <a:rPr lang="en-US" dirty="0"/>
              <a:t> </a:t>
            </a:r>
            <a:r>
              <a:rPr lang="en-US" dirty="0" err="1"/>
              <a:t>cây</a:t>
            </a:r>
            <a:r>
              <a:rPr lang="en-US" dirty="0"/>
              <a:t> (</a:t>
            </a:r>
            <a:r>
              <a:rPr lang="en-US" dirty="0" err="1"/>
              <a:t>hình</a:t>
            </a:r>
            <a:r>
              <a:rPr lang="en-US" dirty="0"/>
              <a:t>), </a:t>
            </a:r>
            <a:r>
              <a:rPr lang="en-US" dirty="0" err="1"/>
              <a:t>có</a:t>
            </a:r>
            <a:r>
              <a:rPr lang="en-US" dirty="0"/>
              <a:t> </a:t>
            </a:r>
            <a:r>
              <a:rPr lang="en-US" dirty="0" err="1"/>
              <a:t>chứa</a:t>
            </a:r>
            <a:r>
              <a:rPr lang="en-US" dirty="0"/>
              <a:t> </a:t>
            </a:r>
            <a:r>
              <a:rPr lang="en-US" dirty="0" err="1"/>
              <a:t>nhiều</a:t>
            </a:r>
            <a:r>
              <a:rPr lang="en-US" dirty="0"/>
              <a:t> </a:t>
            </a:r>
            <a:r>
              <a:rPr lang="en-US" dirty="0" err="1"/>
              <a:t>nốt</a:t>
            </a:r>
            <a:r>
              <a:rPr lang="en-US" dirty="0"/>
              <a:t> (node). </a:t>
            </a:r>
            <a:r>
              <a:rPr lang="en-US" dirty="0" err="1"/>
              <a:t>Mỗi</a:t>
            </a:r>
            <a:r>
              <a:rPr lang="en-US" dirty="0"/>
              <a:t> </a:t>
            </a:r>
            <a:r>
              <a:rPr lang="en-US" dirty="0" err="1"/>
              <a:t>nốt</a:t>
            </a:r>
            <a:r>
              <a:rPr lang="en-US" dirty="0"/>
              <a:t> </a:t>
            </a:r>
            <a:r>
              <a:rPr lang="en-US" dirty="0" err="1"/>
              <a:t>trên</a:t>
            </a:r>
            <a:r>
              <a:rPr lang="en-US" dirty="0"/>
              <a:t> </a:t>
            </a:r>
            <a:r>
              <a:rPr lang="en-US" dirty="0" err="1"/>
              <a:t>cây</a:t>
            </a:r>
            <a:r>
              <a:rPr lang="en-US" dirty="0"/>
              <a:t> </a:t>
            </a:r>
            <a:r>
              <a:rPr lang="en-US" dirty="0" err="1"/>
              <a:t>sẽ</a:t>
            </a:r>
            <a:r>
              <a:rPr lang="en-US" dirty="0"/>
              <a:t> </a:t>
            </a:r>
            <a:r>
              <a:rPr lang="en-US" dirty="0" err="1"/>
              <a:t>có</a:t>
            </a:r>
            <a:r>
              <a:rPr lang="en-US" dirty="0"/>
              <a:t> </a:t>
            </a:r>
            <a:r>
              <a:rPr lang="en-US" dirty="0" err="1"/>
              <a:t>một</a:t>
            </a:r>
            <a:r>
              <a:rPr lang="en-US" dirty="0"/>
              <a:t> </a:t>
            </a:r>
            <a:r>
              <a:rPr lang="en-US" dirty="0" err="1"/>
              <a:t>nhãn</a:t>
            </a:r>
            <a:r>
              <a:rPr lang="en-US" dirty="0"/>
              <a:t> </a:t>
            </a:r>
            <a:r>
              <a:rPr lang="en-US" dirty="0" err="1"/>
              <a:t>và</a:t>
            </a:r>
            <a:r>
              <a:rPr lang="en-US" dirty="0"/>
              <a:t> </a:t>
            </a:r>
            <a:r>
              <a:rPr lang="en-US" dirty="0" err="1"/>
              <a:t>không</a:t>
            </a:r>
            <a:r>
              <a:rPr lang="en-US" dirty="0"/>
              <a:t> </a:t>
            </a:r>
            <a:r>
              <a:rPr lang="en-US" dirty="0" err="1"/>
              <a:t>có</a:t>
            </a:r>
            <a:r>
              <a:rPr lang="en-US" dirty="0"/>
              <a:t> </a:t>
            </a:r>
            <a:r>
              <a:rPr lang="en-US" dirty="0" err="1"/>
              <a:t>hoặc</a:t>
            </a:r>
            <a:r>
              <a:rPr lang="en-US" dirty="0"/>
              <a:t> </a:t>
            </a:r>
            <a:r>
              <a:rPr lang="en-US" dirty="0" err="1"/>
              <a:t>nhiều</a:t>
            </a:r>
            <a:r>
              <a:rPr lang="en-US" dirty="0"/>
              <a:t> resource record (RR), </a:t>
            </a:r>
            <a:r>
              <a:rPr lang="en-US" dirty="0" err="1"/>
              <a:t>chúng</a:t>
            </a:r>
            <a:r>
              <a:rPr lang="en-US" dirty="0"/>
              <a:t> </a:t>
            </a:r>
            <a:r>
              <a:rPr lang="en-US" dirty="0" err="1"/>
              <a:t>giữ</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tới</a:t>
            </a:r>
            <a:r>
              <a:rPr lang="en-US" dirty="0"/>
              <a:t> </a:t>
            </a:r>
            <a:r>
              <a:rPr lang="en-US" dirty="0" err="1"/>
              <a:t>tên</a:t>
            </a:r>
            <a:r>
              <a:rPr lang="en-US" dirty="0"/>
              <a:t> </a:t>
            </a:r>
            <a:r>
              <a:rPr lang="en-US" dirty="0" err="1"/>
              <a:t>miền</a:t>
            </a:r>
            <a:r>
              <a:rPr lang="en-US" dirty="0"/>
              <a:t>. </a:t>
            </a:r>
            <a:r>
              <a:rPr lang="en-US" dirty="0" err="1"/>
              <a:t>Nốt</a:t>
            </a:r>
            <a:r>
              <a:rPr lang="en-US" dirty="0"/>
              <a:t> root </a:t>
            </a:r>
            <a:r>
              <a:rPr lang="en-US" dirty="0" err="1"/>
              <a:t>không</a:t>
            </a:r>
            <a:r>
              <a:rPr lang="en-US" dirty="0"/>
              <a:t> </a:t>
            </a:r>
            <a:r>
              <a:rPr lang="en-US" dirty="0" err="1"/>
              <a:t>có</a:t>
            </a:r>
            <a:r>
              <a:rPr lang="en-US" dirty="0"/>
              <a:t> </a:t>
            </a:r>
            <a:r>
              <a:rPr lang="en-US" dirty="0" err="1"/>
              <a:t>nhãn</a:t>
            </a:r>
            <a:r>
              <a:rPr lang="en-US" dirty="0"/>
              <a:t>.</a:t>
            </a:r>
          </a:p>
          <a:p>
            <a:pPr algn="just"/>
            <a:endParaRPr lang="en-US" dirty="0"/>
          </a:p>
        </p:txBody>
      </p:sp>
    </p:spTree>
    <p:extLst>
      <p:ext uri="{BB962C8B-B14F-4D97-AF65-F5344CB8AC3E}">
        <p14:creationId xmlns:p14="http://schemas.microsoft.com/office/powerpoint/2010/main" val="4000059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 CÁC KHÁI NIỆM</a:t>
            </a:r>
          </a:p>
        </p:txBody>
      </p:sp>
      <p:sp>
        <p:nvSpPr>
          <p:cNvPr id="3" name="Content Placeholder 2"/>
          <p:cNvSpPr>
            <a:spLocks noGrp="1"/>
          </p:cNvSpPr>
          <p:nvPr>
            <p:ph idx="1"/>
          </p:nvPr>
        </p:nvSpPr>
        <p:spPr/>
        <p:txBody>
          <a:bodyPr/>
          <a:lstStyle/>
          <a:p>
            <a:endParaRPr lang="en-US"/>
          </a:p>
        </p:txBody>
      </p:sp>
      <p:pic>
        <p:nvPicPr>
          <p:cNvPr id="2050" name="Picture 2" descr="https://upload.wikimedia.org/wikipedia/commons/thumb/b/b1/Domain_name_space.svg/400px-Domain_name_spac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951" y="898525"/>
            <a:ext cx="6729319" cy="5366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56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 CÁC KHÁI NIỆM</a:t>
            </a:r>
          </a:p>
        </p:txBody>
      </p:sp>
      <p:sp>
        <p:nvSpPr>
          <p:cNvPr id="3" name="Content Placeholder 2"/>
          <p:cNvSpPr>
            <a:spLocks noGrp="1"/>
          </p:cNvSpPr>
          <p:nvPr>
            <p:ph idx="1"/>
          </p:nvPr>
        </p:nvSpPr>
        <p:spPr/>
        <p:txBody>
          <a:bodyPr/>
          <a:lstStyle/>
          <a:p>
            <a:pPr marL="0" indent="0">
              <a:buNone/>
            </a:pPr>
            <a:r>
              <a:rPr lang="en-US" b="1" dirty="0" err="1"/>
              <a:t>Tên</a:t>
            </a:r>
            <a:r>
              <a:rPr lang="en-US" b="1" dirty="0"/>
              <a:t> </a:t>
            </a:r>
            <a:r>
              <a:rPr lang="en-US" b="1" dirty="0" err="1"/>
              <a:t>miền</a:t>
            </a:r>
            <a:r>
              <a:rPr lang="en-US" b="1" dirty="0"/>
              <a:t> (Domain name)</a:t>
            </a:r>
          </a:p>
          <a:p>
            <a:r>
              <a:rPr lang="vi-VN" dirty="0"/>
              <a:t>Tên miền được tạo thành từ các nhãn và phân cách nhau bằng dấu chấm (.), ví dụ </a:t>
            </a:r>
            <a:r>
              <a:rPr lang="en-US" dirty="0"/>
              <a:t>sgu.edu.vn</a:t>
            </a:r>
            <a:r>
              <a:rPr lang="vi-VN" dirty="0"/>
              <a:t>. </a:t>
            </a:r>
            <a:endParaRPr lang="en-US" dirty="0"/>
          </a:p>
          <a:p>
            <a:r>
              <a:rPr lang="vi-VN" dirty="0"/>
              <a:t>Tên miền còn được chia theo cấp độ như tên miền top level, tên miền cấp 1, cấp 2..</a:t>
            </a:r>
            <a:endParaRPr lang="en-US" dirty="0"/>
          </a:p>
        </p:txBody>
      </p:sp>
    </p:spTree>
    <p:extLst>
      <p:ext uri="{BB962C8B-B14F-4D97-AF65-F5344CB8AC3E}">
        <p14:creationId xmlns:p14="http://schemas.microsoft.com/office/powerpoint/2010/main" val="357912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 CÁC KHÁI NIỆM</a:t>
            </a:r>
          </a:p>
        </p:txBody>
      </p:sp>
      <p:sp>
        <p:nvSpPr>
          <p:cNvPr id="3" name="Content Placeholder 2"/>
          <p:cNvSpPr>
            <a:spLocks noGrp="1"/>
          </p:cNvSpPr>
          <p:nvPr>
            <p:ph idx="1"/>
          </p:nvPr>
        </p:nvSpPr>
        <p:spPr/>
        <p:txBody>
          <a:bodyPr/>
          <a:lstStyle/>
          <a:p>
            <a:pPr marL="0" indent="0">
              <a:buNone/>
            </a:pPr>
            <a:r>
              <a:rPr lang="en-US" b="1" dirty="0" err="1"/>
              <a:t>Máy</a:t>
            </a:r>
            <a:r>
              <a:rPr lang="en-US" b="1" dirty="0"/>
              <a:t> </a:t>
            </a:r>
            <a:r>
              <a:rPr lang="en-US" b="1" dirty="0" err="1"/>
              <a:t>chủ</a:t>
            </a:r>
            <a:r>
              <a:rPr lang="en-US" b="1" dirty="0"/>
              <a:t> </a:t>
            </a:r>
            <a:r>
              <a:rPr lang="en-US" b="1" dirty="0" err="1"/>
              <a:t>tên</a:t>
            </a:r>
            <a:r>
              <a:rPr lang="en-US" b="1" dirty="0"/>
              <a:t> </a:t>
            </a:r>
            <a:r>
              <a:rPr lang="en-US" b="1" dirty="0" err="1"/>
              <a:t>miền</a:t>
            </a:r>
            <a:r>
              <a:rPr lang="en-US" b="1" dirty="0"/>
              <a:t> (Name servers)</a:t>
            </a:r>
          </a:p>
          <a:p>
            <a:r>
              <a:rPr lang="vi-VN" dirty="0"/>
              <a:t>Máy chủ tên miền chứa thông tin lưu trữ của Không gian tên miền. </a:t>
            </a:r>
            <a:endParaRPr lang="en-US" dirty="0"/>
          </a:p>
          <a:p>
            <a:r>
              <a:rPr lang="vi-VN" dirty="0"/>
              <a:t>Hệ thống tên miền được vận hành bởi hệ thống dữ liệu phân tán, dạng client-server. </a:t>
            </a:r>
            <a:endParaRPr lang="en-US" dirty="0"/>
          </a:p>
          <a:p>
            <a:r>
              <a:rPr lang="vi-VN" dirty="0"/>
              <a:t>Các nốt của hệ dữ liệu này là các máy chủ tên miền. Mỗi một tên miền sẽ có ít nhất một máy chủ DNS chứa thông tin của tên miền đó. </a:t>
            </a:r>
            <a:endParaRPr lang="en-US" dirty="0"/>
          </a:p>
          <a:p>
            <a:r>
              <a:rPr lang="vi-VN" dirty="0"/>
              <a:t>Các thông tin của Máy chủ tên miền sẽ được lưu trữ trong các zone. Có hai dạng NS là là primary và secondary.</a:t>
            </a:r>
            <a:endParaRPr lang="en-US" dirty="0"/>
          </a:p>
        </p:txBody>
      </p:sp>
    </p:spTree>
    <p:extLst>
      <p:ext uri="{BB962C8B-B14F-4D97-AF65-F5344CB8AC3E}">
        <p14:creationId xmlns:p14="http://schemas.microsoft.com/office/powerpoint/2010/main" val="3067277098"/>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DE5B4DEA-E558-41A6-A383-0016FB3C2CE0}" vid="{7843DDF4-6A9C-45B1-AD7A-26D4299BB861}"/>
    </a:ext>
  </a:extLst>
</a:theme>
</file>

<file path=docProps/app.xml><?xml version="1.0" encoding="utf-8"?>
<Properties xmlns="http://schemas.openxmlformats.org/officeDocument/2006/extended-properties" xmlns:vt="http://schemas.openxmlformats.org/officeDocument/2006/docPropsVTypes">
  <Template>Theme1</Template>
  <TotalTime>0</TotalTime>
  <Words>2557</Words>
  <Application>Microsoft Office PowerPoint</Application>
  <PresentationFormat>Widescreen</PresentationFormat>
  <Paragraphs>175</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Times New Roman</vt:lpstr>
      <vt:lpstr>Wingdings</vt:lpstr>
      <vt:lpstr>Theme1</vt:lpstr>
      <vt:lpstr>CHƯƠNG 2 QUẢN LÝ DỊCH VỤ DNS VÀ DHCP</vt:lpstr>
      <vt:lpstr>NỘI DUNG MÔN HỌC</vt:lpstr>
      <vt:lpstr>PowerPoint Presentation</vt:lpstr>
      <vt:lpstr>DNS – CÁC KHÁI NIỆM</vt:lpstr>
      <vt:lpstr>DNS – CÁC KHÁI NIỆM</vt:lpstr>
      <vt:lpstr>DNS – CÁC KHÁI NIỆM</vt:lpstr>
      <vt:lpstr>DNS – CÁC KHÁI NIỆM</vt:lpstr>
      <vt:lpstr>DNS – CÁC KHÁI NIỆM</vt:lpstr>
      <vt:lpstr>DNS – CÁC KHÁI NIỆM</vt:lpstr>
      <vt:lpstr>DNS – CÁC KHÁI NIỆM</vt:lpstr>
      <vt:lpstr>PowerPoint Presentation</vt:lpstr>
      <vt:lpstr>DNS – CÁC KHÁI NIỆM</vt:lpstr>
      <vt:lpstr>DNS – CÁC KHÁI NIỆM</vt:lpstr>
      <vt:lpstr>PowerPoint Presentation</vt:lpstr>
      <vt:lpstr>CƠ CHẾ PHÂN GIẢI TÊN MIỀN – IP </vt:lpstr>
      <vt:lpstr>PowerPoint Presentation</vt:lpstr>
      <vt:lpstr>CƠ CHẾ PHÂN GIẢI TÊN MIỀN – IP </vt:lpstr>
      <vt:lpstr>PowerPoint Presentation</vt:lpstr>
      <vt:lpstr>CƠ CHẾ PHÂN GIẢI TÊN MIỀN – IP </vt:lpstr>
      <vt:lpstr>PowerPoint Presentation</vt:lpstr>
      <vt:lpstr>CƠ CHẾ PHÂN GIẢI IP - TÊN MIỀN</vt:lpstr>
      <vt:lpstr>PowerPoint Presentation</vt:lpstr>
      <vt:lpstr>CƠ CHẾ PHÂN GIẢI IP - TÊN MIỀN</vt:lpstr>
      <vt:lpstr>MỘT SỐ RESOURCE RECORD</vt:lpstr>
      <vt:lpstr>MỘT SỐ RESOURCE RECORD</vt:lpstr>
      <vt:lpstr>MỘT SỐ RESOURCE RECORD</vt:lpstr>
      <vt:lpstr>MỘT SỐ RESOURCE RECORD</vt:lpstr>
      <vt:lpstr>MỘT SỐ RESOURCE RECORD</vt:lpstr>
      <vt:lpstr>MỘT SỐ RESOURCE RECORD</vt:lpstr>
      <vt:lpstr>MỘT SỐ RESOURCE RECORD</vt:lpstr>
      <vt:lpstr>THIẾT LẬP DNS SERVER</vt:lpstr>
      <vt:lpstr>PowerPoint Presentation</vt:lpstr>
      <vt:lpstr>THIẾT LẬP DNS SERVER</vt:lpstr>
      <vt:lpstr>QUẢN LÝ DNS SERVER</vt:lpstr>
      <vt:lpstr>PowerPoint Presentation</vt:lpstr>
      <vt:lpstr>PowerPoint Presentation</vt:lpstr>
      <vt:lpstr>NSLOOKUP VÀ WHOIS</vt:lpstr>
      <vt:lpstr>NSLOOKUP VÀ WHOIS</vt:lpstr>
      <vt:lpstr>NSLOOKUP VÀ WHOIS</vt:lpstr>
      <vt:lpstr>NSLOOKUP VÀ WHOIS</vt:lpstr>
      <vt:lpstr>PowerPoint Presentation</vt:lpstr>
      <vt:lpstr>NSLOOKUP VÀ WHOIS</vt:lpstr>
      <vt:lpstr>DỊCH VỤ DHCP</vt:lpstr>
      <vt:lpstr>GIỚI THIỆU DHCP</vt:lpstr>
      <vt:lpstr>GIỚI THIỆU DHCP</vt:lpstr>
      <vt:lpstr>PowerPoint Presentation</vt:lpstr>
      <vt:lpstr>GIỚI THIỆU DHCP</vt:lpstr>
      <vt:lpstr>PowerPoint Presentation</vt:lpstr>
      <vt:lpstr>GIỚI THIỆU DHCP</vt:lpstr>
      <vt:lpstr>HOẠT ĐỘNG CỦA DHCP</vt:lpstr>
      <vt:lpstr>HOẠT ĐỘNG CỦA DHCP</vt:lpstr>
      <vt:lpstr>HOẠT ĐỘNG CỦA DHCP</vt:lpstr>
      <vt:lpstr>HOẠT ĐỘNG CỦA DHCP</vt:lpstr>
      <vt:lpstr>PowerPoint Presentation</vt:lpstr>
      <vt:lpstr>CÀI ĐẶT DHCP TRÊN CENTOS 7</vt:lpstr>
      <vt:lpstr>CÀI ĐẶT DHCP TRÊN WINDOWS SERVER 2012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QUẢN LÝ DỊCH VỤ DNS VÀ DHCP</dc:title>
  <dc:creator>huanluongminh@gmail.com</dc:creator>
  <cp:lastModifiedBy>huan luong</cp:lastModifiedBy>
  <cp:revision>13</cp:revision>
  <dcterms:created xsi:type="dcterms:W3CDTF">2018-05-10T03:51:41Z</dcterms:created>
  <dcterms:modified xsi:type="dcterms:W3CDTF">2018-09-23T03:13:26Z</dcterms:modified>
</cp:coreProperties>
</file>