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316" r:id="rId15"/>
    <p:sldId id="317" r:id="rId16"/>
    <p:sldId id="318" r:id="rId17"/>
    <p:sldId id="319" r:id="rId18"/>
    <p:sldId id="320" r:id="rId19"/>
    <p:sldId id="258" r:id="rId20"/>
    <p:sldId id="270" r:id="rId21"/>
    <p:sldId id="321" r:id="rId22"/>
    <p:sldId id="322" r:id="rId23"/>
    <p:sldId id="323" r:id="rId24"/>
    <p:sldId id="324" r:id="rId25"/>
    <p:sldId id="295" r:id="rId26"/>
    <p:sldId id="271" r:id="rId27"/>
    <p:sldId id="272"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5" d="100"/>
          <a:sy n="65" d="100"/>
        </p:scale>
        <p:origin x="6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dirty="0">
                <a:solidFill>
                  <a:srgbClr val="FFFF00"/>
                </a:solidFill>
                <a:latin typeface="Times New Roman" pitchFamily="18" charset="0"/>
              </a:rPr>
              <a:t>ĐẠI</a:t>
            </a:r>
            <a:r>
              <a:rPr lang="en-US" sz="3200" b="1" baseline="0" dirty="0">
                <a:solidFill>
                  <a:srgbClr val="FFFF00"/>
                </a:solidFill>
                <a:latin typeface="Times New Roman" pitchFamily="18" charset="0"/>
              </a:rPr>
              <a:t> HỌC SÀI GÒN</a:t>
            </a:r>
            <a:endParaRPr lang="en-US" sz="3200" b="1" dirty="0">
              <a:solidFill>
                <a:srgbClr val="FFFF00"/>
              </a:solidFill>
              <a:latin typeface="Times New Roman" pitchFamily="18" charset="0"/>
            </a:endParaRP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solidFill>
                  <a:srgbClr val="000066"/>
                </a:solidFill>
              </a:defRPr>
            </a:lvl1pPr>
          </a:lstStyle>
          <a:p>
            <a:r>
              <a:rPr lang="en-US"/>
              <a:t>Click to edit Master subtitle style</a:t>
            </a:r>
          </a:p>
        </p:txBody>
      </p:sp>
    </p:spTree>
    <p:extLst>
      <p:ext uri="{BB962C8B-B14F-4D97-AF65-F5344CB8AC3E}">
        <p14:creationId xmlns:p14="http://schemas.microsoft.com/office/powerpoint/2010/main" val="99930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21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756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p>
        </p:txBody>
      </p:sp>
      <p:sp>
        <p:nvSpPr>
          <p:cNvPr id="3" name="Table Placeholder 2"/>
          <p:cNvSpPr>
            <a:spLocks noGrp="1"/>
          </p:cNvSpPr>
          <p:nvPr>
            <p:ph type="tbl" idx="1"/>
          </p:nvPr>
        </p:nvSpPr>
        <p:spPr>
          <a:xfrm>
            <a:off x="203200" y="1066800"/>
            <a:ext cx="11785600" cy="5486400"/>
          </a:xfrm>
        </p:spPr>
        <p:txBody>
          <a:bodyPr/>
          <a:lstStyle/>
          <a:p>
            <a:pPr lvl="0"/>
            <a:r>
              <a:rPr lang="en-US" noProof="0"/>
              <a:t>Click icon to add table</a:t>
            </a:r>
          </a:p>
        </p:txBody>
      </p:sp>
    </p:spTree>
    <p:extLst>
      <p:ext uri="{BB962C8B-B14F-4D97-AF65-F5344CB8AC3E}">
        <p14:creationId xmlns:p14="http://schemas.microsoft.com/office/powerpoint/2010/main" val="387505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785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585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658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561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359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67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433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171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6">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1" name="Picture 33" descr="Lin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Tree>
    <p:extLst>
      <p:ext uri="{BB962C8B-B14F-4D97-AF65-F5344CB8AC3E}">
        <p14:creationId xmlns:p14="http://schemas.microsoft.com/office/powerpoint/2010/main" val="412576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600" b="1">
          <a:solidFill>
            <a:srgbClr val="333399"/>
          </a:solidFill>
          <a:latin typeface="+mj-lt"/>
          <a:ea typeface="+mj-ea"/>
          <a:cs typeface="+mj-cs"/>
        </a:defRPr>
      </a:lvl1pPr>
      <a:lvl2pPr algn="ctr" rtl="0" eaLnBrk="1" fontAlgn="base" hangingPunct="1">
        <a:spcBef>
          <a:spcPct val="0"/>
        </a:spcBef>
        <a:spcAft>
          <a:spcPct val="0"/>
        </a:spcAft>
        <a:defRPr sz="3600" b="1">
          <a:solidFill>
            <a:srgbClr val="333399"/>
          </a:solidFill>
          <a:latin typeface="Arial" charset="0"/>
        </a:defRPr>
      </a:lvl2pPr>
      <a:lvl3pPr algn="ctr" rtl="0" eaLnBrk="1" fontAlgn="base" hangingPunct="1">
        <a:spcBef>
          <a:spcPct val="0"/>
        </a:spcBef>
        <a:spcAft>
          <a:spcPct val="0"/>
        </a:spcAft>
        <a:defRPr sz="3600" b="1">
          <a:solidFill>
            <a:srgbClr val="333399"/>
          </a:solidFill>
          <a:latin typeface="Arial" charset="0"/>
        </a:defRPr>
      </a:lvl3pPr>
      <a:lvl4pPr algn="ctr" rtl="0" eaLnBrk="1" fontAlgn="base" hangingPunct="1">
        <a:spcBef>
          <a:spcPct val="0"/>
        </a:spcBef>
        <a:spcAft>
          <a:spcPct val="0"/>
        </a:spcAft>
        <a:defRPr sz="3600" b="1">
          <a:solidFill>
            <a:srgbClr val="333399"/>
          </a:solidFill>
          <a:latin typeface="Arial" charset="0"/>
        </a:defRPr>
      </a:lvl4pPr>
      <a:lvl5pPr algn="ctr" rtl="0" eaLnBrk="1" fontAlgn="base" hangingPunct="1">
        <a:spcBef>
          <a:spcPct val="0"/>
        </a:spcBef>
        <a:spcAft>
          <a:spcPct val="0"/>
        </a:spcAft>
        <a:defRPr sz="3600" b="1">
          <a:solidFill>
            <a:srgbClr val="333399"/>
          </a:solidFill>
          <a:latin typeface="Arial" charset="0"/>
        </a:defRPr>
      </a:lvl5pPr>
      <a:lvl6pPr marL="457200" algn="ctr" rtl="0" eaLnBrk="1" fontAlgn="base" hangingPunct="1">
        <a:spcBef>
          <a:spcPct val="0"/>
        </a:spcBef>
        <a:spcAft>
          <a:spcPct val="0"/>
        </a:spcAft>
        <a:defRPr sz="3800" b="1">
          <a:solidFill>
            <a:srgbClr val="333399"/>
          </a:solidFill>
          <a:latin typeface="Arial" charset="0"/>
        </a:defRPr>
      </a:lvl6pPr>
      <a:lvl7pPr marL="914400" algn="ctr" rtl="0" eaLnBrk="1" fontAlgn="base" hangingPunct="1">
        <a:spcBef>
          <a:spcPct val="0"/>
        </a:spcBef>
        <a:spcAft>
          <a:spcPct val="0"/>
        </a:spcAft>
        <a:defRPr sz="3800" b="1">
          <a:solidFill>
            <a:srgbClr val="333399"/>
          </a:solidFill>
          <a:latin typeface="Arial" charset="0"/>
        </a:defRPr>
      </a:lvl7pPr>
      <a:lvl8pPr marL="1371600" algn="ctr" rtl="0" eaLnBrk="1" fontAlgn="base" hangingPunct="1">
        <a:spcBef>
          <a:spcPct val="0"/>
        </a:spcBef>
        <a:spcAft>
          <a:spcPct val="0"/>
        </a:spcAft>
        <a:defRPr sz="3800" b="1">
          <a:solidFill>
            <a:srgbClr val="333399"/>
          </a:solidFill>
          <a:latin typeface="Arial" charset="0"/>
        </a:defRPr>
      </a:lvl8pPr>
      <a:lvl9pPr marL="1828800" algn="ctr" rtl="0" eaLnBrk="1" fontAlgn="base" hangingPunct="1">
        <a:spcBef>
          <a:spcPct val="0"/>
        </a:spcBef>
        <a:spcAft>
          <a:spcPct val="0"/>
        </a:spcAft>
        <a:defRPr sz="3800" b="1">
          <a:solidFill>
            <a:srgbClr val="333399"/>
          </a:solidFill>
          <a:latin typeface="Arial" charset="0"/>
        </a:defRPr>
      </a:lvl9pPr>
    </p:titleStyle>
    <p:bodyStyle>
      <a:lvl1pPr marL="342900" indent="-342900" algn="l" rtl="0" eaLnBrk="1" fontAlgn="base" hangingPunct="1">
        <a:spcBef>
          <a:spcPts val="600"/>
        </a:spcBef>
        <a:spcAft>
          <a:spcPts val="600"/>
        </a:spcAft>
        <a:buFont typeface="Wingdings"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CHƯƠNG 3: ACTIVE DIRECTORY</a:t>
            </a:r>
          </a:p>
        </p:txBody>
      </p:sp>
      <p:sp>
        <p:nvSpPr>
          <p:cNvPr id="3" name="Subtitle 2"/>
          <p:cNvSpPr>
            <a:spLocks noGrp="1"/>
          </p:cNvSpPr>
          <p:nvPr>
            <p:ph type="subTitle" idx="1"/>
          </p:nvPr>
        </p:nvSpPr>
        <p:spPr/>
        <p:txBody>
          <a:bodyPr/>
          <a:lstStyle/>
          <a:p>
            <a:r>
              <a:rPr lang="en-US" dirty="0"/>
              <a:t>GV: LƯƠNG MINH HUẤN</a:t>
            </a:r>
          </a:p>
        </p:txBody>
      </p:sp>
    </p:spTree>
    <p:extLst>
      <p:ext uri="{BB962C8B-B14F-4D97-AF65-F5344CB8AC3E}">
        <p14:creationId xmlns:p14="http://schemas.microsoft.com/office/powerpoint/2010/main" val="123836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000" dirty="0" err="1">
                <a:solidFill>
                  <a:schemeClr val="accent2"/>
                </a:solidFill>
                <a:latin typeface="Times New Roman" pitchFamily="18" charset="0"/>
                <a:cs typeface="Times New Roman" pitchFamily="18" charset="0"/>
              </a:rPr>
              <a:t>Kiến</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trúc</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của</a:t>
            </a:r>
            <a:r>
              <a:rPr lang="en-US" sz="3000" dirty="0">
                <a:solidFill>
                  <a:schemeClr val="accent2"/>
                </a:solidFill>
                <a:latin typeface="Times New Roman" pitchFamily="18" charset="0"/>
                <a:cs typeface="Times New Roman" pitchFamily="18" charset="0"/>
              </a:rPr>
              <a:t> Active Directory</a:t>
            </a:r>
            <a:endParaRPr lang="en-US" sz="3000" dirty="0">
              <a:solidFill>
                <a:schemeClr val="accent2"/>
              </a:solidFill>
            </a:endParaRPr>
          </a:p>
        </p:txBody>
      </p:sp>
      <p:sp>
        <p:nvSpPr>
          <p:cNvPr id="3" name="Content Placeholder 2"/>
          <p:cNvSpPr>
            <a:spLocks noGrp="1"/>
          </p:cNvSpPr>
          <p:nvPr>
            <p:ph idx="1"/>
          </p:nvPr>
        </p:nvSpPr>
        <p:spPr>
          <a:xfrm>
            <a:off x="672353" y="1295400"/>
            <a:ext cx="11013141" cy="4222750"/>
          </a:xfrm>
        </p:spPr>
        <p:txBody>
          <a:bodyPr rtlCol="0">
            <a:normAutofit/>
          </a:bodyPr>
          <a:lstStyle/>
          <a:p>
            <a:pPr marL="55563" indent="12700" algn="just" fontAlgn="auto">
              <a:spcAft>
                <a:spcPts val="0"/>
              </a:spcAft>
              <a:buNone/>
              <a:defRPr/>
            </a:pPr>
            <a:r>
              <a:rPr lang="en-US" dirty="0"/>
              <a:t>DOMAIN : </a:t>
            </a:r>
            <a:r>
              <a:rPr lang="vi-VN" dirty="0"/>
              <a:t>là đơn vị chức năng nòng cốt của cấu trúc logic Active Directory. </a:t>
            </a:r>
            <a:endParaRPr lang="en-US" dirty="0"/>
          </a:p>
          <a:p>
            <a:pPr marL="55563" indent="12700" algn="just" fontAlgn="auto">
              <a:spcAft>
                <a:spcPts val="0"/>
              </a:spcAft>
              <a:buNone/>
              <a:defRPr/>
            </a:pPr>
            <a:r>
              <a:rPr lang="vi-VN" dirty="0"/>
              <a:t>Nó là phương tiện để qui</a:t>
            </a:r>
            <a:r>
              <a:rPr lang="en-US" dirty="0"/>
              <a:t> </a:t>
            </a:r>
            <a:r>
              <a:rPr lang="vi-VN" dirty="0"/>
              <a:t>định một tập hợp những người dùng, máy tính, tài nguyên chia sẻ có những qui tắc bảo mật giống</a:t>
            </a:r>
            <a:r>
              <a:rPr lang="en-US" dirty="0"/>
              <a:t> </a:t>
            </a:r>
            <a:r>
              <a:rPr lang="vi-VN" dirty="0"/>
              <a:t>nhau từ đó giúp cho việc quản lý các truy cập vào các Server dễ dàng hơn. </a:t>
            </a:r>
            <a:endParaRPr lang="en-US" dirty="0"/>
          </a:p>
          <a:p>
            <a:pPr marL="411480" algn="just" fontAlgn="auto">
              <a:spcAft>
                <a:spcPts val="0"/>
              </a:spcAft>
              <a:buNone/>
              <a:defRPr/>
            </a:pPr>
            <a:endParaRPr lang="en-US" dirty="0"/>
          </a:p>
        </p:txBody>
      </p:sp>
    </p:spTree>
    <p:extLst>
      <p:ext uri="{BB962C8B-B14F-4D97-AF65-F5344CB8AC3E}">
        <p14:creationId xmlns:p14="http://schemas.microsoft.com/office/powerpoint/2010/main" val="212170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143000"/>
            <a:ext cx="11430000" cy="5441950"/>
          </a:xfrm>
        </p:spPr>
        <p:txBody>
          <a:bodyPr/>
          <a:lstStyle/>
          <a:p>
            <a:pPr marL="55563" indent="12700">
              <a:buNone/>
            </a:pPr>
            <a:r>
              <a:rPr lang="en-US" altLang="en-US" dirty="0"/>
              <a:t>D</a:t>
            </a:r>
            <a:r>
              <a:rPr lang="vi-VN" altLang="en-US" dirty="0"/>
              <a:t>omain đáp ứng </a:t>
            </a:r>
            <a:r>
              <a:rPr lang="en-US" altLang="en-US" dirty="0"/>
              <a:t>h</a:t>
            </a:r>
            <a:r>
              <a:rPr lang="vi-VN" altLang="en-US" dirty="0"/>
              <a:t>a</a:t>
            </a:r>
            <a:r>
              <a:rPr lang="en-US" altLang="en-US" dirty="0" err="1"/>
              <a:t>i</a:t>
            </a:r>
            <a:r>
              <a:rPr lang="vi-VN" altLang="en-US" dirty="0"/>
              <a:t> chức</a:t>
            </a:r>
            <a:r>
              <a:rPr lang="en-US" altLang="en-US" dirty="0"/>
              <a:t> </a:t>
            </a:r>
            <a:r>
              <a:rPr lang="vi-VN" altLang="en-US" dirty="0"/>
              <a:t>năng chính sau:</a:t>
            </a:r>
            <a:endParaRPr lang="en-US" altLang="en-US" dirty="0"/>
          </a:p>
          <a:p>
            <a:pPr marL="55563" indent="12700" algn="just"/>
            <a:r>
              <a:rPr lang="en-US" altLang="en-US" dirty="0"/>
              <a:t> </a:t>
            </a:r>
            <a:r>
              <a:rPr lang="vi-VN" altLang="en-US" dirty="0"/>
              <a:t>Đóng vai trò như một khu vực quản trị (administrative boundary) các đối tượng, là một tập hợp</a:t>
            </a:r>
            <a:r>
              <a:rPr lang="en-US" altLang="en-US" dirty="0"/>
              <a:t> </a:t>
            </a:r>
            <a:r>
              <a:rPr lang="vi-VN" altLang="en-US" dirty="0"/>
              <a:t>các định nghĩa quản trị cho các đối tượng chia sẻ như: có chung một cơ sở dữ liệu thư mục, các</a:t>
            </a:r>
            <a:r>
              <a:rPr lang="en-US" altLang="en-US" dirty="0"/>
              <a:t> </a:t>
            </a:r>
            <a:r>
              <a:rPr lang="en-US" altLang="en-US" dirty="0" err="1"/>
              <a:t>chính</a:t>
            </a:r>
            <a:r>
              <a:rPr lang="en-US" altLang="en-US" dirty="0"/>
              <a:t> </a:t>
            </a:r>
            <a:r>
              <a:rPr lang="en-US" altLang="en-US" dirty="0" err="1"/>
              <a:t>sách</a:t>
            </a:r>
            <a:r>
              <a:rPr lang="en-US" altLang="en-US" dirty="0"/>
              <a:t> </a:t>
            </a:r>
            <a:r>
              <a:rPr lang="en-US" altLang="en-US" dirty="0" err="1"/>
              <a:t>bảo</a:t>
            </a:r>
            <a:r>
              <a:rPr lang="en-US" altLang="en-US" dirty="0"/>
              <a:t> </a:t>
            </a:r>
            <a:r>
              <a:rPr lang="en-US" altLang="en-US" dirty="0" err="1"/>
              <a:t>mật</a:t>
            </a:r>
            <a:r>
              <a:rPr lang="en-US" altLang="en-US" dirty="0"/>
              <a:t>, </a:t>
            </a:r>
            <a:r>
              <a:rPr lang="en-US" altLang="en-US" dirty="0" err="1"/>
              <a:t>các</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ủy</a:t>
            </a:r>
            <a:r>
              <a:rPr lang="en-US" altLang="en-US" dirty="0"/>
              <a:t> </a:t>
            </a:r>
            <a:r>
              <a:rPr lang="en-US" altLang="en-US" dirty="0" err="1"/>
              <a:t>quyền</a:t>
            </a:r>
            <a:r>
              <a:rPr lang="en-US" altLang="en-US" dirty="0"/>
              <a:t> </a:t>
            </a:r>
            <a:r>
              <a:rPr lang="en-US" altLang="en-US" dirty="0" err="1"/>
              <a:t>với</a:t>
            </a:r>
            <a:r>
              <a:rPr lang="en-US" altLang="en-US" dirty="0"/>
              <a:t> </a:t>
            </a:r>
            <a:r>
              <a:rPr lang="en-US" altLang="en-US" dirty="0" err="1"/>
              <a:t>các</a:t>
            </a:r>
            <a:r>
              <a:rPr lang="en-US" altLang="en-US" dirty="0"/>
              <a:t> domain </a:t>
            </a:r>
            <a:r>
              <a:rPr lang="en-US" altLang="en-US" dirty="0" err="1"/>
              <a:t>khác</a:t>
            </a:r>
            <a:r>
              <a:rPr lang="en-US" altLang="en-US" dirty="0"/>
              <a:t>.</a:t>
            </a:r>
          </a:p>
          <a:p>
            <a:pPr marL="55563" indent="12700" algn="just"/>
            <a:r>
              <a:rPr lang="en-US" altLang="en-US" dirty="0"/>
              <a:t> </a:t>
            </a:r>
            <a:r>
              <a:rPr lang="en-US" altLang="en-US" dirty="0" err="1"/>
              <a:t>Giúp</a:t>
            </a:r>
            <a:r>
              <a:rPr lang="en-US" altLang="en-US" dirty="0"/>
              <a:t> </a:t>
            </a:r>
            <a:r>
              <a:rPr lang="en-US" altLang="en-US" dirty="0" err="1"/>
              <a:t>chúng</a:t>
            </a:r>
            <a:r>
              <a:rPr lang="en-US" altLang="en-US" dirty="0"/>
              <a:t> ta </a:t>
            </a:r>
            <a:r>
              <a:rPr lang="en-US" altLang="en-US" dirty="0" err="1"/>
              <a:t>quản</a:t>
            </a:r>
            <a:r>
              <a:rPr lang="en-US" altLang="en-US" dirty="0"/>
              <a:t> </a:t>
            </a:r>
            <a:r>
              <a:rPr lang="en-US" altLang="en-US" dirty="0" err="1"/>
              <a:t>lý</a:t>
            </a:r>
            <a:r>
              <a:rPr lang="en-US" altLang="en-US" dirty="0"/>
              <a:t> </a:t>
            </a:r>
            <a:r>
              <a:rPr lang="en-US" altLang="en-US" dirty="0" err="1"/>
              <a:t>bảo</a:t>
            </a:r>
            <a:r>
              <a:rPr lang="en-US" altLang="en-US" dirty="0"/>
              <a:t> </a:t>
            </a:r>
            <a:r>
              <a:rPr lang="en-US" altLang="en-US" dirty="0" err="1"/>
              <a:t>mật</a:t>
            </a:r>
            <a:r>
              <a:rPr lang="en-US" altLang="en-US" dirty="0"/>
              <a:t> </a:t>
            </a:r>
            <a:r>
              <a:rPr lang="en-US" altLang="en-US" dirty="0" err="1"/>
              <a:t>các</a:t>
            </a:r>
            <a:r>
              <a:rPr lang="en-US" altLang="en-US" dirty="0"/>
              <a:t> </a:t>
            </a:r>
            <a:r>
              <a:rPr lang="en-US" altLang="en-US" dirty="0" err="1"/>
              <a:t>tài</a:t>
            </a:r>
            <a:r>
              <a:rPr lang="en-US" altLang="en-US" dirty="0"/>
              <a:t> </a:t>
            </a:r>
            <a:r>
              <a:rPr lang="en-US" altLang="en-US" dirty="0" err="1"/>
              <a:t>nguyên</a:t>
            </a:r>
            <a:r>
              <a:rPr lang="en-US" altLang="en-US" dirty="0"/>
              <a:t> chia </a:t>
            </a:r>
            <a:r>
              <a:rPr lang="en-US" altLang="en-US" dirty="0" err="1"/>
              <a:t>sẻ</a:t>
            </a:r>
            <a:r>
              <a:rPr lang="en-US" altLang="en-US" dirty="0"/>
              <a:t>.</a:t>
            </a:r>
          </a:p>
        </p:txBody>
      </p:sp>
      <p:sp>
        <p:nvSpPr>
          <p:cNvPr id="4" name="Title 1"/>
          <p:cNvSpPr>
            <a:spLocks noGrp="1"/>
          </p:cNvSpPr>
          <p:nvPr>
            <p:ph type="title"/>
          </p:nvPr>
        </p:nvSpPr>
        <p:spPr/>
        <p:txBody>
          <a:bodyPr rtlCol="0">
            <a:normAutofit/>
          </a:bodyPr>
          <a:lstStyle/>
          <a:p>
            <a:pPr fontAlgn="auto">
              <a:spcAft>
                <a:spcPts val="0"/>
              </a:spcAft>
              <a:defRPr/>
            </a:pPr>
            <a:r>
              <a:rPr lang="en-US" sz="3000" dirty="0" err="1">
                <a:solidFill>
                  <a:schemeClr val="accent2"/>
                </a:solidFill>
                <a:latin typeface="Times New Roman" pitchFamily="18" charset="0"/>
                <a:cs typeface="Times New Roman" pitchFamily="18" charset="0"/>
              </a:rPr>
              <a:t>Kiến</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trúc</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của</a:t>
            </a:r>
            <a:r>
              <a:rPr lang="en-US" sz="3000" dirty="0">
                <a:solidFill>
                  <a:schemeClr val="accent2"/>
                </a:solidFill>
                <a:latin typeface="Times New Roman" pitchFamily="18" charset="0"/>
                <a:cs typeface="Times New Roman" pitchFamily="18" charset="0"/>
              </a:rPr>
              <a:t> Active Directory</a:t>
            </a:r>
            <a:endParaRPr lang="en-US" sz="3000" dirty="0">
              <a:solidFill>
                <a:schemeClr val="accent2"/>
              </a:solidFill>
            </a:endParaRPr>
          </a:p>
        </p:txBody>
      </p:sp>
    </p:spTree>
    <p:extLst>
      <p:ext uri="{BB962C8B-B14F-4D97-AF65-F5344CB8AC3E}">
        <p14:creationId xmlns:p14="http://schemas.microsoft.com/office/powerpoint/2010/main" val="2277511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7772400" cy="554038"/>
          </a:xfrm>
        </p:spPr>
        <p:txBody>
          <a:bodyPr rtlCol="0">
            <a:normAutofit fontScale="90000"/>
          </a:bodyPr>
          <a:lstStyle/>
          <a:p>
            <a:pPr fontAlgn="auto">
              <a:spcAft>
                <a:spcPts val="0"/>
              </a:spcAft>
              <a:defRPr/>
            </a:pPr>
            <a:r>
              <a:rPr lang="en-US" sz="3000" dirty="0" err="1">
                <a:solidFill>
                  <a:schemeClr val="accent2"/>
                </a:solidFill>
                <a:latin typeface="Times New Roman" pitchFamily="18" charset="0"/>
                <a:cs typeface="Times New Roman" pitchFamily="18" charset="0"/>
              </a:rPr>
              <a:t>Kiến</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trúc</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của</a:t>
            </a:r>
            <a:r>
              <a:rPr lang="en-US" sz="3000" dirty="0">
                <a:solidFill>
                  <a:schemeClr val="accent2"/>
                </a:solidFill>
                <a:latin typeface="Times New Roman" pitchFamily="18" charset="0"/>
                <a:cs typeface="Times New Roman" pitchFamily="18" charset="0"/>
              </a:rPr>
              <a:t> Active Directory</a:t>
            </a:r>
            <a:br>
              <a:rPr lang="en-US" sz="3000" dirty="0">
                <a:solidFill>
                  <a:schemeClr val="accent2"/>
                </a:solidFill>
                <a:latin typeface="Times New Roman" pitchFamily="18" charset="0"/>
                <a:cs typeface="Times New Roman" pitchFamily="18" charset="0"/>
              </a:rPr>
            </a:br>
            <a:endParaRPr lang="en-US" sz="3000" dirty="0">
              <a:solidFill>
                <a:schemeClr val="accent2"/>
              </a:solidFill>
            </a:endParaRPr>
          </a:p>
        </p:txBody>
      </p:sp>
      <p:sp>
        <p:nvSpPr>
          <p:cNvPr id="13315" name="Content Placeholder 2"/>
          <p:cNvSpPr>
            <a:spLocks noGrp="1"/>
          </p:cNvSpPr>
          <p:nvPr>
            <p:ph idx="1"/>
          </p:nvPr>
        </p:nvSpPr>
        <p:spPr>
          <a:xfrm>
            <a:off x="551329" y="1143000"/>
            <a:ext cx="11147612" cy="4572000"/>
          </a:xfrm>
        </p:spPr>
        <p:txBody>
          <a:bodyPr/>
          <a:lstStyle/>
          <a:p>
            <a:pPr>
              <a:buFont typeface="Wingdings" panose="05000000000000000000" pitchFamily="2" charset="2"/>
              <a:buNone/>
            </a:pPr>
            <a:r>
              <a:rPr lang="en-US" altLang="en-US" sz="2500" dirty="0"/>
              <a:t>DOMAIN TREE</a:t>
            </a:r>
          </a:p>
          <a:p>
            <a:r>
              <a:rPr lang="vi-VN" altLang="en-US" sz="2700" dirty="0"/>
              <a:t>Domain Tree là cấu trúc bao gồm nhiều domain được sắp xếp có cấp bậc theo cấu trúc hình cây.</a:t>
            </a:r>
          </a:p>
          <a:p>
            <a:r>
              <a:rPr lang="vi-VN" altLang="en-US" sz="2700" dirty="0"/>
              <a:t>Domain tạo ra đầu tiên được gọi là </a:t>
            </a:r>
            <a:r>
              <a:rPr lang="vi-VN" altLang="en-US" sz="2700" b="1" dirty="0"/>
              <a:t>domain root </a:t>
            </a:r>
            <a:r>
              <a:rPr lang="vi-VN" altLang="en-US" sz="2700" dirty="0"/>
              <a:t>và nằm ở gốc của cây thư mục. Tất cả các domain</a:t>
            </a:r>
            <a:r>
              <a:rPr lang="en-US" altLang="en-US" sz="2700" dirty="0"/>
              <a:t> </a:t>
            </a:r>
            <a:r>
              <a:rPr lang="vi-VN" altLang="en-US" sz="2700" dirty="0"/>
              <a:t>tạo ra sau sẽ nằm bên dưới </a:t>
            </a:r>
            <a:r>
              <a:rPr lang="vi-VN" altLang="en-US" sz="2700" b="1" dirty="0"/>
              <a:t>domain root </a:t>
            </a:r>
            <a:r>
              <a:rPr lang="vi-VN" altLang="en-US" sz="2700" dirty="0"/>
              <a:t>và được gọi là </a:t>
            </a:r>
            <a:r>
              <a:rPr lang="vi-VN" altLang="en-US" sz="2700" b="1" dirty="0"/>
              <a:t>domain con (child domain)</a:t>
            </a:r>
            <a:r>
              <a:rPr lang="vi-VN" altLang="en-US" sz="2700" dirty="0"/>
              <a:t>. </a:t>
            </a:r>
            <a:endParaRPr lang="en-US" altLang="en-US" sz="2700" dirty="0"/>
          </a:p>
          <a:p>
            <a:r>
              <a:rPr lang="vi-VN" altLang="en-US" sz="2700" dirty="0"/>
              <a:t>Tên của các</a:t>
            </a:r>
            <a:r>
              <a:rPr lang="en-US" altLang="en-US" sz="2700" dirty="0"/>
              <a:t> </a:t>
            </a:r>
            <a:r>
              <a:rPr lang="vi-VN" altLang="en-US" sz="2700" dirty="0"/>
              <a:t>domain con phải khác biệt nhau. Khi một domain root và ít nhất một domain con được tạo ra thì hình</a:t>
            </a:r>
            <a:r>
              <a:rPr lang="en-US" altLang="en-US" sz="2700" dirty="0"/>
              <a:t> </a:t>
            </a:r>
            <a:r>
              <a:rPr lang="en-US" altLang="en-US" sz="2700" dirty="0" err="1"/>
              <a:t>thành</a:t>
            </a:r>
            <a:r>
              <a:rPr lang="en-US" altLang="en-US" sz="2700" dirty="0"/>
              <a:t> </a:t>
            </a:r>
            <a:r>
              <a:rPr lang="en-US" altLang="en-US" sz="2700" dirty="0" err="1"/>
              <a:t>một</a:t>
            </a:r>
            <a:r>
              <a:rPr lang="en-US" altLang="en-US" sz="2700" dirty="0"/>
              <a:t> </a:t>
            </a:r>
            <a:r>
              <a:rPr lang="en-US" altLang="en-US" sz="2700" dirty="0" err="1"/>
              <a:t>cây</a:t>
            </a:r>
            <a:r>
              <a:rPr lang="en-US" altLang="en-US" sz="2700" dirty="0"/>
              <a:t> domain</a:t>
            </a:r>
          </a:p>
        </p:txBody>
      </p:sp>
    </p:spTree>
    <p:extLst>
      <p:ext uri="{BB962C8B-B14F-4D97-AF65-F5344CB8AC3E}">
        <p14:creationId xmlns:p14="http://schemas.microsoft.com/office/powerpoint/2010/main" val="3707014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7772400" cy="477838"/>
          </a:xfrm>
        </p:spPr>
        <p:txBody>
          <a:bodyPr rtlCol="0">
            <a:normAutofit fontScale="90000"/>
          </a:bodyPr>
          <a:lstStyle/>
          <a:p>
            <a:pPr fontAlgn="auto">
              <a:spcAft>
                <a:spcPts val="0"/>
              </a:spcAft>
              <a:defRPr/>
            </a:pPr>
            <a:r>
              <a:rPr lang="en-US" sz="3000" dirty="0" err="1">
                <a:solidFill>
                  <a:schemeClr val="accent2"/>
                </a:solidFill>
                <a:latin typeface="Times New Roman" pitchFamily="18" charset="0"/>
                <a:cs typeface="Times New Roman" pitchFamily="18" charset="0"/>
              </a:rPr>
              <a:t>Kiến</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trúc</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của</a:t>
            </a:r>
            <a:r>
              <a:rPr lang="en-US" sz="3000" dirty="0">
                <a:solidFill>
                  <a:schemeClr val="accent2"/>
                </a:solidFill>
                <a:latin typeface="Times New Roman" pitchFamily="18" charset="0"/>
                <a:cs typeface="Times New Roman" pitchFamily="18" charset="0"/>
              </a:rPr>
              <a:t> Active Directory</a:t>
            </a:r>
            <a:endParaRPr lang="en-US" sz="3000" dirty="0">
              <a:solidFill>
                <a:schemeClr val="accent2"/>
              </a:solidFill>
            </a:endParaRPr>
          </a:p>
        </p:txBody>
      </p:sp>
      <p:sp>
        <p:nvSpPr>
          <p:cNvPr id="25603" name="Content Placeholder 2"/>
          <p:cNvSpPr>
            <a:spLocks noGrp="1"/>
          </p:cNvSpPr>
          <p:nvPr>
            <p:ph idx="1"/>
          </p:nvPr>
        </p:nvSpPr>
        <p:spPr/>
        <p:txBody>
          <a:bodyPr/>
          <a:lstStyle/>
          <a:p>
            <a:pPr>
              <a:buFont typeface="Wingdings" panose="05000000000000000000" pitchFamily="2" charset="2"/>
              <a:buNone/>
            </a:pPr>
            <a:r>
              <a:rPr lang="en-US" altLang="en-US"/>
              <a:t>FOREST</a:t>
            </a:r>
          </a:p>
          <a:p>
            <a:r>
              <a:rPr lang="vi-VN" altLang="en-US"/>
              <a:t>Forest (rừng) được xây dựng trên một hoặc nhiều Domain Tree, nói cách khác Forest là tập hợp các</a:t>
            </a:r>
            <a:r>
              <a:rPr lang="en-US" altLang="en-US"/>
              <a:t> Domain Tree </a:t>
            </a:r>
            <a:r>
              <a:rPr lang="en-US" altLang="en-US" b="1"/>
              <a:t>có thiết lập quan hệ và ủy quyền cho nhau.</a:t>
            </a:r>
          </a:p>
        </p:txBody>
      </p:sp>
    </p:spTree>
    <p:extLst>
      <p:ext uri="{BB962C8B-B14F-4D97-AF65-F5344CB8AC3E}">
        <p14:creationId xmlns:p14="http://schemas.microsoft.com/office/powerpoint/2010/main" val="260724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5B188E41-750D-4639-A511-D839FE2EFE27}"/>
              </a:ext>
            </a:extLst>
          </p:cNvPr>
          <p:cNvSpPr>
            <a:spLocks noGrp="1"/>
          </p:cNvSpPr>
          <p:nvPr>
            <p:ph type="title"/>
          </p:nvPr>
        </p:nvSpPr>
        <p:spPr/>
        <p:txBody>
          <a:bodyPr/>
          <a:lstStyle/>
          <a:p>
            <a:r>
              <a:rPr lang="en-US" altLang="en-US">
                <a:solidFill>
                  <a:schemeClr val="tx1"/>
                </a:solidFill>
              </a:rPr>
              <a:t>Cách đặt tên domain</a:t>
            </a:r>
          </a:p>
        </p:txBody>
      </p:sp>
      <p:sp>
        <p:nvSpPr>
          <p:cNvPr id="6" name="Content Placeholder 5">
            <a:extLst>
              <a:ext uri="{FF2B5EF4-FFF2-40B4-BE49-F238E27FC236}">
                <a16:creationId xmlns:a16="http://schemas.microsoft.com/office/drawing/2014/main" id="{3624D9C0-DFF7-4B8E-9F24-DE8436146FED}"/>
              </a:ext>
            </a:extLst>
          </p:cNvPr>
          <p:cNvSpPr>
            <a:spLocks noGrp="1"/>
          </p:cNvSpPr>
          <p:nvPr>
            <p:ph idx="1"/>
          </p:nvPr>
        </p:nvSpPr>
        <p:spPr/>
        <p:txBody>
          <a:bodyPr/>
          <a:lstStyle/>
          <a:p>
            <a:pPr algn="just"/>
            <a:r>
              <a:rPr lang="en-US" altLang="en-US"/>
              <a:t>Tên miền được cấu tạo bởi nhiều thành phần ngăn cách nhau bởi dấu chấm.</a:t>
            </a:r>
          </a:p>
          <a:p>
            <a:pPr algn="just"/>
            <a:r>
              <a:rPr lang="en-US" altLang="en-US"/>
              <a:t>Trong đó có tên miền cấp cao nhất và tên miền cấp 2,3,4,…</a:t>
            </a:r>
          </a:p>
          <a:p>
            <a:pPr algn="just"/>
            <a:r>
              <a:rPr lang="en-US" altLang="en-US"/>
              <a:t>Tên miền cấp cao nhất bao gồm : </a:t>
            </a:r>
          </a:p>
          <a:p>
            <a:pPr algn="just"/>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7522A89-C60E-4442-B084-976A853F407D}"/>
              </a:ext>
            </a:extLst>
          </p:cNvPr>
          <p:cNvSpPr>
            <a:spLocks noGrp="1"/>
          </p:cNvSpPr>
          <p:nvPr>
            <p:ph type="title"/>
          </p:nvPr>
        </p:nvSpPr>
        <p:spPr/>
        <p:txBody>
          <a:bodyPr/>
          <a:lstStyle/>
          <a:p>
            <a:r>
              <a:rPr lang="en-US" altLang="en-US">
                <a:solidFill>
                  <a:schemeClr val="tx1"/>
                </a:solidFill>
              </a:rPr>
              <a:t>Cách đặt tên domain</a:t>
            </a:r>
            <a:endParaRPr lang="en-US" altLang="en-US"/>
          </a:p>
        </p:txBody>
      </p:sp>
      <p:sp>
        <p:nvSpPr>
          <p:cNvPr id="3" name="Content Placeholder 2">
            <a:extLst>
              <a:ext uri="{FF2B5EF4-FFF2-40B4-BE49-F238E27FC236}">
                <a16:creationId xmlns:a16="http://schemas.microsoft.com/office/drawing/2014/main" id="{89F2F5AE-E89D-4AC0-804D-1033AAFDD8D0}"/>
              </a:ext>
            </a:extLst>
          </p:cNvPr>
          <p:cNvSpPr>
            <a:spLocks noGrp="1"/>
          </p:cNvSpPr>
          <p:nvPr>
            <p:ph idx="1"/>
          </p:nvPr>
        </p:nvSpPr>
        <p:spPr/>
        <p:txBody>
          <a:bodyPr/>
          <a:lstStyle/>
          <a:p>
            <a:pPr algn="just">
              <a:buFont typeface="Wingdings" panose="05000000000000000000" pitchFamily="2" charset="2"/>
              <a:buChar char="v"/>
              <a:defRPr/>
            </a:pPr>
            <a:r>
              <a:rPr lang="en-US" dirty="0" err="1"/>
              <a:t>Tên</a:t>
            </a:r>
            <a:r>
              <a:rPr lang="en-US" dirty="0"/>
              <a:t> </a:t>
            </a:r>
            <a:r>
              <a:rPr lang="en-US" dirty="0" err="1"/>
              <a:t>miền</a:t>
            </a:r>
            <a:r>
              <a:rPr lang="en-US" dirty="0"/>
              <a:t> </a:t>
            </a:r>
            <a:r>
              <a:rPr lang="en-US" dirty="0" err="1"/>
              <a:t>chung</a:t>
            </a:r>
            <a:r>
              <a:rPr lang="en-US" dirty="0"/>
              <a:t> </a:t>
            </a:r>
            <a:r>
              <a:rPr lang="en-US" dirty="0" err="1"/>
              <a:t>cấp</a:t>
            </a:r>
            <a:r>
              <a:rPr lang="en-US" dirty="0"/>
              <a:t> </a:t>
            </a:r>
            <a:r>
              <a:rPr lang="en-US" dirty="0" err="1"/>
              <a:t>cao</a:t>
            </a:r>
            <a:r>
              <a:rPr lang="en-US" dirty="0"/>
              <a:t> </a:t>
            </a:r>
            <a:r>
              <a:rPr lang="en-US" dirty="0" err="1"/>
              <a:t>nhất</a:t>
            </a:r>
            <a:r>
              <a:rPr lang="en-US" dirty="0"/>
              <a:t> : .com, </a:t>
            </a:r>
            <a:r>
              <a:rPr lang="en-US" dirty="0" err="1"/>
              <a:t>.net</a:t>
            </a:r>
            <a:r>
              <a:rPr lang="en-US" dirty="0"/>
              <a:t>, .org, … </a:t>
            </a:r>
            <a:r>
              <a:rPr lang="vi-VN" dirty="0"/>
              <a:t>những tên miền chung cấp cao nhất khác theo quy định của các tổ chức quốc tế có thẩm quyền về tài nguyên Internet</a:t>
            </a:r>
            <a:r>
              <a:rPr lang="en-US" dirty="0"/>
              <a:t>.</a:t>
            </a:r>
          </a:p>
          <a:p>
            <a:pPr algn="just">
              <a:buFont typeface="Wingdings" panose="05000000000000000000" pitchFamily="2" charset="2"/>
              <a:buChar char="v"/>
              <a:defRPr/>
            </a:pPr>
            <a:r>
              <a:rPr lang="en-US" dirty="0" err="1"/>
              <a:t>Tên</a:t>
            </a:r>
            <a:r>
              <a:rPr lang="en-US" dirty="0"/>
              <a:t> </a:t>
            </a:r>
            <a:r>
              <a:rPr lang="en-US" dirty="0" err="1"/>
              <a:t>miền</a:t>
            </a:r>
            <a:r>
              <a:rPr lang="en-US" dirty="0"/>
              <a:t> </a:t>
            </a:r>
            <a:r>
              <a:rPr lang="en-US" dirty="0" err="1"/>
              <a:t>quốc</a:t>
            </a:r>
            <a:r>
              <a:rPr lang="en-US" dirty="0"/>
              <a:t> </a:t>
            </a:r>
            <a:r>
              <a:rPr lang="en-US" dirty="0" err="1"/>
              <a:t>gia</a:t>
            </a:r>
            <a:r>
              <a:rPr lang="en-US" dirty="0"/>
              <a:t> </a:t>
            </a:r>
            <a:r>
              <a:rPr lang="en-US" dirty="0" err="1"/>
              <a:t>cấp</a:t>
            </a:r>
            <a:r>
              <a:rPr lang="en-US" dirty="0"/>
              <a:t> </a:t>
            </a:r>
            <a:r>
              <a:rPr lang="en-US" dirty="0" err="1"/>
              <a:t>cao</a:t>
            </a:r>
            <a:r>
              <a:rPr lang="en-US" dirty="0"/>
              <a:t> </a:t>
            </a:r>
            <a:r>
              <a:rPr lang="en-US" dirty="0" err="1"/>
              <a:t>nhất</a:t>
            </a:r>
            <a:r>
              <a:rPr lang="en-US" dirty="0"/>
              <a:t> : </a:t>
            </a:r>
            <a:r>
              <a:rPr lang="vi-VN" dirty="0"/>
              <a:t>bao gồm các tên miền được quy định theo chuẩn quốc tế về mã quốc gia</a:t>
            </a:r>
            <a:r>
              <a:rPr lang="en-US" dirty="0"/>
              <a:t>.</a:t>
            </a:r>
          </a:p>
          <a:p>
            <a:pPr marL="0" indent="0" algn="just">
              <a:buNone/>
              <a:defRPr/>
            </a:pPr>
            <a:r>
              <a:rPr lang="en-US" dirty="0" err="1"/>
              <a:t>Ví</a:t>
            </a:r>
            <a:r>
              <a:rPr lang="en-US" dirty="0"/>
              <a:t> </a:t>
            </a:r>
            <a:r>
              <a:rPr lang="en-US" dirty="0" err="1"/>
              <a:t>dụ</a:t>
            </a:r>
            <a:r>
              <a:rPr lang="en-US" dirty="0"/>
              <a:t> : </a:t>
            </a:r>
            <a:r>
              <a:rPr lang="en-US" dirty="0" err="1"/>
              <a:t>tên</a:t>
            </a:r>
            <a:r>
              <a:rPr lang="en-US" dirty="0"/>
              <a:t> </a:t>
            </a:r>
            <a:r>
              <a:rPr lang="en-US" dirty="0" err="1"/>
              <a:t>miền</a:t>
            </a:r>
            <a:r>
              <a:rPr lang="en-US" dirty="0"/>
              <a:t> </a:t>
            </a:r>
            <a:r>
              <a:rPr lang="en-US" dirty="0" err="1"/>
              <a:t>Việt</a:t>
            </a:r>
            <a:r>
              <a:rPr lang="en-US" dirty="0"/>
              <a:t> Nam </a:t>
            </a:r>
            <a:r>
              <a:rPr lang="en-US" dirty="0" err="1"/>
              <a:t>là</a:t>
            </a:r>
            <a:r>
              <a:rPr lang="en-US" dirty="0"/>
              <a:t> : .</a:t>
            </a:r>
            <a:r>
              <a:rPr lang="en-US" dirty="0" err="1"/>
              <a:t>vn</a:t>
            </a:r>
            <a:r>
              <a:rPr lang="en-US" dirty="0"/>
              <a:t>, .com.vn, .net.vn, …</a:t>
            </a:r>
          </a:p>
          <a:p>
            <a:pPr algn="just">
              <a:buFont typeface="Wingdings" panose="05000000000000000000" pitchFamily="2" charset="2"/>
              <a:buChar char="v"/>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29D7118-A50D-472D-B9BF-CB93A0F54EB9}"/>
              </a:ext>
            </a:extLst>
          </p:cNvPr>
          <p:cNvSpPr>
            <a:spLocks noGrp="1"/>
          </p:cNvSpPr>
          <p:nvPr>
            <p:ph type="title"/>
          </p:nvPr>
        </p:nvSpPr>
        <p:spPr/>
        <p:txBody>
          <a:bodyPr/>
          <a:lstStyle/>
          <a:p>
            <a:r>
              <a:rPr lang="en-US" altLang="en-US">
                <a:solidFill>
                  <a:schemeClr val="tx1"/>
                </a:solidFill>
              </a:rPr>
              <a:t>Cách đặt tên domain</a:t>
            </a:r>
            <a:endParaRPr lang="en-US" altLang="en-US"/>
          </a:p>
        </p:txBody>
      </p:sp>
      <p:sp>
        <p:nvSpPr>
          <p:cNvPr id="3" name="Content Placeholder 2">
            <a:extLst>
              <a:ext uri="{FF2B5EF4-FFF2-40B4-BE49-F238E27FC236}">
                <a16:creationId xmlns:a16="http://schemas.microsoft.com/office/drawing/2014/main" id="{BCB8F81C-2697-497D-925C-144120E65C65}"/>
              </a:ext>
            </a:extLst>
          </p:cNvPr>
          <p:cNvSpPr>
            <a:spLocks noGrp="1"/>
          </p:cNvSpPr>
          <p:nvPr>
            <p:ph idx="1"/>
          </p:nvPr>
        </p:nvSpPr>
        <p:spPr/>
        <p:txBody>
          <a:bodyPr/>
          <a:lstStyle/>
          <a:p>
            <a:pPr>
              <a:defRPr/>
            </a:pPr>
            <a:r>
              <a:rPr lang="en-US" dirty="0"/>
              <a:t>T</a:t>
            </a:r>
            <a:r>
              <a:rPr lang="vi-VN" dirty="0"/>
              <a:t>ên miền cấp 2, cấp 3, cấp 4,…là các tên miền đứng ngay bên trái tên miền cấp cao nhất</a:t>
            </a:r>
            <a:r>
              <a:rPr lang="en-US" dirty="0"/>
              <a:t>.</a:t>
            </a:r>
          </a:p>
          <a:p>
            <a:pPr marL="0" indent="0">
              <a:buNone/>
              <a:defRPr/>
            </a:pPr>
            <a:r>
              <a:rPr lang="en-US" dirty="0" err="1"/>
              <a:t>Ví</a:t>
            </a:r>
            <a:r>
              <a:rPr lang="en-US" dirty="0"/>
              <a:t> </a:t>
            </a:r>
            <a:r>
              <a:rPr lang="en-US" dirty="0" err="1"/>
              <a:t>dụ</a:t>
            </a:r>
            <a:r>
              <a:rPr lang="en-US" dirty="0"/>
              <a:t> : </a:t>
            </a:r>
          </a:p>
          <a:p>
            <a:pPr marL="0" indent="0">
              <a:buNone/>
              <a:defRPr/>
            </a:pPr>
            <a:r>
              <a:rPr lang="en-US" dirty="0"/>
              <a:t>sgu.edu.vn : </a:t>
            </a:r>
            <a:r>
              <a:rPr lang="en-US" dirty="0" err="1"/>
              <a:t>tên</a:t>
            </a:r>
            <a:r>
              <a:rPr lang="en-US" dirty="0"/>
              <a:t> </a:t>
            </a:r>
            <a:r>
              <a:rPr lang="en-US" dirty="0" err="1"/>
              <a:t>miền</a:t>
            </a:r>
            <a:r>
              <a:rPr lang="en-US" dirty="0"/>
              <a:t> </a:t>
            </a:r>
            <a:r>
              <a:rPr lang="en-US" dirty="0" err="1"/>
              <a:t>cấp</a:t>
            </a:r>
            <a:r>
              <a:rPr lang="en-US" dirty="0"/>
              <a:t> 2</a:t>
            </a:r>
          </a:p>
          <a:p>
            <a:pPr marL="0" indent="0">
              <a:buNone/>
              <a:defRPr/>
            </a:pPr>
            <a:r>
              <a:rPr lang="en-US" dirty="0"/>
              <a:t>cntt.sgu.edu.vn : </a:t>
            </a:r>
            <a:r>
              <a:rPr lang="en-US" dirty="0" err="1"/>
              <a:t>tên</a:t>
            </a:r>
            <a:r>
              <a:rPr lang="en-US" dirty="0"/>
              <a:t> </a:t>
            </a:r>
            <a:r>
              <a:rPr lang="en-US" dirty="0" err="1"/>
              <a:t>miền</a:t>
            </a:r>
            <a:r>
              <a:rPr lang="en-US" dirty="0"/>
              <a:t> </a:t>
            </a:r>
            <a:r>
              <a:rPr lang="en-US" dirty="0" err="1"/>
              <a:t>cấp</a:t>
            </a:r>
            <a:r>
              <a:rPr lang="en-US" dirty="0"/>
              <a:t> 3</a:t>
            </a:r>
          </a:p>
          <a:p>
            <a:pPr marL="0" indent="0">
              <a:buNone/>
              <a:defRPr/>
            </a:pPr>
            <a:r>
              <a:rPr lang="en-US" dirty="0"/>
              <a:t>mang.cntt.sgu.edu.vn : </a:t>
            </a:r>
            <a:r>
              <a:rPr lang="en-US" dirty="0" err="1"/>
              <a:t>tên</a:t>
            </a:r>
            <a:r>
              <a:rPr lang="en-US" dirty="0"/>
              <a:t> </a:t>
            </a:r>
            <a:r>
              <a:rPr lang="en-US" dirty="0" err="1"/>
              <a:t>miền</a:t>
            </a:r>
            <a:r>
              <a:rPr lang="en-US" dirty="0"/>
              <a:t> </a:t>
            </a:r>
            <a:r>
              <a:rPr lang="en-US" dirty="0" err="1"/>
              <a:t>cấp</a:t>
            </a:r>
            <a:r>
              <a:rPr lang="en-US" dirty="0"/>
              <a:t>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9DF8C88-E084-45BC-858D-2767792AABA1}"/>
              </a:ext>
            </a:extLst>
          </p:cNvPr>
          <p:cNvSpPr>
            <a:spLocks noGrp="1"/>
          </p:cNvSpPr>
          <p:nvPr>
            <p:ph type="title"/>
          </p:nvPr>
        </p:nvSpPr>
        <p:spPr/>
        <p:txBody>
          <a:bodyPr/>
          <a:lstStyle/>
          <a:p>
            <a:r>
              <a:rPr lang="en-US" altLang="en-US">
                <a:solidFill>
                  <a:schemeClr val="tx1"/>
                </a:solidFill>
              </a:rPr>
              <a:t>Cách đặt tên domain</a:t>
            </a:r>
            <a:endParaRPr lang="en-US" altLang="en-US"/>
          </a:p>
        </p:txBody>
      </p:sp>
      <p:sp>
        <p:nvSpPr>
          <p:cNvPr id="3" name="Content Placeholder 2">
            <a:extLst>
              <a:ext uri="{FF2B5EF4-FFF2-40B4-BE49-F238E27FC236}">
                <a16:creationId xmlns:a16="http://schemas.microsoft.com/office/drawing/2014/main" id="{83263CE9-014B-4CD6-BF4C-D6B617BE7364}"/>
              </a:ext>
            </a:extLst>
          </p:cNvPr>
          <p:cNvSpPr>
            <a:spLocks noGrp="1"/>
          </p:cNvSpPr>
          <p:nvPr>
            <p:ph idx="1"/>
          </p:nvPr>
        </p:nvSpPr>
        <p:spPr/>
        <p:txBody>
          <a:bodyPr/>
          <a:lstStyle/>
          <a:p>
            <a:pPr marL="0" indent="0" algn="just">
              <a:buNone/>
              <a:defRPr/>
            </a:pPr>
            <a:r>
              <a:rPr lang="en-US" b="1" dirty="0"/>
              <a:t>Qui </a:t>
            </a:r>
            <a:r>
              <a:rPr lang="en-US" b="1" dirty="0" err="1"/>
              <a:t>tắc</a:t>
            </a:r>
            <a:r>
              <a:rPr lang="en-US" b="1" dirty="0"/>
              <a:t> </a:t>
            </a:r>
            <a:r>
              <a:rPr lang="en-US" b="1" dirty="0" err="1"/>
              <a:t>đặt</a:t>
            </a:r>
            <a:r>
              <a:rPr lang="en-US" b="1" dirty="0"/>
              <a:t> </a:t>
            </a:r>
            <a:r>
              <a:rPr lang="en-US" b="1" dirty="0" err="1"/>
              <a:t>tên</a:t>
            </a:r>
            <a:r>
              <a:rPr lang="en-US" b="1" dirty="0"/>
              <a:t> </a:t>
            </a:r>
            <a:r>
              <a:rPr lang="en-US" b="1" dirty="0" err="1"/>
              <a:t>miền</a:t>
            </a:r>
            <a:r>
              <a:rPr lang="en-US" b="1" dirty="0"/>
              <a:t> :</a:t>
            </a:r>
          </a:p>
          <a:p>
            <a:pPr algn="just">
              <a:defRPr/>
            </a:pPr>
            <a:r>
              <a:rPr lang="vi-VN" dirty="0"/>
              <a:t>Tên miền nên được đặt đơn giản và có tính chất gợi nhớ với mục đ</a:t>
            </a:r>
            <a:r>
              <a:rPr lang="en-US" dirty="0"/>
              <a:t>í</a:t>
            </a:r>
            <a:r>
              <a:rPr lang="vi-VN" dirty="0"/>
              <a:t>ch và phạm vi hoạt động của tổ chức sỡ hữu tên miền.</a:t>
            </a:r>
          </a:p>
          <a:p>
            <a:pPr algn="just">
              <a:defRPr/>
            </a:pPr>
            <a:r>
              <a:rPr lang="vi-VN" dirty="0"/>
              <a:t>Mỗi tên miền được có tối đa 63 ký tự bao gồm cả dấu “.”. Tên miền được đặt bằng các ký tự (a-z A-Z 0-9) và ký tự “-”.</a:t>
            </a:r>
          </a:p>
          <a:p>
            <a:pPr algn="just">
              <a:defRPr/>
            </a:pPr>
            <a:r>
              <a:rPr lang="vi-VN" dirty="0"/>
              <a:t>Một tên miền đầy đủ có chiều dài không vượt quá 255 ký tự.</a:t>
            </a:r>
          </a:p>
          <a:p>
            <a:pPr algn="jus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8FE1172-72A3-41FB-9C6B-DA2ECD0846BE}"/>
              </a:ext>
            </a:extLst>
          </p:cNvPr>
          <p:cNvSpPr>
            <a:spLocks noGrp="1"/>
          </p:cNvSpPr>
          <p:nvPr>
            <p:ph type="title"/>
          </p:nvPr>
        </p:nvSpPr>
        <p:spPr/>
        <p:txBody>
          <a:bodyPr/>
          <a:lstStyle/>
          <a:p>
            <a:r>
              <a:rPr lang="en-US" altLang="en-US">
                <a:solidFill>
                  <a:schemeClr val="tx1"/>
                </a:solidFill>
              </a:rPr>
              <a:t>Cách đặt tên domain</a:t>
            </a:r>
            <a:endParaRPr lang="en-US" altLang="en-US"/>
          </a:p>
        </p:txBody>
      </p:sp>
      <p:sp>
        <p:nvSpPr>
          <p:cNvPr id="3" name="Content Placeholder 2">
            <a:extLst>
              <a:ext uri="{FF2B5EF4-FFF2-40B4-BE49-F238E27FC236}">
                <a16:creationId xmlns:a16="http://schemas.microsoft.com/office/drawing/2014/main" id="{8A29BB76-B488-49D7-9BC5-1A351A046795}"/>
              </a:ext>
            </a:extLst>
          </p:cNvPr>
          <p:cNvSpPr>
            <a:spLocks noGrp="1"/>
          </p:cNvSpPr>
          <p:nvPr>
            <p:ph idx="1"/>
          </p:nvPr>
        </p:nvSpPr>
        <p:spPr/>
        <p:txBody>
          <a:bodyPr/>
          <a:lstStyle/>
          <a:p>
            <a:pPr algn="just">
              <a:defRPr/>
            </a:pPr>
            <a:r>
              <a:rPr lang="en-US" dirty="0" err="1"/>
              <a:t>Một</a:t>
            </a:r>
            <a:r>
              <a:rPr lang="en-US" dirty="0"/>
              <a:t> </a:t>
            </a:r>
            <a:r>
              <a:rPr lang="en-US" dirty="0" err="1"/>
              <a:t>tên</a:t>
            </a:r>
            <a:r>
              <a:rPr lang="en-US" dirty="0"/>
              <a:t> </a:t>
            </a:r>
            <a:r>
              <a:rPr lang="en-US" dirty="0" err="1"/>
              <a:t>miền</a:t>
            </a:r>
            <a:r>
              <a:rPr lang="en-US" dirty="0"/>
              <a:t> </a:t>
            </a:r>
            <a:r>
              <a:rPr lang="en-US" dirty="0" err="1"/>
              <a:t>hoàn</a:t>
            </a:r>
            <a:r>
              <a:rPr lang="en-US" dirty="0"/>
              <a:t> </a:t>
            </a:r>
            <a:r>
              <a:rPr lang="en-US" dirty="0" err="1"/>
              <a:t>chỉnh</a:t>
            </a:r>
            <a:r>
              <a:rPr lang="en-US" dirty="0"/>
              <a:t> </a:t>
            </a:r>
            <a:r>
              <a:rPr lang="en-US" dirty="0" err="1"/>
              <a:t>phải</a:t>
            </a:r>
            <a:r>
              <a:rPr lang="en-US" dirty="0"/>
              <a:t> </a:t>
            </a:r>
            <a:r>
              <a:rPr lang="en-US" dirty="0" err="1"/>
              <a:t>luôn</a:t>
            </a:r>
            <a:r>
              <a:rPr lang="en-US" dirty="0"/>
              <a:t> </a:t>
            </a:r>
            <a:r>
              <a:rPr lang="en-US" dirty="0" err="1"/>
              <a:t>kết</a:t>
            </a:r>
            <a:r>
              <a:rPr lang="en-US" dirty="0"/>
              <a:t> </a:t>
            </a:r>
            <a:r>
              <a:rPr lang="en-US" dirty="0" err="1"/>
              <a:t>thúc</a:t>
            </a:r>
            <a:r>
              <a:rPr lang="en-US" dirty="0"/>
              <a:t> </a:t>
            </a:r>
            <a:r>
              <a:rPr lang="en-US" dirty="0" err="1"/>
              <a:t>bằng</a:t>
            </a:r>
            <a:r>
              <a:rPr lang="en-US" dirty="0"/>
              <a:t> </a:t>
            </a:r>
            <a:r>
              <a:rPr lang="en-US" dirty="0" err="1"/>
              <a:t>dấu</a:t>
            </a:r>
            <a:r>
              <a:rPr lang="en-US" dirty="0"/>
              <a:t> </a:t>
            </a:r>
            <a:r>
              <a:rPr lang="en-US" dirty="0" err="1"/>
              <a:t>chấm</a:t>
            </a:r>
            <a:r>
              <a:rPr lang="en-US" dirty="0"/>
              <a:t>.</a:t>
            </a:r>
          </a:p>
          <a:p>
            <a:pPr marL="0" indent="0" algn="just">
              <a:buNone/>
              <a:defRPr/>
            </a:pPr>
            <a:r>
              <a:rPr lang="en-US" dirty="0" err="1"/>
              <a:t>Ví</a:t>
            </a:r>
            <a:r>
              <a:rPr lang="en-US" dirty="0"/>
              <a:t> </a:t>
            </a:r>
            <a:r>
              <a:rPr lang="en-US" dirty="0" err="1"/>
              <a:t>dụ</a:t>
            </a:r>
            <a:r>
              <a:rPr lang="en-US" dirty="0"/>
              <a:t> :</a:t>
            </a:r>
          </a:p>
          <a:p>
            <a:pPr marL="0" indent="0" algn="just">
              <a:buNone/>
              <a:defRPr/>
            </a:pPr>
            <a:r>
              <a:rPr lang="en-US" dirty="0"/>
              <a:t>sgu.edu.vn.</a:t>
            </a:r>
          </a:p>
          <a:p>
            <a:pPr algn="just">
              <a:defRPr/>
            </a:pPr>
            <a:r>
              <a:rPr lang="en-US" dirty="0" err="1"/>
              <a:t>Tên</a:t>
            </a:r>
            <a:r>
              <a:rPr lang="en-US" dirty="0"/>
              <a:t> </a:t>
            </a:r>
            <a:r>
              <a:rPr lang="en-US" dirty="0" err="1"/>
              <a:t>miền</a:t>
            </a:r>
            <a:r>
              <a:rPr lang="en-US" dirty="0"/>
              <a:t> </a:t>
            </a:r>
            <a:r>
              <a:rPr lang="en-US" dirty="0" err="1"/>
              <a:t>không</a:t>
            </a:r>
            <a:r>
              <a:rPr lang="en-US" dirty="0"/>
              <a:t> </a:t>
            </a:r>
            <a:r>
              <a:rPr lang="en-US" dirty="0" err="1"/>
              <a:t>nhất</a:t>
            </a:r>
            <a:r>
              <a:rPr lang="en-US" dirty="0"/>
              <a:t> </a:t>
            </a:r>
            <a:r>
              <a:rPr lang="en-US" dirty="0" err="1"/>
              <a:t>thiết</a:t>
            </a:r>
            <a:r>
              <a:rPr lang="en-US" dirty="0"/>
              <a:t> </a:t>
            </a:r>
            <a:r>
              <a:rPr lang="en-US" dirty="0" err="1"/>
              <a:t>phải</a:t>
            </a:r>
            <a:r>
              <a:rPr lang="en-US" dirty="0"/>
              <a:t> </a:t>
            </a:r>
            <a:r>
              <a:rPr lang="en-US" dirty="0" err="1"/>
              <a:t>luôn</a:t>
            </a:r>
            <a:r>
              <a:rPr lang="en-US" dirty="0"/>
              <a:t> </a:t>
            </a:r>
            <a:r>
              <a:rPr lang="en-US" dirty="0" err="1"/>
              <a:t>bắt</a:t>
            </a:r>
            <a:r>
              <a:rPr lang="en-US" dirty="0"/>
              <a:t> </a:t>
            </a:r>
            <a:r>
              <a:rPr lang="en-US" dirty="0" err="1"/>
              <a:t>đầu</a:t>
            </a:r>
            <a:r>
              <a:rPr lang="en-US" dirty="0"/>
              <a:t> </a:t>
            </a:r>
            <a:r>
              <a:rPr lang="en-US" dirty="0" err="1"/>
              <a:t>bằng</a:t>
            </a:r>
            <a:r>
              <a:rPr lang="en-US" dirty="0"/>
              <a:t> www.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CẤU HÌNH ACTIVE DIRECTORY TRÊN WIN SERVER</a:t>
            </a:r>
          </a:p>
        </p:txBody>
      </p:sp>
      <p:sp>
        <p:nvSpPr>
          <p:cNvPr id="3" name="Content Placeholder 2"/>
          <p:cNvSpPr>
            <a:spLocks noGrp="1"/>
          </p:cNvSpPr>
          <p:nvPr>
            <p:ph idx="1"/>
          </p:nvPr>
        </p:nvSpPr>
        <p:spPr/>
        <p:txBody>
          <a:bodyPr/>
          <a:lstStyle/>
          <a:p>
            <a:r>
              <a:rPr lang="en-US" dirty="0"/>
              <a:t>B1: </a:t>
            </a:r>
            <a:r>
              <a:rPr lang="en-US" dirty="0" err="1"/>
              <a:t>Cấu</a:t>
            </a:r>
            <a:r>
              <a:rPr lang="en-US" dirty="0"/>
              <a:t> </a:t>
            </a:r>
            <a:r>
              <a:rPr lang="en-US" dirty="0" err="1"/>
              <a:t>hình</a:t>
            </a:r>
            <a:r>
              <a:rPr lang="en-US" dirty="0"/>
              <a:t> IP </a:t>
            </a:r>
            <a:r>
              <a:rPr lang="en-US" dirty="0" err="1"/>
              <a:t>tĩnh</a:t>
            </a:r>
            <a:r>
              <a:rPr lang="en-US" dirty="0"/>
              <a:t>.</a:t>
            </a:r>
          </a:p>
          <a:p>
            <a:r>
              <a:rPr lang="en-US" dirty="0"/>
              <a:t>B2: </a:t>
            </a:r>
            <a:r>
              <a:rPr lang="en-US" dirty="0" err="1"/>
              <a:t>Cấu</a:t>
            </a:r>
            <a:r>
              <a:rPr lang="en-US" dirty="0"/>
              <a:t> </a:t>
            </a:r>
            <a:r>
              <a:rPr lang="en-US" dirty="0" err="1"/>
              <a:t>hình</a:t>
            </a:r>
            <a:r>
              <a:rPr lang="en-US" dirty="0"/>
              <a:t> DNS.</a:t>
            </a:r>
          </a:p>
          <a:p>
            <a:r>
              <a:rPr lang="en-US" dirty="0"/>
              <a:t>B3: </a:t>
            </a:r>
            <a:r>
              <a:rPr lang="en-US" dirty="0" err="1"/>
              <a:t>Cấu</a:t>
            </a:r>
            <a:r>
              <a:rPr lang="en-US" dirty="0"/>
              <a:t> </a:t>
            </a:r>
            <a:r>
              <a:rPr lang="en-US" dirty="0" err="1"/>
              <a:t>hình</a:t>
            </a:r>
            <a:r>
              <a:rPr lang="en-US" dirty="0"/>
              <a:t> Active Directory</a:t>
            </a:r>
          </a:p>
          <a:p>
            <a:r>
              <a:rPr lang="en-US" dirty="0"/>
              <a:t>B4: </a:t>
            </a:r>
            <a:r>
              <a:rPr lang="en-US" dirty="0" err="1"/>
              <a:t>Tạo</a:t>
            </a:r>
            <a:r>
              <a:rPr lang="en-US" dirty="0"/>
              <a:t> user, </a:t>
            </a:r>
            <a:r>
              <a:rPr lang="en-US" dirty="0" err="1"/>
              <a:t>quản</a:t>
            </a:r>
            <a:r>
              <a:rPr lang="en-US" dirty="0"/>
              <a:t> </a:t>
            </a:r>
            <a:r>
              <a:rPr lang="en-US" dirty="0" err="1"/>
              <a:t>lý</a:t>
            </a:r>
            <a:r>
              <a:rPr lang="en-US" dirty="0"/>
              <a:t> Active Directory</a:t>
            </a:r>
          </a:p>
        </p:txBody>
      </p:sp>
    </p:spTree>
    <p:extLst>
      <p:ext uri="{BB962C8B-B14F-4D97-AF65-F5344CB8AC3E}">
        <p14:creationId xmlns:p14="http://schemas.microsoft.com/office/powerpoint/2010/main" val="372256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lstStyle/>
          <a:p>
            <a:r>
              <a:rPr lang="en-US" dirty="0" err="1"/>
              <a:t>Khái</a:t>
            </a:r>
            <a:r>
              <a:rPr lang="en-US" dirty="0"/>
              <a:t> </a:t>
            </a:r>
            <a:r>
              <a:rPr lang="en-US" dirty="0" err="1"/>
              <a:t>niệm</a:t>
            </a:r>
            <a:r>
              <a:rPr lang="en-US" dirty="0"/>
              <a:t> Active Directory</a:t>
            </a:r>
          </a:p>
          <a:p>
            <a:r>
              <a:rPr lang="en-US" dirty="0" err="1"/>
              <a:t>Cách</a:t>
            </a:r>
            <a:r>
              <a:rPr lang="en-US" dirty="0"/>
              <a:t> </a:t>
            </a:r>
            <a:r>
              <a:rPr lang="en-US" dirty="0" err="1"/>
              <a:t>đặt</a:t>
            </a:r>
            <a:r>
              <a:rPr lang="en-US" dirty="0"/>
              <a:t> </a:t>
            </a:r>
            <a:r>
              <a:rPr lang="en-US" dirty="0" err="1"/>
              <a:t>tên</a:t>
            </a:r>
            <a:r>
              <a:rPr lang="en-US" dirty="0"/>
              <a:t> domain</a:t>
            </a:r>
          </a:p>
          <a:p>
            <a:r>
              <a:rPr lang="en-US" dirty="0" err="1"/>
              <a:t>Cài</a:t>
            </a:r>
            <a:r>
              <a:rPr lang="en-US" dirty="0"/>
              <a:t> </a:t>
            </a:r>
            <a:r>
              <a:rPr lang="en-US" dirty="0" err="1"/>
              <a:t>đặt</a:t>
            </a:r>
            <a:r>
              <a:rPr lang="en-US" dirty="0"/>
              <a:t> </a:t>
            </a:r>
            <a:r>
              <a:rPr lang="en-US" dirty="0" err="1"/>
              <a:t>và</a:t>
            </a:r>
            <a:r>
              <a:rPr lang="en-US" dirty="0"/>
              <a:t> </a:t>
            </a:r>
            <a:r>
              <a:rPr lang="en-US" dirty="0" err="1"/>
              <a:t>quản</a:t>
            </a:r>
            <a:r>
              <a:rPr lang="en-US" dirty="0"/>
              <a:t> </a:t>
            </a:r>
            <a:r>
              <a:rPr lang="en-US" dirty="0" err="1"/>
              <a:t>lý</a:t>
            </a:r>
            <a:r>
              <a:rPr lang="en-US" dirty="0"/>
              <a:t> AD </a:t>
            </a:r>
            <a:r>
              <a:rPr lang="en-US" dirty="0" err="1"/>
              <a:t>trên</a:t>
            </a:r>
            <a:r>
              <a:rPr lang="en-US" dirty="0"/>
              <a:t> Win server 2012</a:t>
            </a:r>
          </a:p>
          <a:p>
            <a:r>
              <a:rPr lang="en-US" dirty="0" err="1"/>
              <a:t>Quản</a:t>
            </a:r>
            <a:r>
              <a:rPr lang="en-US" dirty="0"/>
              <a:t> </a:t>
            </a:r>
            <a:r>
              <a:rPr lang="en-US" dirty="0" err="1"/>
              <a:t>lý</a:t>
            </a:r>
            <a:r>
              <a:rPr lang="en-US" dirty="0"/>
              <a:t> domain </a:t>
            </a:r>
            <a:r>
              <a:rPr lang="en-US" dirty="0" err="1"/>
              <a:t>trên</a:t>
            </a:r>
            <a:r>
              <a:rPr lang="en-US" dirty="0"/>
              <a:t> win server 2012</a:t>
            </a:r>
          </a:p>
          <a:p>
            <a:r>
              <a:rPr lang="en-US" dirty="0" err="1"/>
              <a:t>Định</a:t>
            </a:r>
            <a:r>
              <a:rPr lang="en-US" dirty="0"/>
              <a:t> </a:t>
            </a:r>
            <a:r>
              <a:rPr lang="en-US" dirty="0" err="1"/>
              <a:t>nghĩa</a:t>
            </a:r>
            <a:r>
              <a:rPr lang="en-US" dirty="0"/>
              <a:t> </a:t>
            </a:r>
            <a:r>
              <a:rPr lang="en-US" dirty="0" err="1"/>
              <a:t>về</a:t>
            </a:r>
            <a:r>
              <a:rPr lang="en-US" dirty="0"/>
              <a:t> </a:t>
            </a:r>
            <a:r>
              <a:rPr lang="en-US" dirty="0" err="1"/>
              <a:t>tài</a:t>
            </a:r>
            <a:r>
              <a:rPr lang="en-US" dirty="0"/>
              <a:t> </a:t>
            </a:r>
            <a:r>
              <a:rPr lang="en-US" dirty="0" err="1"/>
              <a:t>khoản</a:t>
            </a:r>
            <a:r>
              <a:rPr lang="en-US" dirty="0"/>
              <a:t> ng</a:t>
            </a:r>
            <a:r>
              <a:rPr lang="vi-VN" dirty="0"/>
              <a:t>ư</a:t>
            </a:r>
            <a:r>
              <a:rPr lang="en-US" dirty="0" err="1"/>
              <a:t>ời</a:t>
            </a:r>
            <a:r>
              <a:rPr lang="en-US" dirty="0"/>
              <a:t> </a:t>
            </a:r>
            <a:r>
              <a:rPr lang="en-US" dirty="0" err="1"/>
              <a:t>dùng</a:t>
            </a:r>
            <a:r>
              <a:rPr lang="en-US" dirty="0"/>
              <a:t>, </a:t>
            </a:r>
            <a:r>
              <a:rPr lang="en-US" dirty="0" err="1"/>
              <a:t>tài</a:t>
            </a:r>
            <a:r>
              <a:rPr lang="en-US" dirty="0"/>
              <a:t> </a:t>
            </a:r>
            <a:r>
              <a:rPr lang="en-US" dirty="0" err="1"/>
              <a:t>khoản</a:t>
            </a:r>
            <a:r>
              <a:rPr lang="en-US" dirty="0"/>
              <a:t> </a:t>
            </a:r>
            <a:r>
              <a:rPr lang="en-US" dirty="0" err="1"/>
              <a:t>nhóm</a:t>
            </a:r>
            <a:endParaRPr lang="en-US" dirty="0"/>
          </a:p>
          <a:p>
            <a:r>
              <a:rPr lang="en-US" dirty="0"/>
              <a:t>Backup DC </a:t>
            </a:r>
            <a:r>
              <a:rPr lang="en-US" dirty="0" err="1"/>
              <a:t>và</a:t>
            </a:r>
            <a:r>
              <a:rPr lang="en-US" dirty="0"/>
              <a:t> Child DC</a:t>
            </a:r>
          </a:p>
          <a:p>
            <a:r>
              <a:rPr lang="en-US" dirty="0" err="1"/>
              <a:t>Cài</a:t>
            </a:r>
            <a:r>
              <a:rPr lang="en-US" dirty="0"/>
              <a:t> </a:t>
            </a:r>
            <a:r>
              <a:rPr lang="en-US" dirty="0" err="1"/>
              <a:t>đặt</a:t>
            </a:r>
            <a:r>
              <a:rPr lang="en-US" dirty="0"/>
              <a:t> domain </a:t>
            </a:r>
            <a:r>
              <a:rPr lang="en-US" dirty="0" err="1"/>
              <a:t>trên</a:t>
            </a:r>
            <a:r>
              <a:rPr lang="en-US" dirty="0"/>
              <a:t> Centos 7</a:t>
            </a:r>
          </a:p>
        </p:txBody>
      </p:sp>
    </p:spTree>
    <p:extLst>
      <p:ext uri="{BB962C8B-B14F-4D97-AF65-F5344CB8AC3E}">
        <p14:creationId xmlns:p14="http://schemas.microsoft.com/office/powerpoint/2010/main" val="2701819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QUẢN LÝ DOMAIN TRÊN WIN SERVER 2012</a:t>
            </a:r>
          </a:p>
        </p:txBody>
      </p:sp>
      <p:sp>
        <p:nvSpPr>
          <p:cNvPr id="3" name="Content Placeholder 2"/>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về</a:t>
            </a:r>
            <a:r>
              <a:rPr lang="en-US" dirty="0"/>
              <a:t> </a:t>
            </a:r>
            <a:r>
              <a:rPr lang="en-US" dirty="0" err="1"/>
              <a:t>mật</a:t>
            </a:r>
            <a:r>
              <a:rPr lang="en-US" dirty="0"/>
              <a:t> </a:t>
            </a:r>
            <a:r>
              <a:rPr lang="en-US" dirty="0" err="1"/>
              <a:t>khẩu</a:t>
            </a:r>
            <a:r>
              <a:rPr lang="en-US" dirty="0"/>
              <a:t>, </a:t>
            </a:r>
            <a:r>
              <a:rPr lang="en-US" dirty="0" err="1"/>
              <a:t>khóa</a:t>
            </a:r>
            <a:r>
              <a:rPr lang="en-US" dirty="0"/>
              <a:t> </a:t>
            </a:r>
            <a:r>
              <a:rPr lang="en-US" dirty="0" err="1"/>
              <a:t>tài</a:t>
            </a:r>
            <a:r>
              <a:rPr lang="en-US" dirty="0"/>
              <a:t> </a:t>
            </a:r>
            <a:r>
              <a:rPr lang="en-US" dirty="0" err="1"/>
              <a:t>khoản</a:t>
            </a:r>
            <a:r>
              <a:rPr lang="en-US" dirty="0"/>
              <a:t> </a:t>
            </a:r>
            <a:r>
              <a:rPr lang="en-US" dirty="0" err="1"/>
              <a:t>người</a:t>
            </a:r>
            <a:r>
              <a:rPr lang="en-US" dirty="0"/>
              <a:t> dung.</a:t>
            </a:r>
          </a:p>
          <a:p>
            <a:r>
              <a:rPr lang="en-US" dirty="0" err="1"/>
              <a:t>Tạo</a:t>
            </a:r>
            <a:r>
              <a:rPr lang="en-US" dirty="0"/>
              <a:t> </a:t>
            </a:r>
            <a:r>
              <a:rPr lang="en-US" dirty="0" err="1"/>
              <a:t>và</a:t>
            </a:r>
            <a:r>
              <a:rPr lang="en-US" dirty="0"/>
              <a:t> </a:t>
            </a:r>
            <a:r>
              <a:rPr lang="en-US" dirty="0" err="1"/>
              <a:t>quản</a:t>
            </a:r>
            <a:r>
              <a:rPr lang="en-US" dirty="0"/>
              <a:t> </a:t>
            </a:r>
            <a:r>
              <a:rPr lang="en-US" dirty="0" err="1"/>
              <a:t>lý</a:t>
            </a:r>
            <a:r>
              <a:rPr lang="en-US" dirty="0"/>
              <a:t> user, group, OU.</a:t>
            </a:r>
          </a:p>
          <a:p>
            <a:r>
              <a:rPr lang="en-US" dirty="0" err="1"/>
              <a:t>Quản</a:t>
            </a:r>
            <a:r>
              <a:rPr lang="en-US" dirty="0"/>
              <a:t> </a:t>
            </a:r>
            <a:r>
              <a:rPr lang="en-US" dirty="0" err="1"/>
              <a:t>lý</a:t>
            </a:r>
            <a:r>
              <a:rPr lang="en-US" dirty="0"/>
              <a:t> user profile</a:t>
            </a:r>
          </a:p>
          <a:p>
            <a:endParaRPr lang="en-US" dirty="0"/>
          </a:p>
        </p:txBody>
      </p:sp>
    </p:spTree>
    <p:extLst>
      <p:ext uri="{BB962C8B-B14F-4D97-AF65-F5344CB8AC3E}">
        <p14:creationId xmlns:p14="http://schemas.microsoft.com/office/powerpoint/2010/main" val="124783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9E05-48FC-40DC-AEF1-E1FFE1AE0839}"/>
              </a:ext>
            </a:extLst>
          </p:cNvPr>
          <p:cNvSpPr>
            <a:spLocks noGrp="1"/>
          </p:cNvSpPr>
          <p:nvPr>
            <p:ph type="title"/>
          </p:nvPr>
        </p:nvSpPr>
        <p:spPr/>
        <p:txBody>
          <a:bodyPr rtlCol="0">
            <a:normAutofit/>
          </a:bodyPr>
          <a:lstStyle/>
          <a:p>
            <a:pPr fontAlgn="auto">
              <a:spcAft>
                <a:spcPts val="0"/>
              </a:spcAft>
              <a:defRPr/>
            </a:pPr>
            <a:r>
              <a:rPr lang="en-US" sz="3000" dirty="0" err="1">
                <a:solidFill>
                  <a:schemeClr val="tx2">
                    <a:satMod val="200000"/>
                  </a:schemeClr>
                </a:solidFill>
                <a:latin typeface="Times New Roman" pitchFamily="18" charset="0"/>
                <a:cs typeface="Times New Roman" pitchFamily="18" charset="0"/>
              </a:rPr>
              <a:t>Định</a:t>
            </a:r>
            <a:r>
              <a:rPr lang="en-US" sz="3000" dirty="0">
                <a:solidFill>
                  <a:schemeClr val="tx2">
                    <a:satMod val="200000"/>
                  </a:schemeClr>
                </a:solidFill>
                <a:latin typeface="Times New Roman" pitchFamily="18" charset="0"/>
                <a:cs typeface="Times New Roman" pitchFamily="18" charset="0"/>
              </a:rPr>
              <a:t> </a:t>
            </a:r>
            <a:r>
              <a:rPr lang="en-US" sz="3000" dirty="0" err="1">
                <a:solidFill>
                  <a:schemeClr val="tx2">
                    <a:satMod val="200000"/>
                  </a:schemeClr>
                </a:solidFill>
                <a:latin typeface="Times New Roman" pitchFamily="18" charset="0"/>
                <a:cs typeface="Times New Roman" pitchFamily="18" charset="0"/>
              </a:rPr>
              <a:t>nghĩa</a:t>
            </a:r>
            <a:r>
              <a:rPr lang="en-US" sz="3000" dirty="0">
                <a:solidFill>
                  <a:schemeClr val="tx2">
                    <a:satMod val="200000"/>
                  </a:schemeClr>
                </a:solidFill>
                <a:latin typeface="Times New Roman" pitchFamily="18" charset="0"/>
                <a:cs typeface="Times New Roman" pitchFamily="18" charset="0"/>
              </a:rPr>
              <a:t> </a:t>
            </a:r>
            <a:r>
              <a:rPr lang="en-US" sz="3000" dirty="0" err="1">
                <a:solidFill>
                  <a:schemeClr val="tx2">
                    <a:satMod val="200000"/>
                  </a:schemeClr>
                </a:solidFill>
                <a:latin typeface="Times New Roman" pitchFamily="18" charset="0"/>
                <a:cs typeface="Times New Roman" pitchFamily="18" charset="0"/>
              </a:rPr>
              <a:t>tài</a:t>
            </a:r>
            <a:r>
              <a:rPr lang="en-US" sz="3000" dirty="0">
                <a:solidFill>
                  <a:schemeClr val="tx2">
                    <a:satMod val="200000"/>
                  </a:schemeClr>
                </a:solidFill>
                <a:latin typeface="Times New Roman" pitchFamily="18" charset="0"/>
                <a:cs typeface="Times New Roman" pitchFamily="18" charset="0"/>
              </a:rPr>
              <a:t> </a:t>
            </a:r>
            <a:r>
              <a:rPr lang="en-US" sz="3000" dirty="0" err="1">
                <a:solidFill>
                  <a:schemeClr val="tx2">
                    <a:satMod val="200000"/>
                  </a:schemeClr>
                </a:solidFill>
                <a:latin typeface="Times New Roman" pitchFamily="18" charset="0"/>
                <a:cs typeface="Times New Roman" pitchFamily="18" charset="0"/>
              </a:rPr>
              <a:t>khoản</a:t>
            </a:r>
            <a:r>
              <a:rPr lang="en-US" sz="3000" dirty="0">
                <a:solidFill>
                  <a:schemeClr val="tx2">
                    <a:satMod val="200000"/>
                  </a:schemeClr>
                </a:solidFill>
                <a:latin typeface="Times New Roman" pitchFamily="18" charset="0"/>
                <a:cs typeface="Times New Roman" pitchFamily="18" charset="0"/>
              </a:rPr>
              <a:t> </a:t>
            </a:r>
            <a:r>
              <a:rPr lang="en-US" sz="3000" dirty="0" err="1">
                <a:solidFill>
                  <a:schemeClr val="tx2">
                    <a:satMod val="200000"/>
                  </a:schemeClr>
                </a:solidFill>
                <a:latin typeface="Times New Roman" pitchFamily="18" charset="0"/>
                <a:cs typeface="Times New Roman" pitchFamily="18" charset="0"/>
              </a:rPr>
              <a:t>người</a:t>
            </a:r>
            <a:r>
              <a:rPr lang="en-US" sz="3000" dirty="0">
                <a:solidFill>
                  <a:schemeClr val="tx2">
                    <a:satMod val="200000"/>
                  </a:schemeClr>
                </a:solidFill>
                <a:latin typeface="Times New Roman" pitchFamily="18" charset="0"/>
                <a:cs typeface="Times New Roman" pitchFamily="18" charset="0"/>
              </a:rPr>
              <a:t> </a:t>
            </a:r>
            <a:r>
              <a:rPr lang="en-US" sz="3000" dirty="0" err="1">
                <a:solidFill>
                  <a:schemeClr val="tx2">
                    <a:satMod val="200000"/>
                  </a:schemeClr>
                </a:solidFill>
                <a:latin typeface="Times New Roman" pitchFamily="18" charset="0"/>
                <a:cs typeface="Times New Roman" pitchFamily="18" charset="0"/>
              </a:rPr>
              <a:t>dùng</a:t>
            </a:r>
            <a:endParaRPr lang="en-US" sz="3000" dirty="0">
              <a:solidFill>
                <a:schemeClr val="tx2">
                  <a:satMod val="200000"/>
                </a:schemeClr>
              </a:solidFill>
              <a:latin typeface="Times New Roman" pitchFamily="18" charset="0"/>
              <a:cs typeface="Times New Roman" pitchFamily="18" charset="0"/>
            </a:endParaRPr>
          </a:p>
        </p:txBody>
      </p:sp>
      <p:sp>
        <p:nvSpPr>
          <p:cNvPr id="4099" name="Content Placeholder 2">
            <a:extLst>
              <a:ext uri="{FF2B5EF4-FFF2-40B4-BE49-F238E27FC236}">
                <a16:creationId xmlns:a16="http://schemas.microsoft.com/office/drawing/2014/main" id="{DF5E08F1-749A-45CB-BD76-D6F049357BDB}"/>
              </a:ext>
            </a:extLst>
          </p:cNvPr>
          <p:cNvSpPr>
            <a:spLocks noGrp="1"/>
          </p:cNvSpPr>
          <p:nvPr>
            <p:ph idx="1"/>
          </p:nvPr>
        </p:nvSpPr>
        <p:spPr>
          <a:xfrm>
            <a:off x="1676400" y="1066800"/>
            <a:ext cx="8839200" cy="5486400"/>
          </a:xfrm>
        </p:spPr>
        <p:txBody>
          <a:bodyPr/>
          <a:lstStyle/>
          <a:p>
            <a:pPr algn="just" eaLnBrk="1" hangingPunct="1"/>
            <a:r>
              <a:rPr lang="vi-VN" altLang="en-US"/>
              <a:t>Tài khoản người dùng (</a:t>
            </a:r>
            <a:r>
              <a:rPr lang="vi-VN" altLang="en-US" b="1"/>
              <a:t>user account</a:t>
            </a:r>
            <a:r>
              <a:rPr lang="vi-VN" altLang="en-US"/>
              <a:t>) là một đối tượng quan trọng đại diện cho người dùng trên</a:t>
            </a:r>
            <a:r>
              <a:rPr lang="en-US" altLang="en-US"/>
              <a:t> </a:t>
            </a:r>
            <a:r>
              <a:rPr lang="vi-VN" altLang="en-US"/>
              <a:t>mạng, chúng được phân biệt với nhau thông qua chuỗi nhận dạng </a:t>
            </a:r>
            <a:r>
              <a:rPr lang="vi-VN" altLang="en-US" b="1"/>
              <a:t>username</a:t>
            </a:r>
            <a:r>
              <a:rPr lang="vi-VN" altLang="en-US"/>
              <a:t>. </a:t>
            </a:r>
            <a:endParaRPr lang="en-US" altLang="en-US"/>
          </a:p>
          <a:p>
            <a:pPr algn="just" eaLnBrk="1" hangingPunct="1"/>
            <a:r>
              <a:rPr lang="vi-VN" altLang="en-US"/>
              <a:t>Chuỗi nhận dạng này</a:t>
            </a:r>
            <a:r>
              <a:rPr lang="en-US" altLang="en-US"/>
              <a:t> </a:t>
            </a:r>
            <a:r>
              <a:rPr lang="vi-VN" altLang="en-US"/>
              <a:t>giúp hệ thống mạng phân biệt giữa người này và người khác trên mạng từ đó người dùng có thể đăng</a:t>
            </a:r>
            <a:r>
              <a:rPr lang="en-US" altLang="en-US"/>
              <a:t> </a:t>
            </a:r>
            <a:r>
              <a:rPr lang="vi-VN" altLang="en-US"/>
              <a:t>nhập vào mạng và truy cập các tài nguyên mạng mà mình được phép.</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83B5-2986-4964-999C-1BB6741A7F7C}"/>
              </a:ext>
            </a:extLst>
          </p:cNvPr>
          <p:cNvSpPr>
            <a:spLocks noGrp="1"/>
          </p:cNvSpPr>
          <p:nvPr>
            <p:ph type="title"/>
          </p:nvPr>
        </p:nvSpPr>
        <p:spPr/>
        <p:txBody>
          <a:bodyPr rtlCol="0">
            <a:normAutofit/>
          </a:bodyPr>
          <a:lstStyle/>
          <a:p>
            <a:pPr fontAlgn="auto">
              <a:spcAft>
                <a:spcPts val="0"/>
              </a:spcAft>
              <a:defRPr/>
            </a:pPr>
            <a:r>
              <a:rPr lang="vi-VN" sz="3000" dirty="0">
                <a:solidFill>
                  <a:schemeClr val="tx2">
                    <a:satMod val="200000"/>
                  </a:schemeClr>
                </a:solidFill>
                <a:cs typeface="Times New Roman" pitchFamily="18" charset="0"/>
              </a:rPr>
              <a:t>Tài khoản người dùng cục bộ.</a:t>
            </a:r>
            <a:endParaRPr lang="en-US" sz="3000" dirty="0">
              <a:solidFill>
                <a:schemeClr val="tx2">
                  <a:satMod val="200000"/>
                </a:schemeClr>
              </a:solidFill>
              <a:latin typeface="Times New Roman" pitchFamily="18" charset="0"/>
              <a:cs typeface="Times New Roman" pitchFamily="18" charset="0"/>
            </a:endParaRPr>
          </a:p>
        </p:txBody>
      </p:sp>
      <p:sp>
        <p:nvSpPr>
          <p:cNvPr id="5123" name="Content Placeholder 2">
            <a:extLst>
              <a:ext uri="{FF2B5EF4-FFF2-40B4-BE49-F238E27FC236}">
                <a16:creationId xmlns:a16="http://schemas.microsoft.com/office/drawing/2014/main" id="{E234B7B6-A2CC-410F-B919-290F6686D4F3}"/>
              </a:ext>
            </a:extLst>
          </p:cNvPr>
          <p:cNvSpPr>
            <a:spLocks noGrp="1"/>
          </p:cNvSpPr>
          <p:nvPr>
            <p:ph idx="1"/>
          </p:nvPr>
        </p:nvSpPr>
        <p:spPr/>
        <p:txBody>
          <a:bodyPr/>
          <a:lstStyle/>
          <a:p>
            <a:pPr algn="just" eaLnBrk="1" hangingPunct="1">
              <a:defRPr/>
            </a:pPr>
            <a:r>
              <a:rPr lang="vi-VN" dirty="0"/>
              <a:t>Tài khoản người dùng cục bộ (</a:t>
            </a:r>
            <a:r>
              <a:rPr lang="vi-VN" b="1" dirty="0"/>
              <a:t>local user account</a:t>
            </a:r>
            <a:r>
              <a:rPr lang="vi-VN" dirty="0"/>
              <a:t>) là tài khoản người dùng được định nghĩa trên máy</a:t>
            </a:r>
            <a:r>
              <a:rPr lang="en-US" dirty="0"/>
              <a:t> </a:t>
            </a:r>
            <a:r>
              <a:rPr lang="vi-VN" dirty="0"/>
              <a:t>cục bộ và chỉ được phép logon, truy cập các tài nguyên trên </a:t>
            </a:r>
            <a:r>
              <a:rPr lang="vi-VN" b="1" dirty="0"/>
              <a:t>máy tính cục bộ</a:t>
            </a:r>
            <a:r>
              <a:rPr lang="en-US" b="1" dirty="0"/>
              <a:t>.</a:t>
            </a:r>
          </a:p>
          <a:p>
            <a:pPr marL="0" indent="0" algn="just">
              <a:buNone/>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C1D6-CFE3-429A-819D-85227F205C5D}"/>
              </a:ext>
            </a:extLst>
          </p:cNvPr>
          <p:cNvSpPr>
            <a:spLocks noGrp="1"/>
          </p:cNvSpPr>
          <p:nvPr>
            <p:ph type="title"/>
          </p:nvPr>
        </p:nvSpPr>
        <p:spPr/>
        <p:txBody>
          <a:bodyPr rtlCol="0">
            <a:normAutofit/>
          </a:bodyPr>
          <a:lstStyle/>
          <a:p>
            <a:pPr fontAlgn="auto">
              <a:spcAft>
                <a:spcPts val="0"/>
              </a:spcAft>
              <a:defRPr/>
            </a:pPr>
            <a:r>
              <a:rPr lang="vi-VN" sz="3000" dirty="0">
                <a:solidFill>
                  <a:schemeClr val="tx2">
                    <a:satMod val="200000"/>
                  </a:schemeClr>
                </a:solidFill>
                <a:cs typeface="Times New Roman" pitchFamily="18" charset="0"/>
              </a:rPr>
              <a:t>Tài khoản người dùng miền</a:t>
            </a:r>
            <a:endParaRPr lang="en-US" sz="3000" dirty="0">
              <a:solidFill>
                <a:schemeClr val="tx2">
                  <a:satMod val="200000"/>
                </a:schemeClr>
              </a:solidFill>
              <a:latin typeface="Times New Roman" pitchFamily="18" charset="0"/>
              <a:cs typeface="Times New Roman" pitchFamily="18" charset="0"/>
            </a:endParaRPr>
          </a:p>
        </p:txBody>
      </p:sp>
      <p:sp>
        <p:nvSpPr>
          <p:cNvPr id="6147" name="Content Placeholder 2">
            <a:extLst>
              <a:ext uri="{FF2B5EF4-FFF2-40B4-BE49-F238E27FC236}">
                <a16:creationId xmlns:a16="http://schemas.microsoft.com/office/drawing/2014/main" id="{4F774757-D8A0-4852-98E0-873E87864020}"/>
              </a:ext>
            </a:extLst>
          </p:cNvPr>
          <p:cNvSpPr>
            <a:spLocks noGrp="1"/>
          </p:cNvSpPr>
          <p:nvPr>
            <p:ph idx="1"/>
          </p:nvPr>
        </p:nvSpPr>
        <p:spPr/>
        <p:txBody>
          <a:bodyPr/>
          <a:lstStyle/>
          <a:p>
            <a:pPr algn="just" eaLnBrk="1" hangingPunct="1"/>
            <a:r>
              <a:rPr lang="vi-VN" altLang="en-US"/>
              <a:t>Tài khoản người dùng miền (</a:t>
            </a:r>
            <a:r>
              <a:rPr lang="vi-VN" altLang="en-US" b="1"/>
              <a:t>domain user account</a:t>
            </a:r>
            <a:r>
              <a:rPr lang="vi-VN" altLang="en-US"/>
              <a:t>) là tài khoản người dùng được định nghĩa trên</a:t>
            </a:r>
            <a:r>
              <a:rPr lang="en-US" altLang="en-US"/>
              <a:t> </a:t>
            </a:r>
            <a:r>
              <a:rPr lang="vi-VN" altLang="en-US"/>
              <a:t>Active Directory và được phép đăng nhập (logon) vào mạng trên bất kỳ máy trạm nào thuộc vùng.</a:t>
            </a:r>
            <a:r>
              <a:rPr lang="en-US" altLang="en-US"/>
              <a:t> </a:t>
            </a:r>
          </a:p>
          <a:p>
            <a:pPr algn="just" eaLnBrk="1" hangingPunct="1"/>
            <a:r>
              <a:rPr lang="vi-VN" altLang="en-US"/>
              <a:t>Đồng thời với tài khoản này người dùng có thể truy cập đến các tài nguyên trên mạng</a:t>
            </a:r>
            <a:endParaRPr lang="en-US" altLang="en-US"/>
          </a:p>
          <a:p>
            <a:pPr algn="just"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1017-89DE-484D-BECB-5763EBA92CE5}"/>
              </a:ext>
            </a:extLst>
          </p:cNvPr>
          <p:cNvSpPr>
            <a:spLocks noGrp="1"/>
          </p:cNvSpPr>
          <p:nvPr>
            <p:ph type="title"/>
          </p:nvPr>
        </p:nvSpPr>
        <p:spPr/>
        <p:txBody>
          <a:bodyPr rtlCol="0">
            <a:normAutofit/>
          </a:bodyPr>
          <a:lstStyle/>
          <a:p>
            <a:pPr fontAlgn="auto">
              <a:spcAft>
                <a:spcPts val="0"/>
              </a:spcAft>
              <a:defRPr/>
            </a:pPr>
            <a:r>
              <a:rPr lang="en-US" sz="3000" dirty="0" err="1">
                <a:solidFill>
                  <a:schemeClr val="tx2">
                    <a:satMod val="200000"/>
                  </a:schemeClr>
                </a:solidFill>
                <a:latin typeface="Times New Roman" pitchFamily="18" charset="0"/>
                <a:cs typeface="Times New Roman" pitchFamily="18" charset="0"/>
              </a:rPr>
              <a:t>Tài</a:t>
            </a:r>
            <a:r>
              <a:rPr lang="en-US" sz="3000" dirty="0">
                <a:solidFill>
                  <a:schemeClr val="tx2">
                    <a:satMod val="200000"/>
                  </a:schemeClr>
                </a:solidFill>
                <a:latin typeface="Times New Roman" pitchFamily="18" charset="0"/>
                <a:cs typeface="Times New Roman" pitchFamily="18" charset="0"/>
              </a:rPr>
              <a:t> </a:t>
            </a:r>
            <a:r>
              <a:rPr lang="en-US" sz="3000" dirty="0" err="1">
                <a:solidFill>
                  <a:schemeClr val="tx2">
                    <a:satMod val="200000"/>
                  </a:schemeClr>
                </a:solidFill>
                <a:latin typeface="Times New Roman" pitchFamily="18" charset="0"/>
                <a:cs typeface="Times New Roman" pitchFamily="18" charset="0"/>
              </a:rPr>
              <a:t>khoản</a:t>
            </a:r>
            <a:r>
              <a:rPr lang="en-US" sz="3000" dirty="0">
                <a:solidFill>
                  <a:schemeClr val="tx2">
                    <a:satMod val="200000"/>
                  </a:schemeClr>
                </a:solidFill>
                <a:latin typeface="Times New Roman" pitchFamily="18" charset="0"/>
                <a:cs typeface="Times New Roman" pitchFamily="18" charset="0"/>
              </a:rPr>
              <a:t> </a:t>
            </a:r>
            <a:r>
              <a:rPr lang="en-US" sz="3000" dirty="0" err="1">
                <a:solidFill>
                  <a:schemeClr val="tx2">
                    <a:satMod val="200000"/>
                  </a:schemeClr>
                </a:solidFill>
                <a:latin typeface="Times New Roman" pitchFamily="18" charset="0"/>
                <a:cs typeface="Times New Roman" pitchFamily="18" charset="0"/>
              </a:rPr>
              <a:t>nhóm</a:t>
            </a:r>
            <a:endParaRPr lang="en-US" sz="3000" dirty="0">
              <a:solidFill>
                <a:schemeClr val="tx2">
                  <a:satMod val="200000"/>
                </a:schemeClr>
              </a:solidFill>
              <a:latin typeface="Times New Roman" pitchFamily="18" charset="0"/>
              <a:cs typeface="Times New Roman" pitchFamily="18" charset="0"/>
            </a:endParaRPr>
          </a:p>
        </p:txBody>
      </p:sp>
      <p:sp>
        <p:nvSpPr>
          <p:cNvPr id="8195" name="Content Placeholder 2">
            <a:extLst>
              <a:ext uri="{FF2B5EF4-FFF2-40B4-BE49-F238E27FC236}">
                <a16:creationId xmlns:a16="http://schemas.microsoft.com/office/drawing/2014/main" id="{45DE67C5-96C7-45AB-A657-3A86BF29581F}"/>
              </a:ext>
            </a:extLst>
          </p:cNvPr>
          <p:cNvSpPr>
            <a:spLocks noGrp="1"/>
          </p:cNvSpPr>
          <p:nvPr>
            <p:ph idx="1"/>
          </p:nvPr>
        </p:nvSpPr>
        <p:spPr/>
        <p:txBody>
          <a:bodyPr/>
          <a:lstStyle/>
          <a:p>
            <a:pPr algn="just" eaLnBrk="1" hangingPunct="1"/>
            <a:r>
              <a:rPr lang="vi-VN" altLang="en-US"/>
              <a:t>Tài khoản nhóm (group account) là một đối tượng đại diện cho một nhóm người nào đó, dùng cho</a:t>
            </a:r>
            <a:r>
              <a:rPr lang="en-US" altLang="en-US"/>
              <a:t> </a:t>
            </a:r>
            <a:r>
              <a:rPr lang="vi-VN" altLang="en-US"/>
              <a:t>việc quản lý chung các đối tượng người dùng. </a:t>
            </a:r>
            <a:endParaRPr lang="en-US" altLang="en-US"/>
          </a:p>
          <a:p>
            <a:pPr algn="just" eaLnBrk="1" hangingPunct="1"/>
            <a:r>
              <a:rPr lang="vi-VN" altLang="en-US"/>
              <a:t>Việc phân bổ các người dùng vào nhóm giúp chúng ta</a:t>
            </a:r>
            <a:r>
              <a:rPr lang="en-US" altLang="en-US"/>
              <a:t> </a:t>
            </a:r>
            <a:r>
              <a:rPr lang="vi-VN" altLang="en-US"/>
              <a:t>dễ dàng cấp quyền trên các tài nguyên mạng như thư mục chia sẻ, máy in</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5658-D1DA-41F6-A590-E0868E7B0CD2}"/>
              </a:ext>
            </a:extLst>
          </p:cNvPr>
          <p:cNvSpPr>
            <a:spLocks noGrp="1"/>
          </p:cNvSpPr>
          <p:nvPr>
            <p:ph type="title"/>
          </p:nvPr>
        </p:nvSpPr>
        <p:spPr/>
        <p:txBody>
          <a:bodyPr/>
          <a:lstStyle/>
          <a:p>
            <a:pPr eaLnBrk="1" hangingPunct="1">
              <a:defRPr/>
            </a:pPr>
            <a:r>
              <a:rPr lang="en-US" dirty="0" err="1">
                <a:solidFill>
                  <a:schemeClr val="tx2">
                    <a:satMod val="200000"/>
                  </a:schemeClr>
                </a:solidFill>
                <a:latin typeface="Times New Roman" pitchFamily="18" charset="0"/>
                <a:cs typeface="Times New Roman" pitchFamily="18" charset="0"/>
              </a:rPr>
              <a:t>Tài</a:t>
            </a:r>
            <a:r>
              <a:rPr lang="en-US" dirty="0">
                <a:solidFill>
                  <a:schemeClr val="tx2">
                    <a:satMod val="200000"/>
                  </a:schemeClr>
                </a:solidFill>
                <a:latin typeface="Times New Roman" pitchFamily="18" charset="0"/>
                <a:cs typeface="Times New Roman" pitchFamily="18" charset="0"/>
              </a:rPr>
              <a:t> </a:t>
            </a:r>
            <a:r>
              <a:rPr lang="en-US" dirty="0" err="1">
                <a:solidFill>
                  <a:schemeClr val="tx2">
                    <a:satMod val="200000"/>
                  </a:schemeClr>
                </a:solidFill>
                <a:latin typeface="Times New Roman" pitchFamily="18" charset="0"/>
                <a:cs typeface="Times New Roman" pitchFamily="18" charset="0"/>
              </a:rPr>
              <a:t>khoản</a:t>
            </a:r>
            <a:r>
              <a:rPr lang="en-US" dirty="0">
                <a:solidFill>
                  <a:schemeClr val="tx2">
                    <a:satMod val="200000"/>
                  </a:schemeClr>
                </a:solidFill>
                <a:latin typeface="Times New Roman" pitchFamily="18" charset="0"/>
                <a:cs typeface="Times New Roman" pitchFamily="18" charset="0"/>
              </a:rPr>
              <a:t> </a:t>
            </a:r>
            <a:r>
              <a:rPr lang="en-US" dirty="0" err="1">
                <a:solidFill>
                  <a:schemeClr val="tx2">
                    <a:satMod val="200000"/>
                  </a:schemeClr>
                </a:solidFill>
                <a:latin typeface="Times New Roman" pitchFamily="18" charset="0"/>
                <a:cs typeface="Times New Roman" pitchFamily="18" charset="0"/>
              </a:rPr>
              <a:t>nhóm</a:t>
            </a:r>
            <a:endParaRPr lang="en-US" dirty="0"/>
          </a:p>
        </p:txBody>
      </p:sp>
      <p:sp>
        <p:nvSpPr>
          <p:cNvPr id="3" name="Content Placeholder 2">
            <a:extLst>
              <a:ext uri="{FF2B5EF4-FFF2-40B4-BE49-F238E27FC236}">
                <a16:creationId xmlns:a16="http://schemas.microsoft.com/office/drawing/2014/main" id="{CDB966D7-1E96-475D-BD1E-FCE243D5737D}"/>
              </a:ext>
            </a:extLst>
          </p:cNvPr>
          <p:cNvSpPr>
            <a:spLocks noGrp="1"/>
          </p:cNvSpPr>
          <p:nvPr>
            <p:ph idx="1"/>
          </p:nvPr>
        </p:nvSpPr>
        <p:spPr/>
        <p:txBody>
          <a:bodyPr/>
          <a:lstStyle/>
          <a:p>
            <a:pPr algn="just" eaLnBrk="1" hangingPunct="1"/>
            <a:r>
              <a:rPr lang="en-US" altLang="en-US"/>
              <a:t>T</a:t>
            </a:r>
            <a:r>
              <a:rPr lang="vi-VN" altLang="en-US"/>
              <a:t>ài khoản người</a:t>
            </a:r>
            <a:r>
              <a:rPr lang="en-US" altLang="en-US"/>
              <a:t> </a:t>
            </a:r>
            <a:r>
              <a:rPr lang="vi-VN" altLang="en-US"/>
              <a:t>dùng có thể đăng nhập vào mạng nhưng tài khoản nhóm không được phép đăng nhập mà chỉ dùng để</a:t>
            </a:r>
            <a:r>
              <a:rPr lang="en-US" altLang="en-US"/>
              <a:t> quản lý</a:t>
            </a:r>
          </a:p>
          <a:p>
            <a:pPr algn="just" eaLnBrk="1" hangingPunct="1"/>
            <a:r>
              <a:rPr lang="vi-VN" altLang="en-US"/>
              <a:t>Tài khoản nhóm được chia làm hai loại: nhóm bảo mật (security group) và nhóm phân phối</a:t>
            </a:r>
            <a:r>
              <a:rPr lang="en-US" altLang="en-US"/>
              <a:t> (distribution group).</a:t>
            </a:r>
          </a:p>
          <a:p>
            <a:pPr algn="just"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DOMAIN CONTROLLER</a:t>
            </a:r>
          </a:p>
        </p:txBody>
      </p:sp>
      <p:sp>
        <p:nvSpPr>
          <p:cNvPr id="3" name="Content Placeholder 2"/>
          <p:cNvSpPr>
            <a:spLocks noGrp="1"/>
          </p:cNvSpPr>
          <p:nvPr>
            <p:ph idx="1"/>
          </p:nvPr>
        </p:nvSpPr>
        <p:spPr/>
        <p:txBody>
          <a:bodyPr/>
          <a:lstStyle/>
          <a:p>
            <a:r>
              <a:rPr lang="en-US" dirty="0"/>
              <a:t>DC </a:t>
            </a:r>
            <a:r>
              <a:rPr lang="en-US" dirty="0" err="1"/>
              <a:t>là</a:t>
            </a:r>
            <a:r>
              <a:rPr lang="en-US" dirty="0"/>
              <a:t> </a:t>
            </a:r>
            <a:r>
              <a:rPr lang="en-US" dirty="0" err="1"/>
              <a:t>máy</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mạng</a:t>
            </a:r>
            <a:r>
              <a:rPr lang="en-US" dirty="0"/>
              <a:t>. </a:t>
            </a:r>
            <a:r>
              <a:rPr lang="en-US" dirty="0" err="1"/>
              <a:t>Nếu</a:t>
            </a:r>
            <a:r>
              <a:rPr lang="en-US" dirty="0"/>
              <a:t> DC </a:t>
            </a:r>
            <a:r>
              <a:rPr lang="en-US" dirty="0" err="1"/>
              <a:t>không</a:t>
            </a:r>
            <a:r>
              <a:rPr lang="en-US" dirty="0"/>
              <a:t> </a:t>
            </a:r>
            <a:r>
              <a:rPr lang="en-US" dirty="0" err="1"/>
              <a:t>hoạt</a:t>
            </a:r>
            <a:r>
              <a:rPr lang="en-US" dirty="0"/>
              <a:t> </a:t>
            </a:r>
            <a:r>
              <a:rPr lang="en-US" dirty="0" err="1"/>
              <a:t>động</a:t>
            </a:r>
            <a:r>
              <a:rPr lang="en-US" dirty="0"/>
              <a:t> </a:t>
            </a:r>
            <a:r>
              <a:rPr lang="en-US" dirty="0" err="1"/>
              <a:t>sẽ</a:t>
            </a:r>
            <a:r>
              <a:rPr lang="en-US" dirty="0"/>
              <a:t> </a:t>
            </a:r>
            <a:r>
              <a:rPr lang="en-US" dirty="0" err="1"/>
              <a:t>ảnh</a:t>
            </a:r>
            <a:r>
              <a:rPr lang="en-US" dirty="0"/>
              <a:t> </a:t>
            </a:r>
            <a:r>
              <a:rPr lang="en-US" dirty="0" err="1"/>
              <a:t>hưởng</a:t>
            </a:r>
            <a:r>
              <a:rPr lang="en-US" dirty="0"/>
              <a:t> </a:t>
            </a:r>
            <a:r>
              <a:rPr lang="en-US" dirty="0" err="1"/>
              <a:t>rất</a:t>
            </a:r>
            <a:r>
              <a:rPr lang="en-US" dirty="0"/>
              <a:t> </a:t>
            </a:r>
            <a:r>
              <a:rPr lang="en-US" dirty="0" err="1"/>
              <a:t>lớn</a:t>
            </a:r>
            <a:r>
              <a:rPr lang="en-US" dirty="0"/>
              <a:t> </a:t>
            </a:r>
            <a:r>
              <a:rPr lang="en-US" dirty="0" err="1"/>
              <a:t>đến</a:t>
            </a:r>
            <a:r>
              <a:rPr lang="en-US" dirty="0"/>
              <a:t> </a:t>
            </a:r>
            <a:r>
              <a:rPr lang="en-US" dirty="0" err="1"/>
              <a:t>hệ</a:t>
            </a:r>
            <a:r>
              <a:rPr lang="en-US" dirty="0"/>
              <a:t> </a:t>
            </a:r>
            <a:r>
              <a:rPr lang="en-US" dirty="0" err="1"/>
              <a:t>thống</a:t>
            </a:r>
            <a:r>
              <a:rPr lang="en-US" dirty="0"/>
              <a:t>. Do </a:t>
            </a:r>
            <a:r>
              <a:rPr lang="en-US" dirty="0" err="1"/>
              <a:t>đó</a:t>
            </a:r>
            <a:r>
              <a:rPr lang="en-US" dirty="0"/>
              <a:t>, </a:t>
            </a:r>
            <a:r>
              <a:rPr lang="en-US" dirty="0" err="1"/>
              <a:t>người</a:t>
            </a:r>
            <a:r>
              <a:rPr lang="en-US" dirty="0"/>
              <a:t> ta </a:t>
            </a:r>
            <a:r>
              <a:rPr lang="en-US" dirty="0" err="1"/>
              <a:t>phải</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phương</a:t>
            </a:r>
            <a:r>
              <a:rPr lang="en-US" dirty="0"/>
              <a:t> </a:t>
            </a:r>
            <a:r>
              <a:rPr lang="en-US" dirty="0" err="1"/>
              <a:t>án</a:t>
            </a:r>
            <a:r>
              <a:rPr lang="en-US" dirty="0"/>
              <a:t> </a:t>
            </a:r>
            <a:r>
              <a:rPr lang="en-US" dirty="0" err="1"/>
              <a:t>dự</a:t>
            </a:r>
            <a:r>
              <a:rPr lang="en-US" dirty="0"/>
              <a:t> </a:t>
            </a:r>
            <a:r>
              <a:rPr lang="en-US" dirty="0" err="1"/>
              <a:t>phòng</a:t>
            </a:r>
            <a:r>
              <a:rPr lang="en-US" dirty="0"/>
              <a:t> </a:t>
            </a:r>
            <a:r>
              <a:rPr lang="en-US" dirty="0" err="1"/>
              <a:t>khi</a:t>
            </a:r>
            <a:r>
              <a:rPr lang="en-US" dirty="0"/>
              <a:t> </a:t>
            </a:r>
            <a:r>
              <a:rPr lang="en-US" dirty="0" err="1"/>
              <a:t>máy</a:t>
            </a:r>
            <a:r>
              <a:rPr lang="en-US" dirty="0"/>
              <a:t> DC </a:t>
            </a:r>
            <a:r>
              <a:rPr lang="en-US" dirty="0" err="1"/>
              <a:t>xảy</a:t>
            </a:r>
            <a:r>
              <a:rPr lang="en-US" dirty="0"/>
              <a:t> </a:t>
            </a:r>
            <a:r>
              <a:rPr lang="en-US" dirty="0" err="1"/>
              <a:t>ra</a:t>
            </a:r>
            <a:r>
              <a:rPr lang="en-US" dirty="0"/>
              <a:t> </a:t>
            </a:r>
            <a:r>
              <a:rPr lang="en-US" dirty="0" err="1"/>
              <a:t>sự</a:t>
            </a:r>
            <a:r>
              <a:rPr lang="en-US" dirty="0"/>
              <a:t> </a:t>
            </a:r>
            <a:r>
              <a:rPr lang="en-US" dirty="0" err="1"/>
              <a:t>cố</a:t>
            </a:r>
            <a:r>
              <a:rPr lang="en-US" dirty="0"/>
              <a:t>.</a:t>
            </a:r>
          </a:p>
          <a:p>
            <a:r>
              <a:rPr lang="en-US" dirty="0" err="1"/>
              <a:t>Đó</a:t>
            </a:r>
            <a:r>
              <a:rPr lang="en-US" dirty="0"/>
              <a:t> </a:t>
            </a:r>
            <a:r>
              <a:rPr lang="en-US" dirty="0" err="1"/>
              <a:t>chính</a:t>
            </a:r>
            <a:r>
              <a:rPr lang="en-US" dirty="0"/>
              <a:t> </a:t>
            </a:r>
            <a:r>
              <a:rPr lang="en-US" dirty="0" err="1"/>
              <a:t>là</a:t>
            </a:r>
            <a:r>
              <a:rPr lang="en-US" dirty="0"/>
              <a:t> </a:t>
            </a:r>
            <a:r>
              <a:rPr lang="en-US" dirty="0" err="1"/>
              <a:t>thực</a:t>
            </a:r>
            <a:r>
              <a:rPr lang="en-US" dirty="0"/>
              <a:t> </a:t>
            </a:r>
            <a:r>
              <a:rPr lang="en-US" dirty="0" err="1"/>
              <a:t>hiện</a:t>
            </a:r>
            <a:r>
              <a:rPr lang="en-US" dirty="0"/>
              <a:t> backup DC.</a:t>
            </a:r>
          </a:p>
          <a:p>
            <a:endParaRPr lang="en-US" dirty="0"/>
          </a:p>
        </p:txBody>
      </p:sp>
    </p:spTree>
    <p:extLst>
      <p:ext uri="{BB962C8B-B14F-4D97-AF65-F5344CB8AC3E}">
        <p14:creationId xmlns:p14="http://schemas.microsoft.com/office/powerpoint/2010/main" val="155376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DOMAIN</a:t>
            </a:r>
          </a:p>
        </p:txBody>
      </p:sp>
      <p:sp>
        <p:nvSpPr>
          <p:cNvPr id="3" name="Content Placeholder 2"/>
          <p:cNvSpPr>
            <a:spLocks noGrp="1"/>
          </p:cNvSpPr>
          <p:nvPr>
            <p:ph idx="1"/>
          </p:nvPr>
        </p:nvSpPr>
        <p:spPr/>
        <p:txBody>
          <a:bodyPr/>
          <a:lstStyle/>
          <a:p>
            <a:r>
              <a:rPr lang="en-US" dirty="0" err="1"/>
              <a:t>Một</a:t>
            </a:r>
            <a:r>
              <a:rPr lang="en-US" dirty="0"/>
              <a:t> </a:t>
            </a:r>
            <a:r>
              <a:rPr lang="en-US" dirty="0" err="1"/>
              <a:t>hệ</a:t>
            </a:r>
            <a:r>
              <a:rPr lang="en-US" dirty="0"/>
              <a:t> </a:t>
            </a:r>
            <a:r>
              <a:rPr lang="en-US" dirty="0" err="1"/>
              <a:t>thống</a:t>
            </a:r>
            <a:r>
              <a:rPr lang="en-US" dirty="0"/>
              <a:t> </a:t>
            </a:r>
            <a:r>
              <a:rPr lang="en-US" dirty="0" err="1"/>
              <a:t>cần</a:t>
            </a:r>
            <a:r>
              <a:rPr lang="en-US" dirty="0"/>
              <a:t> </a:t>
            </a:r>
            <a:r>
              <a:rPr lang="en-US" dirty="0" err="1"/>
              <a:t>được</a:t>
            </a:r>
            <a:r>
              <a:rPr lang="en-US" dirty="0"/>
              <a:t> chia </a:t>
            </a:r>
            <a:r>
              <a:rPr lang="en-US" dirty="0" err="1"/>
              <a:t>nhỏ</a:t>
            </a:r>
            <a:r>
              <a:rPr lang="en-US" dirty="0"/>
              <a:t> </a:t>
            </a:r>
            <a:r>
              <a:rPr lang="en-US" dirty="0" err="1"/>
              <a:t>ra</a:t>
            </a:r>
            <a:r>
              <a:rPr lang="en-US" dirty="0"/>
              <a:t> </a:t>
            </a:r>
            <a:r>
              <a:rPr lang="en-US" dirty="0" err="1"/>
              <a:t>thành</a:t>
            </a:r>
            <a:r>
              <a:rPr lang="en-US" dirty="0"/>
              <a:t> </a:t>
            </a:r>
            <a:r>
              <a:rPr lang="en-US" dirty="0" err="1"/>
              <a:t>nhiều</a:t>
            </a:r>
            <a:r>
              <a:rPr lang="en-US" dirty="0"/>
              <a:t> </a:t>
            </a:r>
            <a:r>
              <a:rPr lang="en-US" dirty="0" err="1"/>
              <a:t>miền</a:t>
            </a:r>
            <a:r>
              <a:rPr lang="en-US" dirty="0"/>
              <a:t> con </a:t>
            </a:r>
            <a:r>
              <a:rPr lang="en-US" dirty="0" err="1"/>
              <a:t>để</a:t>
            </a:r>
            <a:r>
              <a:rPr lang="en-US" dirty="0"/>
              <a:t> </a:t>
            </a:r>
            <a:r>
              <a:rPr lang="en-US" dirty="0" err="1"/>
              <a:t>dễ</a:t>
            </a:r>
            <a:r>
              <a:rPr lang="en-US" dirty="0"/>
              <a:t> </a:t>
            </a:r>
            <a:r>
              <a:rPr lang="en-US" dirty="0" err="1"/>
              <a:t>quản</a:t>
            </a:r>
            <a:r>
              <a:rPr lang="en-US" dirty="0"/>
              <a:t> </a:t>
            </a:r>
            <a:r>
              <a:rPr lang="en-US" dirty="0" err="1"/>
              <a:t>lý</a:t>
            </a:r>
            <a:r>
              <a:rPr lang="en-US" dirty="0"/>
              <a:t>, </a:t>
            </a:r>
            <a:r>
              <a:rPr lang="en-US" dirty="0" err="1"/>
              <a:t>nếu</a:t>
            </a:r>
            <a:r>
              <a:rPr lang="en-US" dirty="0"/>
              <a:t> </a:t>
            </a:r>
            <a:r>
              <a:rPr lang="en-US" dirty="0" err="1"/>
              <a:t>hệ</a:t>
            </a:r>
            <a:r>
              <a:rPr lang="en-US" dirty="0"/>
              <a:t> </a:t>
            </a:r>
            <a:r>
              <a:rPr lang="en-US" dirty="0" err="1"/>
              <a:t>thống</a:t>
            </a:r>
            <a:r>
              <a:rPr lang="en-US" dirty="0"/>
              <a:t> </a:t>
            </a:r>
            <a:r>
              <a:rPr lang="en-US" dirty="0" err="1"/>
              <a:t>đó</a:t>
            </a:r>
            <a:r>
              <a:rPr lang="en-US" dirty="0"/>
              <a:t> </a:t>
            </a:r>
            <a:r>
              <a:rPr lang="en-US" dirty="0" err="1"/>
              <a:t>đủ</a:t>
            </a:r>
            <a:r>
              <a:rPr lang="en-US" dirty="0"/>
              <a:t> </a:t>
            </a:r>
            <a:r>
              <a:rPr lang="en-US" dirty="0" err="1"/>
              <a:t>lớn</a:t>
            </a:r>
            <a:r>
              <a:rPr lang="en-US" dirty="0"/>
              <a:t>. </a:t>
            </a:r>
          </a:p>
          <a:p>
            <a:r>
              <a:rPr lang="en-US" dirty="0" err="1"/>
              <a:t>Để</a:t>
            </a:r>
            <a:r>
              <a:rPr lang="en-US" dirty="0"/>
              <a:t> </a:t>
            </a:r>
            <a:r>
              <a:rPr lang="en-US" dirty="0" err="1"/>
              <a:t>thực</a:t>
            </a:r>
            <a:r>
              <a:rPr lang="en-US" dirty="0"/>
              <a:t> </a:t>
            </a:r>
            <a:r>
              <a:rPr lang="en-US" dirty="0" err="1"/>
              <a:t>hiện</a:t>
            </a:r>
            <a:r>
              <a:rPr lang="en-US" dirty="0"/>
              <a:t> chia </a:t>
            </a:r>
            <a:r>
              <a:rPr lang="en-US" dirty="0" err="1"/>
              <a:t>nhỏ</a:t>
            </a:r>
            <a:r>
              <a:rPr lang="en-US" dirty="0"/>
              <a:t> </a:t>
            </a:r>
            <a:r>
              <a:rPr lang="en-US" dirty="0" err="1"/>
              <a:t>miền</a:t>
            </a:r>
            <a:r>
              <a:rPr lang="en-US" dirty="0"/>
              <a:t> con </a:t>
            </a:r>
            <a:r>
              <a:rPr lang="en-US" dirty="0" err="1"/>
              <a:t>này</a:t>
            </a:r>
            <a:r>
              <a:rPr lang="en-US" dirty="0"/>
              <a:t>, ta </a:t>
            </a:r>
            <a:r>
              <a:rPr lang="en-US" dirty="0" err="1"/>
              <a:t>cần</a:t>
            </a:r>
            <a:r>
              <a:rPr lang="en-US" dirty="0"/>
              <a:t> </a:t>
            </a:r>
            <a:r>
              <a:rPr lang="en-US" dirty="0" err="1"/>
              <a:t>phải</a:t>
            </a:r>
            <a:r>
              <a:rPr lang="en-US" dirty="0"/>
              <a:t> </a:t>
            </a:r>
            <a:r>
              <a:rPr lang="en-US" dirty="0" err="1"/>
              <a:t>thực</a:t>
            </a:r>
            <a:r>
              <a:rPr lang="en-US" dirty="0"/>
              <a:t> </a:t>
            </a:r>
            <a:r>
              <a:rPr lang="en-US" dirty="0" err="1"/>
              <a:t>hiện</a:t>
            </a:r>
            <a:r>
              <a:rPr lang="en-US" dirty="0"/>
              <a:t> child domain.</a:t>
            </a:r>
          </a:p>
          <a:p>
            <a:r>
              <a:rPr lang="en-US" dirty="0" err="1"/>
              <a:t>Để</a:t>
            </a:r>
            <a:r>
              <a:rPr lang="en-US" dirty="0"/>
              <a:t> </a:t>
            </a:r>
            <a:r>
              <a:rPr lang="en-US" dirty="0" err="1"/>
              <a:t>thực</a:t>
            </a:r>
            <a:r>
              <a:rPr lang="en-US" dirty="0"/>
              <a:t> </a:t>
            </a:r>
            <a:r>
              <a:rPr lang="en-US" dirty="0" err="1"/>
              <a:t>hiện</a:t>
            </a:r>
            <a:r>
              <a:rPr lang="en-US" dirty="0"/>
              <a:t> child domain, ta </a:t>
            </a:r>
            <a:r>
              <a:rPr lang="en-US" dirty="0" err="1"/>
              <a:t>phải</a:t>
            </a:r>
            <a:r>
              <a:rPr lang="en-US" dirty="0"/>
              <a:t> </a:t>
            </a:r>
            <a:r>
              <a:rPr lang="en-US" dirty="0" err="1"/>
              <a:t>xây</a:t>
            </a:r>
            <a:r>
              <a:rPr lang="en-US" dirty="0"/>
              <a:t> </a:t>
            </a:r>
            <a:r>
              <a:rPr lang="en-US" dirty="0" err="1"/>
              <a:t>dựng</a:t>
            </a:r>
            <a:r>
              <a:rPr lang="en-US" dirty="0"/>
              <a:t> DNS </a:t>
            </a:r>
            <a:r>
              <a:rPr lang="en-US" dirty="0" err="1"/>
              <a:t>cho</a:t>
            </a:r>
            <a:r>
              <a:rPr lang="en-US" dirty="0"/>
              <a:t> </a:t>
            </a:r>
            <a:r>
              <a:rPr lang="en-US" dirty="0" err="1"/>
              <a:t>hoàn</a:t>
            </a:r>
            <a:r>
              <a:rPr lang="en-US" dirty="0"/>
              <a:t> </a:t>
            </a:r>
            <a:r>
              <a:rPr lang="en-US" dirty="0" err="1"/>
              <a:t>chỉnh</a:t>
            </a:r>
            <a:r>
              <a:rPr lang="en-US" dirty="0"/>
              <a:t>, </a:t>
            </a:r>
            <a:r>
              <a:rPr lang="en-US" dirty="0" err="1"/>
              <a:t>sau</a:t>
            </a:r>
            <a:r>
              <a:rPr lang="en-US" dirty="0"/>
              <a:t> </a:t>
            </a:r>
            <a:r>
              <a:rPr lang="en-US" dirty="0" err="1"/>
              <a:t>đó</a:t>
            </a:r>
            <a:r>
              <a:rPr lang="en-US" dirty="0"/>
              <a:t> ta </a:t>
            </a:r>
            <a:r>
              <a:rPr lang="en-US" dirty="0" err="1"/>
              <a:t>mới</a:t>
            </a:r>
            <a:r>
              <a:rPr lang="en-US" dirty="0"/>
              <a:t> </a:t>
            </a:r>
            <a:r>
              <a:rPr lang="en-US" dirty="0" err="1"/>
              <a:t>xây</a:t>
            </a:r>
            <a:r>
              <a:rPr lang="en-US" dirty="0"/>
              <a:t> </a:t>
            </a:r>
            <a:r>
              <a:rPr lang="en-US" dirty="0" err="1"/>
              <a:t>dựng</a:t>
            </a:r>
            <a:r>
              <a:rPr lang="en-US" dirty="0"/>
              <a:t> child domain.</a:t>
            </a:r>
          </a:p>
        </p:txBody>
      </p:sp>
    </p:spTree>
    <p:extLst>
      <p:ext uri="{BB962C8B-B14F-4D97-AF65-F5344CB8AC3E}">
        <p14:creationId xmlns:p14="http://schemas.microsoft.com/office/powerpoint/2010/main" val="2848107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XÂY DỰNG DOMAIN TRÊN CENTOS 7</a:t>
            </a:r>
          </a:p>
        </p:txBody>
      </p:sp>
      <p:sp>
        <p:nvSpPr>
          <p:cNvPr id="3" name="Content Placeholder 2"/>
          <p:cNvSpPr>
            <a:spLocks noGrp="1"/>
          </p:cNvSpPr>
          <p:nvPr>
            <p:ph idx="1"/>
          </p:nvPr>
        </p:nvSpPr>
        <p:spPr/>
        <p:txBody>
          <a:bodyPr/>
          <a:lstStyle/>
          <a:p>
            <a:r>
              <a:rPr lang="en-US" dirty="0" err="1"/>
              <a:t>Cấu</a:t>
            </a:r>
            <a:r>
              <a:rPr lang="en-US" dirty="0"/>
              <a:t> </a:t>
            </a:r>
            <a:r>
              <a:rPr lang="en-US" dirty="0" err="1"/>
              <a:t>hình</a:t>
            </a:r>
            <a:r>
              <a:rPr lang="en-US" dirty="0"/>
              <a:t> IP </a:t>
            </a:r>
            <a:r>
              <a:rPr lang="en-US" dirty="0" err="1"/>
              <a:t>tĩnh</a:t>
            </a:r>
            <a:endParaRPr lang="en-US" dirty="0"/>
          </a:p>
          <a:p>
            <a:r>
              <a:rPr lang="en-US" dirty="0" err="1"/>
              <a:t>Cấu</a:t>
            </a:r>
            <a:r>
              <a:rPr lang="en-US" dirty="0"/>
              <a:t> </a:t>
            </a:r>
            <a:r>
              <a:rPr lang="en-US" dirty="0" err="1"/>
              <a:t>hình</a:t>
            </a:r>
            <a:r>
              <a:rPr lang="en-US" dirty="0"/>
              <a:t> DNS</a:t>
            </a:r>
          </a:p>
          <a:p>
            <a:r>
              <a:rPr lang="en-US" dirty="0" err="1"/>
              <a:t>Cài</a:t>
            </a:r>
            <a:r>
              <a:rPr lang="en-US" dirty="0"/>
              <a:t> </a:t>
            </a:r>
            <a:r>
              <a:rPr lang="en-US" dirty="0" err="1"/>
              <a:t>đặt</a:t>
            </a:r>
            <a:r>
              <a:rPr lang="en-US" dirty="0"/>
              <a:t> </a:t>
            </a:r>
            <a:r>
              <a:rPr lang="en-US" dirty="0" err="1"/>
              <a:t>gói</a:t>
            </a:r>
            <a:r>
              <a:rPr lang="en-US" dirty="0"/>
              <a:t> samba</a:t>
            </a:r>
          </a:p>
          <a:p>
            <a:r>
              <a:rPr lang="en-US" dirty="0" err="1"/>
              <a:t>Cấu</a:t>
            </a:r>
            <a:r>
              <a:rPr lang="en-US" dirty="0"/>
              <a:t> </a:t>
            </a:r>
            <a:r>
              <a:rPr lang="en-US" dirty="0" err="1"/>
              <a:t>hình</a:t>
            </a:r>
            <a:r>
              <a:rPr lang="en-US" dirty="0"/>
              <a:t> </a:t>
            </a:r>
            <a:r>
              <a:rPr lang="en-US" dirty="0" err="1"/>
              <a:t>gói</a:t>
            </a:r>
            <a:r>
              <a:rPr lang="en-US"/>
              <a:t> samba</a:t>
            </a:r>
          </a:p>
        </p:txBody>
      </p:sp>
    </p:spTree>
    <p:extLst>
      <p:ext uri="{BB962C8B-B14F-4D97-AF65-F5344CB8AC3E}">
        <p14:creationId xmlns:p14="http://schemas.microsoft.com/office/powerpoint/2010/main" val="217912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612" y="1143000"/>
            <a:ext cx="10744200" cy="5213350"/>
          </a:xfrm>
        </p:spPr>
        <p:txBody>
          <a:bodyPr rtlCol="0">
            <a:normAutofit/>
          </a:bodyPr>
          <a:lstStyle/>
          <a:p>
            <a:pPr marL="411480" fontAlgn="auto">
              <a:spcAft>
                <a:spcPts val="0"/>
              </a:spcAft>
              <a:buNone/>
              <a:defRPr/>
            </a:pPr>
            <a:r>
              <a:rPr lang="en-US" sz="2500" b="1" dirty="0" err="1"/>
              <a:t>Giới</a:t>
            </a:r>
            <a:r>
              <a:rPr lang="en-US" sz="2500" b="1" dirty="0"/>
              <a:t> </a:t>
            </a:r>
            <a:r>
              <a:rPr lang="en-US" sz="2500" b="1" dirty="0" err="1"/>
              <a:t>thiệu</a:t>
            </a:r>
            <a:r>
              <a:rPr lang="en-US" sz="2500" b="1" dirty="0"/>
              <a:t> </a:t>
            </a:r>
            <a:r>
              <a:rPr lang="en-US" sz="2500" b="1" dirty="0" err="1"/>
              <a:t>về</a:t>
            </a:r>
            <a:r>
              <a:rPr lang="en-US" sz="2500" b="1" dirty="0"/>
              <a:t> Active Directory</a:t>
            </a:r>
          </a:p>
          <a:p>
            <a:pPr marL="525780" indent="-457200" algn="just" fontAlgn="auto">
              <a:spcAft>
                <a:spcPts val="0"/>
              </a:spcAft>
              <a:defRPr/>
            </a:pPr>
            <a:r>
              <a:rPr lang="en-US" sz="2700" dirty="0"/>
              <a:t>A</a:t>
            </a:r>
            <a:r>
              <a:rPr lang="vi-VN" sz="2700" dirty="0"/>
              <a:t>ctive Directory là một dịch vụ thư mục (directory service) đã được đăng ký bản quyền bởi Microsoft, nó là một phần không thể thiếu trong kiến trúc Windows. Giống như các dịch vụ thư mục khác, chẳng hạn như Novell Directory Services (NDS)</a:t>
            </a:r>
            <a:endParaRPr lang="en-US" sz="2700" dirty="0"/>
          </a:p>
          <a:p>
            <a:pPr marL="525780" indent="-457200" algn="just" fontAlgn="auto">
              <a:spcAft>
                <a:spcPts val="0"/>
              </a:spcAft>
              <a:defRPr/>
            </a:pPr>
            <a:r>
              <a:rPr lang="vi-VN" sz="2700" dirty="0"/>
              <a:t>Active Directory là một hệ thống chuẩn và tập trung, dùng để tự động hóa việc quản lý mạng dữ liệu người dùng, bảo mật và các nguồn tài nguyên được phân phối, cho phép tương tác với các thư mục khác. </a:t>
            </a:r>
            <a:endParaRPr lang="en-US" sz="2700" dirty="0"/>
          </a:p>
        </p:txBody>
      </p:sp>
      <p:sp>
        <p:nvSpPr>
          <p:cNvPr id="4" name="Title 3"/>
          <p:cNvSpPr>
            <a:spLocks noGrp="1"/>
          </p:cNvSpPr>
          <p:nvPr>
            <p:ph type="title"/>
          </p:nvPr>
        </p:nvSpPr>
        <p:spPr/>
        <p:txBody>
          <a:bodyPr/>
          <a:lstStyle/>
          <a:p>
            <a:r>
              <a:rPr lang="en-US" dirty="0"/>
              <a:t>KHÁI NIỆM ACTIVE DIRECTORY</a:t>
            </a:r>
          </a:p>
        </p:txBody>
      </p:sp>
    </p:spTree>
    <p:extLst>
      <p:ext uri="{BB962C8B-B14F-4D97-AF65-F5344CB8AC3E}">
        <p14:creationId xmlns:p14="http://schemas.microsoft.com/office/powerpoint/2010/main" val="2773225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KHÁI NIỆM ACTIVE DIRECTORY</a:t>
            </a:r>
          </a:p>
        </p:txBody>
      </p:sp>
      <p:sp>
        <p:nvSpPr>
          <p:cNvPr id="3" name="Content Placeholder 2"/>
          <p:cNvSpPr>
            <a:spLocks noGrp="1"/>
          </p:cNvSpPr>
          <p:nvPr>
            <p:ph idx="1"/>
          </p:nvPr>
        </p:nvSpPr>
        <p:spPr/>
        <p:txBody>
          <a:bodyPr/>
          <a:lstStyle/>
          <a:p>
            <a:pPr marL="525780" indent="-457200" algn="just" fontAlgn="auto">
              <a:spcAft>
                <a:spcPts val="0"/>
              </a:spcAft>
              <a:defRPr/>
            </a:pPr>
            <a:r>
              <a:rPr lang="vi-VN" dirty="0"/>
              <a:t>Thêm vào đó, Active Directory được thiết kế đặc biệt cho các môi trường kết nối mạng được phân bổ theo một kiểu nào đó.</a:t>
            </a:r>
            <a:endParaRPr lang="en-US" dirty="0"/>
          </a:p>
          <a:p>
            <a:pPr marL="525780" indent="-457200" algn="just" fontAlgn="auto">
              <a:spcAft>
                <a:spcPts val="0"/>
              </a:spcAft>
              <a:defRPr/>
            </a:pPr>
            <a:r>
              <a:rPr lang="vi-VN" dirty="0"/>
              <a:t>Với người dùng hoặc quản trị viên, Active Directory cung cấp một khung nhìn mang tính cấu trúc để từ đó dễ dàng truy cập và quản lý tất cả các tài nguyên trong mạng.</a:t>
            </a:r>
            <a:endParaRPr lang="en-US" dirty="0"/>
          </a:p>
          <a:p>
            <a:pPr>
              <a:defRPr/>
            </a:pPr>
            <a:r>
              <a:rPr lang="en-US" dirty="0" err="1"/>
              <a:t>Trên</a:t>
            </a:r>
            <a:r>
              <a:rPr lang="en-US" dirty="0"/>
              <a:t> </a:t>
            </a:r>
            <a:r>
              <a:rPr lang="en-US" dirty="0" err="1"/>
              <a:t>nền</a:t>
            </a:r>
            <a:r>
              <a:rPr lang="en-US" dirty="0"/>
              <a:t> Linux, </a:t>
            </a:r>
            <a:r>
              <a:rPr lang="en-US" dirty="0" err="1"/>
              <a:t>để</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Active Directory, </a:t>
            </a:r>
            <a:r>
              <a:rPr lang="en-US" dirty="0" err="1"/>
              <a:t>người</a:t>
            </a:r>
            <a:r>
              <a:rPr lang="en-US" dirty="0"/>
              <a:t> ta </a:t>
            </a:r>
            <a:r>
              <a:rPr lang="en-US" dirty="0" err="1"/>
              <a:t>phải</a:t>
            </a:r>
            <a:r>
              <a:rPr lang="en-US" dirty="0"/>
              <a:t> </a:t>
            </a:r>
            <a:r>
              <a:rPr lang="en-US" dirty="0" err="1"/>
              <a:t>sử</a:t>
            </a:r>
            <a:r>
              <a:rPr lang="en-US" dirty="0"/>
              <a:t> </a:t>
            </a:r>
            <a:r>
              <a:rPr lang="en-US" dirty="0" err="1"/>
              <a:t>dụng</a:t>
            </a:r>
            <a:r>
              <a:rPr lang="en-US" dirty="0"/>
              <a:t> </a:t>
            </a:r>
            <a:r>
              <a:rPr lang="en-US" dirty="0" err="1"/>
              <a:t>gói</a:t>
            </a:r>
            <a:r>
              <a:rPr lang="en-US" dirty="0"/>
              <a:t> Samba </a:t>
            </a:r>
            <a:r>
              <a:rPr lang="en-US" dirty="0" err="1"/>
              <a:t>để</a:t>
            </a:r>
            <a:r>
              <a:rPr lang="en-US" dirty="0"/>
              <a:t> </a:t>
            </a:r>
            <a:r>
              <a:rPr lang="en-US" dirty="0" err="1"/>
              <a:t>thực</a:t>
            </a:r>
            <a:r>
              <a:rPr lang="en-US" dirty="0"/>
              <a:t> </a:t>
            </a:r>
            <a:r>
              <a:rPr lang="en-US" dirty="0" err="1"/>
              <a:t>hiện</a:t>
            </a:r>
            <a:r>
              <a:rPr lang="en-US" dirty="0"/>
              <a:t> </a:t>
            </a:r>
            <a:r>
              <a:rPr lang="en-US" dirty="0" err="1"/>
              <a:t>cấu</a:t>
            </a:r>
            <a:r>
              <a:rPr lang="en-US" dirty="0"/>
              <a:t> </a:t>
            </a:r>
            <a:r>
              <a:rPr lang="en-US" dirty="0" err="1"/>
              <a:t>hình</a:t>
            </a:r>
            <a:r>
              <a:rPr lang="en-US" dirty="0"/>
              <a:t>.</a:t>
            </a:r>
          </a:p>
        </p:txBody>
      </p:sp>
    </p:spTree>
    <p:extLst>
      <p:ext uri="{BB962C8B-B14F-4D97-AF65-F5344CB8AC3E}">
        <p14:creationId xmlns:p14="http://schemas.microsoft.com/office/powerpoint/2010/main" val="2280952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000" dirty="0" err="1">
                <a:solidFill>
                  <a:schemeClr val="accent2"/>
                </a:solidFill>
                <a:latin typeface="Times New Roman" pitchFamily="18" charset="0"/>
                <a:cs typeface="Times New Roman" pitchFamily="18" charset="0"/>
              </a:rPr>
              <a:t>Chức</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năng</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của</a:t>
            </a:r>
            <a:r>
              <a:rPr lang="en-US" sz="3000" dirty="0">
                <a:solidFill>
                  <a:schemeClr val="accent2"/>
                </a:solidFill>
                <a:latin typeface="Times New Roman" pitchFamily="18" charset="0"/>
                <a:cs typeface="Times New Roman" pitchFamily="18" charset="0"/>
              </a:rPr>
              <a:t> Active Directory</a:t>
            </a:r>
          </a:p>
        </p:txBody>
      </p:sp>
      <p:sp>
        <p:nvSpPr>
          <p:cNvPr id="7171" name="Content Placeholder 2"/>
          <p:cNvSpPr>
            <a:spLocks noGrp="1"/>
          </p:cNvSpPr>
          <p:nvPr>
            <p:ph idx="1"/>
          </p:nvPr>
        </p:nvSpPr>
        <p:spPr>
          <a:xfrm>
            <a:off x="766481" y="1295400"/>
            <a:ext cx="10959353" cy="4800600"/>
          </a:xfrm>
        </p:spPr>
        <p:txBody>
          <a:bodyPr/>
          <a:lstStyle/>
          <a:p>
            <a:r>
              <a:rPr lang="vi-VN" altLang="en-US" dirty="0"/>
              <a:t>Lưu giữ một danh sách tập trung các tên tài khoản người dùng, mật khẩu tương ứng và các tài</a:t>
            </a:r>
            <a:r>
              <a:rPr lang="en-US" altLang="en-US" dirty="0"/>
              <a:t> </a:t>
            </a:r>
            <a:r>
              <a:rPr lang="en-US" altLang="en-US" dirty="0" err="1"/>
              <a:t>khoản</a:t>
            </a:r>
            <a:r>
              <a:rPr lang="en-US" altLang="en-US" dirty="0"/>
              <a:t> </a:t>
            </a:r>
            <a:r>
              <a:rPr lang="en-US" altLang="en-US" dirty="0" err="1"/>
              <a:t>máy</a:t>
            </a:r>
            <a:r>
              <a:rPr lang="en-US" altLang="en-US" dirty="0"/>
              <a:t> </a:t>
            </a:r>
            <a:r>
              <a:rPr lang="en-US" altLang="en-US" dirty="0" err="1"/>
              <a:t>tính</a:t>
            </a:r>
            <a:r>
              <a:rPr lang="en-US" altLang="en-US" dirty="0"/>
              <a:t>.</a:t>
            </a:r>
          </a:p>
          <a:p>
            <a:r>
              <a:rPr lang="vi-VN" altLang="en-US" dirty="0"/>
              <a:t>Cung cấp một Server đóng vai trò chứng thực (authentication server) hoặc Server quản lý đăng</a:t>
            </a:r>
            <a:r>
              <a:rPr lang="en-US" altLang="en-US" dirty="0"/>
              <a:t> </a:t>
            </a:r>
            <a:r>
              <a:rPr lang="vi-VN" altLang="en-US" dirty="0"/>
              <a:t>nhập (logon Server), Server này còn gọi là domain controller (máy điều khiển vùng).</a:t>
            </a:r>
          </a:p>
        </p:txBody>
      </p:sp>
    </p:spTree>
    <p:extLst>
      <p:ext uri="{BB962C8B-B14F-4D97-AF65-F5344CB8AC3E}">
        <p14:creationId xmlns:p14="http://schemas.microsoft.com/office/powerpoint/2010/main" val="1219019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solidFill>
                  <a:schemeClr val="accent2"/>
                </a:solidFill>
                <a:latin typeface="Times New Roman" pitchFamily="18" charset="0"/>
                <a:cs typeface="Times New Roman" pitchFamily="18" charset="0"/>
              </a:rPr>
              <a:t>Chức</a:t>
            </a:r>
            <a:r>
              <a:rPr lang="en-US" dirty="0">
                <a:solidFill>
                  <a:schemeClr val="accent2"/>
                </a:solidFill>
                <a:latin typeface="Times New Roman" pitchFamily="18" charset="0"/>
                <a:cs typeface="Times New Roman" pitchFamily="18" charset="0"/>
              </a:rPr>
              <a:t> </a:t>
            </a:r>
            <a:r>
              <a:rPr lang="en-US" dirty="0" err="1">
                <a:solidFill>
                  <a:schemeClr val="accent2"/>
                </a:solidFill>
                <a:latin typeface="Times New Roman" pitchFamily="18" charset="0"/>
                <a:cs typeface="Times New Roman" pitchFamily="18" charset="0"/>
              </a:rPr>
              <a:t>năng</a:t>
            </a:r>
            <a:r>
              <a:rPr lang="en-US" dirty="0">
                <a:solidFill>
                  <a:schemeClr val="accent2"/>
                </a:solidFill>
                <a:latin typeface="Times New Roman" pitchFamily="18" charset="0"/>
                <a:cs typeface="Times New Roman" pitchFamily="18" charset="0"/>
              </a:rPr>
              <a:t> </a:t>
            </a:r>
            <a:r>
              <a:rPr lang="en-US" dirty="0" err="1">
                <a:solidFill>
                  <a:schemeClr val="accent2"/>
                </a:solidFill>
                <a:latin typeface="Times New Roman" pitchFamily="18" charset="0"/>
                <a:cs typeface="Times New Roman" pitchFamily="18" charset="0"/>
              </a:rPr>
              <a:t>của</a:t>
            </a:r>
            <a:r>
              <a:rPr lang="en-US" dirty="0">
                <a:solidFill>
                  <a:schemeClr val="accent2"/>
                </a:solidFill>
                <a:latin typeface="Times New Roman" pitchFamily="18" charset="0"/>
                <a:cs typeface="Times New Roman" pitchFamily="18" charset="0"/>
              </a:rPr>
              <a:t> Active Directory</a:t>
            </a:r>
            <a:endParaRPr lang="en-US" dirty="0">
              <a:solidFill>
                <a:schemeClr val="accent2"/>
              </a:solidFill>
            </a:endParaRPr>
          </a:p>
        </p:txBody>
      </p:sp>
      <p:sp>
        <p:nvSpPr>
          <p:cNvPr id="3" name="Content Placeholder 2"/>
          <p:cNvSpPr>
            <a:spLocks noGrp="1"/>
          </p:cNvSpPr>
          <p:nvPr>
            <p:ph idx="1"/>
          </p:nvPr>
        </p:nvSpPr>
        <p:spPr/>
        <p:txBody>
          <a:bodyPr/>
          <a:lstStyle/>
          <a:p>
            <a:r>
              <a:rPr lang="vi-VN" altLang="en-US" dirty="0"/>
              <a:t>Duy trì một bảng hướng dẫn hoặc một bảng chỉ mục (index) giúp các máy tính trong mạng có thể</a:t>
            </a:r>
            <a:r>
              <a:rPr lang="en-US" altLang="en-US" dirty="0"/>
              <a:t> </a:t>
            </a:r>
            <a:r>
              <a:rPr lang="vi-VN" altLang="en-US" dirty="0"/>
              <a:t>dò tìm nhanh một tài nguyên nào đó trên các máy tính khác trong vùng.</a:t>
            </a:r>
            <a:endParaRPr lang="en-US" altLang="en-US" dirty="0"/>
          </a:p>
          <a:p>
            <a:r>
              <a:rPr lang="vi-VN" altLang="en-US" dirty="0"/>
              <a:t>Cho phép chúng ta tạo ra những tài khoản người dùng với những mức độ quyền (rights) khácnhau như: toàn quyền trên hệ thống mạng, chỉ có quyền backup dữ liệu hay shutdown Server từ</a:t>
            </a:r>
            <a:r>
              <a:rPr lang="en-US" altLang="en-US" dirty="0"/>
              <a:t> </a:t>
            </a:r>
            <a:r>
              <a:rPr lang="en-US" altLang="en-US" dirty="0" err="1"/>
              <a:t>xa</a:t>
            </a:r>
            <a:r>
              <a:rPr lang="en-US" altLang="en-US" dirty="0"/>
              <a:t>…</a:t>
            </a:r>
          </a:p>
          <a:p>
            <a:r>
              <a:rPr lang="vi-VN" altLang="en-US" dirty="0"/>
              <a:t>Cho phép chúng ta chia nhỏ miền của mình ra thành các miền con (subdomain) hay các đơn vị tổ</a:t>
            </a:r>
            <a:r>
              <a:rPr lang="en-US" altLang="en-US" dirty="0"/>
              <a:t> </a:t>
            </a:r>
            <a:r>
              <a:rPr lang="vi-VN" altLang="en-US" dirty="0"/>
              <a:t>chức OU (Organizational Unit). Sau đó chúng ta có thể ủy quyền cho các quản trị viên bộ phận</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từng</a:t>
            </a:r>
            <a:r>
              <a:rPr lang="en-US" altLang="en-US" dirty="0"/>
              <a:t> </a:t>
            </a:r>
            <a:r>
              <a:rPr lang="en-US" altLang="en-US" dirty="0" err="1"/>
              <a:t>bộ</a:t>
            </a:r>
            <a:r>
              <a:rPr lang="en-US" altLang="en-US" dirty="0"/>
              <a:t> </a:t>
            </a:r>
            <a:r>
              <a:rPr lang="en-US" altLang="en-US" dirty="0" err="1"/>
              <a:t>phận</a:t>
            </a:r>
            <a:r>
              <a:rPr lang="en-US" altLang="en-US" dirty="0"/>
              <a:t> </a:t>
            </a:r>
            <a:r>
              <a:rPr lang="en-US" altLang="en-US" dirty="0" err="1"/>
              <a:t>nhỏ</a:t>
            </a:r>
            <a:r>
              <a:rPr lang="en-US" altLang="en-US" dirty="0"/>
              <a:t>.</a:t>
            </a:r>
          </a:p>
          <a:p>
            <a:endParaRPr lang="en-US" altLang="en-US" dirty="0"/>
          </a:p>
          <a:p>
            <a:endParaRPr lang="en-US" altLang="en-US" dirty="0"/>
          </a:p>
        </p:txBody>
      </p:sp>
    </p:spTree>
    <p:extLst>
      <p:ext uri="{BB962C8B-B14F-4D97-AF65-F5344CB8AC3E}">
        <p14:creationId xmlns:p14="http://schemas.microsoft.com/office/powerpoint/2010/main" val="1218006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solidFill>
                  <a:schemeClr val="accent2"/>
                </a:solidFill>
                <a:latin typeface="Times New Roman" pitchFamily="18" charset="0"/>
                <a:cs typeface="Times New Roman" pitchFamily="18" charset="0"/>
              </a:rPr>
              <a:t>Kiến</a:t>
            </a:r>
            <a:r>
              <a:rPr lang="en-US" dirty="0">
                <a:solidFill>
                  <a:schemeClr val="accent2"/>
                </a:solidFill>
                <a:latin typeface="Times New Roman" pitchFamily="18" charset="0"/>
                <a:cs typeface="Times New Roman" pitchFamily="18" charset="0"/>
              </a:rPr>
              <a:t> </a:t>
            </a:r>
            <a:r>
              <a:rPr lang="en-US" dirty="0" err="1">
                <a:solidFill>
                  <a:schemeClr val="accent2"/>
                </a:solidFill>
                <a:latin typeface="Times New Roman" pitchFamily="18" charset="0"/>
                <a:cs typeface="Times New Roman" pitchFamily="18" charset="0"/>
              </a:rPr>
              <a:t>trúc</a:t>
            </a:r>
            <a:r>
              <a:rPr lang="en-US" dirty="0">
                <a:solidFill>
                  <a:schemeClr val="accent2"/>
                </a:solidFill>
                <a:latin typeface="Times New Roman" pitchFamily="18" charset="0"/>
                <a:cs typeface="Times New Roman" pitchFamily="18" charset="0"/>
              </a:rPr>
              <a:t> </a:t>
            </a:r>
            <a:r>
              <a:rPr lang="en-US" dirty="0" err="1">
                <a:solidFill>
                  <a:schemeClr val="accent2"/>
                </a:solidFill>
                <a:latin typeface="Times New Roman" pitchFamily="18" charset="0"/>
                <a:cs typeface="Times New Roman" pitchFamily="18" charset="0"/>
              </a:rPr>
              <a:t>của</a:t>
            </a:r>
            <a:r>
              <a:rPr lang="en-US" dirty="0">
                <a:solidFill>
                  <a:schemeClr val="accent2"/>
                </a:solidFill>
                <a:latin typeface="Times New Roman" pitchFamily="18" charset="0"/>
                <a:cs typeface="Times New Roman" pitchFamily="18" charset="0"/>
              </a:rPr>
              <a:t> Active Directory</a:t>
            </a:r>
            <a:endParaRPr lang="en-US" dirty="0">
              <a:solidFill>
                <a:schemeClr val="accent2"/>
              </a:solidFill>
            </a:endParaRPr>
          </a:p>
        </p:txBody>
      </p:sp>
      <p:sp>
        <p:nvSpPr>
          <p:cNvPr id="3" name="Content Placeholder 2"/>
          <p:cNvSpPr>
            <a:spLocks noGrp="1"/>
          </p:cNvSpPr>
          <p:nvPr>
            <p:ph idx="1"/>
          </p:nvPr>
        </p:nvSpPr>
        <p:spPr/>
        <p:txBody>
          <a:bodyPr/>
          <a:lstStyle/>
          <a:p>
            <a:pPr marL="0" indent="0">
              <a:buNone/>
              <a:defRPr/>
            </a:pPr>
            <a:r>
              <a:rPr lang="en-US" dirty="0" err="1"/>
              <a:t>Bao</a:t>
            </a:r>
            <a:r>
              <a:rPr lang="en-US" dirty="0"/>
              <a:t> </a:t>
            </a:r>
            <a:r>
              <a:rPr lang="en-US" dirty="0" err="1"/>
              <a:t>gồm</a:t>
            </a:r>
            <a:r>
              <a:rPr lang="en-US" dirty="0"/>
              <a:t> 5 </a:t>
            </a:r>
            <a:r>
              <a:rPr lang="en-US" dirty="0" err="1"/>
              <a:t>loại</a:t>
            </a:r>
            <a:r>
              <a:rPr lang="en-US" dirty="0"/>
              <a:t> :</a:t>
            </a:r>
          </a:p>
          <a:p>
            <a:pPr>
              <a:defRPr/>
            </a:pPr>
            <a:r>
              <a:rPr lang="en-US" dirty="0"/>
              <a:t>Object</a:t>
            </a:r>
          </a:p>
          <a:p>
            <a:pPr>
              <a:defRPr/>
            </a:pPr>
            <a:r>
              <a:rPr lang="en-US" dirty="0"/>
              <a:t>OU</a:t>
            </a:r>
          </a:p>
          <a:p>
            <a:pPr>
              <a:defRPr/>
            </a:pPr>
            <a:r>
              <a:rPr lang="en-US" dirty="0"/>
              <a:t>Domain</a:t>
            </a:r>
          </a:p>
          <a:p>
            <a:pPr>
              <a:defRPr/>
            </a:pPr>
            <a:r>
              <a:rPr lang="en-US" dirty="0"/>
              <a:t>Domain Tree</a:t>
            </a:r>
          </a:p>
          <a:p>
            <a:pPr>
              <a:defRPr/>
            </a:pPr>
            <a:r>
              <a:rPr lang="en-US" dirty="0"/>
              <a:t>Forest</a:t>
            </a:r>
          </a:p>
        </p:txBody>
      </p:sp>
    </p:spTree>
    <p:extLst>
      <p:ext uri="{BB962C8B-B14F-4D97-AF65-F5344CB8AC3E}">
        <p14:creationId xmlns:p14="http://schemas.microsoft.com/office/powerpoint/2010/main" val="206672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7772400" cy="630238"/>
          </a:xfrm>
        </p:spPr>
        <p:txBody>
          <a:bodyPr rtlCol="0">
            <a:normAutofit/>
          </a:bodyPr>
          <a:lstStyle/>
          <a:p>
            <a:pPr fontAlgn="auto">
              <a:spcAft>
                <a:spcPts val="0"/>
              </a:spcAft>
              <a:defRPr/>
            </a:pPr>
            <a:r>
              <a:rPr lang="en-US" sz="3000" dirty="0" err="1">
                <a:solidFill>
                  <a:schemeClr val="accent2"/>
                </a:solidFill>
                <a:latin typeface="Times New Roman" pitchFamily="18" charset="0"/>
                <a:cs typeface="Times New Roman" pitchFamily="18" charset="0"/>
              </a:rPr>
              <a:t>Kiến</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trúc</a:t>
            </a:r>
            <a:r>
              <a:rPr lang="en-US" sz="3000" dirty="0">
                <a:solidFill>
                  <a:schemeClr val="accent2"/>
                </a:solidFill>
                <a:latin typeface="Times New Roman" pitchFamily="18" charset="0"/>
                <a:cs typeface="Times New Roman" pitchFamily="18" charset="0"/>
              </a:rPr>
              <a:t> </a:t>
            </a:r>
            <a:r>
              <a:rPr lang="en-US" sz="3000" dirty="0" err="1">
                <a:solidFill>
                  <a:schemeClr val="accent2"/>
                </a:solidFill>
                <a:latin typeface="Times New Roman" pitchFamily="18" charset="0"/>
                <a:cs typeface="Times New Roman" pitchFamily="18" charset="0"/>
              </a:rPr>
              <a:t>của</a:t>
            </a:r>
            <a:r>
              <a:rPr lang="en-US" sz="3000" dirty="0">
                <a:solidFill>
                  <a:schemeClr val="accent2"/>
                </a:solidFill>
                <a:latin typeface="Times New Roman" pitchFamily="18" charset="0"/>
                <a:cs typeface="Times New Roman" pitchFamily="18" charset="0"/>
              </a:rPr>
              <a:t> Active Directory</a:t>
            </a:r>
          </a:p>
        </p:txBody>
      </p:sp>
      <p:sp>
        <p:nvSpPr>
          <p:cNvPr id="3" name="Content Placeholder 2"/>
          <p:cNvSpPr>
            <a:spLocks noGrp="1"/>
          </p:cNvSpPr>
          <p:nvPr>
            <p:ph idx="1"/>
          </p:nvPr>
        </p:nvSpPr>
        <p:spPr>
          <a:xfrm>
            <a:off x="2057400" y="1416050"/>
            <a:ext cx="8153400" cy="5365750"/>
          </a:xfrm>
        </p:spPr>
        <p:txBody>
          <a:bodyPr rtlCol="0">
            <a:noAutofit/>
          </a:bodyPr>
          <a:lstStyle/>
          <a:p>
            <a:pPr marL="411480" fontAlgn="auto">
              <a:spcAft>
                <a:spcPts val="0"/>
              </a:spcAft>
              <a:buNone/>
              <a:defRPr/>
            </a:pPr>
            <a:r>
              <a:rPr lang="en-US" dirty="0"/>
              <a:t>OBJECTS : </a:t>
            </a:r>
            <a:r>
              <a:rPr lang="en-US" dirty="0" err="1"/>
              <a:t>gồm</a:t>
            </a:r>
            <a:r>
              <a:rPr lang="en-US" dirty="0"/>
              <a:t> 2 </a:t>
            </a:r>
            <a:r>
              <a:rPr lang="en-US" dirty="0" err="1"/>
              <a:t>loại</a:t>
            </a:r>
            <a:endParaRPr lang="en-US" dirty="0"/>
          </a:p>
          <a:p>
            <a:pPr marL="619125" indent="-217488" fontAlgn="auto">
              <a:spcAft>
                <a:spcPts val="0"/>
              </a:spcAft>
              <a:buFont typeface="Wingdings"/>
              <a:buChar char=""/>
              <a:defRPr/>
            </a:pPr>
            <a:r>
              <a:rPr lang="en-US" dirty="0"/>
              <a:t>Object Class : user, computer, </a:t>
            </a:r>
            <a:r>
              <a:rPr lang="en-US" dirty="0" err="1"/>
              <a:t>và</a:t>
            </a:r>
            <a:r>
              <a:rPr lang="en-US" dirty="0"/>
              <a:t> printer.</a:t>
            </a:r>
          </a:p>
          <a:p>
            <a:pPr indent="-9525" fontAlgn="auto">
              <a:spcAft>
                <a:spcPts val="0"/>
              </a:spcAft>
              <a:buFont typeface="Wingdings"/>
              <a:buChar char=""/>
              <a:tabLst>
                <a:tab pos="623888" algn="l"/>
              </a:tabLst>
              <a:defRPr/>
            </a:pPr>
            <a:r>
              <a:rPr lang="en-US" dirty="0"/>
              <a:t> Attributes : </a:t>
            </a:r>
            <a:r>
              <a:rPr lang="en-US" dirty="0" err="1"/>
              <a:t>tập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phù</a:t>
            </a:r>
            <a:r>
              <a:rPr lang="en-US" dirty="0"/>
              <a:t> </a:t>
            </a:r>
            <a:r>
              <a:rPr lang="en-US" dirty="0" err="1"/>
              <a:t>hợp</a:t>
            </a:r>
            <a:r>
              <a:rPr lang="en-US" dirty="0"/>
              <a:t> </a:t>
            </a:r>
            <a:r>
              <a:rPr lang="en-US" dirty="0" err="1"/>
              <a:t>và</a:t>
            </a:r>
            <a:r>
              <a:rPr lang="en-US" dirty="0"/>
              <a:t> </a:t>
            </a:r>
            <a:r>
              <a:rPr lang="en-US" dirty="0" err="1"/>
              <a:t>được</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cụ</a:t>
            </a:r>
            <a:r>
              <a:rPr lang="en-US" dirty="0"/>
              <a:t> </a:t>
            </a:r>
            <a:r>
              <a:rPr lang="en-US" dirty="0" err="1"/>
              <a:t>thể</a:t>
            </a:r>
            <a:r>
              <a:rPr lang="en-US" dirty="0"/>
              <a:t>.</a:t>
            </a:r>
          </a:p>
          <a:p>
            <a:pPr marL="55563" indent="12700" fontAlgn="auto">
              <a:spcAft>
                <a:spcPts val="0"/>
              </a:spcAft>
              <a:buNone/>
              <a:defRPr/>
            </a:pPr>
            <a:endParaRPr lang="en-US" dirty="0"/>
          </a:p>
        </p:txBody>
      </p:sp>
    </p:spTree>
    <p:extLst>
      <p:ext uri="{BB962C8B-B14F-4D97-AF65-F5344CB8AC3E}">
        <p14:creationId xmlns:p14="http://schemas.microsoft.com/office/powerpoint/2010/main" val="383222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solidFill>
                  <a:schemeClr val="accent2"/>
                </a:solidFill>
                <a:latin typeface="Times New Roman" pitchFamily="18" charset="0"/>
                <a:cs typeface="Times New Roman" pitchFamily="18" charset="0"/>
              </a:rPr>
              <a:t>Kiến</a:t>
            </a:r>
            <a:r>
              <a:rPr lang="en-US" dirty="0">
                <a:solidFill>
                  <a:schemeClr val="accent2"/>
                </a:solidFill>
                <a:latin typeface="Times New Roman" pitchFamily="18" charset="0"/>
                <a:cs typeface="Times New Roman" pitchFamily="18" charset="0"/>
              </a:rPr>
              <a:t> </a:t>
            </a:r>
            <a:r>
              <a:rPr lang="en-US" dirty="0" err="1">
                <a:solidFill>
                  <a:schemeClr val="accent2"/>
                </a:solidFill>
                <a:latin typeface="Times New Roman" pitchFamily="18" charset="0"/>
                <a:cs typeface="Times New Roman" pitchFamily="18" charset="0"/>
              </a:rPr>
              <a:t>trúc</a:t>
            </a:r>
            <a:r>
              <a:rPr lang="en-US" dirty="0">
                <a:solidFill>
                  <a:schemeClr val="accent2"/>
                </a:solidFill>
                <a:latin typeface="Times New Roman" pitchFamily="18" charset="0"/>
                <a:cs typeface="Times New Roman" pitchFamily="18" charset="0"/>
              </a:rPr>
              <a:t> </a:t>
            </a:r>
            <a:r>
              <a:rPr lang="en-US" dirty="0" err="1">
                <a:solidFill>
                  <a:schemeClr val="accent2"/>
                </a:solidFill>
                <a:latin typeface="Times New Roman" pitchFamily="18" charset="0"/>
                <a:cs typeface="Times New Roman" pitchFamily="18" charset="0"/>
              </a:rPr>
              <a:t>của</a:t>
            </a:r>
            <a:r>
              <a:rPr lang="en-US" dirty="0">
                <a:solidFill>
                  <a:schemeClr val="accent2"/>
                </a:solidFill>
                <a:latin typeface="Times New Roman" pitchFamily="18" charset="0"/>
                <a:cs typeface="Times New Roman" pitchFamily="18" charset="0"/>
              </a:rPr>
              <a:t> Active Directory</a:t>
            </a:r>
            <a:endParaRPr lang="en-US" dirty="0">
              <a:solidFill>
                <a:schemeClr val="accent2"/>
              </a:solidFill>
            </a:endParaRPr>
          </a:p>
        </p:txBody>
      </p:sp>
      <p:sp>
        <p:nvSpPr>
          <p:cNvPr id="21507" name="Content Placeholder 2"/>
          <p:cNvSpPr>
            <a:spLocks noGrp="1"/>
          </p:cNvSpPr>
          <p:nvPr>
            <p:ph idx="1"/>
          </p:nvPr>
        </p:nvSpPr>
        <p:spPr>
          <a:xfrm>
            <a:off x="107575" y="1219200"/>
            <a:ext cx="11712389" cy="5486400"/>
          </a:xfrm>
        </p:spPr>
        <p:txBody>
          <a:bodyPr/>
          <a:lstStyle/>
          <a:p>
            <a:pPr algn="just"/>
            <a:r>
              <a:rPr lang="en-US" altLang="en-US" dirty="0"/>
              <a:t>ORGANATIONAL UNITS (OU) : </a:t>
            </a:r>
            <a:r>
              <a:rPr lang="en-US" altLang="en-US" dirty="0" err="1"/>
              <a:t>là</a:t>
            </a:r>
            <a:r>
              <a:rPr lang="en-US" altLang="en-US" dirty="0"/>
              <a:t> </a:t>
            </a:r>
            <a:r>
              <a:rPr lang="en-US" altLang="en-US" dirty="0" err="1"/>
              <a:t>đơn</a:t>
            </a:r>
            <a:r>
              <a:rPr lang="en-US" altLang="en-US" dirty="0"/>
              <a:t> </a:t>
            </a:r>
            <a:r>
              <a:rPr lang="en-US" altLang="en-US" dirty="0" err="1"/>
              <a:t>vị</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a:t>
            </a:r>
            <a:r>
              <a:rPr lang="en-US" altLang="en-US" dirty="0" err="1"/>
              <a:t>hệ</a:t>
            </a:r>
            <a:r>
              <a:rPr lang="en-US" altLang="en-US" dirty="0"/>
              <a:t> </a:t>
            </a:r>
            <a:r>
              <a:rPr lang="en-US" altLang="en-US" dirty="0" err="1"/>
              <a:t>thống</a:t>
            </a:r>
            <a:r>
              <a:rPr lang="en-US" altLang="en-US" dirty="0"/>
              <a:t> Active Directory, </a:t>
            </a:r>
            <a:r>
              <a:rPr lang="en-US" altLang="en-US" dirty="0" err="1"/>
              <a:t>được</a:t>
            </a:r>
            <a:r>
              <a:rPr lang="en-US" altLang="en-US" dirty="0"/>
              <a:t> </a:t>
            </a:r>
            <a:r>
              <a:rPr lang="en-US" altLang="en-US" dirty="0" err="1"/>
              <a:t>xem</a:t>
            </a:r>
            <a:r>
              <a:rPr lang="en-US" altLang="en-US" dirty="0"/>
              <a:t> </a:t>
            </a:r>
            <a:r>
              <a:rPr lang="en-US" altLang="en-US" dirty="0" err="1"/>
              <a:t>là</a:t>
            </a:r>
            <a:r>
              <a:rPr lang="en-US" altLang="en-US" dirty="0"/>
              <a:t> </a:t>
            </a:r>
            <a:r>
              <a:rPr lang="en-US" altLang="en-US" dirty="0" err="1"/>
              <a:t>vật</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đối</a:t>
            </a:r>
            <a:r>
              <a:rPr lang="en-US" altLang="en-US" dirty="0"/>
              <a:t> </a:t>
            </a:r>
            <a:r>
              <a:rPr lang="en-US" altLang="en-US" dirty="0" err="1"/>
              <a:t>tượng</a:t>
            </a:r>
            <a:r>
              <a:rPr lang="en-US" altLang="en-US" dirty="0"/>
              <a:t> (Objects), </a:t>
            </a:r>
            <a:r>
              <a:rPr lang="en-US" altLang="en-US" dirty="0" err="1"/>
              <a:t>được</a:t>
            </a:r>
            <a:r>
              <a:rPr lang="en-US" altLang="en-US" dirty="0"/>
              <a:t> </a:t>
            </a:r>
            <a:r>
              <a:rPr lang="en-US" altLang="en-US" dirty="0" err="1"/>
              <a:t>dùng</a:t>
            </a:r>
            <a:r>
              <a:rPr lang="en-US" altLang="en-US" dirty="0"/>
              <a:t> </a:t>
            </a:r>
            <a:r>
              <a:rPr lang="en-US" altLang="en-US" dirty="0" err="1"/>
              <a:t>để</a:t>
            </a:r>
            <a:r>
              <a:rPr lang="en-US" altLang="en-US" dirty="0"/>
              <a:t> </a:t>
            </a:r>
            <a:r>
              <a:rPr lang="en-US" altLang="en-US" dirty="0" err="1"/>
              <a:t>sắp</a:t>
            </a:r>
            <a:r>
              <a:rPr lang="en-US" altLang="en-US" dirty="0"/>
              <a:t> </a:t>
            </a:r>
            <a:r>
              <a:rPr lang="en-US" altLang="en-US" dirty="0" err="1"/>
              <a:t>xếp</a:t>
            </a:r>
            <a:r>
              <a:rPr lang="en-US" altLang="en-US" dirty="0"/>
              <a:t> </a:t>
            </a:r>
            <a:r>
              <a:rPr lang="en-US" altLang="en-US" dirty="0" err="1"/>
              <a:t>các</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nhằm</a:t>
            </a:r>
            <a:r>
              <a:rPr lang="en-US" altLang="en-US" dirty="0"/>
              <a:t> </a:t>
            </a:r>
            <a:r>
              <a:rPr lang="en-US" altLang="en-US" dirty="0" err="1"/>
              <a:t>mục</a:t>
            </a:r>
            <a:r>
              <a:rPr lang="en-US" altLang="en-US" dirty="0"/>
              <a:t> </a:t>
            </a:r>
            <a:r>
              <a:rPr lang="en-US" altLang="en-US" dirty="0" err="1"/>
              <a:t>đích</a:t>
            </a:r>
            <a:r>
              <a:rPr lang="en-US" altLang="en-US" dirty="0"/>
              <a:t> </a:t>
            </a:r>
            <a:r>
              <a:rPr lang="en-US" altLang="en-US" dirty="0" err="1"/>
              <a:t>quản</a:t>
            </a:r>
            <a:r>
              <a:rPr lang="en-US" altLang="en-US" dirty="0"/>
              <a:t> </a:t>
            </a:r>
            <a:r>
              <a:rPr lang="en-US" altLang="en-US" dirty="0" err="1"/>
              <a:t>trị</a:t>
            </a:r>
            <a:r>
              <a:rPr lang="en-US" altLang="en-US" dirty="0"/>
              <a:t>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a:t>
            </a:r>
          </a:p>
        </p:txBody>
      </p:sp>
    </p:spTree>
    <p:extLst>
      <p:ext uri="{BB962C8B-B14F-4D97-AF65-F5344CB8AC3E}">
        <p14:creationId xmlns:p14="http://schemas.microsoft.com/office/powerpoint/2010/main" val="2839265177"/>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E5B4DEA-E558-41A6-A383-0016FB3C2CE0}" vid="{7843DDF4-6A9C-45B1-AD7A-26D4299BB861}"/>
    </a:ext>
  </a:extLst>
</a:theme>
</file>

<file path=docProps/app.xml><?xml version="1.0" encoding="utf-8"?>
<Properties xmlns="http://schemas.openxmlformats.org/officeDocument/2006/extended-properties" xmlns:vt="http://schemas.openxmlformats.org/officeDocument/2006/docPropsVTypes">
  <Template>Theme1</Template>
  <TotalTime>0</TotalTime>
  <Words>1689</Words>
  <Application>Microsoft Office PowerPoint</Application>
  <PresentationFormat>Widescreen</PresentationFormat>
  <Paragraphs>112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Times New Roman</vt:lpstr>
      <vt:lpstr>Wingdings</vt:lpstr>
      <vt:lpstr>Theme1</vt:lpstr>
      <vt:lpstr>CHƯƠNG 3: ACTIVE DIRECTORY</vt:lpstr>
      <vt:lpstr>NỘI DUNG</vt:lpstr>
      <vt:lpstr>KHÁI NIỆM ACTIVE DIRECTORY</vt:lpstr>
      <vt:lpstr>KHÁI NIỆM ACTIVE DIRECTORY</vt:lpstr>
      <vt:lpstr>Chức năng của Active Directory</vt:lpstr>
      <vt:lpstr>Chức năng của Active Directory</vt:lpstr>
      <vt:lpstr>Kiến trúc của Active Directory</vt:lpstr>
      <vt:lpstr>Kiến trúc của Active Directory</vt:lpstr>
      <vt:lpstr>Kiến trúc của Active Directory</vt:lpstr>
      <vt:lpstr>Kiến trúc của Active Directory</vt:lpstr>
      <vt:lpstr>Kiến trúc của Active Directory</vt:lpstr>
      <vt:lpstr>Kiến trúc của Active Directory </vt:lpstr>
      <vt:lpstr>Kiến trúc của Active Directory</vt:lpstr>
      <vt:lpstr>Cách đặt tên domain</vt:lpstr>
      <vt:lpstr>Cách đặt tên domain</vt:lpstr>
      <vt:lpstr>Cách đặt tên domain</vt:lpstr>
      <vt:lpstr>Cách đặt tên domain</vt:lpstr>
      <vt:lpstr>Cách đặt tên domain</vt:lpstr>
      <vt:lpstr>CẤU HÌNH ACTIVE DIRECTORY TRÊN WIN SERVER</vt:lpstr>
      <vt:lpstr>QUẢN LÝ DOMAIN TRÊN WIN SERVER 2012</vt:lpstr>
      <vt:lpstr>Định nghĩa tài khoản người dùng</vt:lpstr>
      <vt:lpstr>Tài khoản người dùng cục bộ.</vt:lpstr>
      <vt:lpstr>Tài khoản người dùng miền</vt:lpstr>
      <vt:lpstr>Tài khoản nhóm</vt:lpstr>
      <vt:lpstr>Tài khoản nhóm</vt:lpstr>
      <vt:lpstr>BACKUP DOMAIN CONTROLLER</vt:lpstr>
      <vt:lpstr>CHILD DOMAIN</vt:lpstr>
      <vt:lpstr>XÂY DỰNG DOMAIN TRÊN CENTOS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ACTIVE DIRECTORY</dc:title>
  <dc:creator>huanluongminh@gmail.com</dc:creator>
  <cp:lastModifiedBy>huan luong</cp:lastModifiedBy>
  <cp:revision>7</cp:revision>
  <dcterms:created xsi:type="dcterms:W3CDTF">2018-05-21T15:11:27Z</dcterms:created>
  <dcterms:modified xsi:type="dcterms:W3CDTF">2018-10-10T18:53:57Z</dcterms:modified>
</cp:coreProperties>
</file>