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dirty="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dirty="0">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smtClean="0">
                <a:solidFill>
                  <a:srgbClr val="FFFF00"/>
                </a:solidFill>
                <a:latin typeface="Times New Roman" pitchFamily="18" charset="0"/>
              </a:rPr>
              <a:t>ĐẠI</a:t>
            </a:r>
            <a:r>
              <a:rPr lang="en-US" sz="3200" b="1" baseline="0" dirty="0" smtClean="0">
                <a:solidFill>
                  <a:srgbClr val="FFFF00"/>
                </a:solidFill>
                <a:latin typeface="Times New Roman" pitchFamily="18" charset="0"/>
              </a:rPr>
              <a:t>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smtClean="0"/>
              <a:t>Click to edit Master title style</a:t>
            </a:r>
            <a:endParaRPr lang="en-US"/>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smtClean="0"/>
              <a:t>Click to edit Master subtitle style</a:t>
            </a:r>
            <a:endParaRPr lang="en-US"/>
          </a:p>
        </p:txBody>
      </p:sp>
    </p:spTree>
    <p:extLst>
      <p:ext uri="{BB962C8B-B14F-4D97-AF65-F5344CB8AC3E}">
        <p14:creationId xmlns:p14="http://schemas.microsoft.com/office/powerpoint/2010/main" val="396917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25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622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03200" y="1066800"/>
            <a:ext cx="11785600" cy="5486400"/>
          </a:xfrm>
        </p:spPr>
        <p:txBody>
          <a:bodyPr/>
          <a:lstStyle/>
          <a:p>
            <a:pPr lvl="0"/>
            <a:r>
              <a:rPr lang="en-US" noProof="0" dirty="0" smtClean="0"/>
              <a:t>Click icon to add table</a:t>
            </a:r>
            <a:endParaRPr lang="en-US" noProof="0" dirty="0" smtClean="0"/>
          </a:p>
        </p:txBody>
      </p:sp>
    </p:spTree>
    <p:extLst>
      <p:ext uri="{BB962C8B-B14F-4D97-AF65-F5344CB8AC3E}">
        <p14:creationId xmlns:p14="http://schemas.microsoft.com/office/powerpoint/2010/main" val="78531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586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908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768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46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95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22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749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220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6">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dirty="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pic>
        <p:nvPicPr>
          <p:cNvPr id="1031" name="Picture 33" descr="Lin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dirty="0">
              <a:solidFill>
                <a:srgbClr val="0066CC"/>
              </a:solidFill>
            </a:endParaRPr>
          </a:p>
        </p:txBody>
      </p:sp>
    </p:spTree>
    <p:extLst>
      <p:ext uri="{BB962C8B-B14F-4D97-AF65-F5344CB8AC3E}">
        <p14:creationId xmlns:p14="http://schemas.microsoft.com/office/powerpoint/2010/main" val="2706052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sz="3600" b="1">
          <a:solidFill>
            <a:srgbClr val="333399"/>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4: QUẢN LÝ Ổ ĐĨA</a:t>
            </a:r>
            <a:endParaRPr lang="en-US" dirty="0"/>
          </a:p>
        </p:txBody>
      </p:sp>
      <p:sp>
        <p:nvSpPr>
          <p:cNvPr id="3" name="Subtitle 2"/>
          <p:cNvSpPr>
            <a:spLocks noGrp="1"/>
          </p:cNvSpPr>
          <p:nvPr>
            <p:ph type="subTitle" idx="1"/>
          </p:nvPr>
        </p:nvSpPr>
        <p:spPr/>
        <p:txBody>
          <a:bodyPr/>
          <a:lstStyle/>
          <a:p>
            <a:r>
              <a:rPr lang="en-US" dirty="0" smtClean="0"/>
              <a:t>LƯƠNG MINH HUẤN</a:t>
            </a:r>
            <a:endParaRPr lang="en-US" dirty="0"/>
          </a:p>
        </p:txBody>
      </p:sp>
    </p:spTree>
    <p:extLst>
      <p:ext uri="{BB962C8B-B14F-4D97-AF65-F5344CB8AC3E}">
        <p14:creationId xmlns:p14="http://schemas.microsoft.com/office/powerpoint/2010/main" val="13370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err="1" smtClean="0"/>
              <a:t>ReiserFS</a:t>
            </a:r>
            <a:endParaRPr lang="en-US" dirty="0" smtClean="0"/>
          </a:p>
          <a:p>
            <a:pPr algn="just"/>
            <a:r>
              <a:rPr lang="vi-VN" dirty="0"/>
              <a:t>ReiserFS: có thể coi là 1 trong những bước tiến lớn nhất của file hệ thống Linux, lần đầu được công bố vào năm 2001 với nhiều tính năng mới mà file hệ thống Ext khó có thể đạt được. </a:t>
            </a:r>
            <a:endParaRPr lang="en-US" dirty="0" smtClean="0"/>
          </a:p>
          <a:p>
            <a:pPr algn="just"/>
            <a:r>
              <a:rPr lang="en-US" dirty="0"/>
              <a:t>Đ</a:t>
            </a:r>
            <a:r>
              <a:rPr lang="vi-VN" dirty="0" smtClean="0"/>
              <a:t>ến </a:t>
            </a:r>
            <a:r>
              <a:rPr lang="vi-VN" dirty="0"/>
              <a:t>năm 2004, </a:t>
            </a:r>
            <a:r>
              <a:rPr lang="vi-VN" b="1" dirty="0"/>
              <a:t>ReiserFS </a:t>
            </a:r>
            <a:r>
              <a:rPr lang="vi-VN" dirty="0"/>
              <a:t>đã được thay thế bởi Reiser4 với nhiều cải tiến hơn nữa. Tuy nhiên, quá trình nghiên cứu, phát triển của </a:t>
            </a:r>
            <a:r>
              <a:rPr lang="vi-VN" b="1" dirty="0"/>
              <a:t>Reiser4 </a:t>
            </a:r>
            <a:r>
              <a:rPr lang="vi-VN" dirty="0"/>
              <a:t>khá “chậm chạp” và vẫn không hỗ trợ đầy đủ hệ thống kernel của </a:t>
            </a:r>
            <a:r>
              <a:rPr lang="vi-VN" b="1" dirty="0"/>
              <a:t>Linux</a:t>
            </a:r>
            <a:r>
              <a:rPr lang="vi-VN" dirty="0"/>
              <a:t>. </a:t>
            </a:r>
            <a:endParaRPr lang="en-US" dirty="0" smtClean="0"/>
          </a:p>
          <a:p>
            <a:pPr algn="just"/>
            <a:r>
              <a:rPr lang="vi-VN" dirty="0" smtClean="0"/>
              <a:t>Đạt </a:t>
            </a:r>
            <a:r>
              <a:rPr lang="vi-VN" dirty="0"/>
              <a:t>hiệu suất hoạt động rất cao đối với những file nhỏ như file log, phù hợp với database và server email.</a:t>
            </a:r>
            <a:endParaRPr lang="en-US" dirty="0"/>
          </a:p>
        </p:txBody>
      </p:sp>
    </p:spTree>
    <p:extLst>
      <p:ext uri="{BB962C8B-B14F-4D97-AF65-F5344CB8AC3E}">
        <p14:creationId xmlns:p14="http://schemas.microsoft.com/office/powerpoint/2010/main" val="351753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r>
              <a:rPr lang="en-US" dirty="0" err="1" smtClean="0"/>
              <a:t>Ngoài</a:t>
            </a:r>
            <a:r>
              <a:rPr lang="en-US" dirty="0" smtClean="0"/>
              <a:t> </a:t>
            </a:r>
            <a:r>
              <a:rPr lang="en-US" dirty="0" err="1" smtClean="0"/>
              <a:t>ra</a:t>
            </a:r>
            <a:r>
              <a:rPr lang="en-US" dirty="0" smtClean="0"/>
              <a:t>, Linux </a:t>
            </a:r>
            <a:r>
              <a:rPr lang="en-US" dirty="0" err="1" smtClean="0"/>
              <a:t>còn</a:t>
            </a:r>
            <a:r>
              <a:rPr lang="en-US" dirty="0" smtClean="0"/>
              <a:t> </a:t>
            </a:r>
            <a:r>
              <a:rPr lang="en-US" dirty="0" err="1" smtClean="0"/>
              <a:t>hổ</a:t>
            </a:r>
            <a:r>
              <a:rPr lang="en-US" dirty="0" smtClean="0"/>
              <a:t> </a:t>
            </a:r>
            <a:r>
              <a:rPr lang="en-US" dirty="0" err="1" smtClean="0"/>
              <a:t>trợ</a:t>
            </a:r>
            <a:r>
              <a:rPr lang="en-US" dirty="0" smtClean="0"/>
              <a:t> </a:t>
            </a:r>
            <a:r>
              <a:rPr lang="en-US" dirty="0" err="1" smtClean="0"/>
              <a:t>khá</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khác</a:t>
            </a:r>
            <a:r>
              <a:rPr lang="en-US" dirty="0" smtClean="0"/>
              <a:t> </a:t>
            </a:r>
            <a:r>
              <a:rPr lang="en-US" dirty="0" err="1" smtClean="0"/>
              <a:t>như</a:t>
            </a:r>
            <a:r>
              <a:rPr lang="en-US" dirty="0" smtClean="0"/>
              <a:t>:</a:t>
            </a:r>
          </a:p>
          <a:p>
            <a:pPr lvl="1"/>
            <a:r>
              <a:rPr lang="vi-VN" dirty="0" smtClean="0"/>
              <a:t>XFS</a:t>
            </a:r>
            <a:r>
              <a:rPr lang="vi-VN" dirty="0"/>
              <a:t> được phát triển bởi </a:t>
            </a:r>
            <a:r>
              <a:rPr lang="vi-VN" b="1" dirty="0"/>
              <a:t>Silicon Graphics</a:t>
            </a:r>
            <a:r>
              <a:rPr lang="vi-VN" dirty="0"/>
              <a:t> từ năm 1994 để hoạt động với hệ điều hành riêng biệt của họ, và sau đó chuyển sang Linux trong năm 2001</a:t>
            </a:r>
            <a:r>
              <a:rPr lang="vi-VN" dirty="0" smtClean="0"/>
              <a:t>.</a:t>
            </a:r>
            <a:endParaRPr lang="en-US" dirty="0" smtClean="0"/>
          </a:p>
          <a:p>
            <a:pPr lvl="1"/>
            <a:r>
              <a:rPr lang="vi-VN" dirty="0"/>
              <a:t>JFS được </a:t>
            </a:r>
            <a:r>
              <a:rPr lang="vi-VN" b="1" dirty="0"/>
              <a:t>IBM </a:t>
            </a:r>
            <a:r>
              <a:rPr lang="vi-VN" dirty="0"/>
              <a:t>phát triển lần đầu tiên năm 1990, sau đó chuyển sang </a:t>
            </a:r>
            <a:r>
              <a:rPr lang="vi-VN" b="1" dirty="0"/>
              <a:t>Linux</a:t>
            </a:r>
            <a:r>
              <a:rPr lang="vi-VN" dirty="0" smtClean="0"/>
              <a:t>.</a:t>
            </a:r>
            <a:endParaRPr lang="en-US" dirty="0" smtClean="0"/>
          </a:p>
          <a:p>
            <a:pPr lvl="1"/>
            <a:r>
              <a:rPr lang="vi-VN" dirty="0"/>
              <a:t> </a:t>
            </a:r>
            <a:r>
              <a:rPr lang="vi-VN" b="1" dirty="0"/>
              <a:t>ZFS </a:t>
            </a:r>
            <a:r>
              <a:rPr lang="vi-VN" dirty="0"/>
              <a:t>hiện tại vẫn đang trong giai đoạn phát triển bởi Oracle với nhiều tính năng tương tự như </a:t>
            </a:r>
            <a:r>
              <a:rPr lang="vi-VN" b="1" dirty="0"/>
              <a:t>Btrfs </a:t>
            </a:r>
            <a:r>
              <a:rPr lang="vi-VN" dirty="0"/>
              <a:t>và </a:t>
            </a:r>
            <a:r>
              <a:rPr lang="vi-VN" b="1" dirty="0"/>
              <a:t>ReiserFS</a:t>
            </a:r>
            <a:endParaRPr lang="en-US" dirty="0"/>
          </a:p>
        </p:txBody>
      </p:sp>
    </p:spTree>
    <p:extLst>
      <p:ext uri="{BB962C8B-B14F-4D97-AF65-F5344CB8AC3E}">
        <p14:creationId xmlns:p14="http://schemas.microsoft.com/office/powerpoint/2010/main" val="203826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Windows </a:t>
            </a:r>
            <a:r>
              <a:rPr lang="en-US" dirty="0" err="1" smtClean="0"/>
              <a:t>hổ</a:t>
            </a:r>
            <a:r>
              <a:rPr lang="en-US" dirty="0" smtClean="0"/>
              <a:t> </a:t>
            </a:r>
            <a:r>
              <a:rPr lang="en-US" dirty="0" err="1" smtClean="0"/>
              <a:t>trợ</a:t>
            </a:r>
            <a:endParaRPr lang="en-US" dirty="0" smtClean="0"/>
          </a:p>
          <a:p>
            <a:pPr lvl="1"/>
            <a:r>
              <a:rPr lang="en-US" dirty="0" smtClean="0"/>
              <a:t>FAT</a:t>
            </a:r>
          </a:p>
          <a:p>
            <a:pPr lvl="1"/>
            <a:r>
              <a:rPr lang="en-US" dirty="0" smtClean="0"/>
              <a:t>NTFS</a:t>
            </a:r>
          </a:p>
          <a:p>
            <a:pPr lvl="1"/>
            <a:r>
              <a:rPr lang="en-US" dirty="0" err="1" smtClean="0"/>
              <a:t>ExFAT</a:t>
            </a:r>
            <a:endParaRPr lang="en-US" dirty="0" smtClean="0"/>
          </a:p>
          <a:p>
            <a:pPr lvl="1"/>
            <a:r>
              <a:rPr lang="en-US" dirty="0" err="1" smtClean="0"/>
              <a:t>ReFS</a:t>
            </a:r>
            <a:endParaRPr lang="en-US" dirty="0" smtClean="0"/>
          </a:p>
          <a:p>
            <a:pPr lvl="1"/>
            <a:endParaRPr lang="en-US" dirty="0"/>
          </a:p>
        </p:txBody>
      </p:sp>
    </p:spTree>
    <p:extLst>
      <p:ext uri="{BB962C8B-B14F-4D97-AF65-F5344CB8AC3E}">
        <p14:creationId xmlns:p14="http://schemas.microsoft.com/office/powerpoint/2010/main" val="173341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smtClean="0"/>
              <a:t>FAT</a:t>
            </a:r>
          </a:p>
          <a:p>
            <a:pPr algn="just"/>
            <a:r>
              <a:rPr lang="vi-VN" dirty="0"/>
              <a:t>FAT32 xuất hiện từ thời Windows 95 nhằm thay thế cho định dạng FAT16 còn cũ hơn nữa. </a:t>
            </a:r>
            <a:endParaRPr lang="en-US" dirty="0" smtClean="0"/>
          </a:p>
          <a:p>
            <a:pPr algn="just"/>
            <a:r>
              <a:rPr lang="vi-VN" dirty="0" smtClean="0"/>
              <a:t>Ưu </a:t>
            </a:r>
            <a:r>
              <a:rPr lang="vi-VN" dirty="0"/>
              <a:t>điểm: tuy cũ nhưng lại rất phổ biến, hầu hết những ổ lưu trữ USB </a:t>
            </a:r>
            <a:r>
              <a:rPr lang="vi-VN" dirty="0" smtClean="0"/>
              <a:t>đều </a:t>
            </a:r>
            <a:r>
              <a:rPr lang="vi-VN" dirty="0"/>
              <a:t>được format sẵn với định dạng FAT32 để đảm bảo sự tương thích cao không chỉ với máy tính mà còn trên nhiều thiết bị khác: máy chơi game console, máy nghe nhạc hay các thiết bị có cổng USB</a:t>
            </a:r>
            <a:r>
              <a:rPr lang="vi-VN" dirty="0" smtClean="0"/>
              <a:t>.</a:t>
            </a:r>
            <a:endParaRPr lang="en-US" dirty="0" smtClean="0"/>
          </a:p>
          <a:p>
            <a:pPr marL="0" indent="0" algn="just">
              <a:buNone/>
            </a:pPr>
            <a:endParaRPr lang="en-US" dirty="0"/>
          </a:p>
        </p:txBody>
      </p:sp>
    </p:spTree>
    <p:extLst>
      <p:ext uri="{BB962C8B-B14F-4D97-AF65-F5344CB8AC3E}">
        <p14:creationId xmlns:p14="http://schemas.microsoft.com/office/powerpoint/2010/main" val="237642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r>
              <a:rPr lang="en-US" dirty="0"/>
              <a:t>N</a:t>
            </a:r>
            <a:r>
              <a:rPr lang="vi-VN" dirty="0"/>
              <a:t>hược điểm</a:t>
            </a:r>
            <a:r>
              <a:rPr lang="en-US" dirty="0"/>
              <a:t>:</a:t>
            </a:r>
            <a:r>
              <a:rPr lang="vi-VN" dirty="0"/>
              <a:t> </a:t>
            </a:r>
            <a:r>
              <a:rPr lang="en-US" dirty="0"/>
              <a:t>p</a:t>
            </a:r>
            <a:r>
              <a:rPr lang="vi-VN" dirty="0"/>
              <a:t>hân vùng được định dạng FAT32 sẽ không thể chứa được những tập tin có dung lượng cao hơn 4 GB, ngoài ra dung lượng của một phân vùng FAT32 bắt buộc phải nhỏ hơn 8 TB</a:t>
            </a:r>
            <a:endParaRPr lang="en-US" dirty="0"/>
          </a:p>
          <a:p>
            <a:endParaRPr lang="en-US" dirty="0"/>
          </a:p>
        </p:txBody>
      </p:sp>
    </p:spTree>
    <p:extLst>
      <p:ext uri="{BB962C8B-B14F-4D97-AF65-F5344CB8AC3E}">
        <p14:creationId xmlns:p14="http://schemas.microsoft.com/office/powerpoint/2010/main" val="1329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smtClean="0"/>
              <a:t>NTFS</a:t>
            </a:r>
          </a:p>
          <a:p>
            <a:pPr algn="just"/>
            <a:r>
              <a:rPr lang="vi-VN" dirty="0"/>
              <a:t>NTFS là định dạng hiện đại hơn. Khi cài đặt Windows thì mặc định ổ đĩa cài </a:t>
            </a:r>
            <a:r>
              <a:rPr lang="vi-VN" dirty="0" smtClean="0"/>
              <a:t>Windows </a:t>
            </a:r>
            <a:r>
              <a:rPr lang="vi-VN" dirty="0"/>
              <a:t>sẽ là NTFS. Kích thước file và dung lượng tối đa của </a:t>
            </a:r>
            <a:r>
              <a:rPr lang="vi-VN" dirty="0" smtClean="0"/>
              <a:t>phân </a:t>
            </a:r>
            <a:r>
              <a:rPr lang="vi-VN" dirty="0"/>
              <a:t>dùng dùng NTFS rất lớn về mặt lý thuyết. </a:t>
            </a:r>
            <a:endParaRPr lang="en-US" dirty="0" smtClean="0"/>
          </a:p>
          <a:p>
            <a:pPr algn="just"/>
            <a:r>
              <a:rPr lang="vi-VN" dirty="0"/>
              <a:t>Một số tính năng hiện đại của NTFS có thể kể đến là các tính năng về bảo mật như: đặt quyền truy cập cho tập tin; ghi nhận những thay đổi dữ liệu giúp dễ dàng phục hồi nếu máy tính gặp sự cố; tạo các bản sao (copy) dành cho sao lưu (backup); mã hoá (encryption); đặt hạn ngạch đĩa (disk quota limit)... cùng một số tính năng khác. </a:t>
            </a:r>
            <a:endParaRPr lang="en-US" dirty="0"/>
          </a:p>
        </p:txBody>
      </p:sp>
    </p:spTree>
    <p:extLst>
      <p:ext uri="{BB962C8B-B14F-4D97-AF65-F5344CB8AC3E}">
        <p14:creationId xmlns:p14="http://schemas.microsoft.com/office/powerpoint/2010/main" val="204608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algn="just"/>
            <a:r>
              <a:rPr lang="vi-VN" dirty="0"/>
              <a:t>Dù có nhiều tính năng hiện đại, nhưng </a:t>
            </a:r>
            <a:r>
              <a:rPr lang="vi-VN" dirty="0" smtClean="0"/>
              <a:t>NTFS hỗ </a:t>
            </a:r>
            <a:r>
              <a:rPr lang="vi-VN" dirty="0"/>
              <a:t>trợ khá hạn chế </a:t>
            </a:r>
            <a:r>
              <a:rPr lang="vi-VN" dirty="0" smtClean="0"/>
              <a:t>các </a:t>
            </a:r>
            <a:r>
              <a:rPr lang="vi-VN" dirty="0"/>
              <a:t>nền </a:t>
            </a:r>
            <a:r>
              <a:rPr lang="vi-VN" dirty="0" smtClean="0"/>
              <a:t>tảng</a:t>
            </a:r>
            <a:r>
              <a:rPr lang="en-US" dirty="0" smtClean="0"/>
              <a:t> </a:t>
            </a:r>
            <a:r>
              <a:rPr lang="en-US" dirty="0" err="1" smtClean="0"/>
              <a:t>khác</a:t>
            </a:r>
            <a:r>
              <a:rPr lang="vi-VN" dirty="0" smtClean="0"/>
              <a:t>. </a:t>
            </a:r>
            <a:endParaRPr lang="en-US" dirty="0" smtClean="0"/>
          </a:p>
          <a:p>
            <a:pPr algn="just"/>
            <a:r>
              <a:rPr lang="vi-VN" dirty="0" smtClean="0"/>
              <a:t>NTFS </a:t>
            </a:r>
            <a:r>
              <a:rPr lang="vi-VN" dirty="0"/>
              <a:t>tương thích với hầu hết các phiên bản gần đây của Windows, kể cả Windows XP. </a:t>
            </a:r>
            <a:endParaRPr lang="en-US" dirty="0" smtClean="0"/>
          </a:p>
          <a:p>
            <a:pPr algn="just"/>
            <a:r>
              <a:rPr lang="vi-VN" dirty="0" smtClean="0"/>
              <a:t>Song </a:t>
            </a:r>
            <a:r>
              <a:rPr lang="vi-VN" dirty="0"/>
              <a:t>với một số hệ điều hành khác thì NTFS lại khá "khó chịu". Như Mac OS X chỉ có thể đọc chứ không thể ghi nội dung lên phân vùng NTFS. </a:t>
            </a:r>
            <a:endParaRPr lang="en-US" dirty="0" smtClean="0"/>
          </a:p>
          <a:p>
            <a:pPr algn="just"/>
            <a:r>
              <a:rPr lang="vi-VN" dirty="0" smtClean="0"/>
              <a:t>Hay </a:t>
            </a:r>
            <a:r>
              <a:rPr lang="vi-VN" dirty="0"/>
              <a:t>một số phiên bản Linux có hỗ trợ ghi dữ liệu lên phân vùng NTFS, nhưng một số khác thì không.</a:t>
            </a:r>
            <a:endParaRPr lang="en-US" dirty="0"/>
          </a:p>
        </p:txBody>
      </p:sp>
    </p:spTree>
    <p:extLst>
      <p:ext uri="{BB962C8B-B14F-4D97-AF65-F5344CB8AC3E}">
        <p14:creationId xmlns:p14="http://schemas.microsoft.com/office/powerpoint/2010/main" val="392946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err="1" smtClean="0"/>
              <a:t>exFAT</a:t>
            </a:r>
            <a:endParaRPr lang="en-US" dirty="0" smtClean="0"/>
          </a:p>
          <a:p>
            <a:pPr algn="just"/>
            <a:r>
              <a:rPr lang="vi-VN" dirty="0"/>
              <a:t>exFAT được giới thiệu lần đầu vào 2006, nhưng nó vẫn được Windows XP và Windows Vista hỗ trợ thông qua các bản cập nhật. </a:t>
            </a:r>
            <a:endParaRPr lang="en-US" dirty="0" smtClean="0"/>
          </a:p>
          <a:p>
            <a:pPr algn="just"/>
            <a:r>
              <a:rPr lang="vi-VN" dirty="0" smtClean="0"/>
              <a:t>Đây </a:t>
            </a:r>
            <a:r>
              <a:rPr lang="vi-VN" dirty="0"/>
              <a:t>là định dạng file system tối ưu dành cho các bộ nhớ flash. Được thiết kế dựa trên FAT32 nhưng exFAT lại không gặp nhiều hạn chế như định dạng cũ</a:t>
            </a:r>
            <a:r>
              <a:rPr lang="vi-VN" dirty="0" smtClean="0"/>
              <a:t>.</a:t>
            </a:r>
            <a:endParaRPr lang="en-US" dirty="0" smtClean="0"/>
          </a:p>
        </p:txBody>
      </p:sp>
    </p:spTree>
    <p:extLst>
      <p:ext uri="{BB962C8B-B14F-4D97-AF65-F5344CB8AC3E}">
        <p14:creationId xmlns:p14="http://schemas.microsoft.com/office/powerpoint/2010/main" val="428857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algn="just"/>
            <a:r>
              <a:rPr lang="vi-VN" dirty="0"/>
              <a:t>Giới hạn về kích thước file và ổ đĩa đã không còn trên exFAT (thực chất vẫn có nhưng về lý thuyết, con số đó rất lớn). Nếu ổ USB hoặc thẻ nhớ SD được format dưới dạng exFAT, </a:t>
            </a:r>
            <a:r>
              <a:rPr lang="en-US" dirty="0"/>
              <a:t>h</a:t>
            </a:r>
            <a:r>
              <a:rPr lang="vi-VN" dirty="0"/>
              <a:t>oàn toàn có thể lưu được những file có dung lượng cao hơn 4 GB mà không gặp vấn đề gì</a:t>
            </a:r>
            <a:r>
              <a:rPr lang="vi-VN" dirty="0" smtClean="0"/>
              <a:t>.</a:t>
            </a:r>
            <a:endParaRPr lang="en-US" dirty="0" smtClean="0"/>
          </a:p>
          <a:p>
            <a:pPr algn="just"/>
            <a:r>
              <a:rPr lang="vi-VN" dirty="0"/>
              <a:t> exFAT có tính tương thích cao hơn NTFS, các máy tính Mac hoàn toàn có thể đọc-ghi nội dung lên phân vùng exFAT hoàn toàn bình thường. Tuy nhiên, vẫn có một số hệ thống không hỗ trợ exFAT, như Xbox 360 hay PS3, riêng PS4 và Xbox One có hỗ trợ. </a:t>
            </a:r>
            <a:endParaRPr lang="en-US" dirty="0"/>
          </a:p>
          <a:p>
            <a:pPr algn="just"/>
            <a:endParaRPr lang="en-US" dirty="0"/>
          </a:p>
        </p:txBody>
      </p:sp>
    </p:spTree>
    <p:extLst>
      <p:ext uri="{BB962C8B-B14F-4D97-AF65-F5344CB8AC3E}">
        <p14:creationId xmlns:p14="http://schemas.microsoft.com/office/powerpoint/2010/main" val="159177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err="1" smtClean="0"/>
              <a:t>ReFS</a:t>
            </a:r>
            <a:endParaRPr lang="en-US" dirty="0" smtClean="0"/>
          </a:p>
          <a:p>
            <a:pPr algn="just"/>
            <a:r>
              <a:rPr lang="vi-VN" b="1" dirty="0"/>
              <a:t>ReFS </a:t>
            </a:r>
            <a:r>
              <a:rPr lang="vi-VN" dirty="0"/>
              <a:t>hay còn gọi là </a:t>
            </a:r>
            <a:r>
              <a:rPr lang="vi-VN" b="1" dirty="0"/>
              <a:t>Resilient File System </a:t>
            </a:r>
            <a:r>
              <a:rPr lang="vi-VN" dirty="0"/>
              <a:t>được sử dụng như một phần của tính năng Storage Spaces. ReFS sẽ được cải tiến hơn trong phiên bản Windows Server </a:t>
            </a:r>
            <a:r>
              <a:rPr lang="vi-VN" dirty="0" smtClean="0"/>
              <a:t>2016</a:t>
            </a:r>
            <a:r>
              <a:rPr lang="en-US" dirty="0" smtClean="0"/>
              <a:t>.</a:t>
            </a:r>
          </a:p>
          <a:p>
            <a:pPr algn="just"/>
            <a:r>
              <a:rPr lang="vi-VN" dirty="0"/>
              <a:t>ReFS không phải là hệ thống tập tin thay thế cho </a:t>
            </a:r>
            <a:r>
              <a:rPr lang="vi-VN" b="1" dirty="0"/>
              <a:t>NTFS</a:t>
            </a:r>
            <a:r>
              <a:rPr lang="vi-VN" dirty="0"/>
              <a:t>, và hệ thống tập </a:t>
            </a:r>
            <a:r>
              <a:rPr lang="vi-VN" dirty="0" smtClean="0"/>
              <a:t>tin </a:t>
            </a:r>
            <a:r>
              <a:rPr lang="vi-VN" dirty="0"/>
              <a:t>này có những ưu điểm và hạn chế riêng của nó</a:t>
            </a:r>
            <a:r>
              <a:rPr lang="vi-VN" dirty="0" smtClean="0"/>
              <a:t>.</a:t>
            </a:r>
            <a:endParaRPr lang="en-US" dirty="0" smtClean="0"/>
          </a:p>
          <a:p>
            <a:pPr algn="just"/>
            <a:r>
              <a:rPr lang="vi-VN" dirty="0"/>
              <a:t>Vì ReFS là hệ thống tập tin mới nhất của Microsoft, được thiết kế để giải quyết một số vấn đề lớn của NTFS. ReFS được thiết kế để bảo vệ các dữ liệu không bị lỗi, thực hiện khối lượng công việc nhất định tốt hơn và quy mô cho các hệ thống tập tin lớn tốt hơn.</a:t>
            </a:r>
            <a:endParaRPr lang="en-US" dirty="0"/>
          </a:p>
        </p:txBody>
      </p:sp>
    </p:spTree>
    <p:extLst>
      <p:ext uri="{BB962C8B-B14F-4D97-AF65-F5344CB8AC3E}">
        <p14:creationId xmlns:p14="http://schemas.microsoft.com/office/powerpoint/2010/main" val="267532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thông</a:t>
            </a:r>
            <a:r>
              <a:rPr lang="en-US" dirty="0" smtClean="0"/>
              <a:t> </a:t>
            </a:r>
            <a:r>
              <a:rPr lang="en-US" dirty="0" err="1" smtClean="0"/>
              <a:t>dụng</a:t>
            </a:r>
            <a:endParaRPr lang="en-US" dirty="0" smtClean="0"/>
          </a:p>
          <a:p>
            <a:r>
              <a:rPr lang="en-US" dirty="0" err="1" smtClean="0"/>
              <a:t>Quản</a:t>
            </a:r>
            <a:r>
              <a:rPr lang="en-US" dirty="0" smtClean="0"/>
              <a:t> </a:t>
            </a:r>
            <a:r>
              <a:rPr lang="en-US" dirty="0" err="1" smtClean="0"/>
              <a:t>lý</a:t>
            </a:r>
            <a:r>
              <a:rPr lang="en-US" dirty="0" smtClean="0"/>
              <a:t> ổ </a:t>
            </a:r>
            <a:r>
              <a:rPr lang="en-US" dirty="0" err="1" smtClean="0"/>
              <a:t>đĩa</a:t>
            </a:r>
            <a:r>
              <a:rPr lang="en-US" dirty="0" smtClean="0"/>
              <a:t> </a:t>
            </a:r>
            <a:r>
              <a:rPr lang="en-US" dirty="0" err="1" smtClean="0"/>
              <a:t>trên</a:t>
            </a:r>
            <a:r>
              <a:rPr lang="en-US" dirty="0" smtClean="0"/>
              <a:t> Windows</a:t>
            </a:r>
          </a:p>
          <a:p>
            <a:r>
              <a:rPr lang="en-US" dirty="0" err="1" smtClean="0"/>
              <a:t>Cấu</a:t>
            </a:r>
            <a:r>
              <a:rPr lang="en-US" dirty="0" smtClean="0"/>
              <a:t> </a:t>
            </a:r>
            <a:r>
              <a:rPr lang="en-US" dirty="0" err="1" smtClean="0"/>
              <a:t>hình</a:t>
            </a:r>
            <a:r>
              <a:rPr lang="en-US" dirty="0" smtClean="0"/>
              <a:t> Disk Quota</a:t>
            </a:r>
          </a:p>
          <a:p>
            <a:r>
              <a:rPr lang="en-US" dirty="0" err="1" smtClean="0"/>
              <a:t>Quản</a:t>
            </a:r>
            <a:r>
              <a:rPr lang="en-US" dirty="0" smtClean="0"/>
              <a:t> </a:t>
            </a:r>
            <a:r>
              <a:rPr lang="en-US" dirty="0" err="1" smtClean="0"/>
              <a:t>lý</a:t>
            </a:r>
            <a:r>
              <a:rPr lang="en-US" dirty="0" smtClean="0"/>
              <a:t> ổ </a:t>
            </a:r>
            <a:r>
              <a:rPr lang="en-US" dirty="0" err="1" smtClean="0"/>
              <a:t>đĩa</a:t>
            </a:r>
            <a:r>
              <a:rPr lang="en-US" dirty="0" smtClean="0"/>
              <a:t> </a:t>
            </a:r>
            <a:r>
              <a:rPr lang="en-US" dirty="0" err="1" smtClean="0"/>
              <a:t>trên</a:t>
            </a:r>
            <a:r>
              <a:rPr lang="en-US" dirty="0" smtClean="0"/>
              <a:t> Centos 7.</a:t>
            </a:r>
          </a:p>
          <a:p>
            <a:endParaRPr lang="en-US" dirty="0"/>
          </a:p>
        </p:txBody>
      </p:sp>
    </p:spTree>
    <p:extLst>
      <p:ext uri="{BB962C8B-B14F-4D97-AF65-F5344CB8AC3E}">
        <p14:creationId xmlns:p14="http://schemas.microsoft.com/office/powerpoint/2010/main" val="769345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QUẢN LÝ Ổ ĐĨA TRÊN WINDOWS</a:t>
            </a:r>
            <a:endParaRPr lang="en-US" dirty="0"/>
          </a:p>
        </p:txBody>
      </p:sp>
      <p:sp>
        <p:nvSpPr>
          <p:cNvPr id="3" name="Content Placeholder 2"/>
          <p:cNvSpPr>
            <a:spLocks noGrp="1"/>
          </p:cNvSpPr>
          <p:nvPr>
            <p:ph idx="1"/>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đĩa</a:t>
            </a:r>
            <a:r>
              <a:rPr lang="en-US" dirty="0" smtClean="0"/>
              <a:t> </a:t>
            </a:r>
            <a:r>
              <a:rPr lang="en-US" dirty="0" err="1" smtClean="0"/>
              <a:t>lưu</a:t>
            </a:r>
            <a:r>
              <a:rPr lang="en-US" dirty="0" smtClean="0"/>
              <a:t> </a:t>
            </a:r>
            <a:r>
              <a:rPr lang="en-US" dirty="0" err="1" smtClean="0"/>
              <a:t>trữ</a:t>
            </a:r>
            <a:r>
              <a:rPr lang="en-US" dirty="0" smtClean="0"/>
              <a:t>:</a:t>
            </a:r>
          </a:p>
          <a:p>
            <a:pPr lvl="1"/>
            <a:r>
              <a:rPr lang="en-US" dirty="0" smtClean="0"/>
              <a:t>Basic Store</a:t>
            </a:r>
          </a:p>
          <a:p>
            <a:pPr lvl="1"/>
            <a:r>
              <a:rPr lang="en-US" dirty="0" smtClean="0"/>
              <a:t>Dynamic Store</a:t>
            </a:r>
            <a:endParaRPr lang="en-US" dirty="0"/>
          </a:p>
        </p:txBody>
      </p:sp>
    </p:spTree>
    <p:extLst>
      <p:ext uri="{BB962C8B-B14F-4D97-AF65-F5344CB8AC3E}">
        <p14:creationId xmlns:p14="http://schemas.microsoft.com/office/powerpoint/2010/main" val="208029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dirty="0" smtClean="0"/>
              <a:t>Basic Storage</a:t>
            </a:r>
          </a:p>
        </p:txBody>
      </p:sp>
      <p:sp>
        <p:nvSpPr>
          <p:cNvPr id="6147" name="Content Placeholder 2"/>
          <p:cNvSpPr>
            <a:spLocks noGrp="1"/>
          </p:cNvSpPr>
          <p:nvPr>
            <p:ph idx="1"/>
          </p:nvPr>
        </p:nvSpPr>
        <p:spPr/>
        <p:txBody>
          <a:bodyPr/>
          <a:lstStyle/>
          <a:p>
            <a:pPr eaLnBrk="1" hangingPunct="1"/>
            <a:r>
              <a:rPr lang="en-US" altLang="en-US" smtClean="0"/>
              <a:t>Partition Primary : là partition tạo ra đầu tiên trên đĩa</a:t>
            </a:r>
          </a:p>
          <a:p>
            <a:pPr eaLnBrk="1" hangingPunct="1"/>
            <a:r>
              <a:rPr lang="en-US" altLang="en-US" smtClean="0"/>
              <a:t>Partition extended : dùng để tạo ra nhiều partition logical</a:t>
            </a:r>
          </a:p>
          <a:p>
            <a:pPr eaLnBrk="1" hangingPunct="1"/>
            <a:r>
              <a:rPr lang="en-US" altLang="en-US" smtClean="0"/>
              <a:t>Mỗi ổ đĩa có tối đa 4 partition : 1 extended và 3 primary</a:t>
            </a:r>
          </a:p>
        </p:txBody>
      </p:sp>
    </p:spTree>
    <p:extLst>
      <p:ext uri="{BB962C8B-B14F-4D97-AF65-F5344CB8AC3E}">
        <p14:creationId xmlns:p14="http://schemas.microsoft.com/office/powerpoint/2010/main" val="2602214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smtClean="0"/>
              <a:t>Dynamic Storage</a:t>
            </a:r>
          </a:p>
        </p:txBody>
      </p:sp>
      <p:sp>
        <p:nvSpPr>
          <p:cNvPr id="7171" name="Content Placeholder 2"/>
          <p:cNvSpPr>
            <a:spLocks noGrp="1"/>
          </p:cNvSpPr>
          <p:nvPr>
            <p:ph idx="1"/>
          </p:nvPr>
        </p:nvSpPr>
        <p:spPr/>
        <p:txBody>
          <a:bodyPr/>
          <a:lstStyle/>
          <a:p>
            <a:pPr eaLnBrk="1" hangingPunct="1"/>
            <a:r>
              <a:rPr lang="vi-VN" altLang="en-US" sz="2800"/>
              <a:t>Đĩa lưu trữ dynamic chia thành các volume</a:t>
            </a:r>
            <a:r>
              <a:rPr lang="en-US" altLang="en-US" sz="2800"/>
              <a:t> </a:t>
            </a:r>
            <a:r>
              <a:rPr lang="vi-VN" altLang="en-US" sz="2800"/>
              <a:t>dynamic.</a:t>
            </a:r>
            <a:endParaRPr lang="en-US" altLang="en-US" sz="2800"/>
          </a:p>
          <a:p>
            <a:pPr eaLnBrk="1" hangingPunct="1"/>
            <a:r>
              <a:rPr lang="vi-VN" altLang="en-US" sz="2800"/>
              <a:t>Volume dynamic không chứa partition hoặc ổ đĩa logic, và chỉ có thể truy cập bằng</a:t>
            </a:r>
            <a:r>
              <a:rPr lang="en-US" altLang="en-US" sz="2800"/>
              <a:t> </a:t>
            </a:r>
            <a:r>
              <a:rPr lang="vi-VN" altLang="en-US" sz="2800"/>
              <a:t>Windows Server 2003 và Windows 2000. </a:t>
            </a:r>
            <a:endParaRPr lang="en-US" altLang="en-US" sz="2800"/>
          </a:p>
          <a:p>
            <a:pPr eaLnBrk="1" hangingPunct="1"/>
            <a:r>
              <a:rPr lang="vi-VN" altLang="en-US" sz="2800"/>
              <a:t>Windows Server 2003/ Windows 2000 hỗ trợ năm loại</a:t>
            </a:r>
            <a:r>
              <a:rPr lang="en-US" altLang="en-US" sz="2800"/>
              <a:t> volume dynamic: simple, spanned, striped, mirrored và RAID-5.</a:t>
            </a:r>
          </a:p>
        </p:txBody>
      </p:sp>
    </p:spTree>
    <p:extLst>
      <p:ext uri="{BB962C8B-B14F-4D97-AF65-F5344CB8AC3E}">
        <p14:creationId xmlns:p14="http://schemas.microsoft.com/office/powerpoint/2010/main" val="264780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t>Dynamic Storage</a:t>
            </a:r>
          </a:p>
        </p:txBody>
      </p:sp>
      <p:sp>
        <p:nvSpPr>
          <p:cNvPr id="3" name="Content Placeholder 2"/>
          <p:cNvSpPr>
            <a:spLocks noGrp="1"/>
          </p:cNvSpPr>
          <p:nvPr>
            <p:ph idx="1"/>
          </p:nvPr>
        </p:nvSpPr>
        <p:spPr/>
        <p:txBody>
          <a:bodyPr rtlCol="0">
            <a:normAutofit/>
          </a:bodyPr>
          <a:lstStyle/>
          <a:p>
            <a:pPr marL="0" indent="0" fontAlgn="auto">
              <a:spcAft>
                <a:spcPts val="0"/>
              </a:spcAft>
              <a:buNone/>
              <a:defRPr/>
            </a:pPr>
            <a:r>
              <a:rPr lang="vi-VN" sz="2800" dirty="0"/>
              <a:t>Ưu điểm của công nghệ Dynamic</a:t>
            </a:r>
            <a:r>
              <a:rPr lang="en-US" sz="2800" dirty="0"/>
              <a:t> storage so </a:t>
            </a:r>
            <a:r>
              <a:rPr lang="en-US" sz="2800" dirty="0" err="1"/>
              <a:t>với</a:t>
            </a:r>
            <a:r>
              <a:rPr lang="en-US" sz="2800" dirty="0"/>
              <a:t> </a:t>
            </a:r>
            <a:r>
              <a:rPr lang="en-US" sz="2800" dirty="0" err="1"/>
              <a:t>công</a:t>
            </a:r>
            <a:r>
              <a:rPr lang="en-US" sz="2800" dirty="0"/>
              <a:t> </a:t>
            </a:r>
            <a:r>
              <a:rPr lang="en-US" sz="2800" dirty="0" err="1"/>
              <a:t>nghệ</a:t>
            </a:r>
            <a:r>
              <a:rPr lang="en-US" sz="2800" dirty="0"/>
              <a:t> Basic storage:</a:t>
            </a:r>
          </a:p>
          <a:p>
            <a:pPr fontAlgn="auto">
              <a:spcAft>
                <a:spcPts val="0"/>
              </a:spcAft>
              <a:buFont typeface="Arial" pitchFamily="34" charset="0"/>
              <a:buChar char="•"/>
              <a:defRPr/>
            </a:pPr>
            <a:r>
              <a:rPr lang="vi-VN" sz="2800" dirty="0"/>
              <a:t>Cho phép ghép nhiều ổ đĩa vật lý để tạo thành các ổ đĩa logic (Volume).</a:t>
            </a:r>
          </a:p>
          <a:p>
            <a:pPr fontAlgn="auto">
              <a:spcAft>
                <a:spcPts val="0"/>
              </a:spcAft>
              <a:buFont typeface="Arial" pitchFamily="34" charset="0"/>
              <a:buChar char="•"/>
              <a:defRPr/>
            </a:pPr>
            <a:r>
              <a:rPr lang="vi-VN" sz="2800" dirty="0"/>
              <a:t>Cho phép ghép nhiều vùng trống không liên tục trên nhiều đĩa cứng vật lý để tạo ổ đĩa logic.</a:t>
            </a:r>
          </a:p>
          <a:p>
            <a:pPr fontAlgn="auto">
              <a:spcAft>
                <a:spcPts val="0"/>
              </a:spcAft>
              <a:buFont typeface="Arial" pitchFamily="34" charset="0"/>
              <a:buChar char="•"/>
              <a:defRPr/>
            </a:pPr>
            <a:r>
              <a:rPr lang="vi-VN" sz="2800" dirty="0"/>
              <a:t>Có thể tạo ra các ổ đĩa logic có khả năng dung lỗi cao và tăng tốc độ truy xuất…</a:t>
            </a:r>
            <a:endParaRPr lang="en-US" sz="2800" dirty="0"/>
          </a:p>
        </p:txBody>
      </p:sp>
    </p:spTree>
    <p:extLst>
      <p:ext uri="{BB962C8B-B14F-4D97-AF65-F5344CB8AC3E}">
        <p14:creationId xmlns:p14="http://schemas.microsoft.com/office/powerpoint/2010/main" val="1925198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Volume simple.</a:t>
            </a:r>
          </a:p>
        </p:txBody>
      </p:sp>
      <p:sp>
        <p:nvSpPr>
          <p:cNvPr id="13315" name="Content Placeholder 2"/>
          <p:cNvSpPr>
            <a:spLocks noGrp="1"/>
          </p:cNvSpPr>
          <p:nvPr>
            <p:ph idx="1"/>
          </p:nvPr>
        </p:nvSpPr>
        <p:spPr>
          <a:xfrm>
            <a:off x="1981200" y="1600200"/>
            <a:ext cx="8229600" cy="1600200"/>
          </a:xfrm>
        </p:spPr>
        <p:txBody>
          <a:bodyPr/>
          <a:lstStyle/>
          <a:p>
            <a:pPr eaLnBrk="1" hangingPunct="1"/>
            <a:r>
              <a:rPr lang="vi-VN" altLang="en-US" sz="2800"/>
              <a:t>Chứa không gian lấy từ một đĩa dynamic duy nhất. Không gian đĩa này có thể liên tục hoặc không liên</a:t>
            </a:r>
            <a:r>
              <a:rPr lang="en-US" altLang="en-US" sz="2800"/>
              <a:t> tục.</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429000"/>
            <a:ext cx="30924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067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Volume spanned.</a:t>
            </a:r>
          </a:p>
        </p:txBody>
      </p:sp>
      <p:sp>
        <p:nvSpPr>
          <p:cNvPr id="14339" name="Content Placeholder 2"/>
          <p:cNvSpPr>
            <a:spLocks noGrp="1"/>
          </p:cNvSpPr>
          <p:nvPr>
            <p:ph idx="1"/>
          </p:nvPr>
        </p:nvSpPr>
        <p:spPr>
          <a:xfrm>
            <a:off x="1981200" y="1600200"/>
            <a:ext cx="8229600" cy="1828800"/>
          </a:xfrm>
        </p:spPr>
        <p:txBody>
          <a:bodyPr/>
          <a:lstStyle/>
          <a:p>
            <a:pPr eaLnBrk="1" hangingPunct="1"/>
            <a:r>
              <a:rPr lang="vi-VN" altLang="en-US" sz="2800"/>
              <a:t>Bao gồm một hoặc nhiều đĩa dynamic (tối đa là 32 đĩa). Sử dụng khi bạn muốn tăng kích cỡ của</a:t>
            </a:r>
            <a:r>
              <a:rPr lang="en-US" altLang="en-US" sz="2800"/>
              <a:t> </a:t>
            </a:r>
            <a:r>
              <a:rPr lang="vi-VN" altLang="en-US" sz="2800"/>
              <a:t>volume. Dữ liệu ghi lên volume theo thứ tự, hết đĩa này đến đĩa khác</a:t>
            </a:r>
            <a:endParaRPr lang="en-US" altLang="en-US" sz="280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601"/>
            <a:ext cx="65532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183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smtClean="0"/>
              <a:t>Volume striped.</a:t>
            </a:r>
          </a:p>
        </p:txBody>
      </p:sp>
      <p:sp>
        <p:nvSpPr>
          <p:cNvPr id="15363" name="Content Placeholder 2"/>
          <p:cNvSpPr>
            <a:spLocks noGrp="1"/>
          </p:cNvSpPr>
          <p:nvPr>
            <p:ph idx="1"/>
          </p:nvPr>
        </p:nvSpPr>
        <p:spPr>
          <a:xfrm>
            <a:off x="1981200" y="1600200"/>
            <a:ext cx="8229600" cy="2286000"/>
          </a:xfrm>
        </p:spPr>
        <p:txBody>
          <a:bodyPr/>
          <a:lstStyle/>
          <a:p>
            <a:pPr eaLnBrk="1" hangingPunct="1"/>
            <a:r>
              <a:rPr lang="vi-VN" altLang="en-US" sz="2800"/>
              <a:t>Lưu trữ dữ liệu lên các dãy (strip) bằng nhau trên một hoặc nhiều đĩa vật lý (tối đa là 32). Do dữ liệu</a:t>
            </a:r>
            <a:r>
              <a:rPr lang="en-US" altLang="en-US" sz="2800"/>
              <a:t> </a:t>
            </a:r>
            <a:r>
              <a:rPr lang="vi-VN" altLang="en-US" sz="2800"/>
              <a:t>được ghi tuần tự lên từng dãy, nên bạn có thể thi hành nhiều tác vụ I/O đồng thời, làm tăng tốc độ truy</a:t>
            </a:r>
            <a:r>
              <a:rPr lang="en-US" altLang="en-US" sz="2800"/>
              <a:t> xuất dữ liệu</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69342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1512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Volume mirrored.</a:t>
            </a:r>
          </a:p>
        </p:txBody>
      </p:sp>
      <p:sp>
        <p:nvSpPr>
          <p:cNvPr id="16387" name="Content Placeholder 2"/>
          <p:cNvSpPr>
            <a:spLocks noGrp="1"/>
          </p:cNvSpPr>
          <p:nvPr>
            <p:ph idx="1"/>
          </p:nvPr>
        </p:nvSpPr>
        <p:spPr>
          <a:xfrm>
            <a:off x="1981200" y="1600200"/>
            <a:ext cx="8229600" cy="2514600"/>
          </a:xfrm>
        </p:spPr>
        <p:txBody>
          <a:bodyPr/>
          <a:lstStyle/>
          <a:p>
            <a:pPr eaLnBrk="1" hangingPunct="1"/>
            <a:r>
              <a:rPr lang="vi-VN" altLang="en-US" sz="2600"/>
              <a:t>Là hai bản sao của một volume đơn giản. Bạn dùng một ổ đĩa chính và một ổ đĩa phụ. Dữ liệu khi ghi</a:t>
            </a:r>
            <a:r>
              <a:rPr lang="en-US" altLang="en-US" sz="2600"/>
              <a:t> </a:t>
            </a:r>
            <a:r>
              <a:rPr lang="vi-VN" altLang="en-US" sz="2600"/>
              <a:t>lên đĩa chính đồng thời cũng sẽ được ghi lên đĩa phụ. Volume dạng này cung cấp khả năng dung lỗi</a:t>
            </a:r>
            <a:r>
              <a:rPr lang="en-US" altLang="en-US" sz="2600"/>
              <a:t> </a:t>
            </a:r>
            <a:r>
              <a:rPr lang="vi-VN" altLang="en-US" sz="2600"/>
              <a:t>tốt. Nếu một đĩa bị hỏng thì ổ đĩa kia vẫn làm việc và không làm gián đoạn quá trình truy xuất dữ liệu.</a:t>
            </a:r>
            <a:endParaRPr lang="en-US" altLang="en-US" sz="260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4495800"/>
            <a:ext cx="70199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303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smtClean="0"/>
              <a:t>Volume RAID-5.</a:t>
            </a:r>
          </a:p>
        </p:txBody>
      </p:sp>
      <p:sp>
        <p:nvSpPr>
          <p:cNvPr id="17411" name="Content Placeholder 2"/>
          <p:cNvSpPr>
            <a:spLocks noGrp="1"/>
          </p:cNvSpPr>
          <p:nvPr>
            <p:ph idx="1"/>
          </p:nvPr>
        </p:nvSpPr>
        <p:spPr>
          <a:xfrm>
            <a:off x="1981200" y="1600200"/>
            <a:ext cx="8229600" cy="2362200"/>
          </a:xfrm>
        </p:spPr>
        <p:txBody>
          <a:bodyPr/>
          <a:lstStyle/>
          <a:p>
            <a:pPr eaLnBrk="1" hangingPunct="1">
              <a:spcAft>
                <a:spcPct val="0"/>
              </a:spcAft>
              <a:buFont typeface="Arial" panose="020B0604020202020204" pitchFamily="34" charset="0"/>
              <a:buChar char="•"/>
            </a:pPr>
            <a:r>
              <a:rPr lang="vi-VN" altLang="en-US" sz="2600"/>
              <a:t>Tương tự như volume striped nhưng RAID-5 lại dùng thêm một dãy (strip) ghi thông tin kiểm lỗi</a:t>
            </a:r>
            <a:r>
              <a:rPr lang="en-US" altLang="en-US" sz="2600"/>
              <a:t> </a:t>
            </a:r>
            <a:r>
              <a:rPr lang="vi-VN" altLang="en-US" sz="2600"/>
              <a:t>parity. Nếu một đĩa của volume bị hỏng thì thông tin parity ghi trên đĩa khác sẽ giúp phục hồi lại dữ</a:t>
            </a:r>
            <a:r>
              <a:rPr lang="en-US" altLang="en-US" sz="2600"/>
              <a:t> </a:t>
            </a:r>
            <a:r>
              <a:rPr lang="vi-VN" altLang="en-US" sz="2600"/>
              <a:t>liệu trên đĩa hỏng. Volume RAID-5 sử dụng ít nhất ba ổ đĩa (tối đa là 32).</a:t>
            </a:r>
            <a:endParaRPr lang="en-US" altLang="en-US" sz="260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33800"/>
            <a:ext cx="66294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172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QUẢN LÝ Ổ ĐĨA VỚI DISK MANAGEMENT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5949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HỆ THỐNG TẬP TIN</a:t>
            </a:r>
            <a:endParaRPr lang="en-US" dirty="0"/>
          </a:p>
        </p:txBody>
      </p:sp>
      <p:sp>
        <p:nvSpPr>
          <p:cNvPr id="3" name="Content Placeholder 2"/>
          <p:cNvSpPr>
            <a:spLocks noGrp="1"/>
          </p:cNvSpPr>
          <p:nvPr>
            <p:ph idx="1"/>
          </p:nvPr>
        </p:nvSpPr>
        <p:spPr/>
        <p:txBody>
          <a:bodyPr/>
          <a:lstStyle/>
          <a:p>
            <a:pPr algn="just"/>
            <a:r>
              <a:rPr lang="vi-VN" b="1" dirty="0" smtClean="0"/>
              <a:t>File</a:t>
            </a:r>
            <a:r>
              <a:rPr lang="en-US" b="1" dirty="0" smtClean="0"/>
              <a:t> </a:t>
            </a:r>
            <a:r>
              <a:rPr lang="vi-VN" b="1" dirty="0" smtClean="0"/>
              <a:t>system </a:t>
            </a:r>
            <a:r>
              <a:rPr lang="vi-VN" b="1" dirty="0"/>
              <a:t>là các phương pháp và các cấu trúc dữ liệu</a:t>
            </a:r>
            <a:r>
              <a:rPr lang="vi-VN" dirty="0"/>
              <a:t> mà một hệ điều hành sử dụng để theo dõi các tập tin trên ổ đĩa hoặc phân vùng. Có thể tạm dịch </a:t>
            </a:r>
            <a:r>
              <a:rPr lang="vi-VN" dirty="0" smtClean="0"/>
              <a:t>file</a:t>
            </a:r>
            <a:r>
              <a:rPr lang="en-US" dirty="0" smtClean="0"/>
              <a:t> </a:t>
            </a:r>
            <a:r>
              <a:rPr lang="vi-VN" dirty="0" smtClean="0"/>
              <a:t>system </a:t>
            </a:r>
            <a:r>
              <a:rPr lang="vi-VN" dirty="0"/>
              <a:t>là hệ thống tập </a:t>
            </a:r>
            <a:r>
              <a:rPr lang="vi-VN" dirty="0" smtClean="0"/>
              <a:t>tin</a:t>
            </a:r>
            <a:r>
              <a:rPr lang="en-US" dirty="0" smtClean="0"/>
              <a:t>.</a:t>
            </a:r>
          </a:p>
          <a:p>
            <a:pPr algn="just"/>
            <a:r>
              <a:rPr lang="vi-VN" dirty="0"/>
              <a:t>Để một phân vùng hoặc một ổ đĩa có thể được sử dụng như một hệ thống tập tin, nó cần được khởi tạo và các cấu trúc dữ liệu của kiểu hệ thống tập tin đó cần phải được ghi vào ổ đĩa. Quá trình này được gọi là tạo hệ thống tập tin</a:t>
            </a:r>
            <a:r>
              <a:rPr lang="vi-VN" dirty="0" smtClean="0"/>
              <a:t>.</a:t>
            </a:r>
            <a:endParaRPr lang="en-US" dirty="0" smtClean="0"/>
          </a:p>
          <a:p>
            <a:pPr algn="just"/>
            <a:endParaRPr lang="en-US" dirty="0"/>
          </a:p>
        </p:txBody>
      </p:sp>
    </p:spTree>
    <p:extLst>
      <p:ext uri="{BB962C8B-B14F-4D97-AF65-F5344CB8AC3E}">
        <p14:creationId xmlns:p14="http://schemas.microsoft.com/office/powerpoint/2010/main" val="143797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MỘT SỐ HỆ THỐNG TẬP TIN THÔNG DỤNG</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Linux </a:t>
            </a:r>
            <a:r>
              <a:rPr lang="en-US" dirty="0" err="1" smtClean="0"/>
              <a:t>hổ</a:t>
            </a:r>
            <a:r>
              <a:rPr lang="en-US" dirty="0" smtClean="0"/>
              <a:t> </a:t>
            </a:r>
            <a:r>
              <a:rPr lang="en-US" dirty="0" err="1" smtClean="0"/>
              <a:t>trợ</a:t>
            </a:r>
            <a:r>
              <a:rPr lang="en-US" dirty="0" smtClean="0"/>
              <a:t>:</a:t>
            </a:r>
          </a:p>
          <a:p>
            <a:pPr lvl="1"/>
            <a:r>
              <a:rPr lang="en-US" dirty="0" smtClean="0"/>
              <a:t>Ext</a:t>
            </a:r>
          </a:p>
          <a:p>
            <a:pPr lvl="1"/>
            <a:r>
              <a:rPr lang="en-US" dirty="0" smtClean="0"/>
              <a:t>Ext2</a:t>
            </a:r>
          </a:p>
          <a:p>
            <a:pPr lvl="1"/>
            <a:r>
              <a:rPr lang="en-US" dirty="0" smtClean="0"/>
              <a:t>Ext3</a:t>
            </a:r>
          </a:p>
          <a:p>
            <a:pPr lvl="1"/>
            <a:r>
              <a:rPr lang="en-US" dirty="0" smtClean="0"/>
              <a:t>Ext4</a:t>
            </a:r>
          </a:p>
          <a:p>
            <a:pPr lvl="1"/>
            <a:r>
              <a:rPr lang="en-US" dirty="0" err="1" smtClean="0"/>
              <a:t>BtrFS</a:t>
            </a:r>
            <a:endParaRPr lang="en-US" dirty="0" smtClean="0"/>
          </a:p>
          <a:p>
            <a:pPr lvl="1"/>
            <a:r>
              <a:rPr lang="en-US" dirty="0" err="1" smtClean="0"/>
              <a:t>ReiserFS</a:t>
            </a:r>
            <a:endParaRPr lang="en-US" dirty="0" smtClean="0"/>
          </a:p>
          <a:p>
            <a:pPr lvl="1"/>
            <a:endParaRPr lang="en-US" dirty="0" smtClean="0"/>
          </a:p>
          <a:p>
            <a:endParaRPr lang="en-US" dirty="0"/>
          </a:p>
        </p:txBody>
      </p:sp>
    </p:spTree>
    <p:extLst>
      <p:ext uri="{BB962C8B-B14F-4D97-AF65-F5344CB8AC3E}">
        <p14:creationId xmlns:p14="http://schemas.microsoft.com/office/powerpoint/2010/main" val="162026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smtClean="0"/>
              <a:t>EXT</a:t>
            </a:r>
          </a:p>
          <a:p>
            <a:pPr algn="just"/>
            <a:r>
              <a:rPr lang="vi-VN" b="1" dirty="0"/>
              <a:t>Ext</a:t>
            </a:r>
            <a:r>
              <a:rPr lang="vi-VN" dirty="0"/>
              <a:t> – Extended file system: là định dạng file hệ thống đầu tiên được thiết kế dành riêng cho Linux. </a:t>
            </a:r>
            <a:endParaRPr lang="en-US" dirty="0" smtClean="0"/>
          </a:p>
          <a:p>
            <a:pPr algn="just"/>
            <a:r>
              <a:rPr lang="vi-VN" dirty="0" smtClean="0"/>
              <a:t>Có </a:t>
            </a:r>
            <a:r>
              <a:rPr lang="vi-VN" dirty="0"/>
              <a:t>tổng cộng 4 phiên bản và mỗi phiên bản lại có 1 tính năng nổi bật. </a:t>
            </a:r>
            <a:endParaRPr lang="en-US" dirty="0" smtClean="0"/>
          </a:p>
          <a:p>
            <a:pPr algn="just"/>
            <a:r>
              <a:rPr lang="vi-VN" dirty="0" smtClean="0"/>
              <a:t>Phiên </a:t>
            </a:r>
            <a:r>
              <a:rPr lang="vi-VN" dirty="0"/>
              <a:t>bản đầu tiên của Ext là phần nâng cấp từ file hệ thống </a:t>
            </a:r>
            <a:r>
              <a:rPr lang="vi-VN" b="1" dirty="0"/>
              <a:t>Minix </a:t>
            </a:r>
            <a:r>
              <a:rPr lang="vi-VN" dirty="0"/>
              <a:t>được sử dụng tại thời điểm đó, nhưng lại không đáp ứng được nhiều tính năng phổ biến ngày nay. </a:t>
            </a:r>
            <a:endParaRPr lang="en-US" dirty="0"/>
          </a:p>
        </p:txBody>
      </p:sp>
    </p:spTree>
    <p:extLst>
      <p:ext uri="{BB962C8B-B14F-4D97-AF65-F5344CB8AC3E}">
        <p14:creationId xmlns:p14="http://schemas.microsoft.com/office/powerpoint/2010/main" val="293311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smtClean="0"/>
              <a:t>EXT2</a:t>
            </a:r>
          </a:p>
          <a:p>
            <a:pPr algn="just"/>
            <a:r>
              <a:rPr lang="vi-VN" dirty="0"/>
              <a:t> Ext2 thực chất không phải là file hệ thống </a:t>
            </a:r>
            <a:r>
              <a:rPr lang="vi-VN" b="1" dirty="0"/>
              <a:t>journaling</a:t>
            </a:r>
            <a:r>
              <a:rPr lang="vi-VN" dirty="0"/>
              <a:t>, được phát triển để kế thừa các thuộc tính của file hệ thống cũ, đồng thời hỗ trợ dung lượng ổ cứng lên tới 2 TB. </a:t>
            </a:r>
            <a:endParaRPr lang="en-US" dirty="0" smtClean="0"/>
          </a:p>
          <a:p>
            <a:pPr algn="just"/>
            <a:r>
              <a:rPr lang="vi-VN" dirty="0" smtClean="0"/>
              <a:t>Ext2</a:t>
            </a:r>
            <a:r>
              <a:rPr lang="vi-VN" b="1" dirty="0"/>
              <a:t> </a:t>
            </a:r>
            <a:r>
              <a:rPr lang="vi-VN" dirty="0"/>
              <a:t>không sử dụng journal cho nên sẽ có ít dữ liệu được ghi vào ổ đĩa hơn. </a:t>
            </a:r>
            <a:endParaRPr lang="en-US" dirty="0" smtClean="0"/>
          </a:p>
          <a:p>
            <a:pPr algn="just"/>
            <a:r>
              <a:rPr lang="vi-VN" dirty="0" smtClean="0"/>
              <a:t>Do </a:t>
            </a:r>
            <a:r>
              <a:rPr lang="vi-VN" dirty="0"/>
              <a:t>lượng yêu cầu viết và xóa dữ liệu khá thấp, cho nên rất phù hợp với những thiết bị lưu trữ bên ngoài như thẻ nhớ, ổ USB..</a:t>
            </a:r>
            <a:endParaRPr lang="en-US" dirty="0"/>
          </a:p>
        </p:txBody>
      </p:sp>
    </p:spTree>
    <p:extLst>
      <p:ext uri="{BB962C8B-B14F-4D97-AF65-F5344CB8AC3E}">
        <p14:creationId xmlns:p14="http://schemas.microsoft.com/office/powerpoint/2010/main" val="203626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smtClean="0"/>
              <a:t>EXT3</a:t>
            </a:r>
          </a:p>
          <a:p>
            <a:pPr algn="just"/>
            <a:r>
              <a:rPr lang="vi-VN" dirty="0"/>
              <a:t> Ext3 về căn bản chỉ là </a:t>
            </a:r>
            <a:r>
              <a:rPr lang="vi-VN" b="1" dirty="0"/>
              <a:t>Ext2</a:t>
            </a:r>
            <a:r>
              <a:rPr lang="vi-VN" dirty="0"/>
              <a:t> đi kèm với journaling. </a:t>
            </a:r>
            <a:endParaRPr lang="en-US" dirty="0" smtClean="0"/>
          </a:p>
          <a:p>
            <a:pPr algn="just"/>
            <a:r>
              <a:rPr lang="vi-VN" dirty="0" smtClean="0"/>
              <a:t>Mục </a:t>
            </a:r>
            <a:r>
              <a:rPr lang="vi-VN" dirty="0"/>
              <a:t>đích chính của </a:t>
            </a:r>
            <a:r>
              <a:rPr lang="vi-VN" b="1" dirty="0"/>
              <a:t>Ext3 </a:t>
            </a:r>
            <a:r>
              <a:rPr lang="vi-VN" dirty="0"/>
              <a:t>là tương thích ngược với </a:t>
            </a:r>
            <a:r>
              <a:rPr lang="vi-VN" b="1" dirty="0"/>
              <a:t>Ext2</a:t>
            </a:r>
            <a:r>
              <a:rPr lang="vi-VN" dirty="0"/>
              <a:t>, và do vậy những ổ đĩa, phân vùng có thể dễ dàng được chuyển đổi giữa 2 chế độ mà không cần phải format như trước kia. Tuy nhiên, </a:t>
            </a:r>
            <a:r>
              <a:rPr lang="vi-VN" dirty="0" smtClean="0"/>
              <a:t>vẫn </a:t>
            </a:r>
            <a:r>
              <a:rPr lang="vi-VN" dirty="0"/>
              <a:t>còn tồn </a:t>
            </a:r>
            <a:r>
              <a:rPr lang="vi-VN" dirty="0" smtClean="0"/>
              <a:t>tại</a:t>
            </a:r>
            <a:r>
              <a:rPr lang="en-US" dirty="0" smtClean="0"/>
              <a:t> </a:t>
            </a:r>
            <a:r>
              <a:rPr lang="vi-VN" dirty="0" smtClean="0"/>
              <a:t>những </a:t>
            </a:r>
            <a:r>
              <a:rPr lang="vi-VN" dirty="0"/>
              <a:t>giới hạn của </a:t>
            </a:r>
            <a:r>
              <a:rPr lang="vi-VN" b="1" dirty="0"/>
              <a:t>Ext2 </a:t>
            </a:r>
            <a:r>
              <a:rPr lang="vi-VN" dirty="0" smtClean="0"/>
              <a:t>trong</a:t>
            </a:r>
            <a:r>
              <a:rPr lang="vi-VN" dirty="0"/>
              <a:t> </a:t>
            </a:r>
            <a:r>
              <a:rPr lang="vi-VN" b="1" dirty="0"/>
              <a:t>Ext3</a:t>
            </a:r>
            <a:r>
              <a:rPr lang="vi-VN" dirty="0"/>
              <a:t>, và ưu điểm của </a:t>
            </a:r>
            <a:r>
              <a:rPr lang="vi-VN" b="1" dirty="0"/>
              <a:t>Ext3 </a:t>
            </a:r>
            <a:r>
              <a:rPr lang="vi-VN" dirty="0"/>
              <a:t>là hoạt động nhanh, ổn định hơn rất nhiều. </a:t>
            </a:r>
            <a:endParaRPr lang="en-US" dirty="0" smtClean="0"/>
          </a:p>
          <a:p>
            <a:pPr algn="just"/>
            <a:r>
              <a:rPr lang="vi-VN" dirty="0" smtClean="0"/>
              <a:t>Không </a:t>
            </a:r>
            <a:r>
              <a:rPr lang="vi-VN" dirty="0"/>
              <a:t>thực sự phù hợp để làm file hệ thống dành cho máy chủ bởi vì không hỗ trợ tính năng tạo </a:t>
            </a:r>
            <a:r>
              <a:rPr lang="vi-VN" b="1" dirty="0"/>
              <a:t>disk snapshot</a:t>
            </a:r>
            <a:r>
              <a:rPr lang="vi-VN" dirty="0"/>
              <a:t> và file được khôi phục sẽ rất khó để xóa bỏ sau này.</a:t>
            </a:r>
            <a:endParaRPr lang="en-US" dirty="0"/>
          </a:p>
        </p:txBody>
      </p:sp>
    </p:spTree>
    <p:extLst>
      <p:ext uri="{BB962C8B-B14F-4D97-AF65-F5344CB8AC3E}">
        <p14:creationId xmlns:p14="http://schemas.microsoft.com/office/powerpoint/2010/main" val="303989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smtClean="0"/>
              <a:t>EXT4</a:t>
            </a:r>
          </a:p>
          <a:p>
            <a:pPr algn="just"/>
            <a:r>
              <a:rPr lang="vi-VN" dirty="0"/>
              <a:t>Ext4: cũng giống như </a:t>
            </a:r>
            <a:r>
              <a:rPr lang="vi-VN" b="1" dirty="0"/>
              <a:t>Ext3</a:t>
            </a:r>
            <a:r>
              <a:rPr lang="vi-VN" dirty="0"/>
              <a:t>, lưu giữ được những ưu điểm và tính tương thích ngược với phiên bản trước đó. </a:t>
            </a:r>
            <a:endParaRPr lang="en-US" dirty="0" smtClean="0"/>
          </a:p>
          <a:p>
            <a:pPr algn="just"/>
            <a:r>
              <a:rPr lang="en-US" dirty="0" smtClean="0"/>
              <a:t>T</a:t>
            </a:r>
            <a:r>
              <a:rPr lang="vi-VN" dirty="0" smtClean="0"/>
              <a:t>rên </a:t>
            </a:r>
            <a:r>
              <a:rPr lang="vi-VN" dirty="0"/>
              <a:t>thực tế, </a:t>
            </a:r>
            <a:r>
              <a:rPr lang="vi-VN" b="1" dirty="0"/>
              <a:t>Ext4 </a:t>
            </a:r>
            <a:r>
              <a:rPr lang="vi-VN" dirty="0"/>
              <a:t>có thể giảm bớt hiện tượng phân mảnh dữ liệu trong ổ cứng, hỗ trợ các file và phân vùng có dung lượng lớn... </a:t>
            </a:r>
            <a:endParaRPr lang="en-US" dirty="0" smtClean="0"/>
          </a:p>
          <a:p>
            <a:pPr algn="just"/>
            <a:r>
              <a:rPr lang="vi-VN" dirty="0" smtClean="0"/>
              <a:t>Thích </a:t>
            </a:r>
            <a:r>
              <a:rPr lang="vi-VN" dirty="0"/>
              <a:t>hợp với ổ SSD so với </a:t>
            </a:r>
            <a:r>
              <a:rPr lang="vi-VN" b="1" dirty="0"/>
              <a:t>Ext3</a:t>
            </a:r>
            <a:r>
              <a:rPr lang="vi-VN" dirty="0"/>
              <a:t>, tốc độ hoạt động nhanh hơn so với 2 phiên bản </a:t>
            </a:r>
            <a:r>
              <a:rPr lang="vi-VN" b="1" dirty="0"/>
              <a:t>Ext </a:t>
            </a:r>
            <a:r>
              <a:rPr lang="vi-VN" dirty="0"/>
              <a:t>trước đó, cũng khá phù hợp để hoạt động trên server, nhưng lại không bằng </a:t>
            </a:r>
            <a:r>
              <a:rPr lang="vi-VN" b="1" dirty="0"/>
              <a:t>Ext3</a:t>
            </a:r>
            <a:r>
              <a:rPr lang="vi-VN" dirty="0"/>
              <a:t>.</a:t>
            </a:r>
            <a:endParaRPr lang="en-US" dirty="0"/>
          </a:p>
        </p:txBody>
      </p:sp>
    </p:spTree>
    <p:extLst>
      <p:ext uri="{BB962C8B-B14F-4D97-AF65-F5344CB8AC3E}">
        <p14:creationId xmlns:p14="http://schemas.microsoft.com/office/powerpoint/2010/main" val="386070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HỆ THỐNG TẬP TIN THÔNG DỤNG</a:t>
            </a:r>
          </a:p>
        </p:txBody>
      </p:sp>
      <p:sp>
        <p:nvSpPr>
          <p:cNvPr id="3" name="Content Placeholder 2"/>
          <p:cNvSpPr>
            <a:spLocks noGrp="1"/>
          </p:cNvSpPr>
          <p:nvPr>
            <p:ph idx="1"/>
          </p:nvPr>
        </p:nvSpPr>
        <p:spPr/>
        <p:txBody>
          <a:bodyPr/>
          <a:lstStyle/>
          <a:p>
            <a:pPr marL="0" indent="0" algn="just">
              <a:buNone/>
            </a:pPr>
            <a:r>
              <a:rPr lang="en-US" dirty="0" err="1" smtClean="0"/>
              <a:t>BtrFS</a:t>
            </a:r>
            <a:endParaRPr lang="en-US" dirty="0" smtClean="0"/>
          </a:p>
          <a:p>
            <a:pPr algn="just"/>
            <a:r>
              <a:rPr lang="vi-VN" dirty="0"/>
              <a:t> BtrFS – thường phát âm là </a:t>
            </a:r>
            <a:r>
              <a:rPr lang="vi-VN" b="1" dirty="0"/>
              <a:t>Butter</a:t>
            </a:r>
            <a:r>
              <a:rPr lang="vi-VN" dirty="0"/>
              <a:t> hoặc </a:t>
            </a:r>
            <a:r>
              <a:rPr lang="vi-VN" b="1" dirty="0"/>
              <a:t>Better FS</a:t>
            </a:r>
            <a:r>
              <a:rPr lang="vi-VN" dirty="0"/>
              <a:t>, hiện tại vẫn đang trong giai đoạn phát triển bởi Oracle và có nhiều tính năng giống với ReiserFS. </a:t>
            </a:r>
            <a:endParaRPr lang="en-US" dirty="0" smtClean="0"/>
          </a:p>
          <a:p>
            <a:pPr algn="just"/>
            <a:r>
              <a:rPr lang="vi-VN" dirty="0" smtClean="0"/>
              <a:t>Đại </a:t>
            </a:r>
            <a:r>
              <a:rPr lang="vi-VN" dirty="0"/>
              <a:t>diện cho </a:t>
            </a:r>
            <a:r>
              <a:rPr lang="vi-VN" b="1" dirty="0"/>
              <a:t>B-Tree File System</a:t>
            </a:r>
            <a:r>
              <a:rPr lang="vi-VN" dirty="0"/>
              <a:t>, hỗ trợ tính năng pool trên ổ cứng, tạo và lưu trữ snapshot, nén dữ liệu ở mức độ cao, chống phân mảnh dữ liệu nhanh chóng... được thiết kế riêng biệt dành cho các doanh nghiệp có quy mô lớn</a:t>
            </a:r>
            <a:endParaRPr lang="en-US" dirty="0"/>
          </a:p>
        </p:txBody>
      </p:sp>
    </p:spTree>
    <p:extLst>
      <p:ext uri="{BB962C8B-B14F-4D97-AF65-F5344CB8AC3E}">
        <p14:creationId xmlns:p14="http://schemas.microsoft.com/office/powerpoint/2010/main" val="3756697264"/>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E5B4DEA-E558-41A6-A383-0016FB3C2CE0}" vid="{7843DDF4-6A9C-45B1-AD7A-26D4299BB861}"/>
    </a:ext>
  </a:extLst>
</a:theme>
</file>

<file path=docProps/app.xml><?xml version="1.0" encoding="utf-8"?>
<Properties xmlns="http://schemas.openxmlformats.org/officeDocument/2006/extended-properties" xmlns:vt="http://schemas.openxmlformats.org/officeDocument/2006/docPropsVTypes">
  <Template>Theme1</Template>
  <TotalTime>46</TotalTime>
  <Words>1157</Words>
  <Application>Microsoft Office PowerPoint</Application>
  <PresentationFormat>Widescreen</PresentationFormat>
  <Paragraphs>114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Times New Roman</vt:lpstr>
      <vt:lpstr>Wingdings</vt:lpstr>
      <vt:lpstr>Theme1</vt:lpstr>
      <vt:lpstr>CHƯƠNG 4: QUẢN LÝ Ổ ĐĨA</vt:lpstr>
      <vt:lpstr>NỘI DUNG</vt:lpstr>
      <vt:lpstr>HỆ THỐNG TẬP TIN</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MỘT SỐ HỆ THỐNG TẬP TIN THÔNG DỤNG</vt:lpstr>
      <vt:lpstr>QUẢN LÝ Ổ ĐĨA TRÊN WINDOWS</vt:lpstr>
      <vt:lpstr>Basic Storage</vt:lpstr>
      <vt:lpstr>Dynamic Storage</vt:lpstr>
      <vt:lpstr>Dynamic Storage</vt:lpstr>
      <vt:lpstr>Volume simple.</vt:lpstr>
      <vt:lpstr>Volume spanned.</vt:lpstr>
      <vt:lpstr>Volume striped.</vt:lpstr>
      <vt:lpstr>Volume mirrored.</vt:lpstr>
      <vt:lpstr>Volume RAID-5.</vt:lpstr>
      <vt:lpstr>QUẢN LÝ Ổ ĐĨA VỚI DISK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QUẢN LÝ Ổ ĐĨA</dc:title>
  <dc:creator>huanluongminh@gmail.com</dc:creator>
  <cp:lastModifiedBy>huanluongminh@gmail.com</cp:lastModifiedBy>
  <cp:revision>5</cp:revision>
  <dcterms:created xsi:type="dcterms:W3CDTF">2018-06-05T04:59:18Z</dcterms:created>
  <dcterms:modified xsi:type="dcterms:W3CDTF">2018-06-05T05:45:23Z</dcterms:modified>
</cp:coreProperties>
</file>