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97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0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93CB3-9E31-4295-9BFB-C4A889C5B7E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1F31-6BD6-4C0B-AE33-99DE7ADA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in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Lin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 descr="Title"/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ĐẠI</a:t>
            </a:r>
            <a:r>
              <a:rPr lang="en-US" sz="3200" b="1" baseline="0" dirty="0">
                <a:solidFill>
                  <a:srgbClr val="FFFF00"/>
                </a:solidFill>
                <a:latin typeface="Times New Roman" pitchFamily="18" charset="0"/>
              </a:rPr>
              <a:t> HỌC SÀI GÒN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7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7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60326"/>
            <a:ext cx="3048000" cy="649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326"/>
            <a:ext cx="8940800" cy="649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73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" y="1066800"/>
            <a:ext cx="11785600" cy="5486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117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>
            <a:lvl1pPr algn="just">
              <a:spcBef>
                <a:spcPts val="600"/>
              </a:spcBef>
              <a:spcAft>
                <a:spcPts val="600"/>
              </a:spcAft>
              <a:defRPr>
                <a:solidFill>
                  <a:srgbClr val="0000CC"/>
                </a:solidFill>
              </a:defRPr>
            </a:lvl1pPr>
            <a:lvl2pPr algn="just">
              <a:spcBef>
                <a:spcPts val="600"/>
              </a:spcBef>
              <a:spcAft>
                <a:spcPts val="600"/>
              </a:spcAft>
              <a:defRPr sz="3000">
                <a:solidFill>
                  <a:srgbClr val="C00000"/>
                </a:solidFill>
              </a:defRPr>
            </a:lvl2pPr>
            <a:lvl3pPr algn="just">
              <a:spcBef>
                <a:spcPts val="600"/>
              </a:spcBef>
              <a:spcAft>
                <a:spcPts val="600"/>
              </a:spcAft>
              <a:defRPr sz="2800"/>
            </a:lvl3pPr>
            <a:lvl4pPr algn="just">
              <a:spcBef>
                <a:spcPts val="600"/>
              </a:spcBef>
              <a:spcAft>
                <a:spcPts val="600"/>
              </a:spcAft>
              <a:defRPr sz="2600"/>
            </a:lvl4pPr>
            <a:lvl5pPr algn="just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0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1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7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72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4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1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Main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9" descr="Title"/>
          <p:cNvPicPr>
            <a:picLocks noChangeAspect="1" noChangeArrowheads="1"/>
          </p:cNvPicPr>
          <p:nvPr/>
        </p:nvPicPr>
        <p:blipFill>
          <a:blip r:embed="rId16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60325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Freeform 3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48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33" descr="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Bottom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5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Font typeface="Wingdings" pitchFamily="2" charset="2"/>
        <a:buChar char="Ø"/>
        <a:defRPr sz="3200">
          <a:solidFill>
            <a:srgbClr val="0000CC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Font typeface="Wingdings" pitchFamily="2" charset="2"/>
        <a:buChar char="§"/>
        <a:defRPr sz="3000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har char="•"/>
        <a:defRPr sz="2800">
          <a:solidFill>
            <a:srgbClr val="333399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har char="–"/>
        <a:defRPr sz="2600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har char="»"/>
        <a:defRPr sz="2000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CHƯƠNG 5: MAIL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LƯƠNG MINH HUẤN</a:t>
            </a:r>
          </a:p>
        </p:txBody>
      </p:sp>
    </p:spTree>
    <p:extLst>
      <p:ext uri="{BB962C8B-B14F-4D97-AF65-F5344CB8AC3E}">
        <p14:creationId xmlns:p14="http://schemas.microsoft.com/office/powerpoint/2010/main" val="423254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Message Access Protocol.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/>
              <a:t>Là giao thức hỗ trợ việc lưu trữ và truy xuất hộp thư của người dùng, thông qua </a:t>
            </a:r>
            <a:r>
              <a:rPr lang="vi-VN" altLang="en-US" b="1" dirty="0"/>
              <a:t>IMAP </a:t>
            </a:r>
            <a:r>
              <a:rPr lang="vi-VN" altLang="en-US" dirty="0"/>
              <a:t>người dùng có</a:t>
            </a:r>
            <a:r>
              <a:rPr lang="en-US" altLang="en-US" dirty="0"/>
              <a:t> </a:t>
            </a:r>
            <a:r>
              <a:rPr lang="vi-VN" altLang="en-US" dirty="0"/>
              <a:t>thể sử dụng </a:t>
            </a:r>
            <a:r>
              <a:rPr lang="vi-VN" altLang="en-US" b="1" dirty="0"/>
              <a:t>IMAP Client </a:t>
            </a:r>
            <a:r>
              <a:rPr lang="vi-VN" altLang="en-US" dirty="0"/>
              <a:t>để truy cập hộp thư từ mạng nội bộ hoặc mạng </a:t>
            </a:r>
            <a:r>
              <a:rPr lang="vi-VN" altLang="en-US" b="1" dirty="0"/>
              <a:t>Internet </a:t>
            </a:r>
            <a:r>
              <a:rPr lang="vi-VN" altLang="en-US" dirty="0"/>
              <a:t>trên một hoặc nhiều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8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MIME </a:t>
            </a:r>
            <a:r>
              <a:rPr lang="en-US" dirty="0"/>
              <a:t>(</a:t>
            </a:r>
            <a:r>
              <a:rPr lang="en-US" b="1" dirty="0"/>
              <a:t>Multipurpose Internet Mail Extensions</a:t>
            </a:r>
            <a:r>
              <a:rPr lang="en-US" dirty="0"/>
              <a:t>)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vi-VN" dirty="0"/>
              <a:t>nhau vào trong một thông điệp duy nhất có thể được gởi qua Internet dùng </a:t>
            </a:r>
            <a:r>
              <a:rPr lang="vi-VN" b="1" dirty="0"/>
              <a:t>Email </a:t>
            </a:r>
            <a:r>
              <a:rPr lang="vi-VN" dirty="0"/>
              <a:t>hay </a:t>
            </a:r>
            <a:r>
              <a:rPr lang="vi-VN" b="1" dirty="0"/>
              <a:t>Newgroup</a:t>
            </a:r>
            <a:r>
              <a:rPr lang="vi-VN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Thông tin được chuyển đổi theo cách này trông giống như những khối ký tự ngẫu nhiên. Những thông</a:t>
            </a:r>
            <a:r>
              <a:rPr lang="en-US" dirty="0"/>
              <a:t> </a:t>
            </a:r>
            <a:r>
              <a:rPr lang="vi-VN" dirty="0"/>
              <a:t>điệp sử dụng chuẩn </a:t>
            </a:r>
            <a:r>
              <a:rPr lang="vi-VN" b="1" dirty="0"/>
              <a:t>MIME </a:t>
            </a:r>
            <a:r>
              <a:rPr lang="vi-VN" dirty="0"/>
              <a:t>có thể chứa hình ảnh, âm thanh và bất kỳ những loại thông tin nào khác có</a:t>
            </a:r>
            <a:r>
              <a:rPr lang="en-US" dirty="0"/>
              <a:t> </a:t>
            </a:r>
            <a:r>
              <a:rPr lang="vi-VN" dirty="0"/>
              <a:t>thể lưu trữ được trên máy tính. Hầu hết những chương trình xử lý thư điện tử sẽ tự động giải mã</a:t>
            </a:r>
            <a:r>
              <a:rPr lang="en-US" dirty="0"/>
              <a:t> </a:t>
            </a:r>
            <a:r>
              <a:rPr lang="vi-VN" dirty="0"/>
              <a:t>những thông báo này và cho phép bạn lưu trữ dữ liệu chứa trong chúng vào đĩa cứng. Nhiều chương</a:t>
            </a:r>
            <a:r>
              <a:rPr lang="en-US" dirty="0"/>
              <a:t> </a:t>
            </a:r>
            <a:r>
              <a:rPr lang="vi-VN" dirty="0"/>
              <a:t>trình giải mã </a:t>
            </a:r>
            <a:r>
              <a:rPr lang="vi-VN" b="1" dirty="0"/>
              <a:t>MIME </a:t>
            </a:r>
            <a:r>
              <a:rPr lang="vi-VN" dirty="0"/>
              <a:t>khác nhau có thể được tìm thấy trên </a:t>
            </a:r>
            <a:r>
              <a:rPr lang="vi-VN" b="1" dirty="0"/>
              <a:t>NET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6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X.400.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1"/>
              <a:t>X.400 </a:t>
            </a:r>
            <a:r>
              <a:rPr lang="vi-VN" altLang="en-US"/>
              <a:t>là giao thức được </a:t>
            </a:r>
            <a:r>
              <a:rPr lang="vi-VN" altLang="en-US" b="1"/>
              <a:t>ITU-T </a:t>
            </a:r>
            <a:r>
              <a:rPr lang="vi-VN" altLang="en-US"/>
              <a:t>và </a:t>
            </a:r>
            <a:r>
              <a:rPr lang="vi-VN" altLang="en-US" b="1"/>
              <a:t>ISO </a:t>
            </a:r>
            <a:r>
              <a:rPr lang="vi-VN" altLang="en-US"/>
              <a:t>định nghĩa và đã được ứng dụng rộng rải ở Châu Âu và</a:t>
            </a:r>
            <a:r>
              <a:rPr lang="en-US" altLang="en-US"/>
              <a:t> </a:t>
            </a:r>
            <a:r>
              <a:rPr lang="vi-VN" altLang="en-US"/>
              <a:t>Canada, </a:t>
            </a:r>
            <a:r>
              <a:rPr lang="vi-VN" altLang="en-US" b="1"/>
              <a:t>X.400 </a:t>
            </a:r>
            <a:r>
              <a:rPr lang="vi-VN" altLang="en-US"/>
              <a:t>cung cấp tính năng điều khiển và phân phối E-mail, </a:t>
            </a:r>
            <a:r>
              <a:rPr lang="vi-VN" altLang="en-US" b="1"/>
              <a:t>X.400 </a:t>
            </a:r>
            <a:r>
              <a:rPr lang="vi-VN" altLang="en-US"/>
              <a:t>sử dụng định dạng nhị phân</a:t>
            </a:r>
            <a:r>
              <a:rPr lang="en-US" altLang="en-US"/>
              <a:t> </a:t>
            </a:r>
            <a:r>
              <a:rPr lang="vi-VN" altLang="en-US"/>
              <a:t>do đó nó không cần mã hóa nội dung khi truyền dữ liệu trên mạng.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53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vi-VN" dirty="0"/>
              <a:t>Một số đặc điểm của giống nhau giữa </a:t>
            </a:r>
            <a:r>
              <a:rPr lang="vi-VN" b="1" dirty="0"/>
              <a:t>X.400 </a:t>
            </a:r>
            <a:r>
              <a:rPr lang="vi-VN" dirty="0"/>
              <a:t>và </a:t>
            </a:r>
            <a:r>
              <a:rPr lang="vi-VN" b="1" dirty="0"/>
              <a:t>SMTP</a:t>
            </a:r>
            <a:r>
              <a:rPr lang="vi-VN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Cả hai đều là giao thức tin cậy (cung cấp tính năng thông báo khi gởi và nhận message).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Cung cấp nhiều tính năng bảo mật.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Mail.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Thiết lập độ ưu tiên cho 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vi-VN" altLang="en-US" b="1"/>
              <a:t>SMTP </a:t>
            </a:r>
            <a:r>
              <a:rPr lang="vi-VN" altLang="en-US"/>
              <a:t>có một số chức năng mà trên </a:t>
            </a:r>
            <a:r>
              <a:rPr lang="vi-VN" altLang="en-US" b="1"/>
              <a:t>X.400 </a:t>
            </a:r>
            <a:r>
              <a:rPr lang="vi-VN" altLang="en-US"/>
              <a:t>không hỗ trợ.</a:t>
            </a:r>
          </a:p>
          <a:p>
            <a:pPr>
              <a:spcAft>
                <a:spcPct val="0"/>
              </a:spcAft>
            </a:pPr>
            <a:r>
              <a:rPr lang="vi-VN" altLang="en-US"/>
              <a:t>Kiểm tra địa chỉ người nhận trước khi phân phối </a:t>
            </a:r>
            <a:r>
              <a:rPr lang="vi-VN" altLang="en-US" b="1"/>
              <a:t>message </a:t>
            </a:r>
            <a:r>
              <a:rPr lang="vi-VN" altLang="en-US"/>
              <a:t>còn X.400 thì ngược lại.</a:t>
            </a:r>
          </a:p>
          <a:p>
            <a:pPr>
              <a:spcAft>
                <a:spcPct val="0"/>
              </a:spcAft>
            </a:pPr>
            <a:r>
              <a:rPr lang="vi-VN" altLang="en-US"/>
              <a:t>Kiểm tra kích thước của message trước khi gởi nó.</a:t>
            </a:r>
          </a:p>
          <a:p>
            <a:pPr>
              <a:spcAft>
                <a:spcPct val="0"/>
              </a:spcAft>
            </a:pPr>
            <a:r>
              <a:rPr lang="vi-VN" altLang="en-US"/>
              <a:t>Có khả năng chèn thêm bất kỳ loại dữ liệu nào vào </a:t>
            </a:r>
            <a:r>
              <a:rPr lang="vi-VN" altLang="en-US" b="1"/>
              <a:t>header </a:t>
            </a:r>
            <a:r>
              <a:rPr lang="vi-VN" altLang="en-US"/>
              <a:t>của </a:t>
            </a:r>
            <a:r>
              <a:rPr lang="vi-VN" altLang="en-US" b="1"/>
              <a:t>message</a:t>
            </a:r>
            <a:r>
              <a:rPr lang="vi-VN" altLang="en-US"/>
              <a:t>.</a:t>
            </a:r>
          </a:p>
          <a:p>
            <a:pPr>
              <a:spcAft>
                <a:spcPct val="0"/>
              </a:spcAft>
            </a:pPr>
            <a:r>
              <a:rPr lang="vi-VN" altLang="en-US"/>
              <a:t>Khả năng tương thích tốt với chuẩn </a:t>
            </a:r>
            <a:r>
              <a:rPr lang="vi-VN" altLang="en-US" b="1"/>
              <a:t>MIME</a:t>
            </a:r>
            <a:r>
              <a:rPr lang="vi-VN" altLang="en-US"/>
              <a:t>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2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C7CA-DC7D-4BCE-A784-5BC4A10F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CÁCH THỨC MAIL HOẠT ĐỘNG</a:t>
            </a:r>
          </a:p>
        </p:txBody>
      </p:sp>
      <p:pic>
        <p:nvPicPr>
          <p:cNvPr id="4" name="email work">
            <a:hlinkClick r:id="" action="ppaction://media"/>
            <a:extLst>
              <a:ext uri="{FF2B5EF4-FFF2-40B4-BE49-F238E27FC236}">
                <a16:creationId xmlns:a16="http://schemas.microsoft.com/office/drawing/2014/main" id="{330E9ED5-A252-49EB-BD85-CA55522DB3A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2113" y="1066800"/>
            <a:ext cx="9174162" cy="5486400"/>
          </a:xfrm>
        </p:spPr>
      </p:pic>
    </p:spTree>
    <p:extLst>
      <p:ext uri="{BB962C8B-B14F-4D97-AF65-F5344CB8AC3E}">
        <p14:creationId xmlns:p14="http://schemas.microsoft.com/office/powerpoint/2010/main" val="28101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2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II. HỆ THỐNG MAIL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Một hệ thống Mail yêu cầu phải có ít nhất hai thành phần, nó có thể định vị trên hai hệ thống khác nhau</a:t>
            </a:r>
            <a:r>
              <a:rPr lang="en-US" altLang="en-US"/>
              <a:t> hoặc trên cùng một hệ thống, </a:t>
            </a:r>
            <a:r>
              <a:rPr lang="en-US" altLang="en-US" b="1"/>
              <a:t>Mail Server </a:t>
            </a:r>
            <a:r>
              <a:rPr lang="en-US" altLang="en-US"/>
              <a:t>và </a:t>
            </a:r>
            <a:r>
              <a:rPr lang="en-US" altLang="en-US" b="1"/>
              <a:t>Mail Client</a:t>
            </a:r>
            <a:r>
              <a:rPr lang="en-US" altLang="en-US"/>
              <a:t>. </a:t>
            </a:r>
          </a:p>
          <a:p>
            <a:r>
              <a:rPr lang="en-US" altLang="en-US"/>
              <a:t>Ngoài ra, nó còn có những thành phần khác như </a:t>
            </a:r>
            <a:r>
              <a:rPr lang="en-US" altLang="en-US" b="1"/>
              <a:t>Mail Host</a:t>
            </a:r>
            <a:r>
              <a:rPr lang="en-US" altLang="en-US"/>
              <a:t>, </a:t>
            </a:r>
            <a:r>
              <a:rPr lang="en-US" altLang="en-US" b="1"/>
              <a:t>Mail Gateway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96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143000"/>
          </a:xfrm>
        </p:spPr>
        <p:txBody>
          <a:bodyPr/>
          <a:lstStyle/>
          <a:p>
            <a:r>
              <a:rPr lang="vi-VN" altLang="en-US"/>
              <a:t>Sơ đồ về một hệ thống Email đầy đủa các thành phần:</a:t>
            </a:r>
            <a:endParaRPr lang="en-US" alt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1"/>
            <a:ext cx="40386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9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Mail gateway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en-US"/>
              <a:t>Một mail </a:t>
            </a:r>
            <a:r>
              <a:rPr lang="en-US" altLang="en-US" b="1"/>
              <a:t>gateway </a:t>
            </a:r>
            <a:r>
              <a:rPr lang="en-US" altLang="en-US"/>
              <a:t>là máy kết nối giữa các mạng dùng các giao thức truyền thông khác nhau hoặc kết nối các mạng khác nhau dùng chung giao thức. Ví dụ một </a:t>
            </a:r>
            <a:r>
              <a:rPr lang="en-US" altLang="en-US" b="1"/>
              <a:t>mail gateway </a:t>
            </a:r>
            <a:r>
              <a:rPr lang="en-US" altLang="en-US"/>
              <a:t>có thể kết nối một mạng </a:t>
            </a:r>
            <a:r>
              <a:rPr lang="en-US" altLang="en-US" b="1"/>
              <a:t>TCP/IP </a:t>
            </a:r>
            <a:r>
              <a:rPr lang="en-US" altLang="en-US"/>
              <a:t>với một mạng chạy bộ giao thức </a:t>
            </a:r>
            <a:r>
              <a:rPr lang="en-US" altLang="en-US" b="1"/>
              <a:t>Systems Network Architecture </a:t>
            </a:r>
            <a:r>
              <a:rPr lang="en-US" altLang="en-US"/>
              <a:t>(</a:t>
            </a:r>
            <a:r>
              <a:rPr lang="en-US" altLang="en-US" b="1"/>
              <a:t>SNA</a:t>
            </a:r>
            <a:r>
              <a:rPr lang="en-US" altLang="en-US"/>
              <a:t>).</a:t>
            </a:r>
          </a:p>
          <a:p>
            <a:pPr>
              <a:spcAft>
                <a:spcPct val="0"/>
              </a:spcAft>
            </a:pPr>
            <a:r>
              <a:rPr lang="vi-VN" altLang="en-US"/>
              <a:t>Một mail gateway đơn giản nhất dùng để kết nối 2 mạng dùng chung giao thức hoặc mailer. Khi đó</a:t>
            </a:r>
            <a:r>
              <a:rPr lang="en-US" altLang="en-US"/>
              <a:t> mail gateway chuyển mail giữa domain nội bộ và các domain bên ngoài.</a:t>
            </a:r>
          </a:p>
        </p:txBody>
      </p:sp>
    </p:spTree>
    <p:extLst>
      <p:ext uri="{BB962C8B-B14F-4D97-AF65-F5344CB8AC3E}">
        <p14:creationId xmlns:p14="http://schemas.microsoft.com/office/powerpoint/2010/main" val="328564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Mail Host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Một </a:t>
            </a:r>
            <a:r>
              <a:rPr lang="vi-VN" altLang="en-US" b="1"/>
              <a:t>mail host </a:t>
            </a:r>
            <a:r>
              <a:rPr lang="vi-VN" altLang="en-US"/>
              <a:t>là máy giữ vai trò máy chủ Mail chính trong hệ thống mạng. Nó dùng như thành phần</a:t>
            </a:r>
            <a:r>
              <a:rPr lang="en-US" altLang="en-US"/>
              <a:t> </a:t>
            </a:r>
            <a:r>
              <a:rPr lang="vi-VN" altLang="en-US"/>
              <a:t>trung gian để chuyển Mail giữa các vị trí không kết nối trực tiếp được với nhau.</a:t>
            </a:r>
          </a:p>
          <a:p>
            <a:r>
              <a:rPr lang="vi-VN" altLang="en-US"/>
              <a:t>Mail host phân giải địa chỉ người nhận để chuyển giữa các </a:t>
            </a:r>
            <a:r>
              <a:rPr lang="vi-VN" altLang="en-US" b="1"/>
              <a:t>Mail server </a:t>
            </a:r>
            <a:r>
              <a:rPr lang="vi-VN" altLang="en-US"/>
              <a:t>hoặc chuyển đến </a:t>
            </a:r>
            <a:r>
              <a:rPr lang="vi-VN" altLang="en-US" b="1"/>
              <a:t>Mail</a:t>
            </a:r>
            <a:r>
              <a:rPr lang="en-US" altLang="en-US" b="1"/>
              <a:t> gateway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2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mail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mail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mail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winserver</a:t>
            </a:r>
            <a:r>
              <a:rPr lang="en-US" dirty="0"/>
              <a:t> 2012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mail </a:t>
            </a:r>
            <a:r>
              <a:rPr lang="en-US" dirty="0" err="1"/>
              <a:t>trên</a:t>
            </a:r>
            <a:r>
              <a:rPr lang="en-US" dirty="0"/>
              <a:t> Centos7</a:t>
            </a:r>
          </a:p>
        </p:txBody>
      </p:sp>
    </p:spTree>
    <p:extLst>
      <p:ext uri="{BB962C8B-B14F-4D97-AF65-F5344CB8AC3E}">
        <p14:creationId xmlns:p14="http://schemas.microsoft.com/office/powerpoint/2010/main" val="601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Mail Server.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1"/>
              <a:t>Mail Server </a:t>
            </a:r>
            <a:r>
              <a:rPr lang="vi-VN" altLang="en-US"/>
              <a:t>chứa </a:t>
            </a:r>
            <a:r>
              <a:rPr lang="vi-VN" altLang="en-US" b="1"/>
              <a:t>mailbox </a:t>
            </a:r>
            <a:r>
              <a:rPr lang="vi-VN" altLang="en-US"/>
              <a:t>của người dùng. </a:t>
            </a:r>
            <a:r>
              <a:rPr lang="vi-VN" altLang="en-US" b="1"/>
              <a:t>Mail Server </a:t>
            </a:r>
            <a:r>
              <a:rPr lang="vi-VN" altLang="en-US"/>
              <a:t>nhận mail từ mail </a:t>
            </a:r>
            <a:r>
              <a:rPr lang="vi-VN" altLang="en-US" b="1"/>
              <a:t>Client </a:t>
            </a:r>
            <a:r>
              <a:rPr lang="vi-VN" altLang="en-US"/>
              <a:t>gửi đến và đưa vào</a:t>
            </a:r>
            <a:r>
              <a:rPr lang="en-US" altLang="en-US"/>
              <a:t> </a:t>
            </a:r>
            <a:r>
              <a:rPr lang="vi-VN" altLang="en-US"/>
              <a:t>hàng đợi để gửi đến </a:t>
            </a:r>
            <a:r>
              <a:rPr lang="vi-VN" altLang="en-US" b="1"/>
              <a:t>Mail Host</a:t>
            </a:r>
            <a:r>
              <a:rPr lang="vi-VN" altLang="en-US"/>
              <a:t>.</a:t>
            </a:r>
            <a:endParaRPr lang="en-US" altLang="en-US"/>
          </a:p>
          <a:p>
            <a:r>
              <a:rPr lang="vi-VN" altLang="en-US" b="1"/>
              <a:t>Mail Server </a:t>
            </a:r>
            <a:r>
              <a:rPr lang="vi-VN" altLang="en-US"/>
              <a:t>nhận mail từ </a:t>
            </a:r>
            <a:r>
              <a:rPr lang="vi-VN" altLang="en-US" b="1"/>
              <a:t>Mail Host </a:t>
            </a:r>
            <a:r>
              <a:rPr lang="vi-VN" altLang="en-US"/>
              <a:t>gửi đến và đưa vào </a:t>
            </a:r>
            <a:r>
              <a:rPr lang="vi-VN" altLang="en-US" b="1"/>
              <a:t>mailbox </a:t>
            </a:r>
            <a:r>
              <a:rPr lang="vi-VN" altLang="en-US"/>
              <a:t>của người dùng.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4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vi-VN" altLang="en-US"/>
              <a:t>Người dùng sử dụng </a:t>
            </a:r>
            <a:r>
              <a:rPr lang="vi-VN" altLang="en-US" b="1"/>
              <a:t>NFS </a:t>
            </a:r>
            <a:r>
              <a:rPr lang="vi-VN" altLang="en-US"/>
              <a:t>(</a:t>
            </a:r>
            <a:r>
              <a:rPr lang="vi-VN" altLang="en-US" b="1"/>
              <a:t>Network File System</a:t>
            </a:r>
            <a:r>
              <a:rPr lang="vi-VN" altLang="en-US"/>
              <a:t>) để </a:t>
            </a:r>
            <a:r>
              <a:rPr lang="vi-VN" altLang="en-US" b="1"/>
              <a:t>mount </a:t>
            </a:r>
            <a:r>
              <a:rPr lang="vi-VN" altLang="en-US"/>
              <a:t>thư mục chứa </a:t>
            </a:r>
            <a:r>
              <a:rPr lang="vi-VN" altLang="en-US" b="1"/>
              <a:t>mailbox </a:t>
            </a:r>
            <a:r>
              <a:rPr lang="vi-VN" altLang="en-US"/>
              <a:t>trên </a:t>
            </a:r>
            <a:r>
              <a:rPr lang="vi-VN" altLang="en-US" b="1"/>
              <a:t>Mail Server</a:t>
            </a:r>
            <a:r>
              <a:rPr lang="en-US" altLang="en-US" b="1"/>
              <a:t> </a:t>
            </a:r>
            <a:r>
              <a:rPr lang="vi-VN" altLang="en-US"/>
              <a:t>để đọc. Nếu </a:t>
            </a:r>
            <a:r>
              <a:rPr lang="vi-VN" altLang="en-US" b="1"/>
              <a:t>NFS </a:t>
            </a:r>
            <a:r>
              <a:rPr lang="vi-VN" altLang="en-US"/>
              <a:t>không được hỗ trợ thì người dùng phải </a:t>
            </a:r>
            <a:r>
              <a:rPr lang="vi-VN" altLang="en-US" b="1"/>
              <a:t>login </a:t>
            </a:r>
            <a:r>
              <a:rPr lang="vi-VN" altLang="en-US"/>
              <a:t>vào </a:t>
            </a:r>
            <a:r>
              <a:rPr lang="vi-VN" altLang="en-US" b="1"/>
              <a:t>Mail Server </a:t>
            </a:r>
            <a:r>
              <a:rPr lang="vi-VN" altLang="en-US"/>
              <a:t>để nhận thư.</a:t>
            </a:r>
          </a:p>
          <a:p>
            <a:pPr>
              <a:spcAft>
                <a:spcPct val="0"/>
              </a:spcAft>
            </a:pPr>
            <a:r>
              <a:rPr lang="vi-VN" altLang="en-US"/>
              <a:t>Trong trường hợp </a:t>
            </a:r>
            <a:r>
              <a:rPr lang="vi-VN" altLang="en-US" b="1"/>
              <a:t>Mail Client </a:t>
            </a:r>
            <a:r>
              <a:rPr lang="vi-VN" altLang="en-US"/>
              <a:t>hỗ trợ </a:t>
            </a:r>
            <a:r>
              <a:rPr lang="vi-VN" altLang="en-US" b="1"/>
              <a:t>POP/IMAP </a:t>
            </a:r>
            <a:r>
              <a:rPr lang="vi-VN" altLang="en-US"/>
              <a:t>và trên </a:t>
            </a:r>
            <a:r>
              <a:rPr lang="vi-VN" altLang="en-US" b="1"/>
              <a:t>Mail Server </a:t>
            </a:r>
            <a:r>
              <a:rPr lang="vi-VN" altLang="en-US"/>
              <a:t>cũng hỗ trợ </a:t>
            </a:r>
            <a:r>
              <a:rPr lang="vi-VN" altLang="en-US" b="1"/>
              <a:t>POP/IMAP </a:t>
            </a:r>
            <a:r>
              <a:rPr lang="vi-VN" altLang="en-US"/>
              <a:t>thì người</a:t>
            </a:r>
            <a:r>
              <a:rPr lang="en-US" altLang="en-US"/>
              <a:t> </a:t>
            </a:r>
            <a:r>
              <a:rPr lang="vi-VN" altLang="en-US"/>
              <a:t>dùng có thể đọc thư bằng </a:t>
            </a:r>
            <a:r>
              <a:rPr lang="vi-VN" altLang="en-US" b="1"/>
              <a:t>POP/IMAP</a:t>
            </a:r>
            <a:r>
              <a:rPr lang="vi-VN" altLang="en-US"/>
              <a:t>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15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Mail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dirty="0"/>
              <a:t>Là những chương trình hỗ trợ chức năng đọc và soạn thảo thư, </a:t>
            </a:r>
            <a:r>
              <a:rPr lang="vi-VN" b="1" dirty="0"/>
              <a:t>Mail Client </a:t>
            </a:r>
            <a:r>
              <a:rPr lang="vi-VN" dirty="0"/>
              <a:t>tích hợp hai giao thức</a:t>
            </a:r>
            <a:r>
              <a:rPr lang="en-US" dirty="0"/>
              <a:t> </a:t>
            </a:r>
            <a:r>
              <a:rPr lang="vi-VN" b="1" dirty="0"/>
              <a:t>SMTP </a:t>
            </a:r>
            <a:r>
              <a:rPr lang="vi-VN" dirty="0"/>
              <a:t>và </a:t>
            </a:r>
            <a:r>
              <a:rPr lang="vi-VN" b="1" dirty="0"/>
              <a:t>POP</a:t>
            </a:r>
            <a:r>
              <a:rPr lang="vi-VN" dirty="0"/>
              <a:t>, </a:t>
            </a:r>
            <a:r>
              <a:rPr lang="vi-VN" b="1" dirty="0"/>
              <a:t>SMTP </a:t>
            </a:r>
            <a:r>
              <a:rPr lang="vi-VN" dirty="0"/>
              <a:t>hỗ trợ tính năng chuyển thư từ </a:t>
            </a:r>
            <a:r>
              <a:rPr lang="vi-VN" b="1" dirty="0"/>
              <a:t>Client </a:t>
            </a:r>
            <a:r>
              <a:rPr lang="vi-VN" dirty="0"/>
              <a:t>đến </a:t>
            </a:r>
            <a:r>
              <a:rPr lang="vi-VN" b="1" dirty="0"/>
              <a:t>Mail Server</a:t>
            </a:r>
            <a:r>
              <a:rPr lang="vi-VN" dirty="0"/>
              <a:t>, </a:t>
            </a:r>
            <a:r>
              <a:rPr lang="vi-VN" b="1" dirty="0"/>
              <a:t>POP </a:t>
            </a:r>
            <a:r>
              <a:rPr lang="vi-VN" dirty="0"/>
              <a:t>hỗ trợ nhận thư từ</a:t>
            </a:r>
            <a:r>
              <a:rPr lang="en-US" dirty="0"/>
              <a:t> </a:t>
            </a:r>
            <a:r>
              <a:rPr lang="en-US" b="1" dirty="0"/>
              <a:t>Mail Server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/>
              <a:t>Mail Client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POP Mail Client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vi-VN" dirty="0"/>
              <a:t>thức </a:t>
            </a:r>
            <a:r>
              <a:rPr lang="vi-VN" b="1" dirty="0"/>
              <a:t>IMAP</a:t>
            </a:r>
            <a:r>
              <a:rPr lang="vi-VN" dirty="0"/>
              <a:t>, </a:t>
            </a:r>
            <a:r>
              <a:rPr lang="vi-VN" b="1" dirty="0"/>
              <a:t>HTTP </a:t>
            </a:r>
            <a:r>
              <a:rPr lang="vi-VN" dirty="0"/>
              <a:t>để hỗ trợ chức năng nhận thư cho </a:t>
            </a:r>
            <a:r>
              <a:rPr lang="vi-VN" b="1" dirty="0"/>
              <a:t>Mail Client</a:t>
            </a:r>
            <a:r>
              <a:rPr lang="vi-VN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Các chương trình </a:t>
            </a:r>
            <a:r>
              <a:rPr lang="vi-VN" b="1" dirty="0"/>
              <a:t>Mail Client </a:t>
            </a:r>
            <a:r>
              <a:rPr lang="vi-VN" dirty="0"/>
              <a:t>thường sử dụng như: </a:t>
            </a:r>
            <a:r>
              <a:rPr lang="vi-VN" b="1" dirty="0"/>
              <a:t>Microsoft Outlook Express</a:t>
            </a:r>
            <a:r>
              <a:rPr lang="vi-VN" dirty="0"/>
              <a:t>, </a:t>
            </a:r>
            <a:r>
              <a:rPr lang="vi-VN" b="1" dirty="0"/>
              <a:t>Microsoft Office</a:t>
            </a:r>
            <a:r>
              <a:rPr lang="en-US" b="1" dirty="0"/>
              <a:t> Outlook</a:t>
            </a:r>
            <a:r>
              <a:rPr lang="en-US" dirty="0"/>
              <a:t>, </a:t>
            </a:r>
            <a:r>
              <a:rPr lang="en-US" b="1" dirty="0"/>
              <a:t>Eudora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27963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dirty="0"/>
              <a:t>Một số sơ đồ hệ thống mail thường 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mail </a:t>
            </a:r>
            <a:r>
              <a:rPr lang="en-US" b="1" dirty="0" err="1"/>
              <a:t>cục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Cấu hình hệ thống Mail đơn giản gồm một hoặc nhiều trạm làm việc kết nối vào một </a:t>
            </a:r>
            <a:r>
              <a:rPr lang="vi-VN" b="1" dirty="0"/>
              <a:t>Mail Server</a:t>
            </a:r>
            <a:r>
              <a:rPr lang="vi-VN" dirty="0"/>
              <a:t>. Tất</a:t>
            </a:r>
            <a:r>
              <a:rPr lang="en-US" dirty="0"/>
              <a:t> </a:t>
            </a:r>
            <a:r>
              <a:rPr lang="vi-VN" dirty="0"/>
              <a:t>cả Mail đều chuyển cục bộ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7076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143001"/>
            <a:ext cx="6315075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93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mail </a:t>
            </a:r>
            <a:r>
              <a:rPr lang="en-US" b="1" dirty="0" err="1"/>
              <a:t>cục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ngoài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Mail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Mail Server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Mail Host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Mail Gateway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b="1" dirty="0"/>
              <a:t>DNS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1"/>
            <a:ext cx="6324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9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domain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gateway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Cấu hình dưới đây gồm 2 </a:t>
            </a:r>
            <a:r>
              <a:rPr lang="vi-VN" b="1" dirty="0"/>
              <a:t>domain </a:t>
            </a:r>
            <a:r>
              <a:rPr lang="vi-VN" dirty="0"/>
              <a:t>và một </a:t>
            </a:r>
            <a:r>
              <a:rPr lang="vi-VN" b="1" dirty="0"/>
              <a:t>Mail Gateway</a:t>
            </a:r>
            <a:r>
              <a:rPr lang="vi-VN" dirty="0"/>
              <a:t>. Trong cấu hình này </a:t>
            </a:r>
            <a:r>
              <a:rPr lang="vi-VN" b="1" dirty="0"/>
              <a:t>Mail Server</a:t>
            </a:r>
            <a:r>
              <a:rPr lang="vi-VN" dirty="0"/>
              <a:t>, </a:t>
            </a:r>
            <a:r>
              <a:rPr lang="vi-VN" b="1" dirty="0"/>
              <a:t>Mail Host</a:t>
            </a:r>
            <a:r>
              <a:rPr lang="vi-VN" dirty="0"/>
              <a:t>,</a:t>
            </a:r>
            <a:r>
              <a:rPr lang="en-US" dirty="0"/>
              <a:t> </a:t>
            </a:r>
            <a:r>
              <a:rPr lang="vi-VN" dirty="0"/>
              <a:t>và </a:t>
            </a:r>
            <a:r>
              <a:rPr lang="vi-VN" b="1" dirty="0"/>
              <a:t>Mail Gateway </a:t>
            </a:r>
            <a:r>
              <a:rPr lang="vi-VN" dirty="0"/>
              <a:t>(hoặc </a:t>
            </a:r>
            <a:r>
              <a:rPr lang="vi-VN" b="1" dirty="0"/>
              <a:t>gateways</a:t>
            </a:r>
            <a:r>
              <a:rPr lang="vi-VN" dirty="0"/>
              <a:t>) cho mỗi </a:t>
            </a:r>
            <a:r>
              <a:rPr lang="vi-VN" b="1" dirty="0"/>
              <a:t>domain </a:t>
            </a:r>
            <a:r>
              <a:rPr lang="vi-VN" dirty="0"/>
              <a:t>hoạt động như một hệ thống độc lập. Để quản 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Mail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b="1" dirty="0"/>
              <a:t>domain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b="1" dirty="0"/>
              <a:t>DNS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318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III. MỘT SỐ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Mail User Agent (MUA).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b="1" dirty="0"/>
              <a:t>MUA </a:t>
            </a:r>
            <a:r>
              <a:rPr lang="vi-VN" dirty="0"/>
              <a:t>: là những chương trình mà người sử dụng dùng để đọc, soạn thảo và gửi Mail.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CentOS, CentOS </a:t>
            </a:r>
            <a:r>
              <a:rPr lang="en-US" dirty="0" err="1"/>
              <a:t>dùng</a:t>
            </a:r>
            <a:r>
              <a:rPr lang="en-US" dirty="0"/>
              <a:t> Dovecot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email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IMAP </a:t>
            </a:r>
            <a:r>
              <a:rPr lang="en-US" dirty="0" err="1"/>
              <a:t>hoặc</a:t>
            </a:r>
            <a:r>
              <a:rPr lang="en-US" dirty="0"/>
              <a:t> POP3.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Dovecot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6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I. CÁC GIAO THỨC SỬ DỤNG TRONG HỆ THỐNG MAIL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vi-VN" altLang="en-US" dirty="0"/>
              <a:t>Hệ thống Mail được xây dựng dựa trên một số giao thức sau:</a:t>
            </a:r>
            <a:endParaRPr lang="en-US" altLang="en-US" dirty="0"/>
          </a:p>
          <a:p>
            <a:pPr lvl="1">
              <a:spcAft>
                <a:spcPct val="0"/>
              </a:spcAft>
            </a:pPr>
            <a:r>
              <a:rPr lang="vi-VN" altLang="en-US" b="1" dirty="0"/>
              <a:t>Simple Mail Transfer Protocol </a:t>
            </a:r>
            <a:r>
              <a:rPr lang="vi-VN" altLang="en-US" dirty="0"/>
              <a:t>(</a:t>
            </a:r>
            <a:r>
              <a:rPr lang="vi-VN" altLang="en-US" b="1" dirty="0"/>
              <a:t>SMTP</a:t>
            </a:r>
            <a:r>
              <a:rPr lang="vi-VN" altLang="en-US" dirty="0"/>
              <a:t>)</a:t>
            </a:r>
            <a:endParaRPr lang="en-US" altLang="en-US" dirty="0"/>
          </a:p>
          <a:p>
            <a:pPr lvl="1">
              <a:spcAft>
                <a:spcPct val="0"/>
              </a:spcAft>
            </a:pPr>
            <a:r>
              <a:rPr lang="fr-FR" altLang="en-US" b="1" dirty="0"/>
              <a:t>Post Office Protocol </a:t>
            </a:r>
            <a:r>
              <a:rPr lang="fr-FR" altLang="en-US" dirty="0"/>
              <a:t>(</a:t>
            </a:r>
            <a:r>
              <a:rPr lang="fr-FR" altLang="en-US" b="1" dirty="0"/>
              <a:t>POP</a:t>
            </a:r>
            <a:r>
              <a:rPr lang="fr-FR" altLang="en-US" dirty="0"/>
              <a:t>)</a:t>
            </a:r>
          </a:p>
          <a:p>
            <a:pPr lvl="1">
              <a:spcAft>
                <a:spcPct val="0"/>
              </a:spcAft>
            </a:pPr>
            <a:r>
              <a:rPr lang="fr-FR" altLang="en-US" b="1" dirty="0"/>
              <a:t>Multipurpose Internet Mail Extensions </a:t>
            </a:r>
            <a:r>
              <a:rPr lang="fr-FR" altLang="en-US" dirty="0"/>
              <a:t>(</a:t>
            </a:r>
            <a:r>
              <a:rPr lang="fr-FR" altLang="en-US" b="1" dirty="0"/>
              <a:t>MIME</a:t>
            </a:r>
            <a:r>
              <a:rPr lang="fr-FR" altLang="en-US" dirty="0"/>
              <a:t>) </a:t>
            </a:r>
          </a:p>
          <a:p>
            <a:pPr lvl="1">
              <a:spcAft>
                <a:spcPct val="0"/>
              </a:spcAft>
            </a:pPr>
            <a:r>
              <a:rPr lang="fr-FR" altLang="en-US" b="1" dirty="0"/>
              <a:t>Interactive Mail </a:t>
            </a:r>
            <a:r>
              <a:rPr lang="vi-VN" altLang="en-US" b="1" dirty="0"/>
              <a:t>Access Protocol </a:t>
            </a:r>
            <a:r>
              <a:rPr lang="vi-VN" altLang="en-US" dirty="0"/>
              <a:t>(</a:t>
            </a:r>
            <a:r>
              <a:rPr lang="vi-VN" altLang="en-US" b="1" dirty="0"/>
              <a:t>IMAP </a:t>
            </a:r>
            <a:r>
              <a:rPr lang="vi-VN" alt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56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b="1" dirty="0"/>
              <a:t>Mail Transfer Agent (MTA).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vi-VN" b="1" dirty="0"/>
              <a:t>MTA </a:t>
            </a:r>
            <a:r>
              <a:rPr lang="vi-VN" dirty="0"/>
              <a:t>: là chương trình chuyển thư giữa các máy </a:t>
            </a:r>
            <a:r>
              <a:rPr lang="vi-VN" b="1" dirty="0"/>
              <a:t>Mail Hub</a:t>
            </a:r>
            <a:r>
              <a:rPr lang="vi-VN" dirty="0"/>
              <a:t>. </a:t>
            </a:r>
            <a:r>
              <a:rPr lang="vi-VN" b="1" dirty="0"/>
              <a:t>Exchange </a:t>
            </a:r>
            <a:r>
              <a:rPr lang="vi-VN" dirty="0"/>
              <a:t>là một </a:t>
            </a:r>
            <a:r>
              <a:rPr lang="vi-VN" b="1" dirty="0"/>
              <a:t>Mail Transfer Agent</a:t>
            </a:r>
            <a:r>
              <a:rPr lang="en-US" b="1" dirty="0"/>
              <a:t> </a:t>
            </a:r>
            <a:r>
              <a:rPr lang="vi-VN" dirty="0"/>
              <a:t>(</a:t>
            </a:r>
            <a:r>
              <a:rPr lang="vi-VN" b="1" dirty="0"/>
              <a:t>MTA</a:t>
            </a:r>
            <a:r>
              <a:rPr lang="vi-VN" dirty="0"/>
              <a:t>) dùng giao thức </a:t>
            </a:r>
            <a:r>
              <a:rPr lang="vi-VN" b="1" dirty="0"/>
              <a:t>SMTP </a:t>
            </a:r>
            <a:r>
              <a:rPr lang="vi-VN" dirty="0"/>
              <a:t>để đóng vai trò là một </a:t>
            </a:r>
            <a:r>
              <a:rPr lang="vi-VN" b="1" dirty="0"/>
              <a:t>SMTP Server </a:t>
            </a:r>
            <a:r>
              <a:rPr lang="vi-VN" dirty="0"/>
              <a:t>làm nhiệm vụ định tuyến trong việc</a:t>
            </a:r>
            <a:r>
              <a:rPr lang="en-US" dirty="0"/>
              <a:t> </a:t>
            </a:r>
            <a:r>
              <a:rPr lang="vi-VN" dirty="0"/>
              <a:t>phân thư . Nó nhận Mail từ những </a:t>
            </a:r>
            <a:r>
              <a:rPr lang="vi-VN" b="1" dirty="0"/>
              <a:t>Mail User Agent </a:t>
            </a:r>
            <a:r>
              <a:rPr lang="vi-VN" dirty="0"/>
              <a:t>(</a:t>
            </a:r>
            <a:r>
              <a:rPr lang="vi-VN" b="1" dirty="0"/>
              <a:t>MUA</a:t>
            </a:r>
            <a:r>
              <a:rPr lang="vi-VN" dirty="0"/>
              <a:t>) và những </a:t>
            </a:r>
            <a:r>
              <a:rPr lang="vi-VN" b="1" dirty="0"/>
              <a:t>MTA </a:t>
            </a:r>
            <a:r>
              <a:rPr lang="vi-VN" dirty="0"/>
              <a:t>khác, sau đó chuyển Mail</a:t>
            </a:r>
            <a:r>
              <a:rPr lang="en-US" dirty="0"/>
              <a:t> </a:t>
            </a:r>
            <a:r>
              <a:rPr lang="vi-VN" dirty="0"/>
              <a:t>đến đó đến các </a:t>
            </a:r>
            <a:r>
              <a:rPr lang="vi-VN" b="1" dirty="0"/>
              <a:t>MTA </a:t>
            </a:r>
            <a:r>
              <a:rPr lang="vi-VN" dirty="0"/>
              <a:t>trên máy khác hay </a:t>
            </a:r>
            <a:r>
              <a:rPr lang="vi-VN" b="1" dirty="0"/>
              <a:t>MTA </a:t>
            </a:r>
            <a:r>
              <a:rPr lang="vi-VN" dirty="0"/>
              <a:t>trên máy của mình. Để nó không đóng vai trò là một trạm</a:t>
            </a:r>
            <a:r>
              <a:rPr lang="en-US" dirty="0"/>
              <a:t> </a:t>
            </a:r>
            <a:r>
              <a:rPr lang="vi-VN" dirty="0"/>
              <a:t>phân thư đến cho người dùng, ta phải dùng một chương trình khác như </a:t>
            </a:r>
            <a:r>
              <a:rPr lang="vi-VN" b="1" dirty="0"/>
              <a:t>POP</a:t>
            </a:r>
            <a:r>
              <a:rPr lang="vi-VN" dirty="0"/>
              <a:t>, </a:t>
            </a:r>
            <a:r>
              <a:rPr lang="vi-VN" b="1" dirty="0"/>
              <a:t>IMAP </a:t>
            </a:r>
            <a:r>
              <a:rPr lang="vi-VN" dirty="0"/>
              <a:t>để thực hiện 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89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CentOS, CentOS dung Postfix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mail transfer agent.</a:t>
            </a:r>
          </a:p>
          <a:p>
            <a:pPr algn="just"/>
            <a:r>
              <a:rPr lang="vi-VN" b="1" dirty="0"/>
              <a:t>Postfix</a:t>
            </a:r>
            <a:r>
              <a:rPr lang="vi-VN" dirty="0"/>
              <a:t> là chương trình mã nguồn mở và miễn phí (free and open-source) dùng để gửi thư điện tử (Mail Transfer Agent – MTA) được tạo ra ban đầu tại IBM với mục tiêu là thay thế chương trình gửi mail phổ biến là Sendmail. </a:t>
            </a:r>
            <a:endParaRPr lang="en-US" dirty="0"/>
          </a:p>
          <a:p>
            <a:pPr algn="just"/>
            <a:r>
              <a:rPr lang="vi-VN" dirty="0"/>
              <a:t>Postfix được phát triển dựa trên mục tiêu là nhanh, dễ quản lý và bảo mật.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Mailbox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b="1" dirty="0"/>
              <a:t>Mailbox </a:t>
            </a:r>
            <a:r>
              <a:rPr lang="vi-VN" dirty="0"/>
              <a:t>là một tập tin lưu trữ tất cả các Mail của người dùng. Trên hệ thống </a:t>
            </a:r>
            <a:r>
              <a:rPr lang="vi-VN" b="1" dirty="0"/>
              <a:t>Unix</a:t>
            </a:r>
            <a:r>
              <a:rPr lang="vi-VN" dirty="0"/>
              <a:t>, khi ta thêm một tài</a:t>
            </a:r>
            <a:r>
              <a:rPr lang="en-US" dirty="0"/>
              <a:t> </a:t>
            </a:r>
            <a:r>
              <a:rPr lang="vi-VN" dirty="0"/>
              <a:t>khoản người dùng vào hệ thống đồng thời sẽ tạo ra một </a:t>
            </a:r>
            <a:r>
              <a:rPr lang="vi-VN" b="1" dirty="0"/>
              <a:t>mailbox </a:t>
            </a:r>
            <a:r>
              <a:rPr lang="vi-VN" dirty="0"/>
              <a:t>cho người dùng đó. Thông thường,</a:t>
            </a:r>
            <a:r>
              <a:rPr lang="en-US" dirty="0"/>
              <a:t> </a:t>
            </a:r>
            <a:r>
              <a:rPr lang="vi-VN" dirty="0"/>
              <a:t>tên của </a:t>
            </a:r>
            <a:r>
              <a:rPr lang="vi-VN" b="1" dirty="0"/>
              <a:t>mailbox </a:t>
            </a:r>
            <a:r>
              <a:rPr lang="vi-VN" dirty="0"/>
              <a:t>trùng với tên đăng nhập của người dùng. Khi có Mail gửi đến cho người dùng,</a:t>
            </a:r>
            <a:r>
              <a:rPr lang="en-US" dirty="0"/>
              <a:t> </a:t>
            </a:r>
            <a:r>
              <a:rPr lang="vi-VN" dirty="0"/>
              <a:t>chương trình xử lý Mail của </a:t>
            </a:r>
            <a:r>
              <a:rPr lang="vi-VN" b="1" dirty="0"/>
              <a:t>Server </a:t>
            </a:r>
            <a:r>
              <a:rPr lang="vi-VN" dirty="0"/>
              <a:t>cục bộ sẽ phân phối Mail này vào </a:t>
            </a:r>
            <a:r>
              <a:rPr lang="vi-VN" b="1" dirty="0"/>
              <a:t>mailbox </a:t>
            </a:r>
            <a:r>
              <a:rPr lang="vi-VN" dirty="0"/>
              <a:t>tương ứng.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5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vi-VN" altLang="en-US"/>
              <a:t>Khi người dùng đăng nhập vào hệ thống và sử dụng </a:t>
            </a:r>
            <a:r>
              <a:rPr lang="vi-VN" altLang="en-US" b="1"/>
              <a:t>Mail Client </a:t>
            </a:r>
            <a:r>
              <a:rPr lang="vi-VN" altLang="en-US"/>
              <a:t>để nhận Mail (hoặc </a:t>
            </a:r>
            <a:r>
              <a:rPr lang="vi-VN" altLang="en-US" b="1"/>
              <a:t>telnet </a:t>
            </a:r>
            <a:r>
              <a:rPr lang="vi-VN" altLang="en-US"/>
              <a:t>trực tiếp</a:t>
            </a:r>
            <a:r>
              <a:rPr lang="en-US" altLang="en-US"/>
              <a:t> </a:t>
            </a:r>
            <a:r>
              <a:rPr lang="vi-VN" altLang="en-US"/>
              <a:t>vào </a:t>
            </a:r>
            <a:r>
              <a:rPr lang="vi-VN" altLang="en-US" b="1"/>
              <a:t>Mail Server </a:t>
            </a:r>
            <a:r>
              <a:rPr lang="vi-VN" altLang="en-US"/>
              <a:t>để nhận), </a:t>
            </a:r>
            <a:r>
              <a:rPr lang="vi-VN" altLang="en-US" b="1"/>
              <a:t>POP Server </a:t>
            </a:r>
            <a:r>
              <a:rPr lang="vi-VN" altLang="en-US"/>
              <a:t>sẽ vào thư mục chứa </a:t>
            </a:r>
            <a:r>
              <a:rPr lang="vi-VN" altLang="en-US" b="1"/>
              <a:t>mailbox </a:t>
            </a:r>
            <a:r>
              <a:rPr lang="vi-VN" altLang="en-US"/>
              <a:t>lấy Mail từ </a:t>
            </a:r>
            <a:r>
              <a:rPr lang="vi-VN" altLang="en-US" b="1"/>
              <a:t>mailbox </a:t>
            </a:r>
            <a:r>
              <a:rPr lang="vi-VN" altLang="en-US"/>
              <a:t>chuyển cho</a:t>
            </a:r>
            <a:r>
              <a:rPr lang="en-US" altLang="en-US"/>
              <a:t> </a:t>
            </a:r>
            <a:r>
              <a:rPr lang="vi-VN" altLang="en-US"/>
              <a:t>người dùng.</a:t>
            </a:r>
          </a:p>
          <a:p>
            <a:pPr>
              <a:spcAft>
                <a:spcPct val="0"/>
              </a:spcAft>
            </a:pPr>
            <a:r>
              <a:rPr lang="vi-VN" altLang="en-US"/>
              <a:t>Thông thường, sau khi </a:t>
            </a:r>
            <a:r>
              <a:rPr lang="vi-VN" altLang="en-US" b="1"/>
              <a:t>Client </a:t>
            </a:r>
            <a:r>
              <a:rPr lang="vi-VN" altLang="en-US"/>
              <a:t>nhận Mail, các Mail trong </a:t>
            </a:r>
            <a:r>
              <a:rPr lang="vi-VN" altLang="en-US" b="1"/>
              <a:t>mailbox </a:t>
            </a:r>
            <a:r>
              <a:rPr lang="vi-VN" altLang="en-US"/>
              <a:t>sẽ bị xóa. Tuy nhiên, người dùng</a:t>
            </a:r>
            <a:r>
              <a:rPr lang="en-US" altLang="en-US"/>
              <a:t> </a:t>
            </a:r>
            <a:r>
              <a:rPr lang="vi-VN" altLang="en-US"/>
              <a:t>cũng có thể yêu cầu giữ lại Mail trên </a:t>
            </a:r>
            <a:r>
              <a:rPr lang="vi-VN" altLang="en-US" b="1"/>
              <a:t>mailbox</a:t>
            </a:r>
            <a:r>
              <a:rPr lang="vi-VN" altLang="en-US"/>
              <a:t>, điều này thực hiện nhờ vào một tùy chọn của </a:t>
            </a:r>
            <a:r>
              <a:rPr lang="vi-VN" altLang="en-US" b="1"/>
              <a:t>Mail</a:t>
            </a:r>
            <a:r>
              <a:rPr lang="en-US" altLang="en-US" b="1"/>
              <a:t> Client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94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b="1" dirty="0" err="1"/>
              <a:t>Hàng</a:t>
            </a:r>
            <a:r>
              <a:rPr lang="fr-FR" b="1" dirty="0"/>
              <a:t> </a:t>
            </a:r>
            <a:r>
              <a:rPr lang="fr-FR" b="1" dirty="0" err="1"/>
              <a:t>đợi</a:t>
            </a:r>
            <a:r>
              <a:rPr lang="fr-FR" b="1" dirty="0"/>
              <a:t> mail (mail queue).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Các Mail gởi đi có thể được chuyển đi ngay khi gởi hoặc cũng có thể được chuyển vào hàng đợi. Có</a:t>
            </a:r>
            <a:r>
              <a:rPr lang="en-US" dirty="0"/>
              <a:t> </a:t>
            </a:r>
            <a:r>
              <a:rPr lang="vi-VN" dirty="0"/>
              <a:t>nhiều nguyên nhân khiến một Mail bị giữ lại trong hàng đợi :</a:t>
            </a:r>
            <a:endParaRPr lang="en-US" dirty="0"/>
          </a:p>
          <a:p>
            <a:pPr marL="97313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vi-VN" dirty="0"/>
              <a:t>Khi mail đó tạm thời chưa thể chuyển đi được hoặc có một số địa chỉ trong danh sách người nhận</a:t>
            </a:r>
            <a:r>
              <a:rPr lang="en-US" dirty="0"/>
              <a:t> </a:t>
            </a:r>
            <a:r>
              <a:rPr lang="vi-VN" dirty="0"/>
              <a:t>chưa thể chuyển đến được vào thời điểm hiện tại.</a:t>
            </a:r>
          </a:p>
          <a:p>
            <a:pPr marL="97313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vi-VN" dirty="0"/>
              <a:t>Một số tùy chọn cấu hình yêu cầu lưu trữ Mail vào hàng đợi.</a:t>
            </a:r>
          </a:p>
          <a:p>
            <a:pPr marL="97313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vi-VN" dirty="0"/>
              <a:t>Khi số lượng tiến trình phân phối bị tắt nghẽn vượt quá giới hạn quy định.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Alias mail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Một số vấn đề phức tạp thường gặp trong quá trình phân thư là :</a:t>
            </a:r>
          </a:p>
          <a:p>
            <a:pPr marL="1090613" indent="-515938"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vi-VN" dirty="0"/>
              <a:t>Phân phối đến cho cùng một người qua nhiều địa chỉ khác nhau.</a:t>
            </a:r>
          </a:p>
          <a:p>
            <a:pPr marL="1090613" indent="-515938"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vi-VN" dirty="0"/>
              <a:t>Phân phối đến nhiều người nhưng qua cùng một địa chỉ.</a:t>
            </a:r>
          </a:p>
          <a:p>
            <a:pPr marL="1090613" indent="-515938"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vi-VN" dirty="0"/>
              <a:t>Kết nối thư với một tập tin để lưu trữ hoặc dùng cho các mục đích khác nhau.</a:t>
            </a:r>
          </a:p>
          <a:p>
            <a:pPr marL="1090613" indent="-515938"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vi-VN" dirty="0"/>
              <a:t>Lọc thư thông qua các chương trình hay các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Để giải quyết các vấn đề trên ta phải sử dụng </a:t>
            </a:r>
            <a:r>
              <a:rPr lang="vi-VN" altLang="en-US" b="1"/>
              <a:t>Alias</a:t>
            </a:r>
            <a:r>
              <a:rPr lang="vi-VN" altLang="en-US"/>
              <a:t>. </a:t>
            </a:r>
            <a:r>
              <a:rPr lang="vi-VN" altLang="en-US" b="1"/>
              <a:t>Alias </a:t>
            </a:r>
            <a:r>
              <a:rPr lang="vi-VN" altLang="en-US"/>
              <a:t>là sự thay thế một địa chỉ người nhận bằng</a:t>
            </a:r>
            <a:r>
              <a:rPr lang="en-US" altLang="en-US"/>
              <a:t> </a:t>
            </a:r>
            <a:r>
              <a:rPr lang="vi-VN" altLang="en-US"/>
              <a:t>một hay nhiều địa chỉ khác, địa chỉ dùng thay thế có thể là một người nhận, một danh sách người</a:t>
            </a:r>
            <a:r>
              <a:rPr lang="en-US" altLang="en-US"/>
              <a:t> </a:t>
            </a:r>
            <a:r>
              <a:rPr lang="vi-VN" altLang="en-US"/>
              <a:t>nhận, một chương trình, một tập tin hay là sự kết hợp của những loại này.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408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giữa</a:t>
            </a:r>
            <a:r>
              <a:rPr lang="en-US" b="1" dirty="0"/>
              <a:t> DNS </a:t>
            </a:r>
            <a:r>
              <a:rPr lang="en-US" b="1" dirty="0" err="1"/>
              <a:t>và</a:t>
            </a:r>
            <a:r>
              <a:rPr lang="en-US" b="1" dirty="0"/>
              <a:t> Mail Server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b="1" dirty="0"/>
              <a:t>DNS </a:t>
            </a:r>
            <a:r>
              <a:rPr lang="vi-VN" dirty="0"/>
              <a:t>và </a:t>
            </a:r>
            <a:r>
              <a:rPr lang="vi-VN" b="1" dirty="0"/>
              <a:t>Mail </a:t>
            </a:r>
            <a:r>
              <a:rPr lang="vi-VN" dirty="0"/>
              <a:t>là 2 dịch vụ có mối quan hệ mật thiết với nhau. Dịch vụ Mail dựa vào dịch vụ </a:t>
            </a:r>
            <a:r>
              <a:rPr lang="vi-VN" b="1" dirty="0"/>
              <a:t>DNS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chuyển Mail từ mạng bên trong ra bên ngoài và ngược lại. Khi chuyển Mail, </a:t>
            </a:r>
            <a:r>
              <a:rPr lang="vi-VN" b="1" dirty="0"/>
              <a:t>Mail Server </a:t>
            </a:r>
            <a:r>
              <a:rPr lang="vi-VN" dirty="0"/>
              <a:t>nhờ </a:t>
            </a:r>
            <a:r>
              <a:rPr lang="vi-VN" b="1" dirty="0"/>
              <a:t>DNS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tìm </a:t>
            </a:r>
            <a:r>
              <a:rPr lang="vi-VN" b="1" dirty="0"/>
              <a:t>MX record </a:t>
            </a:r>
            <a:r>
              <a:rPr lang="vi-VN" dirty="0"/>
              <a:t>để xác định máy chủ nào cần chuyển Mail đến.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8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record MX: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dirty="0"/>
              <a:t>[</a:t>
            </a:r>
            <a:r>
              <a:rPr lang="en-US" dirty="0" err="1"/>
              <a:t>Domain_name</a:t>
            </a:r>
            <a:r>
              <a:rPr lang="en-US" dirty="0"/>
              <a:t>] IN MX 0 [</a:t>
            </a:r>
            <a:r>
              <a:rPr lang="en-US" dirty="0" err="1"/>
              <a:t>Mail_Host</a:t>
            </a:r>
            <a:r>
              <a:rPr lang="en-US" dirty="0"/>
              <a:t>]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Thông qua việc khai báo trên cho ta biết tương ứng với </a:t>
            </a:r>
            <a:r>
              <a:rPr lang="vi-VN" b="1" dirty="0"/>
              <a:t>domain_name </a:t>
            </a:r>
            <a:r>
              <a:rPr lang="vi-VN" dirty="0"/>
              <a:t>được ánh xạ trực tiếp vào </a:t>
            </a:r>
            <a:r>
              <a:rPr lang="vi-VN" b="1" dirty="0"/>
              <a:t>Mail</a:t>
            </a:r>
            <a:r>
              <a:rPr lang="en-US" b="1" dirty="0"/>
              <a:t> </a:t>
            </a:r>
            <a:r>
              <a:rPr lang="vi-VN" b="1" dirty="0"/>
              <a:t>Host </a:t>
            </a:r>
            <a:r>
              <a:rPr lang="vi-VN" dirty="0"/>
              <a:t>để chỉ định máy chủ nhận và xử lý Mail cho tên miền.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de-DE" dirty="0"/>
              <a:t>t3h.com. IN MX 0 mailserver.t3h.com.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5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CẤU HÌNH MAIL SERVER TRÊN WIN SERVER 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DNS Server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Mail </a:t>
            </a:r>
            <a:r>
              <a:rPr lang="en-US" dirty="0" err="1"/>
              <a:t>Daemond</a:t>
            </a:r>
            <a:r>
              <a:rPr lang="en-US" dirty="0"/>
              <a:t>.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Mail </a:t>
            </a:r>
            <a:r>
              <a:rPr lang="en-US" dirty="0" err="1"/>
              <a:t>Daemond</a:t>
            </a:r>
            <a:r>
              <a:rPr lang="en-US" dirty="0"/>
              <a:t>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SMTP(Simple Mail Transfer Protocol).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en-US" b="1" dirty="0"/>
              <a:t>SMTP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Mail,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Mail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sang </a:t>
            </a:r>
            <a:r>
              <a:rPr lang="vi-VN" altLang="en-US" dirty="0"/>
              <a:t>hệ thống mạng khác, chuyển Mail trong hệ thống mạng nội bộ. </a:t>
            </a:r>
            <a:endParaRPr lang="en-US" altLang="en-US" dirty="0"/>
          </a:p>
          <a:p>
            <a:pPr>
              <a:spcAft>
                <a:spcPct val="0"/>
              </a:spcAft>
            </a:pPr>
            <a:r>
              <a:rPr lang="vi-VN" altLang="en-US" dirty="0"/>
              <a:t>Giao thức </a:t>
            </a:r>
            <a:r>
              <a:rPr lang="vi-VN" altLang="en-US" b="1" dirty="0"/>
              <a:t>SMTP </a:t>
            </a:r>
            <a:r>
              <a:rPr lang="vi-VN" altLang="en-US" dirty="0"/>
              <a:t>được định nghĩa trong</a:t>
            </a:r>
            <a:r>
              <a:rPr lang="en-US" altLang="en-US" dirty="0"/>
              <a:t> </a:t>
            </a:r>
            <a:r>
              <a:rPr lang="vi-VN" altLang="en-US" b="1" dirty="0"/>
              <a:t>RFC 821</a:t>
            </a:r>
            <a:r>
              <a:rPr lang="en-US" altLang="en-US" dirty="0"/>
              <a:t>.</a:t>
            </a:r>
          </a:p>
          <a:p>
            <a:pPr>
              <a:spcAft>
                <a:spcPct val="0"/>
              </a:spcAft>
            </a:pPr>
            <a:r>
              <a:rPr lang="vi-VN" altLang="en-US" b="1" dirty="0"/>
              <a:t>SMTP </a:t>
            </a:r>
            <a:r>
              <a:rPr lang="vi-VN" altLang="en-US" dirty="0"/>
              <a:t>là một dịch vụ tin cậy, hướng kết nối( </a:t>
            </a:r>
            <a:r>
              <a:rPr lang="vi-VN" altLang="en-US" b="1" dirty="0"/>
              <a:t>connection-oriented</a:t>
            </a:r>
            <a:r>
              <a:rPr lang="vi-VN" altLang="en-US" dirty="0"/>
              <a:t>) được cung cấp bởi giao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b="1" dirty="0"/>
              <a:t>TCP</a:t>
            </a:r>
            <a:r>
              <a:rPr lang="en-US" altLang="en-US" dirty="0"/>
              <a:t>(</a:t>
            </a:r>
            <a:r>
              <a:rPr lang="en-US" altLang="en-US" b="1" dirty="0"/>
              <a:t>Transmission Control Protocol </a:t>
            </a:r>
            <a:r>
              <a:rPr lang="en-US" altLang="en-US" dirty="0"/>
              <a:t>),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cổng</a:t>
            </a:r>
            <a:r>
              <a:rPr lang="en-US" altLang="en-US" dirty="0"/>
              <a:t> (</a:t>
            </a:r>
            <a:r>
              <a:rPr lang="en-US" altLang="en-US" b="1" dirty="0"/>
              <a:t>well-known port</a:t>
            </a:r>
            <a:r>
              <a:rPr lang="en-US" altLang="en-US" dirty="0"/>
              <a:t>) 25.</a:t>
            </a:r>
          </a:p>
        </p:txBody>
      </p:sp>
    </p:spTree>
    <p:extLst>
      <p:ext uri="{BB962C8B-B14F-4D97-AF65-F5344CB8AC3E}">
        <p14:creationId xmlns:p14="http://schemas.microsoft.com/office/powerpoint/2010/main" val="1597490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CẤU HÌNH MAIL SERVER TRÊN CENTOS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Postfix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Dovecot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squirrelmail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31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SMTP(Simple Mail Transfer Protocol).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vi-VN" altLang="en-US" b="1"/>
              <a:t>SMTP </a:t>
            </a:r>
            <a:r>
              <a:rPr lang="vi-VN" altLang="en-US"/>
              <a:t>là hệ thống phân phát mail trực tiếp từ đầu đến cuối(từ nơi bắt đầu phân phát cho đến trạm</a:t>
            </a:r>
            <a:r>
              <a:rPr lang="en-US" altLang="en-US"/>
              <a:t> </a:t>
            </a:r>
            <a:r>
              <a:rPr lang="vi-VN" altLang="en-US"/>
              <a:t>phân phát cuối cùng), điều này rất hiếm khi sử dụng. </a:t>
            </a:r>
            <a:endParaRPr lang="en-US" altLang="en-US"/>
          </a:p>
          <a:p>
            <a:pPr>
              <a:spcAft>
                <a:spcPct val="0"/>
              </a:spcAft>
            </a:pPr>
            <a:r>
              <a:rPr lang="en-US" altLang="en-US"/>
              <a:t>H</a:t>
            </a:r>
            <a:r>
              <a:rPr lang="vi-VN" altLang="en-US"/>
              <a:t>ầu hết hệ thống mail sử dụng giao thức store</a:t>
            </a:r>
            <a:r>
              <a:rPr lang="en-US" altLang="en-US"/>
              <a:t> </a:t>
            </a:r>
            <a:r>
              <a:rPr lang="vi-VN" altLang="en-US"/>
              <a:t>and forward như </a:t>
            </a:r>
            <a:r>
              <a:rPr lang="vi-VN" altLang="en-US" b="1"/>
              <a:t>UUCP </a:t>
            </a:r>
            <a:r>
              <a:rPr lang="vi-VN" altLang="en-US"/>
              <a:t>và </a:t>
            </a:r>
            <a:r>
              <a:rPr lang="vi-VN" altLang="en-US" b="1"/>
              <a:t>X.400</a:t>
            </a:r>
            <a:r>
              <a:rPr lang="vi-VN" altLang="en-US"/>
              <a:t>, hai giao thức này di chuyển Mail đi qua mỗi hop, nó lưu trữ thông</a:t>
            </a:r>
            <a:r>
              <a:rPr lang="en-US" altLang="en-US"/>
              <a:t> </a:t>
            </a:r>
            <a:r>
              <a:rPr lang="vi-VN" altLang="en-US"/>
              <a:t>điệp tại mỗi hop và sau đó chuyển tới hệ thống tiếp theo, thông điệp đươc chuyển tiếp cho tới khi nó</a:t>
            </a:r>
            <a:r>
              <a:rPr lang="en-US" altLang="en-US"/>
              <a:t> tới hệ thống phân phát cuối cùng.</a:t>
            </a:r>
          </a:p>
        </p:txBody>
      </p:sp>
    </p:spTree>
    <p:extLst>
      <p:ext uri="{BB962C8B-B14F-4D97-AF65-F5344CB8AC3E}">
        <p14:creationId xmlns:p14="http://schemas.microsoft.com/office/powerpoint/2010/main" val="270698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80010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49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(</a:t>
            </a:r>
            <a:r>
              <a:rPr lang="en-US" b="1" dirty="0"/>
              <a:t>Direct delivery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b="1" dirty="0"/>
              <a:t>SMTP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mail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host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vi-VN" dirty="0"/>
              <a:t>nào.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Nếu như </a:t>
            </a:r>
            <a:r>
              <a:rPr lang="vi-VN" b="1" dirty="0"/>
              <a:t>SMTP </a:t>
            </a:r>
            <a:r>
              <a:rPr lang="vi-VN" dirty="0"/>
              <a:t>phân phát bị lỗi thì hệ thống cục bộ sẽ thông báo cho người gởi hay nó đưa mail</a:t>
            </a:r>
            <a:r>
              <a:rPr lang="en-US" dirty="0"/>
              <a:t> </a:t>
            </a:r>
            <a:r>
              <a:rPr lang="vi-VN" dirty="0"/>
              <a:t>vào hàng đợi mail để phân phát sau.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Bất lợi của việc phân phát trưc tiếp(</a:t>
            </a:r>
            <a:r>
              <a:rPr lang="vi-VN" b="1" dirty="0"/>
              <a:t>direct delivery</a:t>
            </a:r>
            <a:r>
              <a:rPr lang="vi-VN" dirty="0"/>
              <a:t>) là nó yêu cầu</a:t>
            </a:r>
            <a:r>
              <a:rPr lang="en-US" dirty="0"/>
              <a:t> </a:t>
            </a:r>
            <a:r>
              <a:rPr lang="vi-VN" dirty="0"/>
              <a:t>hai hệ thống cung cấp đầu đủ các thông tin điều khiển mail, một số hệ thống không thể điều khiển Mail</a:t>
            </a:r>
            <a:r>
              <a:rPr lang="en-US" dirty="0"/>
              <a:t> </a:t>
            </a:r>
            <a:r>
              <a:rPr lang="vi-VN" dirty="0"/>
              <a:t>như </a:t>
            </a:r>
            <a:r>
              <a:rPr lang="vi-VN" b="1" dirty="0"/>
              <a:t>PC</a:t>
            </a:r>
            <a:r>
              <a:rPr lang="vi-VN" dirty="0"/>
              <a:t>, các hệ thống </a:t>
            </a:r>
            <a:r>
              <a:rPr lang="vi-VN" b="1" dirty="0"/>
              <a:t>mobile </a:t>
            </a:r>
            <a:r>
              <a:rPr lang="vi-VN" dirty="0"/>
              <a:t>như </a:t>
            </a:r>
            <a:r>
              <a:rPr lang="vi-VN" b="1" dirty="0"/>
              <a:t>laptops</a:t>
            </a:r>
            <a:r>
              <a:rPr lang="vi-VN" dirty="0"/>
              <a:t>, những hệ thống này thường tắt máy vào cuối ngày hay</a:t>
            </a:r>
            <a:r>
              <a:rPr lang="en-US" dirty="0"/>
              <a:t> </a:t>
            </a:r>
            <a:r>
              <a:rPr lang="vi-VN" dirty="0"/>
              <a:t>thường xuyên không trực tuyến (</a:t>
            </a:r>
            <a:r>
              <a:rPr lang="vi-VN" b="1" dirty="0"/>
              <a:t>mail offline</a:t>
            </a:r>
            <a:r>
              <a:rPr lang="vi-V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0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Để điều khiển những trường hợp này cần phải có hệ</a:t>
            </a:r>
            <a:r>
              <a:rPr lang="en-US" altLang="en-US"/>
              <a:t> </a:t>
            </a:r>
            <a:r>
              <a:rPr lang="vi-VN" altLang="en-US"/>
              <a:t>thống </a:t>
            </a:r>
            <a:r>
              <a:rPr lang="vi-VN" altLang="en-US" b="1"/>
              <a:t>DNS </a:t>
            </a:r>
            <a:r>
              <a:rPr lang="vi-VN" altLang="en-US"/>
              <a:t>được sử dụng để chuyển thông điệp tới máy chủ mail thay cho hệ thống phân phát mail</a:t>
            </a:r>
            <a:r>
              <a:rPr lang="en-US" altLang="en-US"/>
              <a:t> </a:t>
            </a:r>
            <a:r>
              <a:rPr lang="vi-VN" altLang="en-US"/>
              <a:t>trực tiếp. Mail sau đó được chuyển từ </a:t>
            </a:r>
            <a:r>
              <a:rPr lang="vi-VN" altLang="en-US" b="1"/>
              <a:t>Server </a:t>
            </a:r>
            <a:r>
              <a:rPr lang="vi-VN" altLang="en-US"/>
              <a:t>tới máy trạm khi máy trạm kết nối mạng trở lại, giao thức</a:t>
            </a:r>
            <a:r>
              <a:rPr lang="en-US" altLang="en-US"/>
              <a:t> </a:t>
            </a:r>
            <a:r>
              <a:rPr lang="vi-VN" altLang="en-US"/>
              <a:t>mạng </a:t>
            </a:r>
            <a:r>
              <a:rPr lang="vi-VN" altLang="en-US" b="1"/>
              <a:t>POP </a:t>
            </a:r>
            <a:r>
              <a:rPr lang="vi-VN" altLang="en-US"/>
              <a:t>cho phép thực hiện chức năng này.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 Office Protocol.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b="1" dirty="0"/>
              <a:t>POP </a:t>
            </a:r>
            <a:r>
              <a:rPr lang="vi-VN" dirty="0"/>
              <a:t>là giao thức cung cấp cơ chế truy cập và lưu trữ hộp thư cho người dùng.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vi-VN" dirty="0"/>
              <a:t>Có hai phiên bản của </a:t>
            </a:r>
            <a:r>
              <a:rPr lang="vi-VN" b="1" dirty="0"/>
              <a:t>POP </a:t>
            </a:r>
            <a:r>
              <a:rPr lang="vi-VN" dirty="0"/>
              <a:t>được sử dụng rộng rãi là </a:t>
            </a:r>
            <a:r>
              <a:rPr lang="vi-VN" b="1" dirty="0"/>
              <a:t>POP2</a:t>
            </a:r>
            <a:r>
              <a:rPr lang="vi-VN" dirty="0"/>
              <a:t>, </a:t>
            </a:r>
            <a:r>
              <a:rPr lang="vi-VN" b="1" dirty="0"/>
              <a:t>POP3</a:t>
            </a:r>
            <a:r>
              <a:rPr lang="vi-VN" dirty="0"/>
              <a:t>. </a:t>
            </a:r>
            <a:r>
              <a:rPr lang="vi-VN" b="1" dirty="0"/>
              <a:t>POP2 </a:t>
            </a:r>
            <a:r>
              <a:rPr lang="vi-VN" dirty="0"/>
              <a:t>được định nghĩa trong </a:t>
            </a:r>
            <a:r>
              <a:rPr lang="vi-VN" b="1" dirty="0"/>
              <a:t>RFC</a:t>
            </a:r>
            <a:r>
              <a:rPr lang="en-US" b="1" dirty="0"/>
              <a:t> </a:t>
            </a:r>
            <a:r>
              <a:rPr lang="vi-VN" b="1" dirty="0"/>
              <a:t>937</a:t>
            </a:r>
            <a:r>
              <a:rPr lang="vi-VN" dirty="0"/>
              <a:t>, </a:t>
            </a:r>
            <a:r>
              <a:rPr lang="vi-VN" b="1" dirty="0"/>
              <a:t>POP3 </a:t>
            </a:r>
            <a:r>
              <a:rPr lang="vi-VN" dirty="0"/>
              <a:t>được định nghĩa trong </a:t>
            </a:r>
            <a:r>
              <a:rPr lang="vi-VN" b="1" dirty="0"/>
              <a:t>RFC 1725</a:t>
            </a:r>
            <a:r>
              <a:rPr lang="vi-VN" dirty="0"/>
              <a:t>. </a:t>
            </a:r>
            <a:r>
              <a:rPr lang="vi-VN" b="1" dirty="0"/>
              <a:t>POP2 </a:t>
            </a:r>
            <a:r>
              <a:rPr lang="vi-VN" dirty="0"/>
              <a:t>sử dụng 109 và </a:t>
            </a:r>
            <a:r>
              <a:rPr lang="vi-VN" b="1" dirty="0"/>
              <a:t>POP3 </a:t>
            </a:r>
            <a:r>
              <a:rPr lang="vi-VN" dirty="0"/>
              <a:t>sử dụng </a:t>
            </a:r>
            <a:r>
              <a:rPr lang="vi-VN" b="1" dirty="0"/>
              <a:t>Port 110</a:t>
            </a:r>
            <a:r>
              <a:rPr lang="vi-VN" dirty="0"/>
              <a:t>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vi-VN" dirty="0"/>
              <a:t>tra tên đăng nhập và </a:t>
            </a:r>
            <a:r>
              <a:rPr lang="vi-VN" b="1" dirty="0"/>
              <a:t>password </a:t>
            </a:r>
            <a:r>
              <a:rPr lang="vi-VN" dirty="0"/>
              <a:t>của </a:t>
            </a:r>
            <a:r>
              <a:rPr lang="vi-VN" b="1" dirty="0"/>
              <a:t>user </a:t>
            </a:r>
            <a:r>
              <a:rPr lang="vi-VN" dirty="0"/>
              <a:t>và chuyển Mail của người dùng từ </a:t>
            </a:r>
            <a:r>
              <a:rPr lang="vi-VN" b="1" dirty="0"/>
              <a:t>Server </a:t>
            </a:r>
            <a:r>
              <a:rPr lang="vi-VN" dirty="0"/>
              <a:t>tới hệ thống đọc</a:t>
            </a:r>
            <a:r>
              <a:rPr lang="en-US" dirty="0"/>
              <a:t> Mail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01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E5B4DEA-E558-41A6-A383-0016FB3C2CE0}" vid="{7843DDF4-6A9C-45B1-AD7A-26D4299BB8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2379</Words>
  <Application>Microsoft Office PowerPoint</Application>
  <PresentationFormat>Widescreen</PresentationFormat>
  <Paragraphs>114</Paragraphs>
  <Slides>40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Theme1</vt:lpstr>
      <vt:lpstr>CHƯƠNG 5: MAIL SERVER</vt:lpstr>
      <vt:lpstr>NỘI DUNG</vt:lpstr>
      <vt:lpstr>I. CÁC GIAO THỨC SỬ DỤNG TRONG HỆ THỐNG MAIL</vt:lpstr>
      <vt:lpstr>SMTP(Simple Mail Transfer Protocol).</vt:lpstr>
      <vt:lpstr>SMTP(Simple Mail Transfer Protocol).</vt:lpstr>
      <vt:lpstr>PowerPoint Presentation</vt:lpstr>
      <vt:lpstr>PowerPoint Presentation</vt:lpstr>
      <vt:lpstr>PowerPoint Presentation</vt:lpstr>
      <vt:lpstr>Post Office Protocol.</vt:lpstr>
      <vt:lpstr>Internet Message Access Protocol.</vt:lpstr>
      <vt:lpstr>MIME.</vt:lpstr>
      <vt:lpstr>X.400.</vt:lpstr>
      <vt:lpstr>PowerPoint Presentation</vt:lpstr>
      <vt:lpstr>PowerPoint Presentation</vt:lpstr>
      <vt:lpstr>CÁCH THỨC MAIL HOẠT ĐỘNG</vt:lpstr>
      <vt:lpstr>II. HỆ THỐNG MAIL</vt:lpstr>
      <vt:lpstr>PowerPoint Presentation</vt:lpstr>
      <vt:lpstr>Mail gateway</vt:lpstr>
      <vt:lpstr>Mail Host</vt:lpstr>
      <vt:lpstr>Mail Server.</vt:lpstr>
      <vt:lpstr>PowerPoint Presentation</vt:lpstr>
      <vt:lpstr>Mail Client</vt:lpstr>
      <vt:lpstr>Một số sơ đồ hệ thống mail thường dùng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MỘT SỐ KHÁI NIỆM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CẤU HÌNH MAIL SERVER TRÊN WIN SERVER 2012</vt:lpstr>
      <vt:lpstr>V. CẤU HÌNH MAIL SERVER TRÊN CENTOS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MAIL SERVER</dc:title>
  <dc:creator>huanluongminh@gmail.com</dc:creator>
  <cp:lastModifiedBy>huan luong</cp:lastModifiedBy>
  <cp:revision>3</cp:revision>
  <dcterms:created xsi:type="dcterms:W3CDTF">2018-06-18T17:18:56Z</dcterms:created>
  <dcterms:modified xsi:type="dcterms:W3CDTF">2018-11-14T16:15:57Z</dcterms:modified>
</cp:coreProperties>
</file>