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ĐẠI</a:t>
            </a:r>
            <a:r>
              <a:rPr lang="en-US" sz="3200" b="1" baseline="0" dirty="0">
                <a:solidFill>
                  <a:srgbClr val="FFFF00"/>
                </a:solidFill>
                <a:latin typeface="Times New Roman" pitchFamily="18" charset="0"/>
              </a:rPr>
              <a:t>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42306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36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22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a:t>Click icon to add table</a:t>
            </a:r>
          </a:p>
        </p:txBody>
      </p:sp>
    </p:spTree>
    <p:extLst>
      <p:ext uri="{BB962C8B-B14F-4D97-AF65-F5344CB8AC3E}">
        <p14:creationId xmlns:p14="http://schemas.microsoft.com/office/powerpoint/2010/main" val="15881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171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498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309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707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130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47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259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174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6">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extLst>
      <p:ext uri="{BB962C8B-B14F-4D97-AF65-F5344CB8AC3E}">
        <p14:creationId xmlns:p14="http://schemas.microsoft.com/office/powerpoint/2010/main" val="2087506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600" b="1">
          <a:solidFill>
            <a:srgbClr val="333399"/>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CHƯƠNG 6: NETWORK LOAD BALANCING</a:t>
            </a:r>
          </a:p>
        </p:txBody>
      </p:sp>
      <p:sp>
        <p:nvSpPr>
          <p:cNvPr id="3" name="Subtitle 2"/>
          <p:cNvSpPr>
            <a:spLocks noGrp="1"/>
          </p:cNvSpPr>
          <p:nvPr>
            <p:ph type="subTitle" idx="1"/>
          </p:nvPr>
        </p:nvSpPr>
        <p:spPr/>
        <p:txBody>
          <a:bodyPr/>
          <a:lstStyle/>
          <a:p>
            <a:r>
              <a:rPr lang="en-US" dirty="0"/>
              <a:t>GV: LƯƠNG MINH HUẤN</a:t>
            </a:r>
          </a:p>
        </p:txBody>
      </p:sp>
    </p:spTree>
    <p:extLst>
      <p:ext uri="{BB962C8B-B14F-4D97-AF65-F5344CB8AC3E}">
        <p14:creationId xmlns:p14="http://schemas.microsoft.com/office/powerpoint/2010/main" val="309268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pPr lvl="1"/>
            <a:r>
              <a:rPr lang="vi-VN" dirty="0"/>
              <a:t>Source - Với các thuật toán mã nguồn, load balancer sẽ chọn máy chủ để sử dụng dựa trên một hash của IP nguồn của yêu cầu, chẳng hạn như địa chỉ IP của người truy cập. Phương pháp này đảm bảo rằng một người dùng cụ thể sẽ luôn kết nối với cùng một máy chủ.</a:t>
            </a:r>
            <a:endParaRPr lang="en-US" dirty="0"/>
          </a:p>
          <a:p>
            <a:endParaRPr lang="en-US" dirty="0"/>
          </a:p>
        </p:txBody>
      </p:sp>
    </p:spTree>
    <p:extLst>
      <p:ext uri="{BB962C8B-B14F-4D97-AF65-F5344CB8AC3E}">
        <p14:creationId xmlns:p14="http://schemas.microsoft.com/office/powerpoint/2010/main" val="336808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r>
              <a:rPr lang="en-US" dirty="0" err="1"/>
              <a:t>Người</a:t>
            </a:r>
            <a:r>
              <a:rPr lang="en-US" dirty="0"/>
              <a:t> ta </a:t>
            </a:r>
            <a:r>
              <a:rPr lang="en-US" dirty="0" err="1"/>
              <a:t>còn</a:t>
            </a:r>
            <a:r>
              <a:rPr lang="en-US" dirty="0"/>
              <a:t> </a:t>
            </a:r>
            <a:r>
              <a:rPr lang="en-US" dirty="0" err="1"/>
              <a:t>tạo</a:t>
            </a:r>
            <a:r>
              <a:rPr lang="en-US" dirty="0"/>
              <a:t> </a:t>
            </a:r>
            <a:r>
              <a:rPr lang="en-US" dirty="0" err="1"/>
              <a:t>ra</a:t>
            </a:r>
            <a:r>
              <a:rPr lang="en-US" dirty="0"/>
              <a:t> </a:t>
            </a:r>
            <a:r>
              <a:rPr lang="en-US" dirty="0" err="1"/>
              <a:t>các</a:t>
            </a:r>
            <a:r>
              <a:rPr lang="en-US" dirty="0"/>
              <a:t> load balancer </a:t>
            </a:r>
            <a:r>
              <a:rPr lang="en-US" dirty="0" err="1"/>
              <a:t>chạy</a:t>
            </a:r>
            <a:r>
              <a:rPr lang="en-US" dirty="0"/>
              <a:t> song </a:t>
            </a:r>
            <a:r>
              <a:rPr lang="en-US" dirty="0" err="1"/>
              <a:t>song</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chạy</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sự</a:t>
            </a:r>
            <a:r>
              <a:rPr lang="en-US" dirty="0"/>
              <a:t> </a:t>
            </a:r>
            <a:r>
              <a:rPr lang="en-US" dirty="0" err="1"/>
              <a:t>cố</a:t>
            </a:r>
            <a:r>
              <a:rPr lang="en-US" dirty="0"/>
              <a:t>.</a:t>
            </a:r>
          </a:p>
        </p:txBody>
      </p:sp>
      <p:pic>
        <p:nvPicPr>
          <p:cNvPr id="3074" name="Picture 2" descr="https://viblo.asia/uploads/5f72fc77-5ba3-4dc5-9d73-8ff37f33fff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762" y="2282694"/>
            <a:ext cx="6357767" cy="41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1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endParaRPr lang="en-US"/>
          </a:p>
        </p:txBody>
      </p:sp>
      <p:pic>
        <p:nvPicPr>
          <p:cNvPr id="4098" name="Picture 2" descr="https://viblo.asia/uploads/7f9b9acf-6ba0-4f4d-96c1-272cc7beb95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70894" y="1266091"/>
            <a:ext cx="8850211" cy="425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4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 BALANCER THÔNG MINH</a:t>
            </a:r>
            <a:endParaRPr lang="en-US" dirty="0"/>
          </a:p>
        </p:txBody>
      </p:sp>
      <p:sp>
        <p:nvSpPr>
          <p:cNvPr id="3" name="Content Placeholder 2"/>
          <p:cNvSpPr>
            <a:spLocks noGrp="1"/>
          </p:cNvSpPr>
          <p:nvPr>
            <p:ph idx="1"/>
          </p:nvPr>
        </p:nvSpPr>
        <p:spPr/>
        <p:txBody>
          <a:bodyPr/>
          <a:lstStyle/>
          <a:p>
            <a:r>
              <a:rPr lang="en-US" dirty="0" err="1"/>
              <a:t>Các</a:t>
            </a:r>
            <a:r>
              <a:rPr lang="en-US" dirty="0"/>
              <a:t> load balancer </a:t>
            </a:r>
            <a:r>
              <a:rPr lang="vi-VN" dirty="0"/>
              <a:t>truyền thống có nhiệm vụ tương đối đơn giản như phân phối lưu lượng, SSL, chuyển dịch một vài nội dung,… và chúng hoạt động tương đối ổn định.</a:t>
            </a:r>
            <a:endParaRPr lang="en-US" dirty="0"/>
          </a:p>
          <a:p>
            <a:r>
              <a:rPr lang="en-US" dirty="0" err="1"/>
              <a:t>Tuy</a:t>
            </a:r>
            <a:r>
              <a:rPr lang="en-US" dirty="0"/>
              <a:t> </a:t>
            </a:r>
            <a:r>
              <a:rPr lang="en-US" dirty="0" err="1"/>
              <a:t>nhiên</a:t>
            </a:r>
            <a:r>
              <a:rPr lang="en-US" dirty="0"/>
              <a:t>, </a:t>
            </a:r>
            <a:r>
              <a:rPr lang="en-US" dirty="0" err="1"/>
              <a:t>ngày</a:t>
            </a:r>
            <a:r>
              <a:rPr lang="en-US" dirty="0"/>
              <a:t> nay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Machine Learning, </a:t>
            </a:r>
            <a:r>
              <a:rPr lang="en-US" dirty="0" err="1"/>
              <a:t>người</a:t>
            </a:r>
            <a:r>
              <a:rPr lang="en-US" dirty="0"/>
              <a:t> ta </a:t>
            </a:r>
            <a:r>
              <a:rPr lang="en-US" dirty="0" err="1"/>
              <a:t>đã</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cho</a:t>
            </a:r>
            <a:r>
              <a:rPr lang="en-US" dirty="0"/>
              <a:t> </a:t>
            </a:r>
            <a:r>
              <a:rPr lang="en-US" dirty="0" err="1"/>
              <a:t>ra</a:t>
            </a:r>
            <a:r>
              <a:rPr lang="en-US" dirty="0"/>
              <a:t> </a:t>
            </a:r>
            <a:r>
              <a:rPr lang="en-US" dirty="0" err="1"/>
              <a:t>đời</a:t>
            </a:r>
            <a:r>
              <a:rPr lang="en-US" dirty="0"/>
              <a:t> </a:t>
            </a:r>
            <a:r>
              <a:rPr lang="en-US" dirty="0" err="1"/>
              <a:t>nhiều</a:t>
            </a:r>
            <a:r>
              <a:rPr lang="en-US" dirty="0"/>
              <a:t> </a:t>
            </a:r>
            <a:r>
              <a:rPr lang="en-US" dirty="0" err="1"/>
              <a:t>loại</a:t>
            </a:r>
            <a:r>
              <a:rPr lang="en-US" dirty="0"/>
              <a:t> Load balancer </a:t>
            </a:r>
            <a:r>
              <a:rPr lang="en-US" dirty="0" err="1"/>
              <a:t>thông</a:t>
            </a:r>
            <a:r>
              <a:rPr lang="en-US" dirty="0"/>
              <a:t> minh </a:t>
            </a:r>
            <a:r>
              <a:rPr lang="en-US" dirty="0" err="1"/>
              <a:t>hơn</a:t>
            </a:r>
            <a:r>
              <a:rPr lang="en-US" dirty="0"/>
              <a:t>.</a:t>
            </a:r>
            <a:endParaRPr lang="vi-VN" dirty="0"/>
          </a:p>
          <a:p>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của</a:t>
            </a:r>
            <a:r>
              <a:rPr lang="en-US" dirty="0"/>
              <a:t> Load balancer </a:t>
            </a:r>
            <a:r>
              <a:rPr lang="en-US" dirty="0" err="1"/>
              <a:t>thông</a:t>
            </a:r>
            <a:r>
              <a:rPr lang="en-US" dirty="0"/>
              <a:t> minh </a:t>
            </a:r>
            <a:r>
              <a:rPr lang="en-US" dirty="0" err="1"/>
              <a:t>như</a:t>
            </a:r>
            <a:r>
              <a:rPr lang="en-US" dirty="0"/>
              <a:t> </a:t>
            </a:r>
            <a:r>
              <a:rPr lang="en-US" dirty="0" err="1"/>
              <a:t>sau</a:t>
            </a:r>
            <a:r>
              <a:rPr lang="en-US" dirty="0"/>
              <a:t>:</a:t>
            </a:r>
          </a:p>
        </p:txBody>
      </p:sp>
    </p:spTree>
    <p:extLst>
      <p:ext uri="{BB962C8B-B14F-4D97-AF65-F5344CB8AC3E}">
        <p14:creationId xmlns:p14="http://schemas.microsoft.com/office/powerpoint/2010/main" val="248578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 THÔNG MINH</a:t>
            </a:r>
          </a:p>
        </p:txBody>
      </p:sp>
      <p:sp>
        <p:nvSpPr>
          <p:cNvPr id="3" name="Content Placeholder 2"/>
          <p:cNvSpPr>
            <a:spLocks noGrp="1"/>
          </p:cNvSpPr>
          <p:nvPr>
            <p:ph idx="1"/>
          </p:nvPr>
        </p:nvSpPr>
        <p:spPr/>
        <p:txBody>
          <a:bodyPr/>
          <a:lstStyle/>
          <a:p>
            <a:r>
              <a:rPr lang="en-US" b="1" dirty="0" err="1"/>
              <a:t>Khả</a:t>
            </a:r>
            <a:r>
              <a:rPr lang="en-US" b="1" dirty="0"/>
              <a:t> </a:t>
            </a:r>
            <a:r>
              <a:rPr lang="en-US" b="1" dirty="0" err="1"/>
              <a:t>năng</a:t>
            </a:r>
            <a:r>
              <a:rPr lang="en-US" b="1" dirty="0"/>
              <a:t> </a:t>
            </a:r>
            <a:r>
              <a:rPr lang="en-US" b="1" dirty="0" err="1"/>
              <a:t>tuỳ</a:t>
            </a:r>
            <a:r>
              <a:rPr lang="en-US" b="1" dirty="0"/>
              <a:t> </a:t>
            </a:r>
            <a:r>
              <a:rPr lang="en-US" b="1" dirty="0" err="1"/>
              <a:t>biến</a:t>
            </a:r>
            <a:endParaRPr lang="en-US" b="1" dirty="0"/>
          </a:p>
          <a:p>
            <a:r>
              <a:rPr lang="en-US" b="1" dirty="0" err="1"/>
              <a:t>Khả</a:t>
            </a:r>
            <a:r>
              <a:rPr lang="en-US" b="1" dirty="0"/>
              <a:t> </a:t>
            </a:r>
            <a:r>
              <a:rPr lang="en-US" b="1" dirty="0" err="1"/>
              <a:t>năng</a:t>
            </a:r>
            <a:r>
              <a:rPr lang="en-US" b="1" dirty="0"/>
              <a:t> di </a:t>
            </a:r>
            <a:r>
              <a:rPr lang="en-US" b="1" dirty="0" err="1"/>
              <a:t>chuyển</a:t>
            </a:r>
            <a:endParaRPr lang="en-US" b="1" dirty="0"/>
          </a:p>
          <a:p>
            <a:r>
              <a:rPr lang="en-US" b="1" dirty="0" err="1"/>
              <a:t>Tự</a:t>
            </a:r>
            <a:r>
              <a:rPr lang="en-US" b="1" dirty="0"/>
              <a:t> </a:t>
            </a:r>
            <a:r>
              <a:rPr lang="en-US" b="1" dirty="0" err="1"/>
              <a:t>động</a:t>
            </a:r>
            <a:r>
              <a:rPr lang="en-US" b="1" dirty="0"/>
              <a:t> </a:t>
            </a:r>
            <a:r>
              <a:rPr lang="en-US" b="1" dirty="0" err="1"/>
              <a:t>hoá</a:t>
            </a:r>
            <a:endParaRPr lang="en-US" b="1" dirty="0"/>
          </a:p>
          <a:p>
            <a:r>
              <a:rPr lang="en-US" b="1" dirty="0" err="1"/>
              <a:t>Tự</a:t>
            </a:r>
            <a:r>
              <a:rPr lang="en-US" b="1" dirty="0"/>
              <a:t> </a:t>
            </a:r>
            <a:r>
              <a:rPr lang="en-US" b="1" dirty="0" err="1"/>
              <a:t>phục</a:t>
            </a:r>
            <a:r>
              <a:rPr lang="en-US" b="1" dirty="0"/>
              <a:t> </a:t>
            </a:r>
            <a:r>
              <a:rPr lang="en-US" b="1" dirty="0" err="1"/>
              <a:t>vụ</a:t>
            </a:r>
            <a:endParaRPr lang="en-US" b="1" dirty="0"/>
          </a:p>
          <a:p>
            <a:r>
              <a:rPr lang="en-US" b="1" dirty="0" err="1"/>
              <a:t>Bảo</a:t>
            </a:r>
            <a:r>
              <a:rPr lang="en-US" b="1" dirty="0"/>
              <a:t> </a:t>
            </a:r>
            <a:r>
              <a:rPr lang="en-US" b="1" dirty="0" err="1"/>
              <a:t>mật</a:t>
            </a:r>
            <a:endParaRPr lang="en-US" b="1" dirty="0"/>
          </a:p>
          <a:p>
            <a:r>
              <a:rPr lang="en-US" b="1" dirty="0" err="1"/>
              <a:t>Khả</a:t>
            </a:r>
            <a:r>
              <a:rPr lang="en-US" b="1" dirty="0"/>
              <a:t> </a:t>
            </a:r>
            <a:r>
              <a:rPr lang="en-US" b="1" dirty="0" err="1"/>
              <a:t>năng</a:t>
            </a:r>
            <a:r>
              <a:rPr lang="en-US" b="1" dirty="0"/>
              <a:t> </a:t>
            </a:r>
            <a:r>
              <a:rPr lang="en-US" b="1" dirty="0" err="1"/>
              <a:t>phục</a:t>
            </a:r>
            <a:r>
              <a:rPr lang="en-US" b="1" dirty="0"/>
              <a:t> </a:t>
            </a:r>
            <a:r>
              <a:rPr lang="en-US" b="1" dirty="0" err="1"/>
              <a:t>hồi</a:t>
            </a:r>
            <a:endParaRPr lang="en-US" b="1" dirty="0"/>
          </a:p>
          <a:p>
            <a:r>
              <a:rPr lang="en-US" b="1" dirty="0" err="1"/>
              <a:t>Phân</a:t>
            </a:r>
            <a:r>
              <a:rPr lang="en-US" b="1" dirty="0"/>
              <a:t> </a:t>
            </a:r>
            <a:r>
              <a:rPr lang="en-US" b="1" dirty="0" err="1"/>
              <a:t>tích</a:t>
            </a:r>
            <a:r>
              <a:rPr lang="en-US" b="1" dirty="0"/>
              <a:t> </a:t>
            </a:r>
            <a:r>
              <a:rPr lang="en-US" b="1" dirty="0" err="1"/>
              <a:t>và</a:t>
            </a:r>
            <a:r>
              <a:rPr lang="en-US" b="1" dirty="0"/>
              <a:t> </a:t>
            </a:r>
            <a:r>
              <a:rPr lang="en-US" b="1" dirty="0" err="1"/>
              <a:t>đánh</a:t>
            </a:r>
            <a:r>
              <a:rPr lang="en-US" b="1" dirty="0"/>
              <a:t> </a:t>
            </a:r>
            <a:r>
              <a:rPr lang="en-US" b="1" dirty="0" err="1"/>
              <a:t>giá</a:t>
            </a:r>
            <a:endParaRPr lang="en-US" b="1" dirty="0"/>
          </a:p>
          <a:p>
            <a:r>
              <a:rPr lang="en-US" b="1" dirty="0" err="1"/>
              <a:t>Quản</a:t>
            </a:r>
            <a:r>
              <a:rPr lang="en-US" b="1" dirty="0"/>
              <a:t> </a:t>
            </a:r>
            <a:r>
              <a:rPr lang="en-US" b="1" dirty="0" err="1"/>
              <a:t>lý</a:t>
            </a:r>
            <a:r>
              <a:rPr lang="en-US" b="1" dirty="0"/>
              <a:t> </a:t>
            </a:r>
            <a:r>
              <a:rPr lang="en-US" b="1" dirty="0" err="1"/>
              <a:t>tập</a:t>
            </a:r>
            <a:r>
              <a:rPr lang="en-US" b="1" dirty="0"/>
              <a:t> </a:t>
            </a:r>
            <a:r>
              <a:rPr lang="en-US" b="1" dirty="0" err="1"/>
              <a:t>trung</a:t>
            </a:r>
            <a:endParaRPr lang="en-US" dirty="0"/>
          </a:p>
        </p:txBody>
      </p:sp>
    </p:spTree>
    <p:extLst>
      <p:ext uri="{BB962C8B-B14F-4D97-AF65-F5344CB8AC3E}">
        <p14:creationId xmlns:p14="http://schemas.microsoft.com/office/powerpoint/2010/main" val="360841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TRIỂN KHAI NETWORK LOAD BALANCING</a:t>
            </a:r>
          </a:p>
        </p:txBody>
      </p:sp>
      <p:sp>
        <p:nvSpPr>
          <p:cNvPr id="3" name="Content Placeholder 2"/>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triển</a:t>
            </a:r>
            <a:r>
              <a:rPr lang="en-US" dirty="0"/>
              <a:t> </a:t>
            </a:r>
            <a:r>
              <a:rPr lang="en-US" dirty="0" err="1"/>
              <a:t>khai</a:t>
            </a:r>
            <a:r>
              <a:rPr lang="en-US" dirty="0"/>
              <a:t> Network Load Balancing </a:t>
            </a:r>
            <a:r>
              <a:rPr lang="en-US" dirty="0" err="1"/>
              <a:t>trên</a:t>
            </a:r>
            <a:r>
              <a:rPr lang="en-US" dirty="0"/>
              <a:t> Windows server, Linux </a:t>
            </a:r>
            <a:r>
              <a:rPr lang="en-US" dirty="0" err="1"/>
              <a:t>bằng</a:t>
            </a:r>
            <a:r>
              <a:rPr lang="en-US" dirty="0"/>
              <a:t> </a:t>
            </a:r>
            <a:r>
              <a:rPr lang="en-US" dirty="0" err="1"/>
              <a:t>cách</a:t>
            </a:r>
            <a:r>
              <a:rPr lang="en-US" dirty="0"/>
              <a:t> </a:t>
            </a:r>
            <a:r>
              <a:rPr lang="en-US" dirty="0" err="1"/>
              <a:t>cài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hổ</a:t>
            </a:r>
            <a:r>
              <a:rPr lang="en-US" dirty="0"/>
              <a:t> </a:t>
            </a:r>
            <a:r>
              <a:rPr lang="en-US" dirty="0" err="1"/>
              <a:t>trợ</a:t>
            </a:r>
            <a:r>
              <a:rPr lang="en-US" dirty="0"/>
              <a:t>. </a:t>
            </a:r>
            <a:r>
              <a:rPr lang="en-US" dirty="0" err="1"/>
              <a:t>Hoặc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triển</a:t>
            </a:r>
            <a:r>
              <a:rPr lang="en-US" dirty="0"/>
              <a:t> </a:t>
            </a:r>
            <a:r>
              <a:rPr lang="en-US" dirty="0" err="1"/>
              <a:t>khai</a:t>
            </a:r>
            <a:r>
              <a:rPr lang="en-US" dirty="0"/>
              <a:t> </a:t>
            </a:r>
            <a:r>
              <a:rPr lang="en-US" dirty="0" err="1"/>
              <a:t>bằng</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cứng</a:t>
            </a:r>
            <a:r>
              <a:rPr lang="en-US" dirty="0"/>
              <a:t> </a:t>
            </a:r>
            <a:r>
              <a:rPr lang="en-US" dirty="0" err="1"/>
              <a:t>dùng</a:t>
            </a:r>
            <a:r>
              <a:rPr lang="en-US" dirty="0"/>
              <a:t> </a:t>
            </a:r>
            <a:r>
              <a:rPr lang="en-US" dirty="0" err="1"/>
              <a:t>cho</a:t>
            </a:r>
            <a:r>
              <a:rPr lang="en-US" dirty="0"/>
              <a:t> load balancing. </a:t>
            </a:r>
          </a:p>
          <a:p>
            <a:r>
              <a:rPr lang="en-US" dirty="0" err="1"/>
              <a:t>Ngoài</a:t>
            </a:r>
            <a:r>
              <a:rPr lang="en-US" dirty="0"/>
              <a:t> </a:t>
            </a:r>
            <a:r>
              <a:rPr lang="en-US" dirty="0" err="1"/>
              <a:t>ra</a:t>
            </a:r>
            <a:r>
              <a:rPr lang="en-US" dirty="0"/>
              <a:t>, ta </a:t>
            </a:r>
            <a:r>
              <a:rPr lang="en-US" dirty="0" err="1"/>
              <a:t>cũng</a:t>
            </a:r>
            <a:r>
              <a:rPr lang="en-US" dirty="0"/>
              <a:t> </a:t>
            </a:r>
            <a:r>
              <a:rPr lang="en-US" dirty="0" err="1"/>
              <a:t>có</a:t>
            </a:r>
            <a:r>
              <a:rPr lang="en-US" dirty="0"/>
              <a:t> </a:t>
            </a:r>
            <a:r>
              <a:rPr lang="en-US" dirty="0" err="1"/>
              <a:t>thể</a:t>
            </a:r>
            <a:r>
              <a:rPr lang="en-US" dirty="0"/>
              <a:t> </a:t>
            </a:r>
            <a:r>
              <a:rPr lang="en-US" dirty="0" err="1"/>
              <a:t>thuê</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này</a:t>
            </a:r>
            <a:r>
              <a:rPr lang="en-US" dirty="0"/>
              <a:t> </a:t>
            </a:r>
            <a:r>
              <a:rPr lang="en-US" dirty="0" err="1"/>
              <a:t>thực</a:t>
            </a:r>
            <a:r>
              <a:rPr lang="en-US" dirty="0"/>
              <a:t> </a:t>
            </a:r>
            <a:r>
              <a:rPr lang="en-US" dirty="0" err="1"/>
              <a:t>hiện</a:t>
            </a:r>
            <a:r>
              <a:rPr lang="en-US" dirty="0"/>
              <a:t>.</a:t>
            </a:r>
          </a:p>
        </p:txBody>
      </p:sp>
    </p:spTree>
    <p:extLst>
      <p:ext uri="{BB962C8B-B14F-4D97-AF65-F5344CB8AC3E}">
        <p14:creationId xmlns:p14="http://schemas.microsoft.com/office/powerpoint/2010/main" val="219687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Các</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gồm</a:t>
            </a:r>
            <a:r>
              <a:rPr lang="en-US" dirty="0"/>
              <a:t>:</a:t>
            </a:r>
          </a:p>
          <a:p>
            <a:pPr lvl="1"/>
            <a:r>
              <a:rPr lang="en-US" dirty="0"/>
              <a:t>TMG Firewall</a:t>
            </a:r>
          </a:p>
          <a:p>
            <a:pPr lvl="1"/>
            <a:r>
              <a:rPr lang="en-US" dirty="0"/>
              <a:t>Pf Sense</a:t>
            </a:r>
          </a:p>
          <a:p>
            <a:pPr lvl="1"/>
            <a:r>
              <a:rPr lang="en-US" dirty="0"/>
              <a:t>HA Proxy</a:t>
            </a:r>
          </a:p>
          <a:p>
            <a:pPr lvl="1"/>
            <a:r>
              <a:rPr lang="en-US" dirty="0"/>
              <a:t>Nginx</a:t>
            </a:r>
          </a:p>
          <a:p>
            <a:pPr lvl="1"/>
            <a:r>
              <a:rPr lang="en-US" dirty="0"/>
              <a:t>…</a:t>
            </a:r>
          </a:p>
        </p:txBody>
      </p:sp>
      <p:pic>
        <p:nvPicPr>
          <p:cNvPr id="5122" name="Picture 2" descr="Káº¿t quáº£ hÃ¬nh áº£nh cho tmg load bala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687" y="1994086"/>
            <a:ext cx="5640107" cy="289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9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Ngoài</a:t>
            </a:r>
            <a:r>
              <a:rPr lang="en-US" dirty="0"/>
              <a:t> </a:t>
            </a:r>
            <a:r>
              <a:rPr lang="en-US" dirty="0" err="1"/>
              <a:t>ra</a:t>
            </a:r>
            <a:r>
              <a:rPr lang="en-US" dirty="0"/>
              <a:t>, </a:t>
            </a:r>
            <a:r>
              <a:rPr lang="en-US" dirty="0" err="1"/>
              <a:t>người</a:t>
            </a:r>
            <a:r>
              <a:rPr lang="en-US" dirty="0"/>
              <a:t> ta </a:t>
            </a:r>
            <a:r>
              <a:rPr lang="en-US" dirty="0" err="1"/>
              <a:t>còn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phần</a:t>
            </a:r>
            <a:r>
              <a:rPr lang="en-US" dirty="0"/>
              <a:t> </a:t>
            </a:r>
            <a:r>
              <a:rPr lang="en-US" dirty="0" err="1"/>
              <a:t>cứng</a:t>
            </a:r>
            <a:r>
              <a:rPr lang="en-US" dirty="0"/>
              <a:t> </a:t>
            </a:r>
            <a:r>
              <a:rPr lang="en-US" dirty="0" err="1"/>
              <a:t>như</a:t>
            </a:r>
            <a:r>
              <a:rPr lang="en-US" dirty="0"/>
              <a:t>:</a:t>
            </a:r>
          </a:p>
          <a:p>
            <a:pPr lvl="1"/>
            <a:r>
              <a:rPr lang="en-US" dirty="0"/>
              <a:t>IBM</a:t>
            </a:r>
          </a:p>
          <a:p>
            <a:pPr lvl="1"/>
            <a:r>
              <a:rPr lang="en-US" dirty="0"/>
              <a:t>Cisco</a:t>
            </a:r>
          </a:p>
          <a:p>
            <a:pPr lvl="1"/>
            <a:r>
              <a:rPr lang="en-US" dirty="0"/>
              <a:t>Sun</a:t>
            </a:r>
          </a:p>
          <a:p>
            <a:pPr lvl="1"/>
            <a:r>
              <a:rPr lang="en-US" dirty="0"/>
              <a:t>…</a:t>
            </a:r>
          </a:p>
        </p:txBody>
      </p:sp>
      <p:pic>
        <p:nvPicPr>
          <p:cNvPr id="6150" name="Picture 6" descr="Káº¿t quáº£ hÃ¬nh áº£nh cho cisco Load balanc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6183" y="2249940"/>
            <a:ext cx="8546543" cy="342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15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Ngoài</a:t>
            </a:r>
            <a:r>
              <a:rPr lang="en-US" dirty="0"/>
              <a:t> </a:t>
            </a:r>
            <a:r>
              <a:rPr lang="en-US" dirty="0" err="1"/>
              <a:t>ra</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thuê</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như</a:t>
            </a:r>
            <a:r>
              <a:rPr lang="en-US" dirty="0"/>
              <a:t>:</a:t>
            </a:r>
          </a:p>
          <a:p>
            <a:pPr lvl="1"/>
            <a:r>
              <a:rPr lang="en-US" dirty="0"/>
              <a:t>Amazon</a:t>
            </a:r>
          </a:p>
          <a:p>
            <a:pPr lvl="1"/>
            <a:r>
              <a:rPr lang="en-US" dirty="0"/>
              <a:t>Akamai</a:t>
            </a:r>
          </a:p>
          <a:p>
            <a:pPr lvl="1"/>
            <a:r>
              <a:rPr lang="en-US" dirty="0" err="1"/>
              <a:t>VinaData</a:t>
            </a:r>
            <a:endParaRPr lang="en-US" dirty="0"/>
          </a:p>
          <a:p>
            <a:pPr lvl="1"/>
            <a:r>
              <a:rPr lang="en-US" dirty="0"/>
              <a:t>…</a:t>
            </a:r>
          </a:p>
          <a:p>
            <a:pPr lvl="1"/>
            <a:endParaRPr lang="en-US" dirty="0"/>
          </a:p>
        </p:txBody>
      </p:sp>
      <p:pic>
        <p:nvPicPr>
          <p:cNvPr id="7170" name="Picture 2" descr="CÃ¡c nhÃ  cung cáº¥p Load Balancer - giáº£i phÃ¡p cÃ¢n báº±ng táº£i - áº¢nh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1327" y="1715372"/>
            <a:ext cx="6417751" cy="309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33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GIÁM SÁT AN NINH MẠNG</a:t>
            </a:r>
          </a:p>
        </p:txBody>
      </p:sp>
      <p:sp>
        <p:nvSpPr>
          <p:cNvPr id="3" name="Content Placeholder 2"/>
          <p:cNvSpPr>
            <a:spLocks noGrp="1"/>
          </p:cNvSpPr>
          <p:nvPr>
            <p:ph idx="1"/>
          </p:nvPr>
        </p:nvSpPr>
        <p:spPr>
          <a:xfrm>
            <a:off x="508000" y="997227"/>
            <a:ext cx="11480800" cy="5486400"/>
          </a:xfrm>
        </p:spPr>
        <p:txBody>
          <a:bodyPr/>
          <a:lstStyle/>
          <a:p>
            <a:pPr algn="just"/>
            <a:r>
              <a:rPr lang="vi-VN" dirty="0"/>
              <a:t>Giám sát an ninh mạng là việc thu thập các thông tin trên các thành phần của hệ thống, phân tích các thông tin, dấu hiệu nhằm đánh giá và đưa ra các cảnh báo cho người quản trị hệ thống.</a:t>
            </a:r>
            <a:endParaRPr lang="en-US" dirty="0"/>
          </a:p>
          <a:p>
            <a:r>
              <a:rPr lang="vi-VN" dirty="0"/>
              <a:t>Đối tượng của giám sát an ninh mạng là tất cả các thành phần, thiết bị trong hệ thống mạng</a:t>
            </a:r>
          </a:p>
          <a:p>
            <a:pPr lvl="1"/>
            <a:r>
              <a:rPr lang="vi-VN" dirty="0"/>
              <a:t>Các máy trạm</a:t>
            </a:r>
          </a:p>
          <a:p>
            <a:pPr lvl="1"/>
            <a:r>
              <a:rPr lang="vi-VN" dirty="0"/>
              <a:t>Cơ sở dữ liệu</a:t>
            </a:r>
          </a:p>
          <a:p>
            <a:pPr lvl="1"/>
            <a:r>
              <a:rPr lang="vi-VN" dirty="0"/>
              <a:t>Các ứng dụng</a:t>
            </a:r>
          </a:p>
          <a:p>
            <a:pPr lvl="1"/>
            <a:r>
              <a:rPr lang="vi-VN" dirty="0"/>
              <a:t>Các server</a:t>
            </a:r>
          </a:p>
          <a:p>
            <a:pPr lvl="1"/>
            <a:r>
              <a:rPr lang="vi-VN" dirty="0"/>
              <a:t>Các thiết bị mạng</a:t>
            </a:r>
          </a:p>
          <a:p>
            <a:pPr algn="just"/>
            <a:endParaRPr lang="en-US" dirty="0"/>
          </a:p>
        </p:txBody>
      </p:sp>
    </p:spTree>
    <p:extLst>
      <p:ext uri="{BB962C8B-B14F-4D97-AF65-F5344CB8AC3E}">
        <p14:creationId xmlns:p14="http://schemas.microsoft.com/office/powerpoint/2010/main" val="396276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lstStyle/>
          <a:p>
            <a:r>
              <a:rPr lang="en-US" dirty="0" err="1"/>
              <a:t>Khái</a:t>
            </a:r>
            <a:r>
              <a:rPr lang="en-US" dirty="0"/>
              <a:t> </a:t>
            </a:r>
            <a:r>
              <a:rPr lang="en-US" dirty="0" err="1"/>
              <a:t>niệm</a:t>
            </a:r>
            <a:r>
              <a:rPr lang="en-US" dirty="0"/>
              <a:t> Network Load Balancing</a:t>
            </a:r>
          </a:p>
          <a:p>
            <a:r>
              <a:rPr lang="en-US" dirty="0" err="1"/>
              <a:t>Các</a:t>
            </a:r>
            <a:r>
              <a:rPr lang="en-US" dirty="0"/>
              <a:t> </a:t>
            </a:r>
            <a:r>
              <a:rPr lang="en-US" dirty="0" err="1"/>
              <a:t>thuật</a:t>
            </a:r>
            <a:r>
              <a:rPr lang="en-US" dirty="0"/>
              <a:t> </a:t>
            </a:r>
            <a:r>
              <a:rPr lang="en-US" dirty="0" err="1"/>
              <a:t>toán</a:t>
            </a:r>
            <a:r>
              <a:rPr lang="en-US" dirty="0"/>
              <a:t> Load Balancing</a:t>
            </a:r>
          </a:p>
          <a:p>
            <a:r>
              <a:rPr lang="en-US" dirty="0"/>
              <a:t>Load balancer </a:t>
            </a:r>
            <a:r>
              <a:rPr lang="en-US" dirty="0" err="1"/>
              <a:t>thông</a:t>
            </a:r>
            <a:r>
              <a:rPr lang="en-US" dirty="0"/>
              <a:t> minh</a:t>
            </a:r>
          </a:p>
          <a:p>
            <a:r>
              <a:rPr lang="en-US" dirty="0" err="1"/>
              <a:t>Triển</a:t>
            </a:r>
            <a:r>
              <a:rPr lang="en-US" dirty="0"/>
              <a:t> </a:t>
            </a:r>
            <a:r>
              <a:rPr lang="en-US" dirty="0" err="1"/>
              <a:t>khai</a:t>
            </a:r>
            <a:r>
              <a:rPr lang="en-US" dirty="0"/>
              <a:t> Network Load Balancing</a:t>
            </a:r>
          </a:p>
          <a:p>
            <a:r>
              <a:rPr lang="en-US" dirty="0" err="1"/>
              <a:t>Khái</a:t>
            </a:r>
            <a:r>
              <a:rPr lang="en-US" dirty="0"/>
              <a:t> </a:t>
            </a:r>
            <a:r>
              <a:rPr lang="en-US" dirty="0" err="1"/>
              <a:t>niệm</a:t>
            </a:r>
            <a:r>
              <a:rPr lang="en-US" dirty="0"/>
              <a:t> </a:t>
            </a:r>
            <a:r>
              <a:rPr lang="en-US" dirty="0" err="1"/>
              <a:t>giám</a:t>
            </a:r>
            <a:r>
              <a:rPr lang="en-US" dirty="0"/>
              <a:t> </a:t>
            </a:r>
            <a:r>
              <a:rPr lang="en-US" dirty="0" err="1"/>
              <a:t>sát</a:t>
            </a:r>
            <a:r>
              <a:rPr lang="en-US" dirty="0"/>
              <a:t> an </a:t>
            </a:r>
            <a:r>
              <a:rPr lang="en-US" dirty="0" err="1"/>
              <a:t>ninh</a:t>
            </a:r>
            <a:r>
              <a:rPr lang="en-US" dirty="0"/>
              <a:t> </a:t>
            </a:r>
            <a:r>
              <a:rPr lang="en-US" dirty="0" err="1"/>
              <a:t>mạng</a:t>
            </a:r>
            <a:endParaRPr lang="en-US" dirty="0"/>
          </a:p>
          <a:p>
            <a:r>
              <a:rPr lang="en-US" dirty="0" err="1"/>
              <a:t>Giao</a:t>
            </a:r>
            <a:r>
              <a:rPr lang="en-US" dirty="0"/>
              <a:t> </a:t>
            </a:r>
            <a:r>
              <a:rPr lang="en-US" dirty="0" err="1"/>
              <a:t>thức</a:t>
            </a:r>
            <a:r>
              <a:rPr lang="en-US" dirty="0"/>
              <a:t> SNMP</a:t>
            </a:r>
          </a:p>
          <a:p>
            <a:r>
              <a:rPr lang="en-US" dirty="0" err="1"/>
              <a:t>Triển</a:t>
            </a:r>
            <a:r>
              <a:rPr lang="en-US" dirty="0"/>
              <a:t> </a:t>
            </a:r>
            <a:r>
              <a:rPr lang="en-US" dirty="0" err="1"/>
              <a:t>khai</a:t>
            </a:r>
            <a:r>
              <a:rPr lang="en-US" dirty="0"/>
              <a:t> SNMP</a:t>
            </a:r>
          </a:p>
        </p:txBody>
      </p:sp>
    </p:spTree>
    <p:extLst>
      <p:ext uri="{BB962C8B-B14F-4D97-AF65-F5344CB8AC3E}">
        <p14:creationId xmlns:p14="http://schemas.microsoft.com/office/powerpoint/2010/main" val="187276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5ABB-A573-4165-97C0-C8D4BBC60754}"/>
              </a:ext>
            </a:extLst>
          </p:cNvPr>
          <p:cNvSpPr>
            <a:spLocks noGrp="1"/>
          </p:cNvSpPr>
          <p:nvPr>
            <p:ph type="title"/>
          </p:nvPr>
        </p:nvSpPr>
        <p:spPr/>
        <p:txBody>
          <a:bodyPr/>
          <a:lstStyle/>
          <a:p>
            <a:r>
              <a:rPr lang="en-US" dirty="0"/>
              <a:t>KHÁI NIỆM GIÁM SÁT AN NINH MẠNG</a:t>
            </a:r>
          </a:p>
        </p:txBody>
      </p:sp>
      <p:sp>
        <p:nvSpPr>
          <p:cNvPr id="3" name="Content Placeholder 2">
            <a:extLst>
              <a:ext uri="{FF2B5EF4-FFF2-40B4-BE49-F238E27FC236}">
                <a16:creationId xmlns:a16="http://schemas.microsoft.com/office/drawing/2014/main" id="{E816EA88-15DB-4F0F-BACE-5E4E14AD23DD}"/>
              </a:ext>
            </a:extLst>
          </p:cNvPr>
          <p:cNvSpPr>
            <a:spLocks noGrp="1"/>
          </p:cNvSpPr>
          <p:nvPr>
            <p:ph idx="1"/>
          </p:nvPr>
        </p:nvSpPr>
        <p:spPr/>
        <p:txBody>
          <a:bodyPr/>
          <a:lstStyle/>
          <a:p>
            <a:endParaRPr lang="en-US"/>
          </a:p>
        </p:txBody>
      </p:sp>
      <p:pic>
        <p:nvPicPr>
          <p:cNvPr id="1026" name="Picture 2" descr="Káº¿t quáº£ hÃ¬nh áº£nh cho khÃ¡i niá»m giÃ¡m sÃ¡t máº¡ng">
            <a:extLst>
              <a:ext uri="{FF2B5EF4-FFF2-40B4-BE49-F238E27FC236}">
                <a16:creationId xmlns:a16="http://schemas.microsoft.com/office/drawing/2014/main" id="{BFF962C0-B4B3-45D4-B864-30D5E62E1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007" y="982729"/>
            <a:ext cx="7538610" cy="468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5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EA56-627F-42B0-B775-AD537B5DE6E3}"/>
              </a:ext>
            </a:extLst>
          </p:cNvPr>
          <p:cNvSpPr>
            <a:spLocks noGrp="1"/>
          </p:cNvSpPr>
          <p:nvPr>
            <p:ph type="title"/>
          </p:nvPr>
        </p:nvSpPr>
        <p:spPr/>
        <p:txBody>
          <a:bodyPr/>
          <a:lstStyle/>
          <a:p>
            <a:r>
              <a:rPr lang="en-US" dirty="0"/>
              <a:t>GIAO THỨC SNMP</a:t>
            </a:r>
          </a:p>
        </p:txBody>
      </p:sp>
      <p:sp>
        <p:nvSpPr>
          <p:cNvPr id="3" name="Content Placeholder 2">
            <a:extLst>
              <a:ext uri="{FF2B5EF4-FFF2-40B4-BE49-F238E27FC236}">
                <a16:creationId xmlns:a16="http://schemas.microsoft.com/office/drawing/2014/main" id="{8C3B3FC7-E64C-435E-BE32-80C212A29DFD}"/>
              </a:ext>
            </a:extLst>
          </p:cNvPr>
          <p:cNvSpPr>
            <a:spLocks noGrp="1"/>
          </p:cNvSpPr>
          <p:nvPr>
            <p:ph idx="1"/>
          </p:nvPr>
        </p:nvSpPr>
        <p:spPr>
          <a:xfrm>
            <a:off x="89452" y="947532"/>
            <a:ext cx="11899348" cy="5486400"/>
          </a:xfrm>
        </p:spPr>
        <p:txBody>
          <a:bodyPr/>
          <a:lstStyle/>
          <a:p>
            <a:pPr algn="just"/>
            <a:r>
              <a:rPr lang="vi-VN" b="1" dirty="0"/>
              <a:t>SNMP</a:t>
            </a:r>
            <a:r>
              <a:rPr lang="vi-VN" dirty="0"/>
              <a:t> (</a:t>
            </a:r>
            <a:r>
              <a:rPr lang="vi-VN" i="1" dirty="0"/>
              <a:t>Simple Network Management Protocol</a:t>
            </a:r>
            <a:r>
              <a:rPr lang="vi-VN" dirty="0"/>
              <a:t>) là một tập hợp các giao thức không chỉ cho phép kiểm tra các thiết bị mạng như router, switch hay server có đang vận hành</a:t>
            </a:r>
            <a:r>
              <a:rPr lang="en-US" dirty="0"/>
              <a:t>,</a:t>
            </a:r>
            <a:r>
              <a:rPr lang="vi-VN" dirty="0"/>
              <a:t> mà còn hỗ trợ vận hành các thiết bị này một cách tối ưu, ngoài ra SNMP còn cho phép quản lý các thiết bị mạng từ xa.</a:t>
            </a:r>
            <a:endParaRPr lang="en-US" dirty="0"/>
          </a:p>
          <a:p>
            <a:pPr algn="just"/>
            <a:r>
              <a:rPr lang="vi-VN" dirty="0"/>
              <a:t>Một thiết bị hiểu được và hoạt động tuân theo giao thức SNMP được gọi là “có hỗ trợ SNMP” (SNMP supported) hoặc “tương thích SNMP” (SNMP compartible).</a:t>
            </a:r>
          </a:p>
          <a:p>
            <a:pPr algn="just"/>
            <a:r>
              <a:rPr lang="vi-VN" dirty="0"/>
              <a:t>SNMP dùng để quản lý, nghĩa là có thể theo dõi, có thể lấy thông tin, có thể được thông báo, và có thể tác động để hệ thống hoạt động như ý muốn. </a:t>
            </a:r>
          </a:p>
          <a:p>
            <a:pPr algn="just"/>
            <a:endParaRPr lang="en-US" dirty="0"/>
          </a:p>
        </p:txBody>
      </p:sp>
    </p:spTree>
    <p:extLst>
      <p:ext uri="{BB962C8B-B14F-4D97-AF65-F5344CB8AC3E}">
        <p14:creationId xmlns:p14="http://schemas.microsoft.com/office/powerpoint/2010/main" val="52563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AF0B-562F-463A-AF5A-532E680DF3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81DCE-CF0F-45C4-8501-737C26C687D2}"/>
              </a:ext>
            </a:extLst>
          </p:cNvPr>
          <p:cNvSpPr>
            <a:spLocks noGrp="1"/>
          </p:cNvSpPr>
          <p:nvPr>
            <p:ph idx="1"/>
          </p:nvPr>
        </p:nvSpPr>
        <p:spPr/>
        <p:txBody>
          <a:bodyPr/>
          <a:lstStyle/>
          <a:p>
            <a:endParaRPr lang="en-US"/>
          </a:p>
        </p:txBody>
      </p:sp>
      <p:pic>
        <p:nvPicPr>
          <p:cNvPr id="4" name="Picture 2" descr="Káº¿t quáº£ hÃ¬nh áº£nh cho SNMP">
            <a:extLst>
              <a:ext uri="{FF2B5EF4-FFF2-40B4-BE49-F238E27FC236}">
                <a16:creationId xmlns:a16="http://schemas.microsoft.com/office/drawing/2014/main" id="{C29D440B-C4D7-4121-ABF9-83F1F0E6C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44" y="949394"/>
            <a:ext cx="7394712" cy="560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1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A6F5-234B-44D4-8530-2F5C1AC8E884}"/>
              </a:ext>
            </a:extLst>
          </p:cNvPr>
          <p:cNvSpPr>
            <a:spLocks noGrp="1"/>
          </p:cNvSpPr>
          <p:nvPr>
            <p:ph type="title"/>
          </p:nvPr>
        </p:nvSpPr>
        <p:spPr/>
        <p:txBody>
          <a:bodyPr/>
          <a:lstStyle/>
          <a:p>
            <a:r>
              <a:rPr lang="en-US" dirty="0"/>
              <a:t>GIAO THỨC SNMP</a:t>
            </a:r>
          </a:p>
        </p:txBody>
      </p:sp>
      <p:sp>
        <p:nvSpPr>
          <p:cNvPr id="3" name="Content Placeholder 2">
            <a:extLst>
              <a:ext uri="{FF2B5EF4-FFF2-40B4-BE49-F238E27FC236}">
                <a16:creationId xmlns:a16="http://schemas.microsoft.com/office/drawing/2014/main" id="{8F54CE7A-F2C1-4E6F-8707-7E6E17890B03}"/>
              </a:ext>
            </a:extLst>
          </p:cNvPr>
          <p:cNvSpPr>
            <a:spLocks noGrp="1"/>
          </p:cNvSpPr>
          <p:nvPr>
            <p:ph idx="1"/>
          </p:nvPr>
        </p:nvSpPr>
        <p:spPr/>
        <p:txBody>
          <a:bodyPr/>
          <a:lstStyle/>
          <a:p>
            <a:pPr algn="just"/>
            <a:r>
              <a:rPr lang="en-US" dirty="0" err="1"/>
              <a:t>Một</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SNMP bao </a:t>
            </a:r>
            <a:r>
              <a:rPr lang="en-US" dirty="0" err="1"/>
              <a:t>gồm</a:t>
            </a:r>
            <a:r>
              <a:rPr lang="en-US" dirty="0"/>
              <a:t> 2 </a:t>
            </a:r>
            <a:r>
              <a:rPr lang="en-US" dirty="0" err="1"/>
              <a:t>thành</a:t>
            </a:r>
            <a:r>
              <a:rPr lang="en-US" dirty="0"/>
              <a:t> </a:t>
            </a:r>
            <a:r>
              <a:rPr lang="en-US" dirty="0" err="1"/>
              <a:t>phần</a:t>
            </a:r>
            <a:r>
              <a:rPr lang="en-US" dirty="0"/>
              <a:t> </a:t>
            </a:r>
            <a:r>
              <a:rPr lang="en-US" dirty="0" err="1"/>
              <a:t>chính</a:t>
            </a:r>
            <a:r>
              <a:rPr lang="en-US" dirty="0"/>
              <a:t>:</a:t>
            </a:r>
          </a:p>
          <a:p>
            <a:pPr lvl="1" algn="just"/>
            <a:r>
              <a:rPr lang="vi-VN" dirty="0"/>
              <a:t>Manager: Là một máy tính chạy chương trình quản lý mạng. Manager còn được gọi là một NMS (</a:t>
            </a:r>
            <a:r>
              <a:rPr lang="vi-VN" i="1" dirty="0"/>
              <a:t>Network Management Station</a:t>
            </a:r>
            <a:r>
              <a:rPr lang="vi-VN" dirty="0"/>
              <a:t>). Nhiệm vụ của một manager là truy vấn các agent và xử lý thông tin nhận được từ agent.</a:t>
            </a:r>
          </a:p>
          <a:p>
            <a:pPr lvl="1" algn="just"/>
            <a:r>
              <a:rPr lang="vi-VN" dirty="0"/>
              <a:t>Agent: Là một chương trình chạy trên thiết bị mạng cần được quản lý. Agent có thể là một chương trình riêng biệt (ví dụ như daemon trên Unix) hay được tích hợp vào hệ điều hành</a:t>
            </a:r>
            <a:r>
              <a:rPr lang="en-US" dirty="0"/>
              <a:t>. </a:t>
            </a:r>
            <a:r>
              <a:rPr lang="en-US" dirty="0" err="1"/>
              <a:t>Nhiệm</a:t>
            </a:r>
            <a:r>
              <a:rPr lang="en-US" dirty="0"/>
              <a:t> </a:t>
            </a:r>
            <a:r>
              <a:rPr lang="en-US" dirty="0" err="1"/>
              <a:t>vụ</a:t>
            </a:r>
            <a:r>
              <a:rPr lang="en-US" dirty="0"/>
              <a:t> </a:t>
            </a:r>
            <a:r>
              <a:rPr lang="en-US" dirty="0" err="1"/>
              <a:t>của</a:t>
            </a:r>
            <a:r>
              <a:rPr lang="en-US" dirty="0"/>
              <a:t> agent </a:t>
            </a:r>
            <a:r>
              <a:rPr lang="en-US" dirty="0" err="1"/>
              <a:t>là</a:t>
            </a:r>
            <a:r>
              <a:rPr lang="en-US" dirty="0"/>
              <a:t> </a:t>
            </a:r>
            <a:r>
              <a:rPr lang="en-US" dirty="0" err="1"/>
              <a:t>thông</a:t>
            </a:r>
            <a:r>
              <a:rPr lang="en-US" dirty="0"/>
              <a:t> tin </a:t>
            </a:r>
            <a:r>
              <a:rPr lang="en-US" dirty="0" err="1"/>
              <a:t>cho</a:t>
            </a:r>
            <a:r>
              <a:rPr lang="en-US" dirty="0"/>
              <a:t> manager.</a:t>
            </a:r>
          </a:p>
        </p:txBody>
      </p:sp>
    </p:spTree>
    <p:extLst>
      <p:ext uri="{BB962C8B-B14F-4D97-AF65-F5344CB8AC3E}">
        <p14:creationId xmlns:p14="http://schemas.microsoft.com/office/powerpoint/2010/main" val="29632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B5AE-006B-4378-91B2-7E0D4639D015}"/>
              </a:ext>
            </a:extLst>
          </p:cNvPr>
          <p:cNvSpPr>
            <a:spLocks noGrp="1"/>
          </p:cNvSpPr>
          <p:nvPr>
            <p:ph type="title"/>
          </p:nvPr>
        </p:nvSpPr>
        <p:spPr/>
        <p:txBody>
          <a:bodyPr/>
          <a:lstStyle/>
          <a:p>
            <a:r>
              <a:rPr lang="en-US" dirty="0"/>
              <a:t>GIAO THỨC SNMP</a:t>
            </a:r>
          </a:p>
        </p:txBody>
      </p:sp>
      <p:sp>
        <p:nvSpPr>
          <p:cNvPr id="3" name="Content Placeholder 2">
            <a:extLst>
              <a:ext uri="{FF2B5EF4-FFF2-40B4-BE49-F238E27FC236}">
                <a16:creationId xmlns:a16="http://schemas.microsoft.com/office/drawing/2014/main" id="{313D37DC-C14E-45A1-B157-9AE1027D6954}"/>
              </a:ext>
            </a:extLst>
          </p:cNvPr>
          <p:cNvSpPr>
            <a:spLocks noGrp="1"/>
          </p:cNvSpPr>
          <p:nvPr>
            <p:ph idx="1"/>
          </p:nvPr>
        </p:nvSpPr>
        <p:spPr/>
        <p:txBody>
          <a:bodyPr/>
          <a:lstStyle/>
          <a:p>
            <a:pPr algn="just"/>
            <a:r>
              <a:rPr lang="en-US" dirty="0" err="1"/>
              <a:t>Hoạt</a:t>
            </a:r>
            <a:r>
              <a:rPr lang="en-US" dirty="0"/>
              <a:t> </a:t>
            </a:r>
            <a:r>
              <a:rPr lang="en-US" dirty="0" err="1"/>
              <a:t>động</a:t>
            </a:r>
            <a:r>
              <a:rPr lang="en-US" dirty="0"/>
              <a:t> </a:t>
            </a:r>
            <a:r>
              <a:rPr lang="en-US" dirty="0" err="1"/>
              <a:t>của</a:t>
            </a:r>
            <a:r>
              <a:rPr lang="en-US" dirty="0"/>
              <a:t> SNMP:</a:t>
            </a:r>
          </a:p>
          <a:p>
            <a:pPr algn="just"/>
            <a:r>
              <a:rPr lang="vi-VN" dirty="0"/>
              <a:t>Các SNMP agent sẽ giữ một sơ sở dữ liệu, được gọi là Management Information Base (MIB), trong đó chứa các thông tin khác nhau về hoạt động của thiết bị mà agent đang giám sát. Phần mềm quản trị SNMP Manager sẽ thu thập thông tin này qua giao thức SNMP.</a:t>
            </a:r>
            <a:endParaRPr lang="en-US" dirty="0"/>
          </a:p>
          <a:p>
            <a:pPr algn="just"/>
            <a:endParaRPr lang="en-US" dirty="0"/>
          </a:p>
        </p:txBody>
      </p:sp>
    </p:spTree>
    <p:extLst>
      <p:ext uri="{BB962C8B-B14F-4D97-AF65-F5344CB8AC3E}">
        <p14:creationId xmlns:p14="http://schemas.microsoft.com/office/powerpoint/2010/main" val="995848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1D31-D5A4-43C1-9610-281F9E994824}"/>
              </a:ext>
            </a:extLst>
          </p:cNvPr>
          <p:cNvSpPr>
            <a:spLocks noGrp="1"/>
          </p:cNvSpPr>
          <p:nvPr>
            <p:ph type="title"/>
          </p:nvPr>
        </p:nvSpPr>
        <p:spPr/>
        <p:txBody>
          <a:bodyPr/>
          <a:lstStyle/>
          <a:p>
            <a:r>
              <a:rPr lang="en-US" dirty="0"/>
              <a:t>TRIỂN KHAI SNMP</a:t>
            </a:r>
          </a:p>
        </p:txBody>
      </p:sp>
      <p:sp>
        <p:nvSpPr>
          <p:cNvPr id="3" name="Content Placeholder 2">
            <a:extLst>
              <a:ext uri="{FF2B5EF4-FFF2-40B4-BE49-F238E27FC236}">
                <a16:creationId xmlns:a16="http://schemas.microsoft.com/office/drawing/2014/main" id="{D03B7B22-ED4A-441C-AF38-DCE188D428D0}"/>
              </a:ext>
            </a:extLst>
          </p:cNvPr>
          <p:cNvSpPr>
            <a:spLocks noGrp="1"/>
          </p:cNvSpPr>
          <p:nvPr>
            <p:ph idx="1"/>
          </p:nvPr>
        </p:nvSpPr>
        <p:spPr/>
        <p:txBody>
          <a:bodyPr/>
          <a:lstStyle/>
          <a:p>
            <a:endParaRPr lang="en-US"/>
          </a:p>
        </p:txBody>
      </p:sp>
      <p:pic>
        <p:nvPicPr>
          <p:cNvPr id="3074" name="Picture 2" descr="HÃ¬nh áº£nh cÃ³ liÃªn quan">
            <a:extLst>
              <a:ext uri="{FF2B5EF4-FFF2-40B4-BE49-F238E27FC236}">
                <a16:creationId xmlns:a16="http://schemas.microsoft.com/office/drawing/2014/main" id="{0D846FC3-1B0A-460D-9218-16C016109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317" y="1230175"/>
            <a:ext cx="5900944" cy="478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0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0713-E726-4280-A71B-2CC32E855139}"/>
              </a:ext>
            </a:extLst>
          </p:cNvPr>
          <p:cNvSpPr>
            <a:spLocks noGrp="1"/>
          </p:cNvSpPr>
          <p:nvPr>
            <p:ph type="title"/>
          </p:nvPr>
        </p:nvSpPr>
        <p:spPr/>
        <p:txBody>
          <a:bodyPr/>
          <a:lstStyle/>
          <a:p>
            <a:r>
              <a:rPr lang="en-US" dirty="0"/>
              <a:t>TRIỂN KHAI SNMP</a:t>
            </a:r>
          </a:p>
        </p:txBody>
      </p:sp>
      <p:sp>
        <p:nvSpPr>
          <p:cNvPr id="3" name="Content Placeholder 2">
            <a:extLst>
              <a:ext uri="{FF2B5EF4-FFF2-40B4-BE49-F238E27FC236}">
                <a16:creationId xmlns:a16="http://schemas.microsoft.com/office/drawing/2014/main" id="{FCB4C840-F5BE-45A1-8ABB-082C71E3E01E}"/>
              </a:ext>
            </a:extLst>
          </p:cNvPr>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cấu</a:t>
            </a:r>
            <a:r>
              <a:rPr lang="en-US" dirty="0"/>
              <a:t> SNMP server </a:t>
            </a:r>
            <a:r>
              <a:rPr lang="en-US" dirty="0" err="1"/>
              <a:t>trên</a:t>
            </a:r>
            <a:r>
              <a:rPr lang="en-US" dirty="0"/>
              <a:t> windows server </a:t>
            </a:r>
            <a:r>
              <a:rPr lang="en-US" dirty="0" err="1"/>
              <a:t>hoặc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cấu</a:t>
            </a:r>
            <a:r>
              <a:rPr lang="en-US" dirty="0"/>
              <a:t> </a:t>
            </a:r>
            <a:r>
              <a:rPr lang="en-US" dirty="0" err="1"/>
              <a:t>hình</a:t>
            </a:r>
            <a:r>
              <a:rPr lang="en-US" dirty="0"/>
              <a:t> </a:t>
            </a:r>
            <a:r>
              <a:rPr lang="en-US" dirty="0" err="1"/>
              <a:t>trên</a:t>
            </a:r>
            <a:r>
              <a:rPr lang="en-US" dirty="0"/>
              <a:t> Linux.</a:t>
            </a:r>
          </a:p>
          <a:p>
            <a:endParaRPr lang="en-US" dirty="0"/>
          </a:p>
        </p:txBody>
      </p:sp>
      <p:pic>
        <p:nvPicPr>
          <p:cNvPr id="4" name="Picture 3">
            <a:extLst>
              <a:ext uri="{FF2B5EF4-FFF2-40B4-BE49-F238E27FC236}">
                <a16:creationId xmlns:a16="http://schemas.microsoft.com/office/drawing/2014/main" id="{ACD26A60-F444-4EFC-B927-7E813DFAD92B}"/>
              </a:ext>
            </a:extLst>
          </p:cNvPr>
          <p:cNvPicPr>
            <a:picLocks noChangeAspect="1"/>
          </p:cNvPicPr>
          <p:nvPr/>
        </p:nvPicPr>
        <p:blipFill>
          <a:blip r:embed="rId2"/>
          <a:stretch>
            <a:fillRect/>
          </a:stretch>
        </p:blipFill>
        <p:spPr>
          <a:xfrm>
            <a:off x="791196" y="6162675"/>
            <a:ext cx="9220200" cy="390525"/>
          </a:xfrm>
          <a:prstGeom prst="rect">
            <a:avLst/>
          </a:prstGeom>
        </p:spPr>
      </p:pic>
      <p:pic>
        <p:nvPicPr>
          <p:cNvPr id="5122" name="Picture 2" descr="Káº¿t quáº£ hÃ¬nh áº£nh cho how to configure snmp on windows server 2012">
            <a:extLst>
              <a:ext uri="{FF2B5EF4-FFF2-40B4-BE49-F238E27FC236}">
                <a16:creationId xmlns:a16="http://schemas.microsoft.com/office/drawing/2014/main" id="{9E418B51-CC25-4AB1-90AC-EA6707A7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784" y="1629080"/>
            <a:ext cx="6173442" cy="436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19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NETWORK LOAD BALANCING</a:t>
            </a:r>
          </a:p>
        </p:txBody>
      </p:sp>
      <p:sp>
        <p:nvSpPr>
          <p:cNvPr id="3" name="Content Placeholder 2"/>
          <p:cNvSpPr>
            <a:spLocks noGrp="1"/>
          </p:cNvSpPr>
          <p:nvPr>
            <p:ph idx="1"/>
          </p:nvPr>
        </p:nvSpPr>
        <p:spPr/>
        <p:txBody>
          <a:bodyPr/>
          <a:lstStyle/>
          <a:p>
            <a:r>
              <a:rPr lang="en-US" dirty="0"/>
              <a:t>Network l</a:t>
            </a:r>
            <a:r>
              <a:rPr lang="vi-VN" dirty="0"/>
              <a:t>oad balancing là một thành phần quan trọng của cơ sở hạ tầng thường được sử dụng để cải thiện hiệu suất và độ tin cậy của các trang web, các ứng dụng, cơ sở dữ liệu và các dịch vụ khác bằng cách phân phối khối lượng công việc trên nhiều máy chủ.</a:t>
            </a:r>
            <a:endParaRPr lang="en-US" dirty="0"/>
          </a:p>
        </p:txBody>
      </p:sp>
    </p:spTree>
    <p:extLst>
      <p:ext uri="{BB962C8B-B14F-4D97-AF65-F5344CB8AC3E}">
        <p14:creationId xmlns:p14="http://schemas.microsoft.com/office/powerpoint/2010/main" val="362192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NETWORK LOAD BALANCING</a:t>
            </a:r>
          </a:p>
        </p:txBody>
      </p:sp>
      <p:sp>
        <p:nvSpPr>
          <p:cNvPr id="3" name="Content Placeholder 2"/>
          <p:cNvSpPr>
            <a:spLocks noGrp="1"/>
          </p:cNvSpPr>
          <p:nvPr>
            <p:ph idx="1"/>
          </p:nvPr>
        </p:nvSpPr>
        <p:spPr/>
        <p:txBody>
          <a:bodyPr/>
          <a:lstStyle/>
          <a:p>
            <a:pPr marL="0" indent="0">
              <a:buNone/>
            </a:pP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khi</a:t>
            </a:r>
            <a:r>
              <a:rPr lang="en-US" dirty="0"/>
              <a:t> </a:t>
            </a:r>
            <a:r>
              <a:rPr lang="en-US" dirty="0" err="1"/>
              <a:t>không</a:t>
            </a:r>
            <a:r>
              <a:rPr lang="en-US" dirty="0"/>
              <a:t> </a:t>
            </a:r>
            <a:r>
              <a:rPr lang="en-US" dirty="0" err="1"/>
              <a:t>áp</a:t>
            </a:r>
            <a:r>
              <a:rPr lang="en-US" dirty="0"/>
              <a:t> </a:t>
            </a:r>
            <a:r>
              <a:rPr lang="en-US" dirty="0" err="1"/>
              <a:t>dụng</a:t>
            </a:r>
            <a:r>
              <a:rPr lang="en-US" dirty="0"/>
              <a:t> load balancing</a:t>
            </a:r>
          </a:p>
        </p:txBody>
      </p:sp>
      <p:pic>
        <p:nvPicPr>
          <p:cNvPr id="1026" name="Picture 2" descr="https://viblo.asia/uploads/9ef3bb43-3d54-49fa-90be-d464751e5b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247292"/>
            <a:ext cx="10269216" cy="312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89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NETWORK LOAD BALANCING</a:t>
            </a:r>
          </a:p>
        </p:txBody>
      </p:sp>
      <p:sp>
        <p:nvSpPr>
          <p:cNvPr id="3" name="Content Placeholder 2"/>
          <p:cNvSpPr>
            <a:spLocks noGrp="1"/>
          </p:cNvSpPr>
          <p:nvPr>
            <p:ph idx="1"/>
          </p:nvPr>
        </p:nvSpPr>
        <p:spPr/>
        <p:txBody>
          <a:bodyPr/>
          <a:lstStyle/>
          <a:p>
            <a:pPr marL="0" indent="0">
              <a:buNone/>
            </a:pP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khi</a:t>
            </a:r>
            <a:r>
              <a:rPr lang="en-US" dirty="0"/>
              <a:t> </a:t>
            </a:r>
            <a:r>
              <a:rPr lang="en-US" dirty="0" err="1"/>
              <a:t>áp</a:t>
            </a:r>
            <a:r>
              <a:rPr lang="en-US" dirty="0"/>
              <a:t> </a:t>
            </a:r>
            <a:r>
              <a:rPr lang="en-US" dirty="0" err="1"/>
              <a:t>dụng</a:t>
            </a:r>
            <a:r>
              <a:rPr lang="en-US" dirty="0"/>
              <a:t> </a:t>
            </a:r>
          </a:p>
          <a:p>
            <a:pPr marL="0" indent="0">
              <a:buNone/>
            </a:pPr>
            <a:r>
              <a:rPr lang="en-US" dirty="0"/>
              <a:t>Load balancing</a:t>
            </a:r>
          </a:p>
        </p:txBody>
      </p:sp>
      <p:pic>
        <p:nvPicPr>
          <p:cNvPr id="2050" name="Picture 2" descr="https://viblo.asia/uploads/65fad7fe-c1b6-4798-8bdd-94232331f8f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953" y="1066800"/>
            <a:ext cx="6238688" cy="543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1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NETWORK LOAD BALANCING</a:t>
            </a:r>
          </a:p>
        </p:txBody>
      </p:sp>
      <p:sp>
        <p:nvSpPr>
          <p:cNvPr id="3" name="Content Placeholder 2"/>
          <p:cNvSpPr>
            <a:spLocks noGrp="1"/>
          </p:cNvSpPr>
          <p:nvPr>
            <p:ph idx="1"/>
          </p:nvPr>
        </p:nvSpPr>
        <p:spPr/>
        <p:txBody>
          <a:bodyPr/>
          <a:lstStyle/>
          <a:p>
            <a:r>
              <a:rPr lang="en-US" dirty="0" err="1"/>
              <a:t>Quản</a:t>
            </a:r>
            <a:r>
              <a:rPr lang="en-US" dirty="0"/>
              <a:t> </a:t>
            </a:r>
            <a:r>
              <a:rPr lang="en-US" dirty="0" err="1"/>
              <a:t>trị</a:t>
            </a:r>
            <a:r>
              <a:rPr lang="en-US" dirty="0"/>
              <a:t> Load balancer </a:t>
            </a:r>
            <a:r>
              <a:rPr lang="en-US" dirty="0" err="1"/>
              <a:t>tạo</a:t>
            </a:r>
            <a:r>
              <a:rPr lang="en-US" dirty="0"/>
              <a:t> </a:t>
            </a:r>
            <a:r>
              <a:rPr lang="en-US" dirty="0" err="1"/>
              <a:t>quy</a:t>
            </a:r>
            <a:r>
              <a:rPr lang="en-US" dirty="0"/>
              <a:t> </a:t>
            </a:r>
            <a:r>
              <a:rPr lang="en-US" dirty="0" err="1"/>
              <a:t>định</a:t>
            </a:r>
            <a:r>
              <a:rPr lang="en-US" dirty="0"/>
              <a:t> </a:t>
            </a:r>
            <a:r>
              <a:rPr lang="en-US" dirty="0" err="1"/>
              <a:t>chuyển</a:t>
            </a:r>
            <a:r>
              <a:rPr lang="en-US" dirty="0"/>
              <a:t> </a:t>
            </a:r>
            <a:r>
              <a:rPr lang="en-US" dirty="0" err="1"/>
              <a:t>tiếp</a:t>
            </a:r>
            <a:r>
              <a:rPr lang="en-US" dirty="0"/>
              <a:t> </a:t>
            </a:r>
            <a:r>
              <a:rPr lang="en-US" dirty="0" err="1"/>
              <a:t>đối</a:t>
            </a:r>
            <a:r>
              <a:rPr lang="en-US" dirty="0"/>
              <a:t> </a:t>
            </a:r>
            <a:r>
              <a:rPr lang="en-US" dirty="0" err="1"/>
              <a:t>với</a:t>
            </a:r>
            <a:r>
              <a:rPr lang="en-US" dirty="0"/>
              <a:t> </a:t>
            </a:r>
            <a:r>
              <a:rPr lang="en-US" dirty="0" err="1"/>
              <a:t>bốn</a:t>
            </a:r>
            <a:r>
              <a:rPr lang="en-US" dirty="0"/>
              <a:t> </a:t>
            </a:r>
            <a:r>
              <a:rPr lang="en-US" dirty="0" err="1"/>
              <a:t>loại</a:t>
            </a:r>
            <a:r>
              <a:rPr lang="en-US" dirty="0"/>
              <a:t> </a:t>
            </a:r>
            <a:r>
              <a:rPr lang="en-US" dirty="0" err="1"/>
              <a:t>giao</a:t>
            </a:r>
            <a:r>
              <a:rPr lang="en-US" dirty="0"/>
              <a:t> </a:t>
            </a:r>
            <a:r>
              <a:rPr lang="en-US" dirty="0" err="1"/>
              <a:t>thức</a:t>
            </a:r>
            <a:r>
              <a:rPr lang="en-US" dirty="0"/>
              <a:t> </a:t>
            </a:r>
            <a:r>
              <a:rPr lang="en-US" dirty="0" err="1"/>
              <a:t>chính</a:t>
            </a:r>
            <a:r>
              <a:rPr lang="en-US" dirty="0"/>
              <a:t>:</a:t>
            </a:r>
          </a:p>
          <a:p>
            <a:pPr lvl="1"/>
            <a:r>
              <a:rPr lang="en-US" dirty="0"/>
              <a:t>HTTP</a:t>
            </a:r>
          </a:p>
          <a:p>
            <a:pPr lvl="1"/>
            <a:r>
              <a:rPr lang="en-US" dirty="0"/>
              <a:t>HTTPS</a:t>
            </a:r>
          </a:p>
          <a:p>
            <a:pPr lvl="1"/>
            <a:r>
              <a:rPr lang="en-US" dirty="0"/>
              <a:t>TCP</a:t>
            </a:r>
          </a:p>
          <a:p>
            <a:pPr lvl="1"/>
            <a:r>
              <a:rPr lang="en-US" dirty="0"/>
              <a:t>UDP</a:t>
            </a:r>
          </a:p>
        </p:txBody>
      </p:sp>
    </p:spTree>
    <p:extLst>
      <p:ext uri="{BB962C8B-B14F-4D97-AF65-F5344CB8AC3E}">
        <p14:creationId xmlns:p14="http://schemas.microsoft.com/office/powerpoint/2010/main" val="243321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r>
              <a:rPr lang="en-US" dirty="0"/>
              <a:t>Load balancers </a:t>
            </a:r>
            <a:r>
              <a:rPr lang="en-US" dirty="0" err="1"/>
              <a:t>chọn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chuyển</a:t>
            </a:r>
            <a:r>
              <a:rPr lang="en-US" dirty="0"/>
              <a:t> </a:t>
            </a:r>
            <a:r>
              <a:rPr lang="en-US" dirty="0" err="1"/>
              <a:t>tiếp</a:t>
            </a:r>
            <a:r>
              <a:rPr lang="en-US" dirty="0"/>
              <a:t> </a:t>
            </a:r>
            <a:r>
              <a:rPr lang="en-US" dirty="0" err="1"/>
              <a:t>yêu</a:t>
            </a:r>
            <a:r>
              <a:rPr lang="en-US" dirty="0"/>
              <a:t> </a:t>
            </a:r>
            <a:r>
              <a:rPr lang="en-US" dirty="0" err="1"/>
              <a:t>cầu</a:t>
            </a:r>
            <a:r>
              <a:rPr lang="en-US" dirty="0"/>
              <a:t> </a:t>
            </a:r>
            <a:r>
              <a:rPr lang="en-US" dirty="0" err="1"/>
              <a:t>dựa</a:t>
            </a:r>
            <a:r>
              <a:rPr lang="en-US" dirty="0"/>
              <a:t> </a:t>
            </a:r>
            <a:r>
              <a:rPr lang="en-US" dirty="0" err="1"/>
              <a:t>trên</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hai</a:t>
            </a:r>
            <a:r>
              <a:rPr lang="en-US" dirty="0"/>
              <a:t> </a:t>
            </a:r>
            <a:r>
              <a:rPr lang="en-US" dirty="0" err="1"/>
              <a:t>yếu</a:t>
            </a:r>
            <a:r>
              <a:rPr lang="en-US" dirty="0"/>
              <a:t> </a:t>
            </a:r>
            <a:r>
              <a:rPr lang="en-US" dirty="0" err="1"/>
              <a:t>tố</a:t>
            </a:r>
            <a:r>
              <a:rPr lang="en-US" dirty="0"/>
              <a:t>:</a:t>
            </a:r>
          </a:p>
          <a:p>
            <a:pPr lvl="1"/>
            <a:r>
              <a:rPr lang="en-US" dirty="0"/>
              <a:t>Health Checks</a:t>
            </a:r>
          </a:p>
          <a:p>
            <a:pPr lvl="1"/>
            <a:r>
              <a:rPr lang="en-US" dirty="0" err="1"/>
              <a:t>Thuật</a:t>
            </a:r>
            <a:r>
              <a:rPr lang="en-US" dirty="0"/>
              <a:t> </a:t>
            </a:r>
            <a:r>
              <a:rPr lang="en-US" dirty="0" err="1"/>
              <a:t>toán</a:t>
            </a:r>
            <a:r>
              <a:rPr lang="en-US" dirty="0"/>
              <a:t> </a:t>
            </a:r>
            <a:r>
              <a:rPr lang="en-US" dirty="0" err="1"/>
              <a:t>lựa</a:t>
            </a:r>
            <a:r>
              <a:rPr lang="en-US" dirty="0"/>
              <a:t> </a:t>
            </a:r>
            <a:r>
              <a:rPr lang="en-US" dirty="0" err="1"/>
              <a:t>chọn</a:t>
            </a:r>
            <a:r>
              <a:rPr lang="en-US" dirty="0"/>
              <a:t> load balancing</a:t>
            </a:r>
          </a:p>
        </p:txBody>
      </p:sp>
    </p:spTree>
    <p:extLst>
      <p:ext uri="{BB962C8B-B14F-4D97-AF65-F5344CB8AC3E}">
        <p14:creationId xmlns:p14="http://schemas.microsoft.com/office/powerpoint/2010/main" val="224113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r>
              <a:rPr lang="en-US" b="1" dirty="0"/>
              <a:t>Health Checks</a:t>
            </a:r>
          </a:p>
          <a:p>
            <a:pPr lvl="1"/>
            <a:r>
              <a:rPr lang="vi-VN" dirty="0"/>
              <a:t>Load balancer chỉ chuyển tiếp lưu lượng đến "healthy" backend server. </a:t>
            </a:r>
            <a:endParaRPr lang="en-US" dirty="0"/>
          </a:p>
          <a:p>
            <a:pPr lvl="1"/>
            <a:r>
              <a:rPr lang="en-US" dirty="0"/>
              <a:t>K</a:t>
            </a:r>
            <a:r>
              <a:rPr lang="vi-VN" dirty="0"/>
              <a:t>iểm tra </a:t>
            </a:r>
            <a:r>
              <a:rPr lang="en-US" dirty="0"/>
              <a:t>“</a:t>
            </a:r>
            <a:r>
              <a:rPr lang="vi-VN" dirty="0"/>
              <a:t>sức khỏe thường xuyên</a:t>
            </a:r>
            <a:r>
              <a:rPr lang="en-US" dirty="0"/>
              <a:t>” </a:t>
            </a:r>
            <a:r>
              <a:rPr lang="en-US" dirty="0" err="1"/>
              <a:t>của</a:t>
            </a:r>
            <a:r>
              <a:rPr lang="en-US" dirty="0"/>
              <a:t> backend server</a:t>
            </a:r>
            <a:r>
              <a:rPr lang="vi-VN" dirty="0"/>
              <a:t> bằng cách cố gắng kết nối với backend server sử dụng giao thức và cổng được định nghĩa bởi các quy tắc chuyển tiếp để đảm bảo rằng các máy chủ đang lắng nghe. </a:t>
            </a:r>
            <a:endParaRPr lang="en-US" dirty="0"/>
          </a:p>
          <a:p>
            <a:pPr lvl="1"/>
            <a:r>
              <a:rPr lang="vi-VN" dirty="0"/>
              <a:t>Nếu một máy chủ không </a:t>
            </a:r>
            <a:r>
              <a:rPr lang="en-US" dirty="0"/>
              <a:t>“</a:t>
            </a:r>
            <a:r>
              <a:rPr lang="vi-VN" dirty="0"/>
              <a:t>kiểm tra sức khỏe</a:t>
            </a:r>
            <a:r>
              <a:rPr lang="en-US" dirty="0"/>
              <a:t>”</a:t>
            </a:r>
            <a:r>
              <a:rPr lang="vi-VN" dirty="0"/>
              <a:t>, và do đó không thể phục vụ yêu cầu, nó sẽ tự động loại bỏ khỏi vùng chứa, và request sẽ không được chuyển tiếp đến nó cho đến khi nó đáp ứng việc </a:t>
            </a:r>
            <a:r>
              <a:rPr lang="en-US" dirty="0"/>
              <a:t>“</a:t>
            </a:r>
            <a:r>
              <a:rPr lang="vi-VN" dirty="0"/>
              <a:t>kiểm tra sức khỏe</a:t>
            </a:r>
            <a:r>
              <a:rPr lang="en-US" dirty="0"/>
              <a:t>”</a:t>
            </a:r>
            <a:r>
              <a:rPr lang="vi-VN" dirty="0"/>
              <a:t> một lần nữa.</a:t>
            </a:r>
            <a:endParaRPr lang="en-US" dirty="0"/>
          </a:p>
        </p:txBody>
      </p:sp>
    </p:spTree>
    <p:extLst>
      <p:ext uri="{BB962C8B-B14F-4D97-AF65-F5344CB8AC3E}">
        <p14:creationId xmlns:p14="http://schemas.microsoft.com/office/powerpoint/2010/main" val="155338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LOAD BALANCING</a:t>
            </a:r>
          </a:p>
        </p:txBody>
      </p:sp>
      <p:sp>
        <p:nvSpPr>
          <p:cNvPr id="3" name="Content Placeholder 2"/>
          <p:cNvSpPr>
            <a:spLocks noGrp="1"/>
          </p:cNvSpPr>
          <p:nvPr>
            <p:ph idx="1"/>
          </p:nvPr>
        </p:nvSpPr>
        <p:spPr/>
        <p:txBody>
          <a:bodyPr/>
          <a:lstStyle/>
          <a:p>
            <a:r>
              <a:rPr lang="en-US" b="1" dirty="0" err="1"/>
              <a:t>Các</a:t>
            </a:r>
            <a:r>
              <a:rPr lang="en-US" b="1" dirty="0"/>
              <a:t> </a:t>
            </a:r>
            <a:r>
              <a:rPr lang="en-US" b="1" dirty="0" err="1"/>
              <a:t>thuật</a:t>
            </a:r>
            <a:r>
              <a:rPr lang="en-US" b="1" dirty="0"/>
              <a:t> </a:t>
            </a:r>
            <a:r>
              <a:rPr lang="en-US" b="1" dirty="0" err="1"/>
              <a:t>toán</a:t>
            </a:r>
            <a:r>
              <a:rPr lang="en-US" b="1" dirty="0"/>
              <a:t> load balancer</a:t>
            </a:r>
          </a:p>
          <a:p>
            <a:pPr lvl="1"/>
            <a:r>
              <a:rPr lang="vi-VN" dirty="0"/>
              <a:t>Round Robin - Round Robin có nghĩa là các máy chủ sẽ được lựa chọn theo tuần tự. Bộ load balancer sẽ chọn máy chủ đầu tiên trong danh sách của mình đối với yêu cầu đầu tiên, sau đó di chuyển xuống trong danh sách theo thứ tự, bắt đầu lại ở đầu trang khi đi đến cuối cùng.</a:t>
            </a:r>
            <a:endParaRPr lang="en-US" dirty="0"/>
          </a:p>
          <a:p>
            <a:pPr lvl="1"/>
            <a:r>
              <a:rPr lang="en-US" dirty="0"/>
              <a:t>Least Connections - load balancer </a:t>
            </a:r>
            <a:r>
              <a:rPr lang="en-US" dirty="0" err="1"/>
              <a:t>sẽ</a:t>
            </a:r>
            <a:r>
              <a:rPr lang="en-US" dirty="0"/>
              <a:t> </a:t>
            </a:r>
            <a:r>
              <a:rPr lang="en-US" dirty="0" err="1"/>
              <a:t>chọn</a:t>
            </a:r>
            <a:r>
              <a:rPr lang="en-US" dirty="0"/>
              <a:t> </a:t>
            </a:r>
            <a:r>
              <a:rPr lang="en-US" dirty="0" err="1"/>
              <a:t>máy</a:t>
            </a:r>
            <a:r>
              <a:rPr lang="en-US" dirty="0"/>
              <a:t> </a:t>
            </a:r>
            <a:r>
              <a:rPr lang="en-US" dirty="0" err="1"/>
              <a:t>chủ</a:t>
            </a:r>
            <a:r>
              <a:rPr lang="en-US" dirty="0"/>
              <a:t> </a:t>
            </a:r>
            <a:r>
              <a:rPr lang="en-US" dirty="0" err="1"/>
              <a:t>với</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ít</a:t>
            </a:r>
            <a:r>
              <a:rPr lang="en-US" dirty="0"/>
              <a:t> </a:t>
            </a:r>
            <a:r>
              <a:rPr lang="en-US" dirty="0" err="1"/>
              <a:t>nhất</a:t>
            </a:r>
            <a:r>
              <a:rPr lang="en-US" dirty="0"/>
              <a:t>.</a:t>
            </a:r>
          </a:p>
        </p:txBody>
      </p:sp>
    </p:spTree>
    <p:extLst>
      <p:ext uri="{BB962C8B-B14F-4D97-AF65-F5344CB8AC3E}">
        <p14:creationId xmlns:p14="http://schemas.microsoft.com/office/powerpoint/2010/main" val="1835593238"/>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E5B4DEA-E558-41A6-A383-0016FB3C2CE0}" vid="{7843DDF4-6A9C-45B1-AD7A-26D4299BB861}"/>
    </a:ext>
  </a:extLst>
</a:theme>
</file>

<file path=docProps/app.xml><?xml version="1.0" encoding="utf-8"?>
<Properties xmlns="http://schemas.openxmlformats.org/officeDocument/2006/extended-properties" xmlns:vt="http://schemas.openxmlformats.org/officeDocument/2006/docPropsVTypes">
  <Template>Theme1</Template>
  <TotalTime>0</TotalTime>
  <Words>1030</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Times New Roman</vt:lpstr>
      <vt:lpstr>Wingdings</vt:lpstr>
      <vt:lpstr>Theme1</vt:lpstr>
      <vt:lpstr>CHƯƠNG 6: NETWORK LOAD BALANCING</vt:lpstr>
      <vt:lpstr>NỘI DUNG</vt:lpstr>
      <vt:lpstr>KHÁI NIỆM NETWORK LOAD BALANCING</vt:lpstr>
      <vt:lpstr>KHÁI NIỆM NETWORK LOAD BALANCING</vt:lpstr>
      <vt:lpstr>KHÁI NIỆM NETWORK LOAD BALANCING</vt:lpstr>
      <vt:lpstr>KHÁI NIỆM NETWORK LOAD BALANCING</vt:lpstr>
      <vt:lpstr>CÁC THUẬT TOÁN LOAD BALANCING</vt:lpstr>
      <vt:lpstr>CÁC THUẬT TOÁN LOAD BALANCING</vt:lpstr>
      <vt:lpstr>CÁC THUẬT TOÁN LOAD BALANCING</vt:lpstr>
      <vt:lpstr>CÁC THUẬT TOÁN LOAD BALANCING</vt:lpstr>
      <vt:lpstr>CÁC THUẬT TOÁN LOAD BALANCING</vt:lpstr>
      <vt:lpstr>CÁC THUẬT TOÁN LOAD BALANCING</vt:lpstr>
      <vt:lpstr>LOAD BALANCER THÔNG MINH</vt:lpstr>
      <vt:lpstr>LOAD BALANCER THÔNG MINH</vt:lpstr>
      <vt:lpstr>TRIỂN KHAI NETWORK LOAD BALANCING</vt:lpstr>
      <vt:lpstr>PowerPoint Presentation</vt:lpstr>
      <vt:lpstr>PowerPoint Presentation</vt:lpstr>
      <vt:lpstr>PowerPoint Presentation</vt:lpstr>
      <vt:lpstr>KHÁI NIỆM GIÁM SÁT AN NINH MẠNG</vt:lpstr>
      <vt:lpstr>KHÁI NIỆM GIÁM SÁT AN NINH MẠNG</vt:lpstr>
      <vt:lpstr>GIAO THỨC SNMP</vt:lpstr>
      <vt:lpstr>PowerPoint Presentation</vt:lpstr>
      <vt:lpstr>GIAO THỨC SNMP</vt:lpstr>
      <vt:lpstr>GIAO THỨC SNMP</vt:lpstr>
      <vt:lpstr>TRIỂN KHAI SNMP</vt:lpstr>
      <vt:lpstr>TRIỂN KHAI SNMP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NETWORK LOAD BALANCING</dc:title>
  <dc:creator>huanluongminh@gmail.com</dc:creator>
  <cp:lastModifiedBy>huan luong</cp:lastModifiedBy>
  <cp:revision>8</cp:revision>
  <dcterms:created xsi:type="dcterms:W3CDTF">2018-07-05T06:56:23Z</dcterms:created>
  <dcterms:modified xsi:type="dcterms:W3CDTF">2018-12-05T15:45:51Z</dcterms:modified>
</cp:coreProperties>
</file>