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257" r:id="rId3"/>
    <p:sldId id="258" r:id="rId4"/>
    <p:sldId id="260" r:id="rId5"/>
    <p:sldId id="301" r:id="rId6"/>
    <p:sldId id="303" r:id="rId7"/>
    <p:sldId id="304" r:id="rId8"/>
    <p:sldId id="305" r:id="rId9"/>
    <p:sldId id="261" r:id="rId10"/>
    <p:sldId id="331" r:id="rId11"/>
    <p:sldId id="332" r:id="rId12"/>
    <p:sldId id="333" r:id="rId13"/>
    <p:sldId id="334" r:id="rId14"/>
    <p:sldId id="335" r:id="rId15"/>
    <p:sldId id="336" r:id="rId16"/>
    <p:sldId id="337" r:id="rId17"/>
    <p:sldId id="338" r:id="rId18"/>
    <p:sldId id="339" r:id="rId19"/>
    <p:sldId id="340" r:id="rId20"/>
    <p:sldId id="262" r:id="rId21"/>
    <p:sldId id="341" r:id="rId22"/>
    <p:sldId id="342" r:id="rId23"/>
    <p:sldId id="343" r:id="rId24"/>
    <p:sldId id="272" r:id="rId25"/>
    <p:sldId id="284" r:id="rId26"/>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B3C5"/>
    <a:srgbClr val="FFBF53"/>
    <a:srgbClr val="6A3C7C"/>
    <a:srgbClr val="F07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snapToGrid="0" showGuides="1">
      <p:cViewPr>
        <p:scale>
          <a:sx n="66" d="100"/>
          <a:sy n="66" d="100"/>
        </p:scale>
        <p:origin x="2118" y="1344"/>
      </p:cViewPr>
      <p:guideLst>
        <p:guide orient="horz" pos="2292"/>
        <p:guide pos="2880"/>
      </p:guideLst>
    </p:cSldViewPr>
  </p:slideViewPr>
  <p:notesTextViewPr>
    <p:cViewPr>
      <p:scale>
        <a:sx n="1" d="1"/>
        <a:sy n="1" d="1"/>
      </p:scale>
      <p:origin x="0" y="0"/>
    </p:cViewPr>
  </p:notesTextViewPr>
  <p:sorterViewPr showFormatting="0">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Calibri" panose="020F050202020403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Calibri" panose="020F050202020403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a:t>Click to edit Master title style</a:t>
            </a:r>
            <a:endParaRPr lang="zh-CN" altLang="en-US"/>
          </a:p>
          <a:p>
            <a:pPr lvl="1" indent="0"/>
            <a:r>
              <a:rPr lang="zh-CN" altLang="en-US"/>
              <a:t>Second level</a:t>
            </a:r>
            <a:endParaRPr lang="zh-CN" altLang="en-US"/>
          </a:p>
          <a:p>
            <a:pPr lvl="2" indent="0"/>
            <a:r>
              <a:rPr lang="zh-CN" altLang="en-US"/>
              <a:t>Third level</a:t>
            </a:r>
            <a:endParaRPr lang="zh-CN" altLang="en-US"/>
          </a:p>
          <a:p>
            <a:pPr lvl="3" indent="0"/>
            <a:r>
              <a:rPr lang="zh-CN" altLang="en-US"/>
              <a:t>Fouth level</a:t>
            </a:r>
            <a:endParaRPr lang="zh-CN" altLang="en-US"/>
          </a:p>
          <a:p>
            <a:pPr lvl="4" indent="0"/>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cs typeface="Calibri" panose="020F050202020403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cs typeface="Calibri" panose="020F0502020204030204" pitchFamily="34" charset="0"/>
              </a:defRPr>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Calibri" panose="020F0502020204030204" pitchFamily="34" charset="0"/>
      </a:defRPr>
    </a:lvl1pPr>
    <a:lvl2pPr marL="457200" algn="l" defTabSz="914400" rtl="0" eaLnBrk="1" latinLnBrk="0" hangingPunct="1">
      <a:defRPr sz="1200" kern="1200">
        <a:solidFill>
          <a:schemeClr val="tx1"/>
        </a:solidFill>
        <a:latin typeface="+mn-lt"/>
        <a:ea typeface="+mn-ea"/>
        <a:cs typeface="Calibri" panose="020F0502020204030204" pitchFamily="34" charset="0"/>
      </a:defRPr>
    </a:lvl2pPr>
    <a:lvl3pPr marL="914400" algn="l" defTabSz="914400" rtl="0" eaLnBrk="1" latinLnBrk="0" hangingPunct="1">
      <a:defRPr sz="1200" kern="1200">
        <a:solidFill>
          <a:schemeClr val="tx1"/>
        </a:solidFill>
        <a:latin typeface="+mn-lt"/>
        <a:ea typeface="+mn-ea"/>
        <a:cs typeface="Calibri" panose="020F0502020204030204" pitchFamily="34" charset="0"/>
      </a:defRPr>
    </a:lvl3pPr>
    <a:lvl4pPr marL="1371600" algn="l" defTabSz="914400" rtl="0" eaLnBrk="1" latinLnBrk="0" hangingPunct="1">
      <a:defRPr sz="1200" kern="1200">
        <a:solidFill>
          <a:schemeClr val="tx1"/>
        </a:solidFill>
        <a:latin typeface="+mn-lt"/>
        <a:ea typeface="+mn-ea"/>
        <a:cs typeface="Calibri" panose="020F0502020204030204" pitchFamily="34" charset="0"/>
      </a:defRPr>
    </a:lvl4pPr>
    <a:lvl5pPr marL="1828800" algn="l" defTabSz="914400" rtl="0" eaLnBrk="1" latinLnBrk="0" hangingPunct="1">
      <a:defRPr sz="1200" kern="1200">
        <a:solidFill>
          <a:schemeClr val="tx1"/>
        </a:solidFill>
        <a:latin typeface="+mn-lt"/>
        <a:ea typeface="+mn-ea"/>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smtClean="0">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dirty="0">
                <a:sym typeface="+mn-ea"/>
              </a:rPr>
              <a:t>Click here to edit the master text style</a:t>
            </a:r>
            <a:endParaRPr lang="zh-CN" altLang="en-US" sz="2800" strike="noStrike" noProof="1" dirty="0"/>
          </a:p>
          <a:p>
            <a:pPr lvl="1" fontAlgn="auto"/>
            <a:r>
              <a:rPr lang="zh-CN" altLang="en-US" sz="2800" strike="noStrike" noProof="1" dirty="0">
                <a:sym typeface="+mn-ea"/>
              </a:rPr>
              <a:t>The second level</a:t>
            </a:r>
            <a:endParaRPr lang="zh-CN" altLang="en-US" sz="2800" strike="noStrike" noProof="1" dirty="0"/>
          </a:p>
          <a:p>
            <a:pPr lvl="2" fontAlgn="auto"/>
            <a:r>
              <a:rPr lang="zh-CN" altLang="en-US" sz="2800" strike="noStrike" noProof="1" dirty="0">
                <a:sym typeface="+mn-ea"/>
              </a:rPr>
              <a:t>The third level</a:t>
            </a:r>
            <a:endParaRPr lang="zh-CN" altLang="en-US" sz="2800" strike="noStrike" noProof="1" dirty="0"/>
          </a:p>
          <a:p>
            <a:pPr lvl="3" fontAlgn="auto"/>
            <a:r>
              <a:rPr lang="zh-CN" altLang="en-US" sz="2800" strike="noStrike" noProof="1" dirty="0">
                <a:sym typeface="+mn-ea"/>
              </a:rPr>
              <a:t>The fourth level</a:t>
            </a:r>
            <a:endParaRPr lang="zh-CN" altLang="en-US" sz="2800" strike="noStrike" noProof="1" dirty="0"/>
          </a:p>
          <a:p>
            <a:pPr lvl="4" fontAlgn="auto"/>
            <a:r>
              <a:rPr lang="zh-CN" altLang="en-US" sz="2800" strike="noStrike" noProof="1" dirty="0">
                <a:sym typeface="+mn-ea"/>
              </a:rPr>
              <a:t>Fifth level</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1" indent="-228600"/>
            <a:r>
              <a:rPr lang="zh-CN" altLang="en-US" dirty="0"/>
              <a:t>Click here to edit the master text style</a:t>
            </a:r>
            <a:endParaRPr lang="zh-CN" altLang="en-US" dirty="0"/>
          </a:p>
          <a:p>
            <a:pPr lvl="1" indent="-228600"/>
            <a:r>
              <a:rPr lang="zh-CN" altLang="en-US" dirty="0"/>
              <a:t>The second level</a:t>
            </a:r>
            <a:endParaRPr lang="zh-CN" altLang="en-US" dirty="0"/>
          </a:p>
          <a:p>
            <a:pPr lvl="2" indent="-228600"/>
            <a:r>
              <a:rPr lang="zh-CN" altLang="en-US" dirty="0"/>
              <a:t>The third level</a:t>
            </a:r>
            <a:endParaRPr lang="zh-CN" altLang="en-US" dirty="0"/>
          </a:p>
          <a:p>
            <a:pPr lvl="3" indent="-228600"/>
            <a:r>
              <a:rPr lang="zh-CN" altLang="en-US" dirty="0"/>
              <a:t>The 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jpeg"/><Relationship Id="rId1" Type="http://schemas.openxmlformats.org/officeDocument/2006/relationships/image" Target="../media/image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58468" y="170561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3948" y="555053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grpSp>
        <p:nvGrpSpPr>
          <p:cNvPr id="24" name="组合 23"/>
          <p:cNvGrpSpPr/>
          <p:nvPr/>
        </p:nvGrpSpPr>
        <p:grpSpPr>
          <a:xfrm>
            <a:off x="3084830" y="1577975"/>
            <a:ext cx="1331913" cy="1331913"/>
            <a:chOff x="139391" y="1379571"/>
            <a:chExt cx="1651309" cy="1651309"/>
          </a:xfrm>
        </p:grpSpPr>
        <p:sp>
          <p:nvSpPr>
            <p:cNvPr id="27" name="椭圆 24"/>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8" name="椭圆 25"/>
            <p:cNvSpPr/>
            <p:nvPr/>
          </p:nvSpPr>
          <p:spPr>
            <a:xfrm>
              <a:off x="269291" y="1497662"/>
              <a:ext cx="1417095" cy="1415127"/>
            </a:xfrm>
            <a:prstGeom prst="ellipse">
              <a:avLst/>
            </a:prstGeom>
            <a:solidFill>
              <a:srgbClr val="02B3C5"/>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1" name="文本框 26"/>
            <p:cNvSpPr txBox="1"/>
            <p:nvPr/>
          </p:nvSpPr>
          <p:spPr>
            <a:xfrm>
              <a:off x="517932"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Ó</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32" name="组合 27"/>
          <p:cNvGrpSpPr/>
          <p:nvPr/>
        </p:nvGrpSpPr>
        <p:grpSpPr>
          <a:xfrm>
            <a:off x="4509135" y="1577975"/>
            <a:ext cx="1331913" cy="1331913"/>
            <a:chOff x="139391" y="1379571"/>
            <a:chExt cx="1651309" cy="1651309"/>
          </a:xfrm>
        </p:grpSpPr>
        <p:sp>
          <p:nvSpPr>
            <p:cNvPr id="33" name="椭圆 28"/>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4" name="椭圆 29"/>
            <p:cNvSpPr/>
            <p:nvPr/>
          </p:nvSpPr>
          <p:spPr>
            <a:xfrm>
              <a:off x="269291" y="1497662"/>
              <a:ext cx="1417095" cy="1415127"/>
            </a:xfrm>
            <a:prstGeom prst="ellipse">
              <a:avLst/>
            </a:prstGeom>
            <a:solidFill>
              <a:srgbClr val="6A3C7C"/>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5" name="文本框 30"/>
            <p:cNvSpPr txBox="1"/>
            <p:nvPr/>
          </p:nvSpPr>
          <p:spPr>
            <a:xfrm>
              <a:off x="449577" y="1562219"/>
              <a:ext cx="867577" cy="1372220"/>
            </a:xfrm>
            <a:prstGeom prst="rect">
              <a:avLst/>
            </a:prstGeom>
            <a:noFill/>
            <a:ln w="9525">
              <a:noFill/>
            </a:ln>
          </p:spPr>
          <p:txBody>
            <a:bodyPr wrap="square"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M</a:t>
              </a:r>
              <a:endParaRPr lang="en-US" altLang="zh-CN" sz="6600" dirty="0">
                <a:solidFill>
                  <a:schemeClr val="bg1"/>
                </a:solidFill>
                <a:ea typeface="SimSun" panose="02010600030101010101" pitchFamily="2" charset="-122"/>
                <a:cs typeface="Calibri" panose="020F0502020204030204" pitchFamily="34" charset="0"/>
              </a:endParaRPr>
            </a:p>
          </p:txBody>
        </p:sp>
      </p:grpSp>
      <p:sp>
        <p:nvSpPr>
          <p:cNvPr id="36" name="椭圆 6"/>
          <p:cNvSpPr/>
          <p:nvPr/>
        </p:nvSpPr>
        <p:spPr>
          <a:xfrm>
            <a:off x="6153785" y="1640205"/>
            <a:ext cx="1210310" cy="124396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8" name="Rectangles 37"/>
          <p:cNvSpPr/>
          <p:nvPr/>
        </p:nvSpPr>
        <p:spPr>
          <a:xfrm>
            <a:off x="6242685" y="1691005"/>
            <a:ext cx="1032510" cy="1106805"/>
          </a:xfrm>
          <a:prstGeom prst="rect">
            <a:avLst/>
          </a:prstGeom>
          <a:noFill/>
          <a:ln>
            <a:noFill/>
          </a:ln>
        </p:spPr>
        <p:txBody>
          <a:bodyPr wrap="none" rtlCol="0" anchor="t">
            <a:spAutoFit/>
          </a:bodyPr>
          <a:p>
            <a:pPr algn="ctr"/>
            <a:r>
              <a:rPr lang="en-US" altLang="zh-CN" sz="6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15</a:t>
            </a:r>
            <a:endParaRPr lang="en-US" altLang="zh-CN" sz="6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5" name="椭圆 13"/>
          <p:cNvSpPr/>
          <p:nvPr/>
        </p:nvSpPr>
        <p:spPr>
          <a:xfrm>
            <a:off x="1189990" y="4829810"/>
            <a:ext cx="687705" cy="62992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7" name="椭圆 13"/>
          <p:cNvSpPr/>
          <p:nvPr/>
        </p:nvSpPr>
        <p:spPr>
          <a:xfrm>
            <a:off x="1189990" y="5641975"/>
            <a:ext cx="687705" cy="62992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8" name="Rectangles 47"/>
          <p:cNvSpPr/>
          <p:nvPr/>
        </p:nvSpPr>
        <p:spPr>
          <a:xfrm>
            <a:off x="1263650" y="4730115"/>
            <a:ext cx="540385" cy="829945"/>
          </a:xfrm>
          <a:prstGeom prst="rect">
            <a:avLst/>
          </a:prstGeom>
          <a:noFill/>
          <a:ln>
            <a:noFill/>
          </a:ln>
        </p:spPr>
        <p:txBody>
          <a:bodyPr wrap="square" rtlCol="0" anchor="t">
            <a:spAutoFit/>
          </a:bodyPr>
          <a:p>
            <a:pPr algn="ctr"/>
            <a:r>
              <a:rPr lang="en-US" altLang="zh-CN" sz="4800" b="1">
                <a:solidFill>
                  <a:schemeClr val="bg2"/>
                </a:solidFill>
                <a:effectLst>
                  <a:innerShdw blurRad="63500" dist="50800" dir="13500000">
                    <a:srgbClr val="000000">
                      <a:alpha val="50000"/>
                    </a:srgbClr>
                  </a:innerShdw>
                </a:effectLst>
              </a:rPr>
              <a:t>3</a:t>
            </a:r>
            <a:endParaRPr lang="en-US" altLang="zh-CN" sz="4800" b="1">
              <a:solidFill>
                <a:schemeClr val="bg2"/>
              </a:solidFill>
              <a:effectLst>
                <a:innerShdw blurRad="63500" dist="50800" dir="13500000">
                  <a:srgbClr val="000000">
                    <a:alpha val="50000"/>
                  </a:srgbClr>
                </a:innerShdw>
              </a:effectLst>
            </a:endParaRPr>
          </a:p>
        </p:txBody>
      </p:sp>
      <p:sp>
        <p:nvSpPr>
          <p:cNvPr id="49" name="椭圆 16"/>
          <p:cNvSpPr/>
          <p:nvPr/>
        </p:nvSpPr>
        <p:spPr>
          <a:xfrm>
            <a:off x="322580" y="1630045"/>
            <a:ext cx="1331595" cy="1332230"/>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0" name="椭圆 17"/>
          <p:cNvSpPr/>
          <p:nvPr/>
        </p:nvSpPr>
        <p:spPr>
          <a:xfrm>
            <a:off x="416560" y="1691005"/>
            <a:ext cx="1143000" cy="1141730"/>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1" name="文本框 18"/>
          <p:cNvSpPr txBox="1"/>
          <p:nvPr/>
        </p:nvSpPr>
        <p:spPr>
          <a:xfrm>
            <a:off x="627380" y="1743075"/>
            <a:ext cx="699770" cy="1106805"/>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N</a:t>
            </a:r>
            <a:endParaRPr lang="en-US" altLang="zh-CN" sz="6600" dirty="0">
              <a:solidFill>
                <a:schemeClr val="bg1"/>
              </a:solidFill>
              <a:ea typeface="SimSun" panose="02010600030101010101" pitchFamily="2" charset="-122"/>
              <a:cs typeface="Calibri" panose="020F0502020204030204" pitchFamily="34" charset="0"/>
            </a:endParaRPr>
          </a:p>
        </p:txBody>
      </p:sp>
      <p:grpSp>
        <p:nvGrpSpPr>
          <p:cNvPr id="52" name="组合 19"/>
          <p:cNvGrpSpPr/>
          <p:nvPr/>
        </p:nvGrpSpPr>
        <p:grpSpPr>
          <a:xfrm>
            <a:off x="1698943" y="1595755"/>
            <a:ext cx="1331912" cy="1331913"/>
            <a:chOff x="139391" y="1379571"/>
            <a:chExt cx="1651309" cy="1651309"/>
          </a:xfrm>
        </p:grpSpPr>
        <p:sp>
          <p:nvSpPr>
            <p:cNvPr id="53"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4"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5" name="文本框 22"/>
            <p:cNvSpPr txBox="1"/>
            <p:nvPr/>
          </p:nvSpPr>
          <p:spPr>
            <a:xfrm>
              <a:off x="531316" y="1497811"/>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H</a:t>
              </a:r>
              <a:endParaRPr lang="en-US" altLang="zh-CN" sz="6600" dirty="0">
                <a:solidFill>
                  <a:schemeClr val="bg1"/>
                </a:solidFill>
                <a:ea typeface="SimSun" panose="02010600030101010101" pitchFamily="2" charset="-122"/>
                <a:cs typeface="Calibri" panose="020F0502020204030204" pitchFamily="34" charset="0"/>
              </a:endParaRPr>
            </a:p>
          </p:txBody>
        </p:sp>
      </p:grpSp>
      <p:sp>
        <p:nvSpPr>
          <p:cNvPr id="58" name="椭圆 13"/>
          <p:cNvSpPr/>
          <p:nvPr/>
        </p:nvSpPr>
        <p:spPr>
          <a:xfrm>
            <a:off x="1189990" y="3275330"/>
            <a:ext cx="687705" cy="62992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9" name="Rectangles 58"/>
          <p:cNvSpPr/>
          <p:nvPr/>
        </p:nvSpPr>
        <p:spPr>
          <a:xfrm>
            <a:off x="1263650" y="3175000"/>
            <a:ext cx="540385" cy="829945"/>
          </a:xfrm>
          <a:prstGeom prst="rect">
            <a:avLst/>
          </a:prstGeom>
          <a:noFill/>
          <a:ln>
            <a:noFill/>
          </a:ln>
        </p:spPr>
        <p:txBody>
          <a:bodyPr wrap="square" rtlCol="0" anchor="t">
            <a:spAutoFit/>
          </a:bodyPr>
          <a:p>
            <a:pPr algn="ctr"/>
            <a:r>
              <a:rPr lang="en-US" altLang="zh-CN" sz="4800" b="1">
                <a:solidFill>
                  <a:schemeClr val="bg2"/>
                </a:solidFill>
                <a:effectLst>
                  <a:innerShdw blurRad="63500" dist="50800" dir="13500000">
                    <a:srgbClr val="000000">
                      <a:alpha val="50000"/>
                    </a:srgbClr>
                  </a:innerShdw>
                </a:effectLst>
              </a:rPr>
              <a:t>1</a:t>
            </a:r>
            <a:endParaRPr lang="en-US" altLang="zh-CN" sz="4800" b="1">
              <a:solidFill>
                <a:schemeClr val="bg2"/>
              </a:solidFill>
              <a:effectLst>
                <a:innerShdw blurRad="63500" dist="50800" dir="13500000">
                  <a:srgbClr val="000000">
                    <a:alpha val="50000"/>
                  </a:srgbClr>
                </a:innerShdw>
              </a:effectLst>
            </a:endParaRPr>
          </a:p>
        </p:txBody>
      </p:sp>
      <p:sp>
        <p:nvSpPr>
          <p:cNvPr id="64" name="椭圆 13"/>
          <p:cNvSpPr/>
          <p:nvPr/>
        </p:nvSpPr>
        <p:spPr>
          <a:xfrm>
            <a:off x="1189990" y="4065905"/>
            <a:ext cx="687705" cy="62992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5" name="Rectangles 64"/>
          <p:cNvSpPr/>
          <p:nvPr/>
        </p:nvSpPr>
        <p:spPr>
          <a:xfrm>
            <a:off x="1263650" y="3965575"/>
            <a:ext cx="540385" cy="829945"/>
          </a:xfrm>
          <a:prstGeom prst="rect">
            <a:avLst/>
          </a:prstGeom>
          <a:noFill/>
          <a:ln>
            <a:noFill/>
          </a:ln>
        </p:spPr>
        <p:txBody>
          <a:bodyPr wrap="square" rtlCol="0" anchor="t">
            <a:spAutoFit/>
          </a:bodyPr>
          <a:p>
            <a:pPr algn="ctr"/>
            <a:r>
              <a:rPr lang="en-US" altLang="zh-CN" sz="4800" b="1">
                <a:solidFill>
                  <a:schemeClr val="bg2"/>
                </a:solidFill>
                <a:effectLst>
                  <a:innerShdw blurRad="63500" dist="50800" dir="13500000">
                    <a:srgbClr val="000000">
                      <a:alpha val="50000"/>
                    </a:srgbClr>
                  </a:innerShdw>
                </a:effectLst>
              </a:rPr>
              <a:t>2</a:t>
            </a:r>
            <a:endParaRPr lang="en-US" altLang="zh-CN" sz="4800" b="1">
              <a:solidFill>
                <a:schemeClr val="bg2"/>
              </a:solidFill>
              <a:effectLst>
                <a:innerShdw blurRad="63500" dist="50800" dir="13500000">
                  <a:srgbClr val="000000">
                    <a:alpha val="50000"/>
                  </a:srgbClr>
                </a:innerShdw>
              </a:effectLst>
            </a:endParaRPr>
          </a:p>
        </p:txBody>
      </p:sp>
      <p:sp>
        <p:nvSpPr>
          <p:cNvPr id="66" name="Rectangles 65"/>
          <p:cNvSpPr/>
          <p:nvPr/>
        </p:nvSpPr>
        <p:spPr>
          <a:xfrm>
            <a:off x="1263650" y="5541645"/>
            <a:ext cx="540385" cy="829945"/>
          </a:xfrm>
          <a:prstGeom prst="rect">
            <a:avLst/>
          </a:prstGeom>
          <a:noFill/>
          <a:ln>
            <a:noFill/>
          </a:ln>
        </p:spPr>
        <p:txBody>
          <a:bodyPr wrap="square" rtlCol="0" anchor="t">
            <a:spAutoFit/>
          </a:bodyPr>
          <a:p>
            <a:pPr algn="ctr"/>
            <a:r>
              <a:rPr lang="en-US" altLang="zh-CN" sz="4800" b="1">
                <a:solidFill>
                  <a:schemeClr val="bg2"/>
                </a:solidFill>
                <a:effectLst>
                  <a:innerShdw blurRad="63500" dist="50800" dir="13500000">
                    <a:srgbClr val="000000">
                      <a:alpha val="50000"/>
                    </a:srgbClr>
                  </a:innerShdw>
                </a:effectLst>
              </a:rPr>
              <a:t>4</a:t>
            </a:r>
            <a:endParaRPr lang="en-US" altLang="zh-CN" sz="4800" b="1">
              <a:solidFill>
                <a:schemeClr val="bg2"/>
              </a:solidFill>
              <a:effectLst>
                <a:innerShdw blurRad="63500" dist="50800" dir="13500000">
                  <a:srgbClr val="000000">
                    <a:alpha val="50000"/>
                  </a:srgbClr>
                </a:innerShdw>
              </a:effectLst>
            </a:endParaRPr>
          </a:p>
        </p:txBody>
      </p:sp>
      <p:sp>
        <p:nvSpPr>
          <p:cNvPr id="67" name="Text Box 66"/>
          <p:cNvSpPr txBox="1"/>
          <p:nvPr/>
        </p:nvSpPr>
        <p:spPr>
          <a:xfrm>
            <a:off x="2626360" y="3390265"/>
            <a:ext cx="2470785" cy="398780"/>
          </a:xfrm>
          <a:prstGeom prst="rect">
            <a:avLst/>
          </a:prstGeom>
          <a:noFill/>
        </p:spPr>
        <p:txBody>
          <a:bodyPr wrap="square" rtlCol="0">
            <a:spAutoFit/>
          </a:bodyPr>
          <a:p>
            <a:pPr algn="dist"/>
            <a:r>
              <a:rPr lang="en-US" sz="2000">
                <a:latin typeface="Times New Roman" panose="02020603050405020304" charset="0"/>
                <a:cs typeface="Times New Roman" panose="02020603050405020304" charset="0"/>
              </a:rPr>
              <a:t>Nguyễn Thương Mến</a:t>
            </a:r>
            <a:endParaRPr lang="en-US" sz="2000">
              <a:latin typeface="Times New Roman" panose="02020603050405020304" charset="0"/>
              <a:cs typeface="Times New Roman" panose="02020603050405020304" charset="0"/>
            </a:endParaRPr>
          </a:p>
        </p:txBody>
      </p:sp>
      <p:sp>
        <p:nvSpPr>
          <p:cNvPr id="68" name="Text Box 67"/>
          <p:cNvSpPr txBox="1"/>
          <p:nvPr/>
        </p:nvSpPr>
        <p:spPr>
          <a:xfrm>
            <a:off x="2714625" y="4181475"/>
            <a:ext cx="2382520" cy="398780"/>
          </a:xfrm>
          <a:prstGeom prst="rect">
            <a:avLst/>
          </a:prstGeom>
          <a:noFill/>
        </p:spPr>
        <p:txBody>
          <a:bodyPr wrap="square" rtlCol="0">
            <a:spAutoFit/>
          </a:bodyPr>
          <a:p>
            <a:pPr algn="dist"/>
            <a:r>
              <a:rPr lang="en-US" sz="2000">
                <a:latin typeface="Times New Roman" panose="02020603050405020304" charset="0"/>
                <a:cs typeface="Times New Roman" panose="02020603050405020304" charset="0"/>
              </a:rPr>
              <a:t>Đặng Thị Kiều Oanh</a:t>
            </a:r>
            <a:endParaRPr lang="en-US" sz="2000">
              <a:latin typeface="Times New Roman" panose="02020603050405020304" charset="0"/>
              <a:cs typeface="Times New Roman" panose="02020603050405020304" charset="0"/>
            </a:endParaRPr>
          </a:p>
        </p:txBody>
      </p:sp>
      <p:sp>
        <p:nvSpPr>
          <p:cNvPr id="69" name="Text Box 68"/>
          <p:cNvSpPr txBox="1"/>
          <p:nvPr/>
        </p:nvSpPr>
        <p:spPr>
          <a:xfrm>
            <a:off x="2714625" y="4946015"/>
            <a:ext cx="2383155" cy="398780"/>
          </a:xfrm>
          <a:prstGeom prst="rect">
            <a:avLst/>
          </a:prstGeom>
          <a:noFill/>
        </p:spPr>
        <p:txBody>
          <a:bodyPr wrap="square" rtlCol="0">
            <a:spAutoFit/>
          </a:bodyPr>
          <a:p>
            <a:pPr algn="dist"/>
            <a:r>
              <a:rPr lang="en-US" sz="2000">
                <a:latin typeface="Times New Roman" panose="02020603050405020304" charset="0"/>
                <a:cs typeface="Times New Roman" panose="02020603050405020304" charset="0"/>
              </a:rPr>
              <a:t>Giang Thế Phong</a:t>
            </a:r>
            <a:endParaRPr lang="en-US" sz="2000">
              <a:latin typeface="Times New Roman" panose="02020603050405020304" charset="0"/>
              <a:cs typeface="Times New Roman" panose="02020603050405020304" charset="0"/>
            </a:endParaRPr>
          </a:p>
        </p:txBody>
      </p:sp>
      <p:sp>
        <p:nvSpPr>
          <p:cNvPr id="70" name="Text Box 69"/>
          <p:cNvSpPr txBox="1"/>
          <p:nvPr/>
        </p:nvSpPr>
        <p:spPr>
          <a:xfrm>
            <a:off x="2713990" y="5756910"/>
            <a:ext cx="2383155" cy="398780"/>
          </a:xfrm>
          <a:prstGeom prst="rect">
            <a:avLst/>
          </a:prstGeom>
          <a:noFill/>
        </p:spPr>
        <p:txBody>
          <a:bodyPr wrap="square" rtlCol="0">
            <a:spAutoFit/>
          </a:bodyPr>
          <a:p>
            <a:pPr algn="dist"/>
            <a:r>
              <a:rPr lang="en-US" sz="2000">
                <a:latin typeface="Times New Roman" panose="02020603050405020304" charset="0"/>
                <a:cs typeface="Times New Roman" panose="02020603050405020304" charset="0"/>
              </a:rPr>
              <a:t>Trần Thanh Phong</a:t>
            </a:r>
            <a:endParaRPr lang="en-US" sz="200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椭圆 11"/>
          <p:cNvSpPr/>
          <p:nvPr/>
        </p:nvSpPr>
        <p:spPr>
          <a:xfrm>
            <a:off x="2306955" y="622236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7" name="文本框 5"/>
          <p:cNvSpPr txBox="1"/>
          <p:nvPr/>
        </p:nvSpPr>
        <p:spPr>
          <a:xfrm>
            <a:off x="386080" y="476250"/>
            <a:ext cx="5546725" cy="521970"/>
          </a:xfrm>
          <a:prstGeom prst="rect">
            <a:avLst/>
          </a:prstGeom>
          <a:noFill/>
          <a:ln w="9525">
            <a:noFill/>
          </a:ln>
        </p:spPr>
        <p:txBody>
          <a:bodyPr wrap="square" anchor="t">
            <a:spAutoFit/>
          </a:bodyPr>
          <a:p>
            <a:pPr defTabSz="914400"/>
            <a:r>
              <a:rPr lang="en-US" sz="2800" dirty="0">
                <a:solidFill>
                  <a:srgbClr val="404040"/>
                </a:solidFill>
                <a:cs typeface="Calibri" panose="020F0502020204030204" pitchFamily="34" charset="0"/>
                <a:sym typeface="+mn-ea"/>
              </a:rPr>
              <a:t>Nguyên Tắc Tương Tác ( Affordance )</a:t>
            </a:r>
            <a:endParaRPr lang="zh-CN" altLang="en-US" sz="2800" dirty="0">
              <a:solidFill>
                <a:srgbClr val="404040"/>
              </a:solidFill>
              <a:ea typeface="Calibri" panose="020F0502020204030204" pitchFamily="34" charset="0"/>
              <a:cs typeface="Calibri" panose="020F0502020204030204" pitchFamily="34" charset="0"/>
            </a:endParaRPr>
          </a:p>
        </p:txBody>
      </p:sp>
      <p:sp>
        <p:nvSpPr>
          <p:cNvPr id="28" name="椭圆 3"/>
          <p:cNvSpPr/>
          <p:nvPr/>
        </p:nvSpPr>
        <p:spPr>
          <a:xfrm>
            <a:off x="958533" y="115284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9" name="Freeform 88"/>
          <p:cNvSpPr>
            <a:spLocks noEditPoints="1"/>
          </p:cNvSpPr>
          <p:nvPr/>
        </p:nvSpPr>
        <p:spPr bwMode="auto">
          <a:xfrm>
            <a:off x="1279208" y="1445260"/>
            <a:ext cx="327025" cy="338138"/>
          </a:xfrm>
          <a:custGeom>
            <a:avLst/>
            <a:gdLst>
              <a:gd name="T0" fmla="*/ 374 w 386"/>
              <a:gd name="T1" fmla="*/ 344 h 400"/>
              <a:gd name="T2" fmla="*/ 243 w 386"/>
              <a:gd name="T3" fmla="*/ 137 h 400"/>
              <a:gd name="T4" fmla="*/ 243 w 386"/>
              <a:gd name="T5" fmla="*/ 33 h 400"/>
              <a:gd name="T6" fmla="*/ 260 w 386"/>
              <a:gd name="T7" fmla="*/ 33 h 400"/>
              <a:gd name="T8" fmla="*/ 272 w 386"/>
              <a:gd name="T9" fmla="*/ 28 h 400"/>
              <a:gd name="T10" fmla="*/ 277 w 386"/>
              <a:gd name="T11" fmla="*/ 17 h 400"/>
              <a:gd name="T12" fmla="*/ 272 w 386"/>
              <a:gd name="T13" fmla="*/ 5 h 400"/>
              <a:gd name="T14" fmla="*/ 260 w 386"/>
              <a:gd name="T15" fmla="*/ 0 h 400"/>
              <a:gd name="T16" fmla="*/ 126 w 386"/>
              <a:gd name="T17" fmla="*/ 0 h 400"/>
              <a:gd name="T18" fmla="*/ 115 w 386"/>
              <a:gd name="T19" fmla="*/ 5 h 400"/>
              <a:gd name="T20" fmla="*/ 110 w 386"/>
              <a:gd name="T21" fmla="*/ 17 h 400"/>
              <a:gd name="T22" fmla="*/ 115 w 386"/>
              <a:gd name="T23" fmla="*/ 28 h 400"/>
              <a:gd name="T24" fmla="*/ 126 w 386"/>
              <a:gd name="T25" fmla="*/ 33 h 400"/>
              <a:gd name="T26" fmla="*/ 143 w 386"/>
              <a:gd name="T27" fmla="*/ 33 h 400"/>
              <a:gd name="T28" fmla="*/ 143 w 386"/>
              <a:gd name="T29" fmla="*/ 137 h 400"/>
              <a:gd name="T30" fmla="*/ 12 w 386"/>
              <a:gd name="T31" fmla="*/ 344 h 400"/>
              <a:gd name="T32" fmla="*/ 6 w 386"/>
              <a:gd name="T33" fmla="*/ 384 h 400"/>
              <a:gd name="T34" fmla="*/ 43 w 386"/>
              <a:gd name="T35" fmla="*/ 400 h 400"/>
              <a:gd name="T36" fmla="*/ 343 w 386"/>
              <a:gd name="T37" fmla="*/ 400 h 400"/>
              <a:gd name="T38" fmla="*/ 380 w 386"/>
              <a:gd name="T39" fmla="*/ 384 h 400"/>
              <a:gd name="T40" fmla="*/ 374 w 386"/>
              <a:gd name="T41" fmla="*/ 344 h 400"/>
              <a:gd name="T42" fmla="*/ 100 w 386"/>
              <a:gd name="T43" fmla="*/ 267 h 400"/>
              <a:gd name="T44" fmla="*/ 171 w 386"/>
              <a:gd name="T45" fmla="*/ 155 h 400"/>
              <a:gd name="T46" fmla="*/ 177 w 386"/>
              <a:gd name="T47" fmla="*/ 147 h 400"/>
              <a:gd name="T48" fmla="*/ 177 w 386"/>
              <a:gd name="T49" fmla="*/ 33 h 400"/>
              <a:gd name="T50" fmla="*/ 210 w 386"/>
              <a:gd name="T51" fmla="*/ 33 h 400"/>
              <a:gd name="T52" fmla="*/ 210 w 386"/>
              <a:gd name="T53" fmla="*/ 147 h 400"/>
              <a:gd name="T54" fmla="*/ 215 w 386"/>
              <a:gd name="T55" fmla="*/ 155 h 400"/>
              <a:gd name="T56" fmla="*/ 286 w 386"/>
              <a:gd name="T57" fmla="*/ 267 h 400"/>
              <a:gd name="T58" fmla="*/ 100 w 386"/>
              <a:gd name="T59" fmla="*/ 267 h 400"/>
              <a:gd name="T60" fmla="*/ 100 w 386"/>
              <a:gd name="T61" fmla="*/ 267 h 400"/>
              <a:gd name="T62" fmla="*/ 100 w 386"/>
              <a:gd name="T63" fmla="*/ 26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6" h="400">
                <a:moveTo>
                  <a:pt x="374" y="344"/>
                </a:moveTo>
                <a:cubicBezTo>
                  <a:pt x="243" y="137"/>
                  <a:pt x="243" y="137"/>
                  <a:pt x="243" y="137"/>
                </a:cubicBezTo>
                <a:cubicBezTo>
                  <a:pt x="243" y="33"/>
                  <a:pt x="243" y="33"/>
                  <a:pt x="243" y="33"/>
                </a:cubicBezTo>
                <a:cubicBezTo>
                  <a:pt x="260" y="33"/>
                  <a:pt x="260" y="33"/>
                  <a:pt x="260" y="33"/>
                </a:cubicBezTo>
                <a:cubicBezTo>
                  <a:pt x="264" y="33"/>
                  <a:pt x="268" y="32"/>
                  <a:pt x="272" y="28"/>
                </a:cubicBezTo>
                <a:cubicBezTo>
                  <a:pt x="275" y="25"/>
                  <a:pt x="277" y="21"/>
                  <a:pt x="277" y="17"/>
                </a:cubicBezTo>
                <a:cubicBezTo>
                  <a:pt x="277" y="12"/>
                  <a:pt x="275" y="8"/>
                  <a:pt x="272" y="5"/>
                </a:cubicBezTo>
                <a:cubicBezTo>
                  <a:pt x="268" y="2"/>
                  <a:pt x="264" y="0"/>
                  <a:pt x="260" y="0"/>
                </a:cubicBezTo>
                <a:cubicBezTo>
                  <a:pt x="126" y="0"/>
                  <a:pt x="126" y="0"/>
                  <a:pt x="126" y="0"/>
                </a:cubicBezTo>
                <a:cubicBezTo>
                  <a:pt x="122" y="0"/>
                  <a:pt x="118" y="2"/>
                  <a:pt x="115" y="5"/>
                </a:cubicBezTo>
                <a:cubicBezTo>
                  <a:pt x="111" y="8"/>
                  <a:pt x="110" y="12"/>
                  <a:pt x="110" y="17"/>
                </a:cubicBezTo>
                <a:cubicBezTo>
                  <a:pt x="110" y="21"/>
                  <a:pt x="111" y="25"/>
                  <a:pt x="115" y="28"/>
                </a:cubicBezTo>
                <a:cubicBezTo>
                  <a:pt x="118" y="32"/>
                  <a:pt x="122" y="33"/>
                  <a:pt x="126" y="33"/>
                </a:cubicBezTo>
                <a:cubicBezTo>
                  <a:pt x="143" y="33"/>
                  <a:pt x="143" y="33"/>
                  <a:pt x="143" y="33"/>
                </a:cubicBezTo>
                <a:cubicBezTo>
                  <a:pt x="143" y="137"/>
                  <a:pt x="143" y="137"/>
                  <a:pt x="143" y="137"/>
                </a:cubicBezTo>
                <a:cubicBezTo>
                  <a:pt x="12" y="344"/>
                  <a:pt x="12" y="344"/>
                  <a:pt x="12" y="344"/>
                </a:cubicBezTo>
                <a:cubicBezTo>
                  <a:pt x="2" y="360"/>
                  <a:pt x="0" y="373"/>
                  <a:pt x="6" y="384"/>
                </a:cubicBezTo>
                <a:cubicBezTo>
                  <a:pt x="12" y="395"/>
                  <a:pt x="25" y="400"/>
                  <a:pt x="43" y="400"/>
                </a:cubicBezTo>
                <a:cubicBezTo>
                  <a:pt x="343" y="400"/>
                  <a:pt x="343" y="400"/>
                  <a:pt x="343" y="400"/>
                </a:cubicBezTo>
                <a:cubicBezTo>
                  <a:pt x="362" y="400"/>
                  <a:pt x="374" y="395"/>
                  <a:pt x="380" y="384"/>
                </a:cubicBezTo>
                <a:cubicBezTo>
                  <a:pt x="386" y="373"/>
                  <a:pt x="384" y="360"/>
                  <a:pt x="374" y="344"/>
                </a:cubicBezTo>
                <a:close/>
                <a:moveTo>
                  <a:pt x="100" y="267"/>
                </a:moveTo>
                <a:cubicBezTo>
                  <a:pt x="171" y="155"/>
                  <a:pt x="171" y="155"/>
                  <a:pt x="171" y="155"/>
                </a:cubicBezTo>
                <a:cubicBezTo>
                  <a:pt x="177" y="147"/>
                  <a:pt x="177" y="147"/>
                  <a:pt x="177" y="147"/>
                </a:cubicBezTo>
                <a:cubicBezTo>
                  <a:pt x="177" y="33"/>
                  <a:pt x="177" y="33"/>
                  <a:pt x="177" y="33"/>
                </a:cubicBezTo>
                <a:cubicBezTo>
                  <a:pt x="210" y="33"/>
                  <a:pt x="210" y="33"/>
                  <a:pt x="210" y="33"/>
                </a:cubicBezTo>
                <a:cubicBezTo>
                  <a:pt x="210" y="147"/>
                  <a:pt x="210" y="147"/>
                  <a:pt x="210" y="147"/>
                </a:cubicBezTo>
                <a:cubicBezTo>
                  <a:pt x="215" y="155"/>
                  <a:pt x="215" y="155"/>
                  <a:pt x="215" y="155"/>
                </a:cubicBezTo>
                <a:cubicBezTo>
                  <a:pt x="286" y="267"/>
                  <a:pt x="286" y="267"/>
                  <a:pt x="286" y="267"/>
                </a:cubicBezTo>
                <a:lnTo>
                  <a:pt x="100" y="267"/>
                </a:lnTo>
                <a:close/>
                <a:moveTo>
                  <a:pt x="100" y="267"/>
                </a:moveTo>
                <a:cubicBezTo>
                  <a:pt x="100" y="267"/>
                  <a:pt x="100" y="267"/>
                  <a:pt x="100" y="267"/>
                </a:cubicBezTo>
              </a:path>
            </a:pathLst>
          </a:custGeom>
          <a:solidFill>
            <a:srgbClr val="02B3C5"/>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30" name="TextBox 13"/>
          <p:cNvSpPr txBox="1"/>
          <p:nvPr/>
        </p:nvSpPr>
        <p:spPr>
          <a:xfrm>
            <a:off x="2128520" y="1383665"/>
            <a:ext cx="1025525" cy="461645"/>
          </a:xfrm>
          <a:prstGeom prst="rect">
            <a:avLst/>
          </a:prstGeom>
          <a:noFill/>
          <a:ln w="9525">
            <a:noFill/>
          </a:ln>
        </p:spPr>
        <p:txBody>
          <a:bodyPr wrap="square" lIns="0" tIns="0" rIns="0" bIns="0" anchor="t">
            <a:spAutoFit/>
            <a:scene3d>
              <a:camera prst="orthographicFront"/>
              <a:lightRig rig="threePt" dir="t"/>
            </a:scene3d>
          </a:bodyPr>
          <a:p>
            <a:pPr defTabSz="1216025">
              <a:spcBef>
                <a:spcPct val="20000"/>
              </a:spcBef>
            </a:pPr>
            <a:r>
              <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Ví dụ</a:t>
            </a:r>
            <a:endPar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
        <p:nvSpPr>
          <p:cNvPr id="31"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2" name="椭圆 8"/>
          <p:cNvSpPr/>
          <p:nvPr/>
        </p:nvSpPr>
        <p:spPr>
          <a:xfrm>
            <a:off x="127952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 name="椭圆 10"/>
          <p:cNvSpPr/>
          <p:nvPr/>
        </p:nvSpPr>
        <p:spPr>
          <a:xfrm>
            <a:off x="244158" y="320643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8" name="椭圆 12"/>
          <p:cNvSpPr/>
          <p:nvPr/>
        </p:nvSpPr>
        <p:spPr>
          <a:xfrm>
            <a:off x="2646998" y="608901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4" name="Picture 40" descr="C://Users/Asus/AppData/Local/Temp/Garena/gxx/ScreenCapture/NH4024.jpg"/>
          <p:cNvPicPr>
            <a:picLocks noChangeAspect="1" noChangeArrowheads="1"/>
          </p:cNvPicPr>
          <p:nvPr>
            <p:ph idx="1"/>
          </p:nvPr>
        </p:nvPicPr>
        <p:blipFill>
          <a:blip r:embed="rId1" cstate="print"/>
          <a:srcRect/>
          <a:stretch>
            <a:fillRect/>
          </a:stretch>
        </p:blipFill>
        <p:spPr>
          <a:xfrm>
            <a:off x="3154045" y="1802130"/>
            <a:ext cx="8124825" cy="1404620"/>
          </a:xfrm>
          <a:prstGeom prst="rect">
            <a:avLst/>
          </a:prstGeom>
          <a:noFill/>
          <a:ln w="9525">
            <a:noFill/>
            <a:miter lim="800000"/>
            <a:headEnd/>
            <a:tailEnd/>
          </a:ln>
        </p:spPr>
      </p:pic>
      <p:sp>
        <p:nvSpPr>
          <p:cNvPr id="2" name="TextBox 13"/>
          <p:cNvSpPr txBox="1"/>
          <p:nvPr/>
        </p:nvSpPr>
        <p:spPr>
          <a:xfrm>
            <a:off x="3154045" y="3638550"/>
            <a:ext cx="8623300" cy="2769870"/>
          </a:xfrm>
          <a:prstGeom prst="rect">
            <a:avLst/>
          </a:prstGeom>
          <a:noFill/>
          <a:ln w="9525">
            <a:noFill/>
          </a:ln>
        </p:spPr>
        <p:txBody>
          <a:bodyPr wrap="square" lIns="0" tIns="0" rIns="0" bIns="0" anchor="t">
            <a:spAutoFit/>
          </a:bodyPr>
          <a:p>
            <a:pPr defTabSz="1216025">
              <a:spcBef>
                <a:spcPct val="20000"/>
              </a:spcBef>
            </a:pP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 Thẻ liên kết xanh dùng trong các web đã từng là sự tương tác mạnh nhất với mục đích là làm đường dẫn đến một trang cụ thể nào đó. Nhiều trải nghiệm web đã rất cố gắng tránh xa điều này với mục đích là cho các “link elements” phù hợp với bản thiết kế tổng thể mà các Designers đang cố gắng đạt được. Mặc dù đó là mục tiêu hữu ích, nhưng các Designers cần phả đảm bảo rằng nó vẫn rõ ràng trên thực tế là các “link elements” có thể nhấp trên trang bằng cách sử dụng các tương tác thay thế, như việc hiển thị phần gạch dưới khi hover. Khi Designers loại bỏ tất cả tương tác như vậy,  giao diện sẽ trở nên khó sử dụng hơn.</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441" name="文本框 15"/>
          <p:cNvSpPr txBox="1"/>
          <p:nvPr/>
        </p:nvSpPr>
        <p:spPr>
          <a:xfrm>
            <a:off x="4205605" y="2900045"/>
            <a:ext cx="3748405" cy="1014730"/>
          </a:xfrm>
          <a:prstGeom prst="rect">
            <a:avLst/>
          </a:prstGeom>
          <a:noFill/>
          <a:ln w="9525">
            <a:noFill/>
          </a:ln>
        </p:spPr>
        <p:txBody>
          <a:bodyPr wrap="square" anchor="t">
            <a:spAutoFit/>
          </a:bodyPr>
          <a:p>
            <a:pPr algn="ctr"/>
            <a:r>
              <a:rPr lang="en-US" altLang="zh-CN" sz="6000" dirty="0">
                <a:solidFill>
                  <a:schemeClr val="bg1"/>
                </a:solidFill>
                <a:ea typeface="SimSun" panose="02010600030101010101" pitchFamily="2" charset="-122"/>
                <a:cs typeface="Calibri" panose="020F0502020204030204" pitchFamily="34" charset="0"/>
              </a:rPr>
              <a:t>Constraints</a:t>
            </a:r>
            <a:r>
              <a:rPr lang="en-US" sz="6000" dirty="0">
                <a:solidFill>
                  <a:srgbClr val="404040"/>
                </a:solidFill>
                <a:cs typeface="Calibri" panose="020F0502020204030204" pitchFamily="34" charset="0"/>
                <a:sym typeface="+mn-ea"/>
              </a:rPr>
              <a:t> </a:t>
            </a:r>
            <a:endParaRPr lang="zh-CN" altLang="en-US" sz="6000" dirty="0">
              <a:solidFill>
                <a:schemeClr val="bg1"/>
              </a:solidFill>
              <a:ea typeface="SimSun" panose="02010600030101010101" pitchFamily="2" charset="-122"/>
              <a:cs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11"/>
          <p:cNvSpPr/>
          <p:nvPr/>
        </p:nvSpPr>
        <p:spPr>
          <a:xfrm>
            <a:off x="2286635" y="623760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12"/>
          <p:cNvSpPr/>
          <p:nvPr/>
        </p:nvSpPr>
        <p:spPr>
          <a:xfrm>
            <a:off x="2626678" y="6118860"/>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rot="10800000">
            <a:off x="-20320" y="395541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7"/>
          <p:cNvSpPr/>
          <p:nvPr/>
        </p:nvSpPr>
        <p:spPr>
          <a:xfrm>
            <a:off x="2108200" y="539591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8"/>
          <p:cNvSpPr/>
          <p:nvPr/>
        </p:nvSpPr>
        <p:spPr>
          <a:xfrm>
            <a:off x="1259205" y="365379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6"/>
          <p:cNvSpPr/>
          <p:nvPr/>
        </p:nvSpPr>
        <p:spPr>
          <a:xfrm>
            <a:off x="798830" y="134207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Freeform 358"/>
          <p:cNvSpPr>
            <a:spLocks noEditPoints="1"/>
          </p:cNvSpPr>
          <p:nvPr/>
        </p:nvSpPr>
        <p:spPr bwMode="auto">
          <a:xfrm>
            <a:off x="1083310" y="1588770"/>
            <a:ext cx="365760" cy="368300"/>
          </a:xfrm>
          <a:custGeom>
            <a:avLst/>
            <a:gdLst>
              <a:gd name="T0" fmla="*/ 0 w 325"/>
              <a:gd name="T1" fmla="*/ 217 h 325"/>
              <a:gd name="T2" fmla="*/ 0 w 325"/>
              <a:gd name="T3" fmla="*/ 325 h 325"/>
              <a:gd name="T4" fmla="*/ 108 w 325"/>
              <a:gd name="T5" fmla="*/ 325 h 325"/>
              <a:gd name="T6" fmla="*/ 325 w 325"/>
              <a:gd name="T7" fmla="*/ 108 h 325"/>
              <a:gd name="T8" fmla="*/ 217 w 325"/>
              <a:gd name="T9" fmla="*/ 0 h 325"/>
              <a:gd name="T10" fmla="*/ 0 w 325"/>
              <a:gd name="T11" fmla="*/ 217 h 325"/>
              <a:gd name="T12" fmla="*/ 95 w 325"/>
              <a:gd name="T13" fmla="*/ 292 h 325"/>
              <a:gd name="T14" fmla="*/ 67 w 325"/>
              <a:gd name="T15" fmla="*/ 292 h 325"/>
              <a:gd name="T16" fmla="*/ 67 w 325"/>
              <a:gd name="T17" fmla="*/ 258 h 325"/>
              <a:gd name="T18" fmla="*/ 33 w 325"/>
              <a:gd name="T19" fmla="*/ 258 h 325"/>
              <a:gd name="T20" fmla="*/ 33 w 325"/>
              <a:gd name="T21" fmla="*/ 230 h 325"/>
              <a:gd name="T22" fmla="*/ 57 w 325"/>
              <a:gd name="T23" fmla="*/ 207 h 325"/>
              <a:gd name="T24" fmla="*/ 118 w 325"/>
              <a:gd name="T25" fmla="*/ 268 h 325"/>
              <a:gd name="T26" fmla="*/ 95 w 325"/>
              <a:gd name="T27" fmla="*/ 292 h 325"/>
              <a:gd name="T28" fmla="*/ 225 w 325"/>
              <a:gd name="T29" fmla="*/ 44 h 325"/>
              <a:gd name="T30" fmla="*/ 231 w 325"/>
              <a:gd name="T31" fmla="*/ 50 h 325"/>
              <a:gd name="T32" fmla="*/ 229 w 325"/>
              <a:gd name="T33" fmla="*/ 54 h 325"/>
              <a:gd name="T34" fmla="*/ 88 w 325"/>
              <a:gd name="T35" fmla="*/ 195 h 325"/>
              <a:gd name="T36" fmla="*/ 83 w 325"/>
              <a:gd name="T37" fmla="*/ 197 h 325"/>
              <a:gd name="T38" fmla="*/ 78 w 325"/>
              <a:gd name="T39" fmla="*/ 191 h 325"/>
              <a:gd name="T40" fmla="*/ 80 w 325"/>
              <a:gd name="T41" fmla="*/ 187 h 325"/>
              <a:gd name="T42" fmla="*/ 221 w 325"/>
              <a:gd name="T43" fmla="*/ 46 h 325"/>
              <a:gd name="T44" fmla="*/ 225 w 325"/>
              <a:gd name="T45" fmla="*/ 44 h 325"/>
              <a:gd name="T46" fmla="*/ 225 w 325"/>
              <a:gd name="T47" fmla="*/ 44 h 325"/>
              <a:gd name="T48" fmla="*/ 225 w 325"/>
              <a:gd name="T49" fmla="*/ 4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5" h="325">
                <a:moveTo>
                  <a:pt x="0" y="217"/>
                </a:moveTo>
                <a:cubicBezTo>
                  <a:pt x="0" y="325"/>
                  <a:pt x="0" y="325"/>
                  <a:pt x="0" y="325"/>
                </a:cubicBezTo>
                <a:cubicBezTo>
                  <a:pt x="108" y="325"/>
                  <a:pt x="108" y="325"/>
                  <a:pt x="108" y="325"/>
                </a:cubicBezTo>
                <a:cubicBezTo>
                  <a:pt x="325" y="108"/>
                  <a:pt x="325" y="108"/>
                  <a:pt x="325" y="108"/>
                </a:cubicBezTo>
                <a:cubicBezTo>
                  <a:pt x="217" y="0"/>
                  <a:pt x="217" y="0"/>
                  <a:pt x="217" y="0"/>
                </a:cubicBezTo>
                <a:lnTo>
                  <a:pt x="0" y="217"/>
                </a:lnTo>
                <a:close/>
                <a:moveTo>
                  <a:pt x="95" y="292"/>
                </a:moveTo>
                <a:cubicBezTo>
                  <a:pt x="67" y="292"/>
                  <a:pt x="67" y="292"/>
                  <a:pt x="67" y="292"/>
                </a:cubicBezTo>
                <a:cubicBezTo>
                  <a:pt x="67" y="258"/>
                  <a:pt x="67" y="258"/>
                  <a:pt x="67" y="258"/>
                </a:cubicBezTo>
                <a:cubicBezTo>
                  <a:pt x="33" y="258"/>
                  <a:pt x="33" y="258"/>
                  <a:pt x="33" y="258"/>
                </a:cubicBezTo>
                <a:cubicBezTo>
                  <a:pt x="33" y="230"/>
                  <a:pt x="33" y="230"/>
                  <a:pt x="33" y="230"/>
                </a:cubicBezTo>
                <a:cubicBezTo>
                  <a:pt x="57" y="207"/>
                  <a:pt x="57" y="207"/>
                  <a:pt x="57" y="207"/>
                </a:cubicBezTo>
                <a:cubicBezTo>
                  <a:pt x="118" y="268"/>
                  <a:pt x="118" y="268"/>
                  <a:pt x="118" y="268"/>
                </a:cubicBezTo>
                <a:lnTo>
                  <a:pt x="95" y="292"/>
                </a:lnTo>
                <a:close/>
                <a:moveTo>
                  <a:pt x="225" y="44"/>
                </a:moveTo>
                <a:cubicBezTo>
                  <a:pt x="229" y="44"/>
                  <a:pt x="231" y="46"/>
                  <a:pt x="231" y="50"/>
                </a:cubicBezTo>
                <a:cubicBezTo>
                  <a:pt x="231" y="51"/>
                  <a:pt x="230" y="53"/>
                  <a:pt x="229" y="54"/>
                </a:cubicBezTo>
                <a:cubicBezTo>
                  <a:pt x="88" y="195"/>
                  <a:pt x="88" y="195"/>
                  <a:pt x="88" y="195"/>
                </a:cubicBezTo>
                <a:cubicBezTo>
                  <a:pt x="87" y="197"/>
                  <a:pt x="85" y="197"/>
                  <a:pt x="83" y="197"/>
                </a:cubicBezTo>
                <a:cubicBezTo>
                  <a:pt x="80" y="197"/>
                  <a:pt x="78" y="195"/>
                  <a:pt x="78" y="191"/>
                </a:cubicBezTo>
                <a:cubicBezTo>
                  <a:pt x="78" y="190"/>
                  <a:pt x="78" y="188"/>
                  <a:pt x="80" y="187"/>
                </a:cubicBezTo>
                <a:cubicBezTo>
                  <a:pt x="221" y="46"/>
                  <a:pt x="221" y="46"/>
                  <a:pt x="221" y="46"/>
                </a:cubicBezTo>
                <a:cubicBezTo>
                  <a:pt x="222" y="45"/>
                  <a:pt x="224" y="44"/>
                  <a:pt x="225" y="44"/>
                </a:cubicBezTo>
                <a:close/>
                <a:moveTo>
                  <a:pt x="225" y="44"/>
                </a:moveTo>
                <a:cubicBezTo>
                  <a:pt x="225" y="44"/>
                  <a:pt x="225" y="44"/>
                  <a:pt x="225" y="44"/>
                </a:cubicBezTo>
              </a:path>
            </a:pathLst>
          </a:custGeom>
          <a:solidFill>
            <a:srgbClr val="6A3C7C"/>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11" name="TextBox 13"/>
          <p:cNvSpPr txBox="1"/>
          <p:nvPr/>
        </p:nvSpPr>
        <p:spPr>
          <a:xfrm>
            <a:off x="2014220" y="1572895"/>
            <a:ext cx="1897380" cy="461645"/>
          </a:xfrm>
          <a:prstGeom prst="rect">
            <a:avLst/>
          </a:prstGeom>
          <a:noFill/>
          <a:ln w="9525">
            <a:noFill/>
          </a:ln>
        </p:spPr>
        <p:txBody>
          <a:bodyPr wrap="square" lIns="0" tIns="0" rIns="0" bIns="0" anchor="t">
            <a:spAutoFit/>
            <a:scene3d>
              <a:camera prst="orthographicFront"/>
              <a:lightRig rig="threePt" dir="t"/>
            </a:scene3d>
          </a:bodyPr>
          <a:p>
            <a:pPr defTabSz="1216025">
              <a:spcBef>
                <a:spcPct val="20000"/>
              </a:spcBef>
            </a:pPr>
            <a:r>
              <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Khái niệm</a:t>
            </a:r>
            <a:endPar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
        <p:nvSpPr>
          <p:cNvPr id="12" name="文本框 5"/>
          <p:cNvSpPr txBox="1"/>
          <p:nvPr/>
        </p:nvSpPr>
        <p:spPr>
          <a:xfrm>
            <a:off x="365760" y="491490"/>
            <a:ext cx="5758180" cy="521970"/>
          </a:xfrm>
          <a:prstGeom prst="rect">
            <a:avLst/>
          </a:prstGeom>
          <a:noFill/>
          <a:ln w="9525">
            <a:noFill/>
          </a:ln>
        </p:spPr>
        <p:txBody>
          <a:bodyPr wrap="square" anchor="t">
            <a:spAutoFit/>
          </a:bodyPr>
          <a:p>
            <a:pPr defTabSz="914400"/>
            <a:r>
              <a:rPr lang="en-US" sz="2800" dirty="0">
                <a:solidFill>
                  <a:srgbClr val="404040"/>
                </a:solidFill>
                <a:cs typeface="Calibri" panose="020F0502020204030204" pitchFamily="34" charset="0"/>
                <a:sym typeface="+mn-ea"/>
              </a:rPr>
              <a:t>Nguyên Tắc Ràng Buộc ( Constraints )</a:t>
            </a:r>
            <a:endParaRPr lang="zh-CN" altLang="en-US" sz="2800" dirty="0">
              <a:solidFill>
                <a:srgbClr val="404040"/>
              </a:solidFill>
              <a:ea typeface="Calibri" panose="020F0502020204030204" pitchFamily="34" charset="0"/>
              <a:cs typeface="Calibri" panose="020F0502020204030204" pitchFamily="34" charset="0"/>
            </a:endParaRPr>
          </a:p>
        </p:txBody>
      </p:sp>
      <p:sp>
        <p:nvSpPr>
          <p:cNvPr id="13" name="椭圆 10"/>
          <p:cNvSpPr/>
          <p:nvPr/>
        </p:nvSpPr>
        <p:spPr>
          <a:xfrm>
            <a:off x="223838" y="322167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307" name="TextBox 13"/>
          <p:cNvSpPr txBox="1"/>
          <p:nvPr/>
        </p:nvSpPr>
        <p:spPr>
          <a:xfrm>
            <a:off x="2969260" y="2407920"/>
            <a:ext cx="8594090" cy="923290"/>
          </a:xfrm>
          <a:prstGeom prst="rect">
            <a:avLst/>
          </a:prstGeom>
          <a:noFill/>
          <a:ln w="9525">
            <a:noFill/>
          </a:ln>
        </p:spPr>
        <p:txBody>
          <a:bodyPr wrap="square" lIns="0" tIns="0" rIns="0" bIns="0" anchor="t">
            <a:spAutoFit/>
          </a:bodyPr>
          <a:p>
            <a:pPr defTabSz="1216025">
              <a:spcBef>
                <a:spcPct val="20000"/>
              </a:spcBef>
            </a:pP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 Là về việc giới hạn phạm vi các khả năng tương tác cho người dùng, mục đích là để đơn giản hoá giao diện và hướng dẫn người dùng đến mục tiêu tiếp theo. </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sp>
        <p:nvSpPr>
          <p:cNvPr id="41" name="TextBox 13"/>
          <p:cNvSpPr txBox="1"/>
          <p:nvPr/>
        </p:nvSpPr>
        <p:spPr>
          <a:xfrm>
            <a:off x="2949575" y="3653790"/>
            <a:ext cx="8593455" cy="1846580"/>
          </a:xfrm>
          <a:prstGeom prst="rect">
            <a:avLst/>
          </a:prstGeom>
          <a:noFill/>
          <a:ln w="9525">
            <a:noFill/>
          </a:ln>
        </p:spPr>
        <p:txBody>
          <a:bodyPr wrap="square" lIns="0" tIns="0" rIns="0" bIns="0" anchor="t">
            <a:spAutoFit/>
          </a:bodyPr>
          <a:p>
            <a:pPr defTabSz="1216025">
              <a:spcBef>
                <a:spcPct val="20000"/>
              </a:spcBef>
            </a:pP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 Đối với các nhà thiết kế, cho dù là cho một trang web hoặc một ứng dụng hoặc một sản phẩm, việc cung cấp cho người dùng những hạn chế (constraints) ở các bước thực thi một tác vụ rất quan trọng. Nếu như không có sự hạn chế, người dùng sẽ làm những việc mà bạn không nghĩ là họ sẽ làm, hoặc là những điều bạn không tưởng tượng ra. Việc đưa ra hạn chế là để phòng ngừa các khả năng có thể xảy ra đó.</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sp>
        <p:nvSpPr>
          <p:cNvPr id="14" name="椭圆 11"/>
          <p:cNvSpPr/>
          <p:nvPr/>
        </p:nvSpPr>
        <p:spPr>
          <a:xfrm>
            <a:off x="2286635" y="623760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2"/>
          <p:cNvSpPr/>
          <p:nvPr/>
        </p:nvSpPr>
        <p:spPr>
          <a:xfrm>
            <a:off x="2626678" y="6118860"/>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6" name="椭圆 7"/>
          <p:cNvSpPr/>
          <p:nvPr/>
        </p:nvSpPr>
        <p:spPr>
          <a:xfrm>
            <a:off x="2108200" y="539591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7" name="椭圆 8"/>
          <p:cNvSpPr/>
          <p:nvPr/>
        </p:nvSpPr>
        <p:spPr>
          <a:xfrm>
            <a:off x="1259205" y="365379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6"/>
          <p:cNvSpPr/>
          <p:nvPr/>
        </p:nvSpPr>
        <p:spPr>
          <a:xfrm>
            <a:off x="798830" y="134207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9" name="Freeform 358"/>
          <p:cNvSpPr>
            <a:spLocks noEditPoints="1"/>
          </p:cNvSpPr>
          <p:nvPr/>
        </p:nvSpPr>
        <p:spPr bwMode="auto">
          <a:xfrm>
            <a:off x="1083310" y="1588770"/>
            <a:ext cx="365760" cy="368300"/>
          </a:xfrm>
          <a:custGeom>
            <a:avLst/>
            <a:gdLst>
              <a:gd name="T0" fmla="*/ 0 w 325"/>
              <a:gd name="T1" fmla="*/ 217 h 325"/>
              <a:gd name="T2" fmla="*/ 0 w 325"/>
              <a:gd name="T3" fmla="*/ 325 h 325"/>
              <a:gd name="T4" fmla="*/ 108 w 325"/>
              <a:gd name="T5" fmla="*/ 325 h 325"/>
              <a:gd name="T6" fmla="*/ 325 w 325"/>
              <a:gd name="T7" fmla="*/ 108 h 325"/>
              <a:gd name="T8" fmla="*/ 217 w 325"/>
              <a:gd name="T9" fmla="*/ 0 h 325"/>
              <a:gd name="T10" fmla="*/ 0 w 325"/>
              <a:gd name="T11" fmla="*/ 217 h 325"/>
              <a:gd name="T12" fmla="*/ 95 w 325"/>
              <a:gd name="T13" fmla="*/ 292 h 325"/>
              <a:gd name="T14" fmla="*/ 67 w 325"/>
              <a:gd name="T15" fmla="*/ 292 h 325"/>
              <a:gd name="T16" fmla="*/ 67 w 325"/>
              <a:gd name="T17" fmla="*/ 258 h 325"/>
              <a:gd name="T18" fmla="*/ 33 w 325"/>
              <a:gd name="T19" fmla="*/ 258 h 325"/>
              <a:gd name="T20" fmla="*/ 33 w 325"/>
              <a:gd name="T21" fmla="*/ 230 h 325"/>
              <a:gd name="T22" fmla="*/ 57 w 325"/>
              <a:gd name="T23" fmla="*/ 207 h 325"/>
              <a:gd name="T24" fmla="*/ 118 w 325"/>
              <a:gd name="T25" fmla="*/ 268 h 325"/>
              <a:gd name="T26" fmla="*/ 95 w 325"/>
              <a:gd name="T27" fmla="*/ 292 h 325"/>
              <a:gd name="T28" fmla="*/ 225 w 325"/>
              <a:gd name="T29" fmla="*/ 44 h 325"/>
              <a:gd name="T30" fmla="*/ 231 w 325"/>
              <a:gd name="T31" fmla="*/ 50 h 325"/>
              <a:gd name="T32" fmla="*/ 229 w 325"/>
              <a:gd name="T33" fmla="*/ 54 h 325"/>
              <a:gd name="T34" fmla="*/ 88 w 325"/>
              <a:gd name="T35" fmla="*/ 195 h 325"/>
              <a:gd name="T36" fmla="*/ 83 w 325"/>
              <a:gd name="T37" fmla="*/ 197 h 325"/>
              <a:gd name="T38" fmla="*/ 78 w 325"/>
              <a:gd name="T39" fmla="*/ 191 h 325"/>
              <a:gd name="T40" fmla="*/ 80 w 325"/>
              <a:gd name="T41" fmla="*/ 187 h 325"/>
              <a:gd name="T42" fmla="*/ 221 w 325"/>
              <a:gd name="T43" fmla="*/ 46 h 325"/>
              <a:gd name="T44" fmla="*/ 225 w 325"/>
              <a:gd name="T45" fmla="*/ 44 h 325"/>
              <a:gd name="T46" fmla="*/ 225 w 325"/>
              <a:gd name="T47" fmla="*/ 44 h 325"/>
              <a:gd name="T48" fmla="*/ 225 w 325"/>
              <a:gd name="T49" fmla="*/ 4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5" h="325">
                <a:moveTo>
                  <a:pt x="0" y="217"/>
                </a:moveTo>
                <a:cubicBezTo>
                  <a:pt x="0" y="325"/>
                  <a:pt x="0" y="325"/>
                  <a:pt x="0" y="325"/>
                </a:cubicBezTo>
                <a:cubicBezTo>
                  <a:pt x="108" y="325"/>
                  <a:pt x="108" y="325"/>
                  <a:pt x="108" y="325"/>
                </a:cubicBezTo>
                <a:cubicBezTo>
                  <a:pt x="325" y="108"/>
                  <a:pt x="325" y="108"/>
                  <a:pt x="325" y="108"/>
                </a:cubicBezTo>
                <a:cubicBezTo>
                  <a:pt x="217" y="0"/>
                  <a:pt x="217" y="0"/>
                  <a:pt x="217" y="0"/>
                </a:cubicBezTo>
                <a:lnTo>
                  <a:pt x="0" y="217"/>
                </a:lnTo>
                <a:close/>
                <a:moveTo>
                  <a:pt x="95" y="292"/>
                </a:moveTo>
                <a:cubicBezTo>
                  <a:pt x="67" y="292"/>
                  <a:pt x="67" y="292"/>
                  <a:pt x="67" y="292"/>
                </a:cubicBezTo>
                <a:cubicBezTo>
                  <a:pt x="67" y="258"/>
                  <a:pt x="67" y="258"/>
                  <a:pt x="67" y="258"/>
                </a:cubicBezTo>
                <a:cubicBezTo>
                  <a:pt x="33" y="258"/>
                  <a:pt x="33" y="258"/>
                  <a:pt x="33" y="258"/>
                </a:cubicBezTo>
                <a:cubicBezTo>
                  <a:pt x="33" y="230"/>
                  <a:pt x="33" y="230"/>
                  <a:pt x="33" y="230"/>
                </a:cubicBezTo>
                <a:cubicBezTo>
                  <a:pt x="57" y="207"/>
                  <a:pt x="57" y="207"/>
                  <a:pt x="57" y="207"/>
                </a:cubicBezTo>
                <a:cubicBezTo>
                  <a:pt x="118" y="268"/>
                  <a:pt x="118" y="268"/>
                  <a:pt x="118" y="268"/>
                </a:cubicBezTo>
                <a:lnTo>
                  <a:pt x="95" y="292"/>
                </a:lnTo>
                <a:close/>
                <a:moveTo>
                  <a:pt x="225" y="44"/>
                </a:moveTo>
                <a:cubicBezTo>
                  <a:pt x="229" y="44"/>
                  <a:pt x="231" y="46"/>
                  <a:pt x="231" y="50"/>
                </a:cubicBezTo>
                <a:cubicBezTo>
                  <a:pt x="231" y="51"/>
                  <a:pt x="230" y="53"/>
                  <a:pt x="229" y="54"/>
                </a:cubicBezTo>
                <a:cubicBezTo>
                  <a:pt x="88" y="195"/>
                  <a:pt x="88" y="195"/>
                  <a:pt x="88" y="195"/>
                </a:cubicBezTo>
                <a:cubicBezTo>
                  <a:pt x="87" y="197"/>
                  <a:pt x="85" y="197"/>
                  <a:pt x="83" y="197"/>
                </a:cubicBezTo>
                <a:cubicBezTo>
                  <a:pt x="80" y="197"/>
                  <a:pt x="78" y="195"/>
                  <a:pt x="78" y="191"/>
                </a:cubicBezTo>
                <a:cubicBezTo>
                  <a:pt x="78" y="190"/>
                  <a:pt x="78" y="188"/>
                  <a:pt x="80" y="187"/>
                </a:cubicBezTo>
                <a:cubicBezTo>
                  <a:pt x="221" y="46"/>
                  <a:pt x="221" y="46"/>
                  <a:pt x="221" y="46"/>
                </a:cubicBezTo>
                <a:cubicBezTo>
                  <a:pt x="222" y="45"/>
                  <a:pt x="224" y="44"/>
                  <a:pt x="225" y="44"/>
                </a:cubicBezTo>
                <a:close/>
                <a:moveTo>
                  <a:pt x="225" y="44"/>
                </a:moveTo>
                <a:cubicBezTo>
                  <a:pt x="225" y="44"/>
                  <a:pt x="225" y="44"/>
                  <a:pt x="225" y="44"/>
                </a:cubicBezTo>
              </a:path>
            </a:pathLst>
          </a:custGeom>
          <a:solidFill>
            <a:srgbClr val="6A3C7C"/>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20" name="TextBox 13"/>
          <p:cNvSpPr txBox="1"/>
          <p:nvPr/>
        </p:nvSpPr>
        <p:spPr>
          <a:xfrm>
            <a:off x="2014220" y="1572895"/>
            <a:ext cx="1897380" cy="461645"/>
          </a:xfrm>
          <a:prstGeom prst="rect">
            <a:avLst/>
          </a:prstGeom>
          <a:noFill/>
          <a:ln w="9525">
            <a:noFill/>
          </a:ln>
        </p:spPr>
        <p:txBody>
          <a:bodyPr wrap="square" lIns="0" tIns="0" rIns="0" bIns="0" anchor="t">
            <a:spAutoFit/>
            <a:scene3d>
              <a:camera prst="orthographicFront"/>
              <a:lightRig rig="threePt" dir="t"/>
            </a:scene3d>
          </a:bodyPr>
          <a:p>
            <a:pPr defTabSz="1216025">
              <a:spcBef>
                <a:spcPct val="20000"/>
              </a:spcBef>
            </a:pPr>
            <a:r>
              <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Khái niệm</a:t>
            </a:r>
            <a:endPar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
        <p:nvSpPr>
          <p:cNvPr id="21" name="文本框 5"/>
          <p:cNvSpPr txBox="1"/>
          <p:nvPr/>
        </p:nvSpPr>
        <p:spPr>
          <a:xfrm>
            <a:off x="365760" y="491490"/>
            <a:ext cx="5758180" cy="521970"/>
          </a:xfrm>
          <a:prstGeom prst="rect">
            <a:avLst/>
          </a:prstGeom>
          <a:noFill/>
          <a:ln w="9525">
            <a:noFill/>
          </a:ln>
        </p:spPr>
        <p:txBody>
          <a:bodyPr wrap="square" anchor="t">
            <a:spAutoFit/>
          </a:bodyPr>
          <a:p>
            <a:pPr defTabSz="914400"/>
            <a:r>
              <a:rPr lang="en-US" sz="2800" dirty="0">
                <a:solidFill>
                  <a:srgbClr val="404040"/>
                </a:solidFill>
                <a:cs typeface="Calibri" panose="020F0502020204030204" pitchFamily="34" charset="0"/>
                <a:sym typeface="+mn-ea"/>
              </a:rPr>
              <a:t>Nguyên Tắc Ràng Buộc ( Constraints )</a:t>
            </a:r>
            <a:endParaRPr lang="zh-CN" altLang="en-US" sz="2800" dirty="0">
              <a:solidFill>
                <a:srgbClr val="404040"/>
              </a:solidFill>
              <a:ea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12307"/>
                                        </p:tgtEl>
                                        <p:attrNameLst>
                                          <p:attrName>style.visibility</p:attrName>
                                        </p:attrNameLst>
                                      </p:cBhvr>
                                      <p:to>
                                        <p:strVal val="visible"/>
                                      </p:to>
                                    </p:set>
                                    <p:animEffect transition="in" filter="plus(in)">
                                      <p:cBhvr>
                                        <p:cTn id="7" dur="2000"/>
                                        <p:tgtEl>
                                          <p:spTgt spid="1230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randombar(horizontal)">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p:bldP spid="12307" grpId="1"/>
      <p:bldP spid="41" grpId="0"/>
      <p:bldP spid="41"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椭圆 11"/>
          <p:cNvSpPr/>
          <p:nvPr/>
        </p:nvSpPr>
        <p:spPr>
          <a:xfrm>
            <a:off x="2306955" y="622236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7" name="文本框 5"/>
          <p:cNvSpPr txBox="1"/>
          <p:nvPr/>
        </p:nvSpPr>
        <p:spPr>
          <a:xfrm>
            <a:off x="386080" y="476250"/>
            <a:ext cx="5546725" cy="521970"/>
          </a:xfrm>
          <a:prstGeom prst="rect">
            <a:avLst/>
          </a:prstGeom>
          <a:noFill/>
          <a:ln w="9525">
            <a:noFill/>
          </a:ln>
        </p:spPr>
        <p:txBody>
          <a:bodyPr wrap="square" anchor="t">
            <a:spAutoFit/>
          </a:bodyPr>
          <a:p>
            <a:pPr defTabSz="914400"/>
            <a:r>
              <a:rPr lang="en-US" sz="2800" dirty="0">
                <a:solidFill>
                  <a:srgbClr val="404040"/>
                </a:solidFill>
                <a:cs typeface="Calibri" panose="020F0502020204030204" pitchFamily="34" charset="0"/>
                <a:sym typeface="+mn-ea"/>
              </a:rPr>
              <a:t>Nguyên Tắc Ràng Buộc ( Constraints )</a:t>
            </a:r>
            <a:endParaRPr lang="zh-CN" altLang="en-US" sz="2800" dirty="0">
              <a:solidFill>
                <a:srgbClr val="404040"/>
              </a:solidFill>
              <a:ea typeface="Calibri" panose="020F0502020204030204" pitchFamily="34" charset="0"/>
              <a:cs typeface="Calibri" panose="020F0502020204030204" pitchFamily="34" charset="0"/>
            </a:endParaRPr>
          </a:p>
        </p:txBody>
      </p:sp>
      <p:sp>
        <p:nvSpPr>
          <p:cNvPr id="28" name="椭圆 3"/>
          <p:cNvSpPr/>
          <p:nvPr/>
        </p:nvSpPr>
        <p:spPr>
          <a:xfrm>
            <a:off x="958533" y="115284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9" name="Freeform 88"/>
          <p:cNvSpPr>
            <a:spLocks noEditPoints="1"/>
          </p:cNvSpPr>
          <p:nvPr/>
        </p:nvSpPr>
        <p:spPr bwMode="auto">
          <a:xfrm>
            <a:off x="1279208" y="1445260"/>
            <a:ext cx="327025" cy="338138"/>
          </a:xfrm>
          <a:custGeom>
            <a:avLst/>
            <a:gdLst>
              <a:gd name="T0" fmla="*/ 374 w 386"/>
              <a:gd name="T1" fmla="*/ 344 h 400"/>
              <a:gd name="T2" fmla="*/ 243 w 386"/>
              <a:gd name="T3" fmla="*/ 137 h 400"/>
              <a:gd name="T4" fmla="*/ 243 w 386"/>
              <a:gd name="T5" fmla="*/ 33 h 400"/>
              <a:gd name="T6" fmla="*/ 260 w 386"/>
              <a:gd name="T7" fmla="*/ 33 h 400"/>
              <a:gd name="T8" fmla="*/ 272 w 386"/>
              <a:gd name="T9" fmla="*/ 28 h 400"/>
              <a:gd name="T10" fmla="*/ 277 w 386"/>
              <a:gd name="T11" fmla="*/ 17 h 400"/>
              <a:gd name="T12" fmla="*/ 272 w 386"/>
              <a:gd name="T13" fmla="*/ 5 h 400"/>
              <a:gd name="T14" fmla="*/ 260 w 386"/>
              <a:gd name="T15" fmla="*/ 0 h 400"/>
              <a:gd name="T16" fmla="*/ 126 w 386"/>
              <a:gd name="T17" fmla="*/ 0 h 400"/>
              <a:gd name="T18" fmla="*/ 115 w 386"/>
              <a:gd name="T19" fmla="*/ 5 h 400"/>
              <a:gd name="T20" fmla="*/ 110 w 386"/>
              <a:gd name="T21" fmla="*/ 17 h 400"/>
              <a:gd name="T22" fmla="*/ 115 w 386"/>
              <a:gd name="T23" fmla="*/ 28 h 400"/>
              <a:gd name="T24" fmla="*/ 126 w 386"/>
              <a:gd name="T25" fmla="*/ 33 h 400"/>
              <a:gd name="T26" fmla="*/ 143 w 386"/>
              <a:gd name="T27" fmla="*/ 33 h 400"/>
              <a:gd name="T28" fmla="*/ 143 w 386"/>
              <a:gd name="T29" fmla="*/ 137 h 400"/>
              <a:gd name="T30" fmla="*/ 12 w 386"/>
              <a:gd name="T31" fmla="*/ 344 h 400"/>
              <a:gd name="T32" fmla="*/ 6 w 386"/>
              <a:gd name="T33" fmla="*/ 384 h 400"/>
              <a:gd name="T34" fmla="*/ 43 w 386"/>
              <a:gd name="T35" fmla="*/ 400 h 400"/>
              <a:gd name="T36" fmla="*/ 343 w 386"/>
              <a:gd name="T37" fmla="*/ 400 h 400"/>
              <a:gd name="T38" fmla="*/ 380 w 386"/>
              <a:gd name="T39" fmla="*/ 384 h 400"/>
              <a:gd name="T40" fmla="*/ 374 w 386"/>
              <a:gd name="T41" fmla="*/ 344 h 400"/>
              <a:gd name="T42" fmla="*/ 100 w 386"/>
              <a:gd name="T43" fmla="*/ 267 h 400"/>
              <a:gd name="T44" fmla="*/ 171 w 386"/>
              <a:gd name="T45" fmla="*/ 155 h 400"/>
              <a:gd name="T46" fmla="*/ 177 w 386"/>
              <a:gd name="T47" fmla="*/ 147 h 400"/>
              <a:gd name="T48" fmla="*/ 177 w 386"/>
              <a:gd name="T49" fmla="*/ 33 h 400"/>
              <a:gd name="T50" fmla="*/ 210 w 386"/>
              <a:gd name="T51" fmla="*/ 33 h 400"/>
              <a:gd name="T52" fmla="*/ 210 w 386"/>
              <a:gd name="T53" fmla="*/ 147 h 400"/>
              <a:gd name="T54" fmla="*/ 215 w 386"/>
              <a:gd name="T55" fmla="*/ 155 h 400"/>
              <a:gd name="T56" fmla="*/ 286 w 386"/>
              <a:gd name="T57" fmla="*/ 267 h 400"/>
              <a:gd name="T58" fmla="*/ 100 w 386"/>
              <a:gd name="T59" fmla="*/ 267 h 400"/>
              <a:gd name="T60" fmla="*/ 100 w 386"/>
              <a:gd name="T61" fmla="*/ 267 h 400"/>
              <a:gd name="T62" fmla="*/ 100 w 386"/>
              <a:gd name="T63" fmla="*/ 26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6" h="400">
                <a:moveTo>
                  <a:pt x="374" y="344"/>
                </a:moveTo>
                <a:cubicBezTo>
                  <a:pt x="243" y="137"/>
                  <a:pt x="243" y="137"/>
                  <a:pt x="243" y="137"/>
                </a:cubicBezTo>
                <a:cubicBezTo>
                  <a:pt x="243" y="33"/>
                  <a:pt x="243" y="33"/>
                  <a:pt x="243" y="33"/>
                </a:cubicBezTo>
                <a:cubicBezTo>
                  <a:pt x="260" y="33"/>
                  <a:pt x="260" y="33"/>
                  <a:pt x="260" y="33"/>
                </a:cubicBezTo>
                <a:cubicBezTo>
                  <a:pt x="264" y="33"/>
                  <a:pt x="268" y="32"/>
                  <a:pt x="272" y="28"/>
                </a:cubicBezTo>
                <a:cubicBezTo>
                  <a:pt x="275" y="25"/>
                  <a:pt x="277" y="21"/>
                  <a:pt x="277" y="17"/>
                </a:cubicBezTo>
                <a:cubicBezTo>
                  <a:pt x="277" y="12"/>
                  <a:pt x="275" y="8"/>
                  <a:pt x="272" y="5"/>
                </a:cubicBezTo>
                <a:cubicBezTo>
                  <a:pt x="268" y="2"/>
                  <a:pt x="264" y="0"/>
                  <a:pt x="260" y="0"/>
                </a:cubicBezTo>
                <a:cubicBezTo>
                  <a:pt x="126" y="0"/>
                  <a:pt x="126" y="0"/>
                  <a:pt x="126" y="0"/>
                </a:cubicBezTo>
                <a:cubicBezTo>
                  <a:pt x="122" y="0"/>
                  <a:pt x="118" y="2"/>
                  <a:pt x="115" y="5"/>
                </a:cubicBezTo>
                <a:cubicBezTo>
                  <a:pt x="111" y="8"/>
                  <a:pt x="110" y="12"/>
                  <a:pt x="110" y="17"/>
                </a:cubicBezTo>
                <a:cubicBezTo>
                  <a:pt x="110" y="21"/>
                  <a:pt x="111" y="25"/>
                  <a:pt x="115" y="28"/>
                </a:cubicBezTo>
                <a:cubicBezTo>
                  <a:pt x="118" y="32"/>
                  <a:pt x="122" y="33"/>
                  <a:pt x="126" y="33"/>
                </a:cubicBezTo>
                <a:cubicBezTo>
                  <a:pt x="143" y="33"/>
                  <a:pt x="143" y="33"/>
                  <a:pt x="143" y="33"/>
                </a:cubicBezTo>
                <a:cubicBezTo>
                  <a:pt x="143" y="137"/>
                  <a:pt x="143" y="137"/>
                  <a:pt x="143" y="137"/>
                </a:cubicBezTo>
                <a:cubicBezTo>
                  <a:pt x="12" y="344"/>
                  <a:pt x="12" y="344"/>
                  <a:pt x="12" y="344"/>
                </a:cubicBezTo>
                <a:cubicBezTo>
                  <a:pt x="2" y="360"/>
                  <a:pt x="0" y="373"/>
                  <a:pt x="6" y="384"/>
                </a:cubicBezTo>
                <a:cubicBezTo>
                  <a:pt x="12" y="395"/>
                  <a:pt x="25" y="400"/>
                  <a:pt x="43" y="400"/>
                </a:cubicBezTo>
                <a:cubicBezTo>
                  <a:pt x="343" y="400"/>
                  <a:pt x="343" y="400"/>
                  <a:pt x="343" y="400"/>
                </a:cubicBezTo>
                <a:cubicBezTo>
                  <a:pt x="362" y="400"/>
                  <a:pt x="374" y="395"/>
                  <a:pt x="380" y="384"/>
                </a:cubicBezTo>
                <a:cubicBezTo>
                  <a:pt x="386" y="373"/>
                  <a:pt x="384" y="360"/>
                  <a:pt x="374" y="344"/>
                </a:cubicBezTo>
                <a:close/>
                <a:moveTo>
                  <a:pt x="100" y="267"/>
                </a:moveTo>
                <a:cubicBezTo>
                  <a:pt x="171" y="155"/>
                  <a:pt x="171" y="155"/>
                  <a:pt x="171" y="155"/>
                </a:cubicBezTo>
                <a:cubicBezTo>
                  <a:pt x="177" y="147"/>
                  <a:pt x="177" y="147"/>
                  <a:pt x="177" y="147"/>
                </a:cubicBezTo>
                <a:cubicBezTo>
                  <a:pt x="177" y="33"/>
                  <a:pt x="177" y="33"/>
                  <a:pt x="177" y="33"/>
                </a:cubicBezTo>
                <a:cubicBezTo>
                  <a:pt x="210" y="33"/>
                  <a:pt x="210" y="33"/>
                  <a:pt x="210" y="33"/>
                </a:cubicBezTo>
                <a:cubicBezTo>
                  <a:pt x="210" y="147"/>
                  <a:pt x="210" y="147"/>
                  <a:pt x="210" y="147"/>
                </a:cubicBezTo>
                <a:cubicBezTo>
                  <a:pt x="215" y="155"/>
                  <a:pt x="215" y="155"/>
                  <a:pt x="215" y="155"/>
                </a:cubicBezTo>
                <a:cubicBezTo>
                  <a:pt x="286" y="267"/>
                  <a:pt x="286" y="267"/>
                  <a:pt x="286" y="267"/>
                </a:cubicBezTo>
                <a:lnTo>
                  <a:pt x="100" y="267"/>
                </a:lnTo>
                <a:close/>
                <a:moveTo>
                  <a:pt x="100" y="267"/>
                </a:moveTo>
                <a:cubicBezTo>
                  <a:pt x="100" y="267"/>
                  <a:pt x="100" y="267"/>
                  <a:pt x="100" y="267"/>
                </a:cubicBezTo>
              </a:path>
            </a:pathLst>
          </a:custGeom>
          <a:solidFill>
            <a:srgbClr val="02B3C5"/>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30" name="TextBox 13"/>
          <p:cNvSpPr txBox="1"/>
          <p:nvPr/>
        </p:nvSpPr>
        <p:spPr>
          <a:xfrm>
            <a:off x="2128520" y="1383665"/>
            <a:ext cx="1025525" cy="461645"/>
          </a:xfrm>
          <a:prstGeom prst="rect">
            <a:avLst/>
          </a:prstGeom>
          <a:noFill/>
          <a:ln w="9525">
            <a:noFill/>
          </a:ln>
        </p:spPr>
        <p:txBody>
          <a:bodyPr wrap="square" lIns="0" tIns="0" rIns="0" bIns="0" anchor="t">
            <a:spAutoFit/>
            <a:scene3d>
              <a:camera prst="orthographicFront"/>
              <a:lightRig rig="threePt" dir="t"/>
            </a:scene3d>
          </a:bodyPr>
          <a:p>
            <a:pPr defTabSz="1216025">
              <a:spcBef>
                <a:spcPct val="20000"/>
              </a:spcBef>
            </a:pPr>
            <a:r>
              <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Ví dụ</a:t>
            </a:r>
            <a:endPar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
        <p:nvSpPr>
          <p:cNvPr id="31"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2" name="椭圆 8"/>
          <p:cNvSpPr/>
          <p:nvPr/>
        </p:nvSpPr>
        <p:spPr>
          <a:xfrm>
            <a:off x="127952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 name="椭圆 10"/>
          <p:cNvSpPr/>
          <p:nvPr/>
        </p:nvSpPr>
        <p:spPr>
          <a:xfrm>
            <a:off x="244158" y="320643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8" name="椭圆 12"/>
          <p:cNvSpPr/>
          <p:nvPr/>
        </p:nvSpPr>
        <p:spPr>
          <a:xfrm>
            <a:off x="2646998" y="608901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5" name="Picture 7" descr="https://miro.medium.com/max/368/1*hAFq6cp5N9-SF0cBo72gFQ.png"/>
          <p:cNvPicPr>
            <a:picLocks noChangeAspect="1" noChangeArrowheads="1"/>
          </p:cNvPicPr>
          <p:nvPr>
            <p:ph idx="1"/>
          </p:nvPr>
        </p:nvPicPr>
        <p:blipFill>
          <a:blip r:embed="rId1"/>
          <a:srcRect/>
          <a:stretch>
            <a:fillRect/>
          </a:stretch>
        </p:blipFill>
        <p:spPr>
          <a:xfrm>
            <a:off x="5526405" y="1557655"/>
            <a:ext cx="4603750" cy="3490595"/>
          </a:xfrm>
          <a:prstGeom prst="rect">
            <a:avLst/>
          </a:prstGeom>
          <a:noFill/>
          <a:ln w="9525">
            <a:noFill/>
            <a:miter lim="800000"/>
            <a:headEnd/>
            <a:tailEnd/>
          </a:ln>
        </p:spPr>
      </p:pic>
      <p:sp>
        <p:nvSpPr>
          <p:cNvPr id="12307" name="TextBox 13"/>
          <p:cNvSpPr txBox="1"/>
          <p:nvPr/>
        </p:nvSpPr>
        <p:spPr>
          <a:xfrm>
            <a:off x="3289935" y="5607050"/>
            <a:ext cx="8623300" cy="615315"/>
          </a:xfrm>
          <a:prstGeom prst="rect">
            <a:avLst/>
          </a:prstGeom>
          <a:noFill/>
          <a:ln w="9525">
            <a:noFill/>
          </a:ln>
        </p:spPr>
        <p:txBody>
          <a:bodyPr wrap="square" lIns="0" tIns="0" rIns="0" bIns="0" anchor="t">
            <a:spAutoFit/>
          </a:bodyPr>
          <a:p>
            <a:pPr algn="ctr" defTabSz="1216025">
              <a:spcBef>
                <a:spcPct val="20000"/>
              </a:spcBef>
            </a:pP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Việc sắp xếp các bước rõ ràng để cho người dùng có sự điều hướng đến các hoạt động của tiếp theo để đạt được mục đích của mình.</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sp>
        <p:nvSpPr>
          <p:cNvPr id="6"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1"/>
          <p:cNvSpPr/>
          <p:nvPr/>
        </p:nvSpPr>
        <p:spPr>
          <a:xfrm>
            <a:off x="2306955" y="622236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文本框 5"/>
          <p:cNvSpPr txBox="1"/>
          <p:nvPr/>
        </p:nvSpPr>
        <p:spPr>
          <a:xfrm>
            <a:off x="386080" y="476250"/>
            <a:ext cx="5546725" cy="521970"/>
          </a:xfrm>
          <a:prstGeom prst="rect">
            <a:avLst/>
          </a:prstGeom>
          <a:noFill/>
          <a:ln w="9525">
            <a:noFill/>
          </a:ln>
        </p:spPr>
        <p:txBody>
          <a:bodyPr wrap="square" anchor="t">
            <a:spAutoFit/>
          </a:bodyPr>
          <a:p>
            <a:pPr defTabSz="914400"/>
            <a:r>
              <a:rPr lang="en-US" sz="2800" dirty="0">
                <a:solidFill>
                  <a:srgbClr val="404040"/>
                </a:solidFill>
                <a:cs typeface="Calibri" panose="020F0502020204030204" pitchFamily="34" charset="0"/>
                <a:sym typeface="+mn-ea"/>
              </a:rPr>
              <a:t>Nguyên Tắc Ràng Buộc ( Constraints )</a:t>
            </a:r>
            <a:endParaRPr lang="zh-CN" altLang="en-US" sz="2800" dirty="0">
              <a:solidFill>
                <a:srgbClr val="404040"/>
              </a:solidFill>
              <a:ea typeface="Calibri" panose="020F0502020204030204" pitchFamily="34" charset="0"/>
              <a:cs typeface="Calibri" panose="020F0502020204030204" pitchFamily="34" charset="0"/>
            </a:endParaRPr>
          </a:p>
        </p:txBody>
      </p:sp>
      <p:sp>
        <p:nvSpPr>
          <p:cNvPr id="9" name="椭圆 3"/>
          <p:cNvSpPr/>
          <p:nvPr/>
        </p:nvSpPr>
        <p:spPr>
          <a:xfrm>
            <a:off x="958533" y="115284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Freeform 88"/>
          <p:cNvSpPr>
            <a:spLocks noEditPoints="1"/>
          </p:cNvSpPr>
          <p:nvPr/>
        </p:nvSpPr>
        <p:spPr bwMode="auto">
          <a:xfrm>
            <a:off x="1279208" y="1445260"/>
            <a:ext cx="327025" cy="338138"/>
          </a:xfrm>
          <a:custGeom>
            <a:avLst/>
            <a:gdLst>
              <a:gd name="T0" fmla="*/ 374 w 386"/>
              <a:gd name="T1" fmla="*/ 344 h 400"/>
              <a:gd name="T2" fmla="*/ 243 w 386"/>
              <a:gd name="T3" fmla="*/ 137 h 400"/>
              <a:gd name="T4" fmla="*/ 243 w 386"/>
              <a:gd name="T5" fmla="*/ 33 h 400"/>
              <a:gd name="T6" fmla="*/ 260 w 386"/>
              <a:gd name="T7" fmla="*/ 33 h 400"/>
              <a:gd name="T8" fmla="*/ 272 w 386"/>
              <a:gd name="T9" fmla="*/ 28 h 400"/>
              <a:gd name="T10" fmla="*/ 277 w 386"/>
              <a:gd name="T11" fmla="*/ 17 h 400"/>
              <a:gd name="T12" fmla="*/ 272 w 386"/>
              <a:gd name="T13" fmla="*/ 5 h 400"/>
              <a:gd name="T14" fmla="*/ 260 w 386"/>
              <a:gd name="T15" fmla="*/ 0 h 400"/>
              <a:gd name="T16" fmla="*/ 126 w 386"/>
              <a:gd name="T17" fmla="*/ 0 h 400"/>
              <a:gd name="T18" fmla="*/ 115 w 386"/>
              <a:gd name="T19" fmla="*/ 5 h 400"/>
              <a:gd name="T20" fmla="*/ 110 w 386"/>
              <a:gd name="T21" fmla="*/ 17 h 400"/>
              <a:gd name="T22" fmla="*/ 115 w 386"/>
              <a:gd name="T23" fmla="*/ 28 h 400"/>
              <a:gd name="T24" fmla="*/ 126 w 386"/>
              <a:gd name="T25" fmla="*/ 33 h 400"/>
              <a:gd name="T26" fmla="*/ 143 w 386"/>
              <a:gd name="T27" fmla="*/ 33 h 400"/>
              <a:gd name="T28" fmla="*/ 143 w 386"/>
              <a:gd name="T29" fmla="*/ 137 h 400"/>
              <a:gd name="T30" fmla="*/ 12 w 386"/>
              <a:gd name="T31" fmla="*/ 344 h 400"/>
              <a:gd name="T32" fmla="*/ 6 w 386"/>
              <a:gd name="T33" fmla="*/ 384 h 400"/>
              <a:gd name="T34" fmla="*/ 43 w 386"/>
              <a:gd name="T35" fmla="*/ 400 h 400"/>
              <a:gd name="T36" fmla="*/ 343 w 386"/>
              <a:gd name="T37" fmla="*/ 400 h 400"/>
              <a:gd name="T38" fmla="*/ 380 w 386"/>
              <a:gd name="T39" fmla="*/ 384 h 400"/>
              <a:gd name="T40" fmla="*/ 374 w 386"/>
              <a:gd name="T41" fmla="*/ 344 h 400"/>
              <a:gd name="T42" fmla="*/ 100 w 386"/>
              <a:gd name="T43" fmla="*/ 267 h 400"/>
              <a:gd name="T44" fmla="*/ 171 w 386"/>
              <a:gd name="T45" fmla="*/ 155 h 400"/>
              <a:gd name="T46" fmla="*/ 177 w 386"/>
              <a:gd name="T47" fmla="*/ 147 h 400"/>
              <a:gd name="T48" fmla="*/ 177 w 386"/>
              <a:gd name="T49" fmla="*/ 33 h 400"/>
              <a:gd name="T50" fmla="*/ 210 w 386"/>
              <a:gd name="T51" fmla="*/ 33 h 400"/>
              <a:gd name="T52" fmla="*/ 210 w 386"/>
              <a:gd name="T53" fmla="*/ 147 h 400"/>
              <a:gd name="T54" fmla="*/ 215 w 386"/>
              <a:gd name="T55" fmla="*/ 155 h 400"/>
              <a:gd name="T56" fmla="*/ 286 w 386"/>
              <a:gd name="T57" fmla="*/ 267 h 400"/>
              <a:gd name="T58" fmla="*/ 100 w 386"/>
              <a:gd name="T59" fmla="*/ 267 h 400"/>
              <a:gd name="T60" fmla="*/ 100 w 386"/>
              <a:gd name="T61" fmla="*/ 267 h 400"/>
              <a:gd name="T62" fmla="*/ 100 w 386"/>
              <a:gd name="T63" fmla="*/ 26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6" h="400">
                <a:moveTo>
                  <a:pt x="374" y="344"/>
                </a:moveTo>
                <a:cubicBezTo>
                  <a:pt x="243" y="137"/>
                  <a:pt x="243" y="137"/>
                  <a:pt x="243" y="137"/>
                </a:cubicBezTo>
                <a:cubicBezTo>
                  <a:pt x="243" y="33"/>
                  <a:pt x="243" y="33"/>
                  <a:pt x="243" y="33"/>
                </a:cubicBezTo>
                <a:cubicBezTo>
                  <a:pt x="260" y="33"/>
                  <a:pt x="260" y="33"/>
                  <a:pt x="260" y="33"/>
                </a:cubicBezTo>
                <a:cubicBezTo>
                  <a:pt x="264" y="33"/>
                  <a:pt x="268" y="32"/>
                  <a:pt x="272" y="28"/>
                </a:cubicBezTo>
                <a:cubicBezTo>
                  <a:pt x="275" y="25"/>
                  <a:pt x="277" y="21"/>
                  <a:pt x="277" y="17"/>
                </a:cubicBezTo>
                <a:cubicBezTo>
                  <a:pt x="277" y="12"/>
                  <a:pt x="275" y="8"/>
                  <a:pt x="272" y="5"/>
                </a:cubicBezTo>
                <a:cubicBezTo>
                  <a:pt x="268" y="2"/>
                  <a:pt x="264" y="0"/>
                  <a:pt x="260" y="0"/>
                </a:cubicBezTo>
                <a:cubicBezTo>
                  <a:pt x="126" y="0"/>
                  <a:pt x="126" y="0"/>
                  <a:pt x="126" y="0"/>
                </a:cubicBezTo>
                <a:cubicBezTo>
                  <a:pt x="122" y="0"/>
                  <a:pt x="118" y="2"/>
                  <a:pt x="115" y="5"/>
                </a:cubicBezTo>
                <a:cubicBezTo>
                  <a:pt x="111" y="8"/>
                  <a:pt x="110" y="12"/>
                  <a:pt x="110" y="17"/>
                </a:cubicBezTo>
                <a:cubicBezTo>
                  <a:pt x="110" y="21"/>
                  <a:pt x="111" y="25"/>
                  <a:pt x="115" y="28"/>
                </a:cubicBezTo>
                <a:cubicBezTo>
                  <a:pt x="118" y="32"/>
                  <a:pt x="122" y="33"/>
                  <a:pt x="126" y="33"/>
                </a:cubicBezTo>
                <a:cubicBezTo>
                  <a:pt x="143" y="33"/>
                  <a:pt x="143" y="33"/>
                  <a:pt x="143" y="33"/>
                </a:cubicBezTo>
                <a:cubicBezTo>
                  <a:pt x="143" y="137"/>
                  <a:pt x="143" y="137"/>
                  <a:pt x="143" y="137"/>
                </a:cubicBezTo>
                <a:cubicBezTo>
                  <a:pt x="12" y="344"/>
                  <a:pt x="12" y="344"/>
                  <a:pt x="12" y="344"/>
                </a:cubicBezTo>
                <a:cubicBezTo>
                  <a:pt x="2" y="360"/>
                  <a:pt x="0" y="373"/>
                  <a:pt x="6" y="384"/>
                </a:cubicBezTo>
                <a:cubicBezTo>
                  <a:pt x="12" y="395"/>
                  <a:pt x="25" y="400"/>
                  <a:pt x="43" y="400"/>
                </a:cubicBezTo>
                <a:cubicBezTo>
                  <a:pt x="343" y="400"/>
                  <a:pt x="343" y="400"/>
                  <a:pt x="343" y="400"/>
                </a:cubicBezTo>
                <a:cubicBezTo>
                  <a:pt x="362" y="400"/>
                  <a:pt x="374" y="395"/>
                  <a:pt x="380" y="384"/>
                </a:cubicBezTo>
                <a:cubicBezTo>
                  <a:pt x="386" y="373"/>
                  <a:pt x="384" y="360"/>
                  <a:pt x="374" y="344"/>
                </a:cubicBezTo>
                <a:close/>
                <a:moveTo>
                  <a:pt x="100" y="267"/>
                </a:moveTo>
                <a:cubicBezTo>
                  <a:pt x="171" y="155"/>
                  <a:pt x="171" y="155"/>
                  <a:pt x="171" y="155"/>
                </a:cubicBezTo>
                <a:cubicBezTo>
                  <a:pt x="177" y="147"/>
                  <a:pt x="177" y="147"/>
                  <a:pt x="177" y="147"/>
                </a:cubicBezTo>
                <a:cubicBezTo>
                  <a:pt x="177" y="33"/>
                  <a:pt x="177" y="33"/>
                  <a:pt x="177" y="33"/>
                </a:cubicBezTo>
                <a:cubicBezTo>
                  <a:pt x="210" y="33"/>
                  <a:pt x="210" y="33"/>
                  <a:pt x="210" y="33"/>
                </a:cubicBezTo>
                <a:cubicBezTo>
                  <a:pt x="210" y="147"/>
                  <a:pt x="210" y="147"/>
                  <a:pt x="210" y="147"/>
                </a:cubicBezTo>
                <a:cubicBezTo>
                  <a:pt x="215" y="155"/>
                  <a:pt x="215" y="155"/>
                  <a:pt x="215" y="155"/>
                </a:cubicBezTo>
                <a:cubicBezTo>
                  <a:pt x="286" y="267"/>
                  <a:pt x="286" y="267"/>
                  <a:pt x="286" y="267"/>
                </a:cubicBezTo>
                <a:lnTo>
                  <a:pt x="100" y="267"/>
                </a:lnTo>
                <a:close/>
                <a:moveTo>
                  <a:pt x="100" y="267"/>
                </a:moveTo>
                <a:cubicBezTo>
                  <a:pt x="100" y="267"/>
                  <a:pt x="100" y="267"/>
                  <a:pt x="100" y="267"/>
                </a:cubicBezTo>
              </a:path>
            </a:pathLst>
          </a:custGeom>
          <a:solidFill>
            <a:srgbClr val="02B3C5"/>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12"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2646998" y="608901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plus(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2307"/>
                                        </p:tgtEl>
                                        <p:attrNameLst>
                                          <p:attrName>style.visibility</p:attrName>
                                        </p:attrNameLst>
                                      </p:cBhvr>
                                      <p:to>
                                        <p:strVal val="visible"/>
                                      </p:to>
                                    </p:set>
                                    <p:anim to="" calcmode="lin" valueType="num">
                                      <p:cBhvr>
                                        <p:cTn id="12" dur="1" fill="hold"/>
                                        <p:tgtEl>
                                          <p:spTgt spid="1230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p:bldP spid="1230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 name="椭圆 8"/>
          <p:cNvSpPr/>
          <p:nvPr/>
        </p:nvSpPr>
        <p:spPr>
          <a:xfrm>
            <a:off x="127952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 name="椭圆 10"/>
          <p:cNvSpPr/>
          <p:nvPr/>
        </p:nvSpPr>
        <p:spPr>
          <a:xfrm>
            <a:off x="244158" y="320643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1"/>
          <p:cNvSpPr/>
          <p:nvPr/>
        </p:nvSpPr>
        <p:spPr>
          <a:xfrm>
            <a:off x="2306955" y="622236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文本框 5"/>
          <p:cNvSpPr txBox="1"/>
          <p:nvPr/>
        </p:nvSpPr>
        <p:spPr>
          <a:xfrm>
            <a:off x="386080" y="476250"/>
            <a:ext cx="5546725" cy="521970"/>
          </a:xfrm>
          <a:prstGeom prst="rect">
            <a:avLst/>
          </a:prstGeom>
          <a:noFill/>
          <a:ln w="9525">
            <a:noFill/>
          </a:ln>
        </p:spPr>
        <p:txBody>
          <a:bodyPr wrap="square" anchor="t">
            <a:spAutoFit/>
          </a:bodyPr>
          <a:p>
            <a:pPr defTabSz="914400"/>
            <a:r>
              <a:rPr lang="en-US" sz="2800" dirty="0">
                <a:solidFill>
                  <a:srgbClr val="404040"/>
                </a:solidFill>
                <a:cs typeface="Calibri" panose="020F0502020204030204" pitchFamily="34" charset="0"/>
                <a:sym typeface="+mn-ea"/>
              </a:rPr>
              <a:t>Nguyên Tắc Ràng Buộc ( Constraints )</a:t>
            </a:r>
            <a:endParaRPr lang="zh-CN" altLang="en-US" sz="2800" dirty="0">
              <a:solidFill>
                <a:srgbClr val="404040"/>
              </a:solidFill>
              <a:ea typeface="Calibri" panose="020F0502020204030204" pitchFamily="34" charset="0"/>
              <a:cs typeface="Calibri" panose="020F0502020204030204" pitchFamily="34" charset="0"/>
            </a:endParaRPr>
          </a:p>
        </p:txBody>
      </p:sp>
      <p:sp>
        <p:nvSpPr>
          <p:cNvPr id="9" name="椭圆 3"/>
          <p:cNvSpPr/>
          <p:nvPr/>
        </p:nvSpPr>
        <p:spPr>
          <a:xfrm>
            <a:off x="958533" y="115284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Freeform 88"/>
          <p:cNvSpPr>
            <a:spLocks noEditPoints="1"/>
          </p:cNvSpPr>
          <p:nvPr/>
        </p:nvSpPr>
        <p:spPr bwMode="auto">
          <a:xfrm>
            <a:off x="1279208" y="1445260"/>
            <a:ext cx="327025" cy="338138"/>
          </a:xfrm>
          <a:custGeom>
            <a:avLst/>
            <a:gdLst>
              <a:gd name="T0" fmla="*/ 374 w 386"/>
              <a:gd name="T1" fmla="*/ 344 h 400"/>
              <a:gd name="T2" fmla="*/ 243 w 386"/>
              <a:gd name="T3" fmla="*/ 137 h 400"/>
              <a:gd name="T4" fmla="*/ 243 w 386"/>
              <a:gd name="T5" fmla="*/ 33 h 400"/>
              <a:gd name="T6" fmla="*/ 260 w 386"/>
              <a:gd name="T7" fmla="*/ 33 h 400"/>
              <a:gd name="T8" fmla="*/ 272 w 386"/>
              <a:gd name="T9" fmla="*/ 28 h 400"/>
              <a:gd name="T10" fmla="*/ 277 w 386"/>
              <a:gd name="T11" fmla="*/ 17 h 400"/>
              <a:gd name="T12" fmla="*/ 272 w 386"/>
              <a:gd name="T13" fmla="*/ 5 h 400"/>
              <a:gd name="T14" fmla="*/ 260 w 386"/>
              <a:gd name="T15" fmla="*/ 0 h 400"/>
              <a:gd name="T16" fmla="*/ 126 w 386"/>
              <a:gd name="T17" fmla="*/ 0 h 400"/>
              <a:gd name="T18" fmla="*/ 115 w 386"/>
              <a:gd name="T19" fmla="*/ 5 h 400"/>
              <a:gd name="T20" fmla="*/ 110 w 386"/>
              <a:gd name="T21" fmla="*/ 17 h 400"/>
              <a:gd name="T22" fmla="*/ 115 w 386"/>
              <a:gd name="T23" fmla="*/ 28 h 400"/>
              <a:gd name="T24" fmla="*/ 126 w 386"/>
              <a:gd name="T25" fmla="*/ 33 h 400"/>
              <a:gd name="T26" fmla="*/ 143 w 386"/>
              <a:gd name="T27" fmla="*/ 33 h 400"/>
              <a:gd name="T28" fmla="*/ 143 w 386"/>
              <a:gd name="T29" fmla="*/ 137 h 400"/>
              <a:gd name="T30" fmla="*/ 12 w 386"/>
              <a:gd name="T31" fmla="*/ 344 h 400"/>
              <a:gd name="T32" fmla="*/ 6 w 386"/>
              <a:gd name="T33" fmla="*/ 384 h 400"/>
              <a:gd name="T34" fmla="*/ 43 w 386"/>
              <a:gd name="T35" fmla="*/ 400 h 400"/>
              <a:gd name="T36" fmla="*/ 343 w 386"/>
              <a:gd name="T37" fmla="*/ 400 h 400"/>
              <a:gd name="T38" fmla="*/ 380 w 386"/>
              <a:gd name="T39" fmla="*/ 384 h 400"/>
              <a:gd name="T40" fmla="*/ 374 w 386"/>
              <a:gd name="T41" fmla="*/ 344 h 400"/>
              <a:gd name="T42" fmla="*/ 100 w 386"/>
              <a:gd name="T43" fmla="*/ 267 h 400"/>
              <a:gd name="T44" fmla="*/ 171 w 386"/>
              <a:gd name="T45" fmla="*/ 155 h 400"/>
              <a:gd name="T46" fmla="*/ 177 w 386"/>
              <a:gd name="T47" fmla="*/ 147 h 400"/>
              <a:gd name="T48" fmla="*/ 177 w 386"/>
              <a:gd name="T49" fmla="*/ 33 h 400"/>
              <a:gd name="T50" fmla="*/ 210 w 386"/>
              <a:gd name="T51" fmla="*/ 33 h 400"/>
              <a:gd name="T52" fmla="*/ 210 w 386"/>
              <a:gd name="T53" fmla="*/ 147 h 400"/>
              <a:gd name="T54" fmla="*/ 215 w 386"/>
              <a:gd name="T55" fmla="*/ 155 h 400"/>
              <a:gd name="T56" fmla="*/ 286 w 386"/>
              <a:gd name="T57" fmla="*/ 267 h 400"/>
              <a:gd name="T58" fmla="*/ 100 w 386"/>
              <a:gd name="T59" fmla="*/ 267 h 400"/>
              <a:gd name="T60" fmla="*/ 100 w 386"/>
              <a:gd name="T61" fmla="*/ 267 h 400"/>
              <a:gd name="T62" fmla="*/ 100 w 386"/>
              <a:gd name="T63" fmla="*/ 26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6" h="400">
                <a:moveTo>
                  <a:pt x="374" y="344"/>
                </a:moveTo>
                <a:cubicBezTo>
                  <a:pt x="243" y="137"/>
                  <a:pt x="243" y="137"/>
                  <a:pt x="243" y="137"/>
                </a:cubicBezTo>
                <a:cubicBezTo>
                  <a:pt x="243" y="33"/>
                  <a:pt x="243" y="33"/>
                  <a:pt x="243" y="33"/>
                </a:cubicBezTo>
                <a:cubicBezTo>
                  <a:pt x="260" y="33"/>
                  <a:pt x="260" y="33"/>
                  <a:pt x="260" y="33"/>
                </a:cubicBezTo>
                <a:cubicBezTo>
                  <a:pt x="264" y="33"/>
                  <a:pt x="268" y="32"/>
                  <a:pt x="272" y="28"/>
                </a:cubicBezTo>
                <a:cubicBezTo>
                  <a:pt x="275" y="25"/>
                  <a:pt x="277" y="21"/>
                  <a:pt x="277" y="17"/>
                </a:cubicBezTo>
                <a:cubicBezTo>
                  <a:pt x="277" y="12"/>
                  <a:pt x="275" y="8"/>
                  <a:pt x="272" y="5"/>
                </a:cubicBezTo>
                <a:cubicBezTo>
                  <a:pt x="268" y="2"/>
                  <a:pt x="264" y="0"/>
                  <a:pt x="260" y="0"/>
                </a:cubicBezTo>
                <a:cubicBezTo>
                  <a:pt x="126" y="0"/>
                  <a:pt x="126" y="0"/>
                  <a:pt x="126" y="0"/>
                </a:cubicBezTo>
                <a:cubicBezTo>
                  <a:pt x="122" y="0"/>
                  <a:pt x="118" y="2"/>
                  <a:pt x="115" y="5"/>
                </a:cubicBezTo>
                <a:cubicBezTo>
                  <a:pt x="111" y="8"/>
                  <a:pt x="110" y="12"/>
                  <a:pt x="110" y="17"/>
                </a:cubicBezTo>
                <a:cubicBezTo>
                  <a:pt x="110" y="21"/>
                  <a:pt x="111" y="25"/>
                  <a:pt x="115" y="28"/>
                </a:cubicBezTo>
                <a:cubicBezTo>
                  <a:pt x="118" y="32"/>
                  <a:pt x="122" y="33"/>
                  <a:pt x="126" y="33"/>
                </a:cubicBezTo>
                <a:cubicBezTo>
                  <a:pt x="143" y="33"/>
                  <a:pt x="143" y="33"/>
                  <a:pt x="143" y="33"/>
                </a:cubicBezTo>
                <a:cubicBezTo>
                  <a:pt x="143" y="137"/>
                  <a:pt x="143" y="137"/>
                  <a:pt x="143" y="137"/>
                </a:cubicBezTo>
                <a:cubicBezTo>
                  <a:pt x="12" y="344"/>
                  <a:pt x="12" y="344"/>
                  <a:pt x="12" y="344"/>
                </a:cubicBezTo>
                <a:cubicBezTo>
                  <a:pt x="2" y="360"/>
                  <a:pt x="0" y="373"/>
                  <a:pt x="6" y="384"/>
                </a:cubicBezTo>
                <a:cubicBezTo>
                  <a:pt x="12" y="395"/>
                  <a:pt x="25" y="400"/>
                  <a:pt x="43" y="400"/>
                </a:cubicBezTo>
                <a:cubicBezTo>
                  <a:pt x="343" y="400"/>
                  <a:pt x="343" y="400"/>
                  <a:pt x="343" y="400"/>
                </a:cubicBezTo>
                <a:cubicBezTo>
                  <a:pt x="362" y="400"/>
                  <a:pt x="374" y="395"/>
                  <a:pt x="380" y="384"/>
                </a:cubicBezTo>
                <a:cubicBezTo>
                  <a:pt x="386" y="373"/>
                  <a:pt x="384" y="360"/>
                  <a:pt x="374" y="344"/>
                </a:cubicBezTo>
                <a:close/>
                <a:moveTo>
                  <a:pt x="100" y="267"/>
                </a:moveTo>
                <a:cubicBezTo>
                  <a:pt x="171" y="155"/>
                  <a:pt x="171" y="155"/>
                  <a:pt x="171" y="155"/>
                </a:cubicBezTo>
                <a:cubicBezTo>
                  <a:pt x="177" y="147"/>
                  <a:pt x="177" y="147"/>
                  <a:pt x="177" y="147"/>
                </a:cubicBezTo>
                <a:cubicBezTo>
                  <a:pt x="177" y="33"/>
                  <a:pt x="177" y="33"/>
                  <a:pt x="177" y="33"/>
                </a:cubicBezTo>
                <a:cubicBezTo>
                  <a:pt x="210" y="33"/>
                  <a:pt x="210" y="33"/>
                  <a:pt x="210" y="33"/>
                </a:cubicBezTo>
                <a:cubicBezTo>
                  <a:pt x="210" y="147"/>
                  <a:pt x="210" y="147"/>
                  <a:pt x="210" y="147"/>
                </a:cubicBezTo>
                <a:cubicBezTo>
                  <a:pt x="215" y="155"/>
                  <a:pt x="215" y="155"/>
                  <a:pt x="215" y="155"/>
                </a:cubicBezTo>
                <a:cubicBezTo>
                  <a:pt x="286" y="267"/>
                  <a:pt x="286" y="267"/>
                  <a:pt x="286" y="267"/>
                </a:cubicBezTo>
                <a:lnTo>
                  <a:pt x="100" y="267"/>
                </a:lnTo>
                <a:close/>
                <a:moveTo>
                  <a:pt x="100" y="267"/>
                </a:moveTo>
                <a:cubicBezTo>
                  <a:pt x="100" y="267"/>
                  <a:pt x="100" y="267"/>
                  <a:pt x="100" y="267"/>
                </a:cubicBezTo>
              </a:path>
            </a:pathLst>
          </a:custGeom>
          <a:solidFill>
            <a:srgbClr val="02B3C5"/>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11" name="TextBox 13"/>
          <p:cNvSpPr txBox="1"/>
          <p:nvPr/>
        </p:nvSpPr>
        <p:spPr>
          <a:xfrm>
            <a:off x="2128520" y="1383665"/>
            <a:ext cx="1025525" cy="461645"/>
          </a:xfrm>
          <a:prstGeom prst="rect">
            <a:avLst/>
          </a:prstGeom>
          <a:noFill/>
          <a:ln w="9525">
            <a:noFill/>
          </a:ln>
        </p:spPr>
        <p:txBody>
          <a:bodyPr wrap="square" lIns="0" tIns="0" rIns="0" bIns="0" anchor="t">
            <a:spAutoFit/>
            <a:scene3d>
              <a:camera prst="orthographicFront"/>
              <a:lightRig rig="threePt" dir="t"/>
            </a:scene3d>
          </a:bodyPr>
          <a:p>
            <a:pPr defTabSz="1216025">
              <a:spcBef>
                <a:spcPct val="20000"/>
              </a:spcBef>
            </a:pPr>
            <a:r>
              <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Ví dụ</a:t>
            </a:r>
            <a:endPar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
        <p:nvSpPr>
          <p:cNvPr id="12"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2646998" y="608901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4" name="Picture 1" descr="Options with greyed out constraints"/>
          <p:cNvPicPr>
            <a:picLocks noChangeAspect="1" noChangeArrowheads="1"/>
          </p:cNvPicPr>
          <p:nvPr>
            <p:ph idx="1"/>
          </p:nvPr>
        </p:nvPicPr>
        <p:blipFill>
          <a:blip r:embed="rId1"/>
          <a:srcRect/>
          <a:stretch>
            <a:fillRect/>
          </a:stretch>
        </p:blipFill>
        <p:spPr>
          <a:xfrm>
            <a:off x="6231255" y="855345"/>
            <a:ext cx="2741295" cy="4275455"/>
          </a:xfrm>
          <a:prstGeom prst="rect">
            <a:avLst/>
          </a:prstGeom>
          <a:noFill/>
          <a:ln w="9525">
            <a:noFill/>
            <a:miter lim="800000"/>
            <a:headEnd/>
            <a:tailEnd/>
          </a:ln>
        </p:spPr>
      </p:pic>
      <p:sp>
        <p:nvSpPr>
          <p:cNvPr id="12307" name="TextBox 13"/>
          <p:cNvSpPr txBox="1"/>
          <p:nvPr/>
        </p:nvSpPr>
        <p:spPr>
          <a:xfrm>
            <a:off x="3289935" y="5607050"/>
            <a:ext cx="8623300" cy="615315"/>
          </a:xfrm>
          <a:prstGeom prst="rect">
            <a:avLst/>
          </a:prstGeom>
          <a:noFill/>
          <a:ln w="9525">
            <a:noFill/>
          </a:ln>
        </p:spPr>
        <p:txBody>
          <a:bodyPr wrap="square" lIns="0" tIns="0" rIns="0" bIns="0" anchor="t">
            <a:spAutoFit/>
          </a:bodyPr>
          <a:p>
            <a:pPr algn="ctr" defTabSz="1216025">
              <a:spcBef>
                <a:spcPct val="20000"/>
              </a:spcBef>
            </a:pP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Đây là ví dụ về sự hạn chế, nhà thiết kế hạn chết các chức năng trên và chỉ mở chúng khi người đạt được các yêu cầu mà nó cần được kích hoạt</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2307"/>
                                        </p:tgtEl>
                                        <p:attrNameLst>
                                          <p:attrName>style.visibility</p:attrName>
                                        </p:attrNameLst>
                                      </p:cBhvr>
                                      <p:to>
                                        <p:strVal val="visible"/>
                                      </p:to>
                                    </p:set>
                                    <p:animEffect transition="in" filter="circle(in)">
                                      <p:cBhvr>
                                        <p:cTn id="12" dur="2000"/>
                                        <p:tgtEl>
                                          <p:spTgt spid="12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p:bldP spid="1230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8681" name="文本框 15"/>
          <p:cNvSpPr txBox="1"/>
          <p:nvPr/>
        </p:nvSpPr>
        <p:spPr>
          <a:xfrm>
            <a:off x="4318000" y="2921635"/>
            <a:ext cx="3522980" cy="1014730"/>
          </a:xfrm>
          <a:prstGeom prst="rect">
            <a:avLst/>
          </a:prstGeom>
          <a:noFill/>
          <a:ln w="9525">
            <a:noFill/>
          </a:ln>
        </p:spPr>
        <p:txBody>
          <a:bodyPr wrap="square" anchor="t">
            <a:spAutoFit/>
          </a:bodyPr>
          <a:p>
            <a:pPr algn="ctr"/>
            <a:r>
              <a:rPr lang="en-US" altLang="zh-CN" sz="6000" dirty="0">
                <a:solidFill>
                  <a:schemeClr val="bg1"/>
                </a:solidFill>
                <a:ea typeface="SimSun" panose="02010600030101010101" pitchFamily="2" charset="-122"/>
                <a:cs typeface="Calibri" panose="020F0502020204030204" pitchFamily="34" charset="0"/>
              </a:rPr>
              <a:t>Mapping</a:t>
            </a:r>
            <a:r>
              <a:rPr lang="en-US" sz="6000" dirty="0">
                <a:solidFill>
                  <a:srgbClr val="404040"/>
                </a:solidFill>
                <a:cs typeface="Calibri" panose="020F0502020204030204" pitchFamily="34" charset="0"/>
                <a:sym typeface="+mn-ea"/>
              </a:rPr>
              <a:t> </a:t>
            </a:r>
            <a:endParaRPr lang="zh-CN" altLang="en-US" sz="6000" dirty="0">
              <a:solidFill>
                <a:schemeClr val="bg1"/>
              </a:solidFill>
              <a:ea typeface="SimSun" panose="02010600030101010101" pitchFamily="2" charset="-122"/>
              <a:cs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文本框 5"/>
          <p:cNvSpPr txBox="1"/>
          <p:nvPr/>
        </p:nvSpPr>
        <p:spPr>
          <a:xfrm>
            <a:off x="798830" y="551815"/>
            <a:ext cx="4808855" cy="521970"/>
          </a:xfrm>
          <a:prstGeom prst="rect">
            <a:avLst/>
          </a:prstGeom>
          <a:noFill/>
          <a:ln w="9525">
            <a:noFill/>
          </a:ln>
        </p:spPr>
        <p:txBody>
          <a:bodyPr wrap="square" anchor="t">
            <a:spAutoFit/>
          </a:bodyPr>
          <a:p>
            <a:pPr defTabSz="914400"/>
            <a:r>
              <a:rPr lang="en-US" sz="2800" dirty="0">
                <a:solidFill>
                  <a:srgbClr val="404040"/>
                </a:solidFill>
                <a:cs typeface="Calibri" panose="020F0502020204030204" pitchFamily="34" charset="0"/>
                <a:sym typeface="+mn-ea"/>
              </a:rPr>
              <a:t>Nguyên Tắc Ánh Xạ ( Mapping )</a:t>
            </a:r>
            <a:endParaRPr lang="zh-CN" altLang="en-US" sz="2800" dirty="0">
              <a:solidFill>
                <a:srgbClr val="404040"/>
              </a:solidFill>
              <a:ea typeface="Calibri" panose="020F0502020204030204" pitchFamily="34" charset="0"/>
              <a:cs typeface="Calibri" panose="020F0502020204030204" pitchFamily="34" charset="0"/>
            </a:endParaRPr>
          </a:p>
        </p:txBody>
      </p:sp>
      <p:sp>
        <p:nvSpPr>
          <p:cNvPr id="6" name="椭圆 11"/>
          <p:cNvSpPr/>
          <p:nvPr/>
        </p:nvSpPr>
        <p:spPr>
          <a:xfrm>
            <a:off x="2286635" y="623760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2"/>
          <p:cNvSpPr/>
          <p:nvPr/>
        </p:nvSpPr>
        <p:spPr>
          <a:xfrm>
            <a:off x="2626678" y="6118860"/>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任意多边形 5"/>
          <p:cNvSpPr/>
          <p:nvPr/>
        </p:nvSpPr>
        <p:spPr>
          <a:xfrm rot="10800000">
            <a:off x="-20320" y="395541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7"/>
          <p:cNvSpPr/>
          <p:nvPr/>
        </p:nvSpPr>
        <p:spPr>
          <a:xfrm>
            <a:off x="2108200" y="539591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椭圆 8"/>
          <p:cNvSpPr/>
          <p:nvPr/>
        </p:nvSpPr>
        <p:spPr>
          <a:xfrm>
            <a:off x="1259205" y="365379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6"/>
          <p:cNvSpPr/>
          <p:nvPr/>
        </p:nvSpPr>
        <p:spPr>
          <a:xfrm>
            <a:off x="798830" y="134207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Freeform 358"/>
          <p:cNvSpPr>
            <a:spLocks noEditPoints="1"/>
          </p:cNvSpPr>
          <p:nvPr/>
        </p:nvSpPr>
        <p:spPr bwMode="auto">
          <a:xfrm>
            <a:off x="1083310" y="1588770"/>
            <a:ext cx="365760" cy="368300"/>
          </a:xfrm>
          <a:custGeom>
            <a:avLst/>
            <a:gdLst>
              <a:gd name="T0" fmla="*/ 0 w 325"/>
              <a:gd name="T1" fmla="*/ 217 h 325"/>
              <a:gd name="T2" fmla="*/ 0 w 325"/>
              <a:gd name="T3" fmla="*/ 325 h 325"/>
              <a:gd name="T4" fmla="*/ 108 w 325"/>
              <a:gd name="T5" fmla="*/ 325 h 325"/>
              <a:gd name="T6" fmla="*/ 325 w 325"/>
              <a:gd name="T7" fmla="*/ 108 h 325"/>
              <a:gd name="T8" fmla="*/ 217 w 325"/>
              <a:gd name="T9" fmla="*/ 0 h 325"/>
              <a:gd name="T10" fmla="*/ 0 w 325"/>
              <a:gd name="T11" fmla="*/ 217 h 325"/>
              <a:gd name="T12" fmla="*/ 95 w 325"/>
              <a:gd name="T13" fmla="*/ 292 h 325"/>
              <a:gd name="T14" fmla="*/ 67 w 325"/>
              <a:gd name="T15" fmla="*/ 292 h 325"/>
              <a:gd name="T16" fmla="*/ 67 w 325"/>
              <a:gd name="T17" fmla="*/ 258 h 325"/>
              <a:gd name="T18" fmla="*/ 33 w 325"/>
              <a:gd name="T19" fmla="*/ 258 h 325"/>
              <a:gd name="T20" fmla="*/ 33 w 325"/>
              <a:gd name="T21" fmla="*/ 230 h 325"/>
              <a:gd name="T22" fmla="*/ 57 w 325"/>
              <a:gd name="T23" fmla="*/ 207 h 325"/>
              <a:gd name="T24" fmla="*/ 118 w 325"/>
              <a:gd name="T25" fmla="*/ 268 h 325"/>
              <a:gd name="T26" fmla="*/ 95 w 325"/>
              <a:gd name="T27" fmla="*/ 292 h 325"/>
              <a:gd name="T28" fmla="*/ 225 w 325"/>
              <a:gd name="T29" fmla="*/ 44 h 325"/>
              <a:gd name="T30" fmla="*/ 231 w 325"/>
              <a:gd name="T31" fmla="*/ 50 h 325"/>
              <a:gd name="T32" fmla="*/ 229 w 325"/>
              <a:gd name="T33" fmla="*/ 54 h 325"/>
              <a:gd name="T34" fmla="*/ 88 w 325"/>
              <a:gd name="T35" fmla="*/ 195 h 325"/>
              <a:gd name="T36" fmla="*/ 83 w 325"/>
              <a:gd name="T37" fmla="*/ 197 h 325"/>
              <a:gd name="T38" fmla="*/ 78 w 325"/>
              <a:gd name="T39" fmla="*/ 191 h 325"/>
              <a:gd name="T40" fmla="*/ 80 w 325"/>
              <a:gd name="T41" fmla="*/ 187 h 325"/>
              <a:gd name="T42" fmla="*/ 221 w 325"/>
              <a:gd name="T43" fmla="*/ 46 h 325"/>
              <a:gd name="T44" fmla="*/ 225 w 325"/>
              <a:gd name="T45" fmla="*/ 44 h 325"/>
              <a:gd name="T46" fmla="*/ 225 w 325"/>
              <a:gd name="T47" fmla="*/ 44 h 325"/>
              <a:gd name="T48" fmla="*/ 225 w 325"/>
              <a:gd name="T49" fmla="*/ 4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5" h="325">
                <a:moveTo>
                  <a:pt x="0" y="217"/>
                </a:moveTo>
                <a:cubicBezTo>
                  <a:pt x="0" y="325"/>
                  <a:pt x="0" y="325"/>
                  <a:pt x="0" y="325"/>
                </a:cubicBezTo>
                <a:cubicBezTo>
                  <a:pt x="108" y="325"/>
                  <a:pt x="108" y="325"/>
                  <a:pt x="108" y="325"/>
                </a:cubicBezTo>
                <a:cubicBezTo>
                  <a:pt x="325" y="108"/>
                  <a:pt x="325" y="108"/>
                  <a:pt x="325" y="108"/>
                </a:cubicBezTo>
                <a:cubicBezTo>
                  <a:pt x="217" y="0"/>
                  <a:pt x="217" y="0"/>
                  <a:pt x="217" y="0"/>
                </a:cubicBezTo>
                <a:lnTo>
                  <a:pt x="0" y="217"/>
                </a:lnTo>
                <a:close/>
                <a:moveTo>
                  <a:pt x="95" y="292"/>
                </a:moveTo>
                <a:cubicBezTo>
                  <a:pt x="67" y="292"/>
                  <a:pt x="67" y="292"/>
                  <a:pt x="67" y="292"/>
                </a:cubicBezTo>
                <a:cubicBezTo>
                  <a:pt x="67" y="258"/>
                  <a:pt x="67" y="258"/>
                  <a:pt x="67" y="258"/>
                </a:cubicBezTo>
                <a:cubicBezTo>
                  <a:pt x="33" y="258"/>
                  <a:pt x="33" y="258"/>
                  <a:pt x="33" y="258"/>
                </a:cubicBezTo>
                <a:cubicBezTo>
                  <a:pt x="33" y="230"/>
                  <a:pt x="33" y="230"/>
                  <a:pt x="33" y="230"/>
                </a:cubicBezTo>
                <a:cubicBezTo>
                  <a:pt x="57" y="207"/>
                  <a:pt x="57" y="207"/>
                  <a:pt x="57" y="207"/>
                </a:cubicBezTo>
                <a:cubicBezTo>
                  <a:pt x="118" y="268"/>
                  <a:pt x="118" y="268"/>
                  <a:pt x="118" y="268"/>
                </a:cubicBezTo>
                <a:lnTo>
                  <a:pt x="95" y="292"/>
                </a:lnTo>
                <a:close/>
                <a:moveTo>
                  <a:pt x="225" y="44"/>
                </a:moveTo>
                <a:cubicBezTo>
                  <a:pt x="229" y="44"/>
                  <a:pt x="231" y="46"/>
                  <a:pt x="231" y="50"/>
                </a:cubicBezTo>
                <a:cubicBezTo>
                  <a:pt x="231" y="51"/>
                  <a:pt x="230" y="53"/>
                  <a:pt x="229" y="54"/>
                </a:cubicBezTo>
                <a:cubicBezTo>
                  <a:pt x="88" y="195"/>
                  <a:pt x="88" y="195"/>
                  <a:pt x="88" y="195"/>
                </a:cubicBezTo>
                <a:cubicBezTo>
                  <a:pt x="87" y="197"/>
                  <a:pt x="85" y="197"/>
                  <a:pt x="83" y="197"/>
                </a:cubicBezTo>
                <a:cubicBezTo>
                  <a:pt x="80" y="197"/>
                  <a:pt x="78" y="195"/>
                  <a:pt x="78" y="191"/>
                </a:cubicBezTo>
                <a:cubicBezTo>
                  <a:pt x="78" y="190"/>
                  <a:pt x="78" y="188"/>
                  <a:pt x="80" y="187"/>
                </a:cubicBezTo>
                <a:cubicBezTo>
                  <a:pt x="221" y="46"/>
                  <a:pt x="221" y="46"/>
                  <a:pt x="221" y="46"/>
                </a:cubicBezTo>
                <a:cubicBezTo>
                  <a:pt x="222" y="45"/>
                  <a:pt x="224" y="44"/>
                  <a:pt x="225" y="44"/>
                </a:cubicBezTo>
                <a:close/>
                <a:moveTo>
                  <a:pt x="225" y="44"/>
                </a:moveTo>
                <a:cubicBezTo>
                  <a:pt x="225" y="44"/>
                  <a:pt x="225" y="44"/>
                  <a:pt x="225" y="44"/>
                </a:cubicBezTo>
              </a:path>
            </a:pathLst>
          </a:custGeom>
          <a:solidFill>
            <a:srgbClr val="6A3C7C"/>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13" name="TextBox 13"/>
          <p:cNvSpPr txBox="1"/>
          <p:nvPr/>
        </p:nvSpPr>
        <p:spPr>
          <a:xfrm>
            <a:off x="2014220" y="1572895"/>
            <a:ext cx="1897380" cy="461645"/>
          </a:xfrm>
          <a:prstGeom prst="rect">
            <a:avLst/>
          </a:prstGeom>
          <a:noFill/>
          <a:ln w="9525">
            <a:noFill/>
          </a:ln>
        </p:spPr>
        <p:txBody>
          <a:bodyPr wrap="square" lIns="0" tIns="0" rIns="0" bIns="0" anchor="t">
            <a:spAutoFit/>
            <a:scene3d>
              <a:camera prst="orthographicFront"/>
              <a:lightRig rig="threePt" dir="t"/>
            </a:scene3d>
          </a:bodyPr>
          <a:p>
            <a:pPr defTabSz="1216025">
              <a:spcBef>
                <a:spcPct val="20000"/>
              </a:spcBef>
            </a:pPr>
            <a:r>
              <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Khái niệm</a:t>
            </a:r>
            <a:endPar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
        <p:nvSpPr>
          <p:cNvPr id="14" name="椭圆 10"/>
          <p:cNvSpPr/>
          <p:nvPr/>
        </p:nvSpPr>
        <p:spPr>
          <a:xfrm>
            <a:off x="223838" y="322167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307" name="TextBox 13"/>
          <p:cNvSpPr txBox="1"/>
          <p:nvPr/>
        </p:nvSpPr>
        <p:spPr>
          <a:xfrm>
            <a:off x="2562860" y="2927350"/>
            <a:ext cx="8594090" cy="615315"/>
          </a:xfrm>
          <a:prstGeom prst="rect">
            <a:avLst/>
          </a:prstGeom>
          <a:noFill/>
          <a:ln w="9525">
            <a:noFill/>
          </a:ln>
        </p:spPr>
        <p:txBody>
          <a:bodyPr wrap="square" lIns="0" tIns="0" rIns="0" bIns="0" anchor="t">
            <a:spAutoFit/>
          </a:bodyPr>
          <a:p>
            <a:pPr defTabSz="1216025">
              <a:spcBef>
                <a:spcPct val="20000"/>
              </a:spcBef>
            </a:pP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 Là sự thể hiện rõ ràng mối quan hệ rõ ràng giữa các controls và các chức năng với nhau. Và các ánh xạ này cần phải giống thực tế hết mức có thể</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307">
                                            <p:txEl>
                                              <p:pRg st="0" end="0"/>
                                            </p:txEl>
                                          </p:spTgt>
                                        </p:tgtEl>
                                        <p:attrNameLst>
                                          <p:attrName>style.visibility</p:attrName>
                                        </p:attrNameLst>
                                      </p:cBhvr>
                                      <p:to>
                                        <p:strVal val="visible"/>
                                      </p:to>
                                    </p:set>
                                    <p:animEffect transition="in" filter="checkerboard(across)">
                                      <p:cBhvr>
                                        <p:cTn id="7" dur="500"/>
                                        <p:tgtEl>
                                          <p:spTgt spid="123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 name="椭圆 8"/>
          <p:cNvSpPr/>
          <p:nvPr/>
        </p:nvSpPr>
        <p:spPr>
          <a:xfrm>
            <a:off x="127952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 name="椭圆 10"/>
          <p:cNvSpPr/>
          <p:nvPr/>
        </p:nvSpPr>
        <p:spPr>
          <a:xfrm>
            <a:off x="244158" y="320643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1"/>
          <p:cNvSpPr/>
          <p:nvPr/>
        </p:nvSpPr>
        <p:spPr>
          <a:xfrm>
            <a:off x="2306955" y="622236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文本框 5"/>
          <p:cNvSpPr txBox="1"/>
          <p:nvPr/>
        </p:nvSpPr>
        <p:spPr>
          <a:xfrm>
            <a:off x="958850" y="521335"/>
            <a:ext cx="4945380" cy="521970"/>
          </a:xfrm>
          <a:prstGeom prst="rect">
            <a:avLst/>
          </a:prstGeom>
          <a:noFill/>
          <a:ln w="9525">
            <a:noFill/>
          </a:ln>
        </p:spPr>
        <p:txBody>
          <a:bodyPr wrap="square" anchor="t">
            <a:spAutoFit/>
          </a:bodyPr>
          <a:p>
            <a:pPr defTabSz="914400"/>
            <a:r>
              <a:rPr lang="en-US" sz="2800" dirty="0">
                <a:solidFill>
                  <a:srgbClr val="404040"/>
                </a:solidFill>
                <a:cs typeface="Calibri" panose="020F0502020204030204" pitchFamily="34" charset="0"/>
                <a:sym typeface="+mn-ea"/>
              </a:rPr>
              <a:t>Nguyên Tắc Ánh Xạ ( Mapping )</a:t>
            </a:r>
            <a:endParaRPr lang="zh-CN" altLang="en-US" sz="2800" dirty="0">
              <a:solidFill>
                <a:srgbClr val="404040"/>
              </a:solidFill>
              <a:ea typeface="Calibri" panose="020F0502020204030204" pitchFamily="34" charset="0"/>
              <a:cs typeface="Calibri" panose="020F0502020204030204" pitchFamily="34" charset="0"/>
            </a:endParaRPr>
          </a:p>
        </p:txBody>
      </p:sp>
      <p:sp>
        <p:nvSpPr>
          <p:cNvPr id="9" name="椭圆 3"/>
          <p:cNvSpPr/>
          <p:nvPr/>
        </p:nvSpPr>
        <p:spPr>
          <a:xfrm>
            <a:off x="958533" y="115284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Freeform 88"/>
          <p:cNvSpPr>
            <a:spLocks noEditPoints="1"/>
          </p:cNvSpPr>
          <p:nvPr/>
        </p:nvSpPr>
        <p:spPr bwMode="auto">
          <a:xfrm>
            <a:off x="1279208" y="1445260"/>
            <a:ext cx="327025" cy="338138"/>
          </a:xfrm>
          <a:custGeom>
            <a:avLst/>
            <a:gdLst>
              <a:gd name="T0" fmla="*/ 374 w 386"/>
              <a:gd name="T1" fmla="*/ 344 h 400"/>
              <a:gd name="T2" fmla="*/ 243 w 386"/>
              <a:gd name="T3" fmla="*/ 137 h 400"/>
              <a:gd name="T4" fmla="*/ 243 w 386"/>
              <a:gd name="T5" fmla="*/ 33 h 400"/>
              <a:gd name="T6" fmla="*/ 260 w 386"/>
              <a:gd name="T7" fmla="*/ 33 h 400"/>
              <a:gd name="T8" fmla="*/ 272 w 386"/>
              <a:gd name="T9" fmla="*/ 28 h 400"/>
              <a:gd name="T10" fmla="*/ 277 w 386"/>
              <a:gd name="T11" fmla="*/ 17 h 400"/>
              <a:gd name="T12" fmla="*/ 272 w 386"/>
              <a:gd name="T13" fmla="*/ 5 h 400"/>
              <a:gd name="T14" fmla="*/ 260 w 386"/>
              <a:gd name="T15" fmla="*/ 0 h 400"/>
              <a:gd name="T16" fmla="*/ 126 w 386"/>
              <a:gd name="T17" fmla="*/ 0 h 400"/>
              <a:gd name="T18" fmla="*/ 115 w 386"/>
              <a:gd name="T19" fmla="*/ 5 h 400"/>
              <a:gd name="T20" fmla="*/ 110 w 386"/>
              <a:gd name="T21" fmla="*/ 17 h 400"/>
              <a:gd name="T22" fmla="*/ 115 w 386"/>
              <a:gd name="T23" fmla="*/ 28 h 400"/>
              <a:gd name="T24" fmla="*/ 126 w 386"/>
              <a:gd name="T25" fmla="*/ 33 h 400"/>
              <a:gd name="T26" fmla="*/ 143 w 386"/>
              <a:gd name="T27" fmla="*/ 33 h 400"/>
              <a:gd name="T28" fmla="*/ 143 w 386"/>
              <a:gd name="T29" fmla="*/ 137 h 400"/>
              <a:gd name="T30" fmla="*/ 12 w 386"/>
              <a:gd name="T31" fmla="*/ 344 h 400"/>
              <a:gd name="T32" fmla="*/ 6 w 386"/>
              <a:gd name="T33" fmla="*/ 384 h 400"/>
              <a:gd name="T34" fmla="*/ 43 w 386"/>
              <a:gd name="T35" fmla="*/ 400 h 400"/>
              <a:gd name="T36" fmla="*/ 343 w 386"/>
              <a:gd name="T37" fmla="*/ 400 h 400"/>
              <a:gd name="T38" fmla="*/ 380 w 386"/>
              <a:gd name="T39" fmla="*/ 384 h 400"/>
              <a:gd name="T40" fmla="*/ 374 w 386"/>
              <a:gd name="T41" fmla="*/ 344 h 400"/>
              <a:gd name="T42" fmla="*/ 100 w 386"/>
              <a:gd name="T43" fmla="*/ 267 h 400"/>
              <a:gd name="T44" fmla="*/ 171 w 386"/>
              <a:gd name="T45" fmla="*/ 155 h 400"/>
              <a:gd name="T46" fmla="*/ 177 w 386"/>
              <a:gd name="T47" fmla="*/ 147 h 400"/>
              <a:gd name="T48" fmla="*/ 177 w 386"/>
              <a:gd name="T49" fmla="*/ 33 h 400"/>
              <a:gd name="T50" fmla="*/ 210 w 386"/>
              <a:gd name="T51" fmla="*/ 33 h 400"/>
              <a:gd name="T52" fmla="*/ 210 w 386"/>
              <a:gd name="T53" fmla="*/ 147 h 400"/>
              <a:gd name="T54" fmla="*/ 215 w 386"/>
              <a:gd name="T55" fmla="*/ 155 h 400"/>
              <a:gd name="T56" fmla="*/ 286 w 386"/>
              <a:gd name="T57" fmla="*/ 267 h 400"/>
              <a:gd name="T58" fmla="*/ 100 w 386"/>
              <a:gd name="T59" fmla="*/ 267 h 400"/>
              <a:gd name="T60" fmla="*/ 100 w 386"/>
              <a:gd name="T61" fmla="*/ 267 h 400"/>
              <a:gd name="T62" fmla="*/ 100 w 386"/>
              <a:gd name="T63" fmla="*/ 26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6" h="400">
                <a:moveTo>
                  <a:pt x="374" y="344"/>
                </a:moveTo>
                <a:cubicBezTo>
                  <a:pt x="243" y="137"/>
                  <a:pt x="243" y="137"/>
                  <a:pt x="243" y="137"/>
                </a:cubicBezTo>
                <a:cubicBezTo>
                  <a:pt x="243" y="33"/>
                  <a:pt x="243" y="33"/>
                  <a:pt x="243" y="33"/>
                </a:cubicBezTo>
                <a:cubicBezTo>
                  <a:pt x="260" y="33"/>
                  <a:pt x="260" y="33"/>
                  <a:pt x="260" y="33"/>
                </a:cubicBezTo>
                <a:cubicBezTo>
                  <a:pt x="264" y="33"/>
                  <a:pt x="268" y="32"/>
                  <a:pt x="272" y="28"/>
                </a:cubicBezTo>
                <a:cubicBezTo>
                  <a:pt x="275" y="25"/>
                  <a:pt x="277" y="21"/>
                  <a:pt x="277" y="17"/>
                </a:cubicBezTo>
                <a:cubicBezTo>
                  <a:pt x="277" y="12"/>
                  <a:pt x="275" y="8"/>
                  <a:pt x="272" y="5"/>
                </a:cubicBezTo>
                <a:cubicBezTo>
                  <a:pt x="268" y="2"/>
                  <a:pt x="264" y="0"/>
                  <a:pt x="260" y="0"/>
                </a:cubicBezTo>
                <a:cubicBezTo>
                  <a:pt x="126" y="0"/>
                  <a:pt x="126" y="0"/>
                  <a:pt x="126" y="0"/>
                </a:cubicBezTo>
                <a:cubicBezTo>
                  <a:pt x="122" y="0"/>
                  <a:pt x="118" y="2"/>
                  <a:pt x="115" y="5"/>
                </a:cubicBezTo>
                <a:cubicBezTo>
                  <a:pt x="111" y="8"/>
                  <a:pt x="110" y="12"/>
                  <a:pt x="110" y="17"/>
                </a:cubicBezTo>
                <a:cubicBezTo>
                  <a:pt x="110" y="21"/>
                  <a:pt x="111" y="25"/>
                  <a:pt x="115" y="28"/>
                </a:cubicBezTo>
                <a:cubicBezTo>
                  <a:pt x="118" y="32"/>
                  <a:pt x="122" y="33"/>
                  <a:pt x="126" y="33"/>
                </a:cubicBezTo>
                <a:cubicBezTo>
                  <a:pt x="143" y="33"/>
                  <a:pt x="143" y="33"/>
                  <a:pt x="143" y="33"/>
                </a:cubicBezTo>
                <a:cubicBezTo>
                  <a:pt x="143" y="137"/>
                  <a:pt x="143" y="137"/>
                  <a:pt x="143" y="137"/>
                </a:cubicBezTo>
                <a:cubicBezTo>
                  <a:pt x="12" y="344"/>
                  <a:pt x="12" y="344"/>
                  <a:pt x="12" y="344"/>
                </a:cubicBezTo>
                <a:cubicBezTo>
                  <a:pt x="2" y="360"/>
                  <a:pt x="0" y="373"/>
                  <a:pt x="6" y="384"/>
                </a:cubicBezTo>
                <a:cubicBezTo>
                  <a:pt x="12" y="395"/>
                  <a:pt x="25" y="400"/>
                  <a:pt x="43" y="400"/>
                </a:cubicBezTo>
                <a:cubicBezTo>
                  <a:pt x="343" y="400"/>
                  <a:pt x="343" y="400"/>
                  <a:pt x="343" y="400"/>
                </a:cubicBezTo>
                <a:cubicBezTo>
                  <a:pt x="362" y="400"/>
                  <a:pt x="374" y="395"/>
                  <a:pt x="380" y="384"/>
                </a:cubicBezTo>
                <a:cubicBezTo>
                  <a:pt x="386" y="373"/>
                  <a:pt x="384" y="360"/>
                  <a:pt x="374" y="344"/>
                </a:cubicBezTo>
                <a:close/>
                <a:moveTo>
                  <a:pt x="100" y="267"/>
                </a:moveTo>
                <a:cubicBezTo>
                  <a:pt x="171" y="155"/>
                  <a:pt x="171" y="155"/>
                  <a:pt x="171" y="155"/>
                </a:cubicBezTo>
                <a:cubicBezTo>
                  <a:pt x="177" y="147"/>
                  <a:pt x="177" y="147"/>
                  <a:pt x="177" y="147"/>
                </a:cubicBezTo>
                <a:cubicBezTo>
                  <a:pt x="177" y="33"/>
                  <a:pt x="177" y="33"/>
                  <a:pt x="177" y="33"/>
                </a:cubicBezTo>
                <a:cubicBezTo>
                  <a:pt x="210" y="33"/>
                  <a:pt x="210" y="33"/>
                  <a:pt x="210" y="33"/>
                </a:cubicBezTo>
                <a:cubicBezTo>
                  <a:pt x="210" y="147"/>
                  <a:pt x="210" y="147"/>
                  <a:pt x="210" y="147"/>
                </a:cubicBezTo>
                <a:cubicBezTo>
                  <a:pt x="215" y="155"/>
                  <a:pt x="215" y="155"/>
                  <a:pt x="215" y="155"/>
                </a:cubicBezTo>
                <a:cubicBezTo>
                  <a:pt x="286" y="267"/>
                  <a:pt x="286" y="267"/>
                  <a:pt x="286" y="267"/>
                </a:cubicBezTo>
                <a:lnTo>
                  <a:pt x="100" y="267"/>
                </a:lnTo>
                <a:close/>
                <a:moveTo>
                  <a:pt x="100" y="267"/>
                </a:moveTo>
                <a:cubicBezTo>
                  <a:pt x="100" y="267"/>
                  <a:pt x="100" y="267"/>
                  <a:pt x="100" y="267"/>
                </a:cubicBezTo>
              </a:path>
            </a:pathLst>
          </a:custGeom>
          <a:solidFill>
            <a:srgbClr val="02B3C5"/>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11" name="TextBox 13"/>
          <p:cNvSpPr txBox="1"/>
          <p:nvPr/>
        </p:nvSpPr>
        <p:spPr>
          <a:xfrm>
            <a:off x="2128520" y="1383665"/>
            <a:ext cx="1025525" cy="461645"/>
          </a:xfrm>
          <a:prstGeom prst="rect">
            <a:avLst/>
          </a:prstGeom>
          <a:noFill/>
          <a:ln w="9525">
            <a:noFill/>
          </a:ln>
        </p:spPr>
        <p:txBody>
          <a:bodyPr wrap="square" lIns="0" tIns="0" rIns="0" bIns="0" anchor="t">
            <a:spAutoFit/>
            <a:scene3d>
              <a:camera prst="orthographicFront"/>
              <a:lightRig rig="threePt" dir="t"/>
            </a:scene3d>
          </a:bodyPr>
          <a:p>
            <a:pPr defTabSz="1216025">
              <a:spcBef>
                <a:spcPct val="20000"/>
              </a:spcBef>
            </a:pPr>
            <a:r>
              <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Ví dụ</a:t>
            </a:r>
            <a:endPar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
        <p:nvSpPr>
          <p:cNvPr id="12"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2646998" y="608901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46" name="Picture 46" descr="C://Users/Asus/AppData/Local/Temp/Garena/gxx/ScreenCapture/JH4024.jpg"/>
          <p:cNvPicPr>
            <a:picLocks noChangeAspect="1" noChangeArrowheads="1"/>
          </p:cNvPicPr>
          <p:nvPr>
            <p:ph idx="1"/>
          </p:nvPr>
        </p:nvPicPr>
        <p:blipFill>
          <a:blip r:embed="rId1" cstate="print"/>
          <a:srcRect/>
          <a:stretch>
            <a:fillRect/>
          </a:stretch>
        </p:blipFill>
        <p:spPr>
          <a:xfrm>
            <a:off x="4298315" y="1445260"/>
            <a:ext cx="6334125" cy="2905125"/>
          </a:xfrm>
          <a:prstGeom prst="rect">
            <a:avLst/>
          </a:prstGeom>
          <a:noFill/>
          <a:ln w="9525">
            <a:noFill/>
            <a:miter lim="800000"/>
            <a:headEnd/>
            <a:tailEnd/>
          </a:ln>
        </p:spPr>
      </p:pic>
      <p:sp>
        <p:nvSpPr>
          <p:cNvPr id="12307" name="TextBox 13"/>
          <p:cNvSpPr txBox="1"/>
          <p:nvPr/>
        </p:nvSpPr>
        <p:spPr>
          <a:xfrm>
            <a:off x="3289935" y="5607050"/>
            <a:ext cx="8623300" cy="307340"/>
          </a:xfrm>
          <a:prstGeom prst="rect">
            <a:avLst/>
          </a:prstGeom>
          <a:noFill/>
          <a:ln w="9525">
            <a:noFill/>
          </a:ln>
        </p:spPr>
        <p:txBody>
          <a:bodyPr wrap="square" lIns="0" tIns="0" rIns="0" bIns="0" anchor="t">
            <a:spAutoFit/>
          </a:bodyPr>
          <a:p>
            <a:pPr algn="ctr" defTabSz="1216025">
              <a:spcBef>
                <a:spcPct val="20000"/>
              </a:spcBef>
            </a:pP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Cách sắp xếp các nút vặn lữa theo vị trí các lò nướng</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sp>
        <p:nvSpPr>
          <p:cNvPr id="5" name="文本框 5"/>
          <p:cNvSpPr txBox="1"/>
          <p:nvPr/>
        </p:nvSpPr>
        <p:spPr>
          <a:xfrm>
            <a:off x="958850" y="521335"/>
            <a:ext cx="4945380" cy="521970"/>
          </a:xfrm>
          <a:prstGeom prst="rect">
            <a:avLst/>
          </a:prstGeom>
          <a:noFill/>
          <a:ln w="9525">
            <a:noFill/>
          </a:ln>
        </p:spPr>
        <p:txBody>
          <a:bodyPr wrap="square" anchor="t">
            <a:spAutoFit/>
          </a:bodyPr>
          <a:p>
            <a:pPr defTabSz="914400"/>
            <a:r>
              <a:rPr lang="en-US" sz="2800" dirty="0">
                <a:solidFill>
                  <a:srgbClr val="404040"/>
                </a:solidFill>
                <a:cs typeface="Calibri" panose="020F0502020204030204" pitchFamily="34" charset="0"/>
                <a:sym typeface="+mn-ea"/>
              </a:rPr>
              <a:t>Nguyên Tắc Ánh Xạ ( Mapping )</a:t>
            </a:r>
            <a:endParaRPr lang="zh-CN" altLang="en-US" sz="2800" dirty="0">
              <a:solidFill>
                <a:srgbClr val="404040"/>
              </a:solidFill>
              <a:ea typeface="Calibri" panose="020F0502020204030204" pitchFamily="34" charset="0"/>
              <a:cs typeface="Calibri" panose="020F0502020204030204"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 to="" calcmode="lin" valueType="num">
                                      <p:cBhvr>
                                        <p:cTn id="7" dur="1" fill="hold"/>
                                        <p:tgtEl>
                                          <p:spTgt spid="46"/>
                                        </p:tgtEl>
                                      </p:cBhvr>
                                    </p:anim>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12307"/>
                                        </p:tgtEl>
                                        <p:attrNameLst>
                                          <p:attrName>style.visibility</p:attrName>
                                        </p:attrNameLst>
                                      </p:cBhvr>
                                      <p:to>
                                        <p:strVal val="visible"/>
                                      </p:to>
                                    </p:set>
                                    <p:animEffect transition="in" filter="plus(in)">
                                      <p:cBhvr>
                                        <p:cTn id="12" dur="2000"/>
                                        <p:tgtEl>
                                          <p:spTgt spid="12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 name="椭圆 8"/>
          <p:cNvSpPr/>
          <p:nvPr/>
        </p:nvSpPr>
        <p:spPr>
          <a:xfrm>
            <a:off x="127952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 name="椭圆 10"/>
          <p:cNvSpPr/>
          <p:nvPr/>
        </p:nvSpPr>
        <p:spPr>
          <a:xfrm>
            <a:off x="244158" y="320643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1"/>
          <p:cNvSpPr/>
          <p:nvPr/>
        </p:nvSpPr>
        <p:spPr>
          <a:xfrm>
            <a:off x="2306955" y="622236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3"/>
          <p:cNvSpPr/>
          <p:nvPr/>
        </p:nvSpPr>
        <p:spPr>
          <a:xfrm>
            <a:off x="958533" y="115284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Freeform 88"/>
          <p:cNvSpPr>
            <a:spLocks noEditPoints="1"/>
          </p:cNvSpPr>
          <p:nvPr/>
        </p:nvSpPr>
        <p:spPr bwMode="auto">
          <a:xfrm>
            <a:off x="1279208" y="1445260"/>
            <a:ext cx="327025" cy="338138"/>
          </a:xfrm>
          <a:custGeom>
            <a:avLst/>
            <a:gdLst>
              <a:gd name="T0" fmla="*/ 374 w 386"/>
              <a:gd name="T1" fmla="*/ 344 h 400"/>
              <a:gd name="T2" fmla="*/ 243 w 386"/>
              <a:gd name="T3" fmla="*/ 137 h 400"/>
              <a:gd name="T4" fmla="*/ 243 w 386"/>
              <a:gd name="T5" fmla="*/ 33 h 400"/>
              <a:gd name="T6" fmla="*/ 260 w 386"/>
              <a:gd name="T7" fmla="*/ 33 h 400"/>
              <a:gd name="T8" fmla="*/ 272 w 386"/>
              <a:gd name="T9" fmla="*/ 28 h 400"/>
              <a:gd name="T10" fmla="*/ 277 w 386"/>
              <a:gd name="T11" fmla="*/ 17 h 400"/>
              <a:gd name="T12" fmla="*/ 272 w 386"/>
              <a:gd name="T13" fmla="*/ 5 h 400"/>
              <a:gd name="T14" fmla="*/ 260 w 386"/>
              <a:gd name="T15" fmla="*/ 0 h 400"/>
              <a:gd name="T16" fmla="*/ 126 w 386"/>
              <a:gd name="T17" fmla="*/ 0 h 400"/>
              <a:gd name="T18" fmla="*/ 115 w 386"/>
              <a:gd name="T19" fmla="*/ 5 h 400"/>
              <a:gd name="T20" fmla="*/ 110 w 386"/>
              <a:gd name="T21" fmla="*/ 17 h 400"/>
              <a:gd name="T22" fmla="*/ 115 w 386"/>
              <a:gd name="T23" fmla="*/ 28 h 400"/>
              <a:gd name="T24" fmla="*/ 126 w 386"/>
              <a:gd name="T25" fmla="*/ 33 h 400"/>
              <a:gd name="T26" fmla="*/ 143 w 386"/>
              <a:gd name="T27" fmla="*/ 33 h 400"/>
              <a:gd name="T28" fmla="*/ 143 w 386"/>
              <a:gd name="T29" fmla="*/ 137 h 400"/>
              <a:gd name="T30" fmla="*/ 12 w 386"/>
              <a:gd name="T31" fmla="*/ 344 h 400"/>
              <a:gd name="T32" fmla="*/ 6 w 386"/>
              <a:gd name="T33" fmla="*/ 384 h 400"/>
              <a:gd name="T34" fmla="*/ 43 w 386"/>
              <a:gd name="T35" fmla="*/ 400 h 400"/>
              <a:gd name="T36" fmla="*/ 343 w 386"/>
              <a:gd name="T37" fmla="*/ 400 h 400"/>
              <a:gd name="T38" fmla="*/ 380 w 386"/>
              <a:gd name="T39" fmla="*/ 384 h 400"/>
              <a:gd name="T40" fmla="*/ 374 w 386"/>
              <a:gd name="T41" fmla="*/ 344 h 400"/>
              <a:gd name="T42" fmla="*/ 100 w 386"/>
              <a:gd name="T43" fmla="*/ 267 h 400"/>
              <a:gd name="T44" fmla="*/ 171 w 386"/>
              <a:gd name="T45" fmla="*/ 155 h 400"/>
              <a:gd name="T46" fmla="*/ 177 w 386"/>
              <a:gd name="T47" fmla="*/ 147 h 400"/>
              <a:gd name="T48" fmla="*/ 177 w 386"/>
              <a:gd name="T49" fmla="*/ 33 h 400"/>
              <a:gd name="T50" fmla="*/ 210 w 386"/>
              <a:gd name="T51" fmla="*/ 33 h 400"/>
              <a:gd name="T52" fmla="*/ 210 w 386"/>
              <a:gd name="T53" fmla="*/ 147 h 400"/>
              <a:gd name="T54" fmla="*/ 215 w 386"/>
              <a:gd name="T55" fmla="*/ 155 h 400"/>
              <a:gd name="T56" fmla="*/ 286 w 386"/>
              <a:gd name="T57" fmla="*/ 267 h 400"/>
              <a:gd name="T58" fmla="*/ 100 w 386"/>
              <a:gd name="T59" fmla="*/ 267 h 400"/>
              <a:gd name="T60" fmla="*/ 100 w 386"/>
              <a:gd name="T61" fmla="*/ 267 h 400"/>
              <a:gd name="T62" fmla="*/ 100 w 386"/>
              <a:gd name="T63" fmla="*/ 26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6" h="400">
                <a:moveTo>
                  <a:pt x="374" y="344"/>
                </a:moveTo>
                <a:cubicBezTo>
                  <a:pt x="243" y="137"/>
                  <a:pt x="243" y="137"/>
                  <a:pt x="243" y="137"/>
                </a:cubicBezTo>
                <a:cubicBezTo>
                  <a:pt x="243" y="33"/>
                  <a:pt x="243" y="33"/>
                  <a:pt x="243" y="33"/>
                </a:cubicBezTo>
                <a:cubicBezTo>
                  <a:pt x="260" y="33"/>
                  <a:pt x="260" y="33"/>
                  <a:pt x="260" y="33"/>
                </a:cubicBezTo>
                <a:cubicBezTo>
                  <a:pt x="264" y="33"/>
                  <a:pt x="268" y="32"/>
                  <a:pt x="272" y="28"/>
                </a:cubicBezTo>
                <a:cubicBezTo>
                  <a:pt x="275" y="25"/>
                  <a:pt x="277" y="21"/>
                  <a:pt x="277" y="17"/>
                </a:cubicBezTo>
                <a:cubicBezTo>
                  <a:pt x="277" y="12"/>
                  <a:pt x="275" y="8"/>
                  <a:pt x="272" y="5"/>
                </a:cubicBezTo>
                <a:cubicBezTo>
                  <a:pt x="268" y="2"/>
                  <a:pt x="264" y="0"/>
                  <a:pt x="260" y="0"/>
                </a:cubicBezTo>
                <a:cubicBezTo>
                  <a:pt x="126" y="0"/>
                  <a:pt x="126" y="0"/>
                  <a:pt x="126" y="0"/>
                </a:cubicBezTo>
                <a:cubicBezTo>
                  <a:pt x="122" y="0"/>
                  <a:pt x="118" y="2"/>
                  <a:pt x="115" y="5"/>
                </a:cubicBezTo>
                <a:cubicBezTo>
                  <a:pt x="111" y="8"/>
                  <a:pt x="110" y="12"/>
                  <a:pt x="110" y="17"/>
                </a:cubicBezTo>
                <a:cubicBezTo>
                  <a:pt x="110" y="21"/>
                  <a:pt x="111" y="25"/>
                  <a:pt x="115" y="28"/>
                </a:cubicBezTo>
                <a:cubicBezTo>
                  <a:pt x="118" y="32"/>
                  <a:pt x="122" y="33"/>
                  <a:pt x="126" y="33"/>
                </a:cubicBezTo>
                <a:cubicBezTo>
                  <a:pt x="143" y="33"/>
                  <a:pt x="143" y="33"/>
                  <a:pt x="143" y="33"/>
                </a:cubicBezTo>
                <a:cubicBezTo>
                  <a:pt x="143" y="137"/>
                  <a:pt x="143" y="137"/>
                  <a:pt x="143" y="137"/>
                </a:cubicBezTo>
                <a:cubicBezTo>
                  <a:pt x="12" y="344"/>
                  <a:pt x="12" y="344"/>
                  <a:pt x="12" y="344"/>
                </a:cubicBezTo>
                <a:cubicBezTo>
                  <a:pt x="2" y="360"/>
                  <a:pt x="0" y="373"/>
                  <a:pt x="6" y="384"/>
                </a:cubicBezTo>
                <a:cubicBezTo>
                  <a:pt x="12" y="395"/>
                  <a:pt x="25" y="400"/>
                  <a:pt x="43" y="400"/>
                </a:cubicBezTo>
                <a:cubicBezTo>
                  <a:pt x="343" y="400"/>
                  <a:pt x="343" y="400"/>
                  <a:pt x="343" y="400"/>
                </a:cubicBezTo>
                <a:cubicBezTo>
                  <a:pt x="362" y="400"/>
                  <a:pt x="374" y="395"/>
                  <a:pt x="380" y="384"/>
                </a:cubicBezTo>
                <a:cubicBezTo>
                  <a:pt x="386" y="373"/>
                  <a:pt x="384" y="360"/>
                  <a:pt x="374" y="344"/>
                </a:cubicBezTo>
                <a:close/>
                <a:moveTo>
                  <a:pt x="100" y="267"/>
                </a:moveTo>
                <a:cubicBezTo>
                  <a:pt x="171" y="155"/>
                  <a:pt x="171" y="155"/>
                  <a:pt x="171" y="155"/>
                </a:cubicBezTo>
                <a:cubicBezTo>
                  <a:pt x="177" y="147"/>
                  <a:pt x="177" y="147"/>
                  <a:pt x="177" y="147"/>
                </a:cubicBezTo>
                <a:cubicBezTo>
                  <a:pt x="177" y="33"/>
                  <a:pt x="177" y="33"/>
                  <a:pt x="177" y="33"/>
                </a:cubicBezTo>
                <a:cubicBezTo>
                  <a:pt x="210" y="33"/>
                  <a:pt x="210" y="33"/>
                  <a:pt x="210" y="33"/>
                </a:cubicBezTo>
                <a:cubicBezTo>
                  <a:pt x="210" y="147"/>
                  <a:pt x="210" y="147"/>
                  <a:pt x="210" y="147"/>
                </a:cubicBezTo>
                <a:cubicBezTo>
                  <a:pt x="215" y="155"/>
                  <a:pt x="215" y="155"/>
                  <a:pt x="215" y="155"/>
                </a:cubicBezTo>
                <a:cubicBezTo>
                  <a:pt x="286" y="267"/>
                  <a:pt x="286" y="267"/>
                  <a:pt x="286" y="267"/>
                </a:cubicBezTo>
                <a:lnTo>
                  <a:pt x="100" y="267"/>
                </a:lnTo>
                <a:close/>
                <a:moveTo>
                  <a:pt x="100" y="267"/>
                </a:moveTo>
                <a:cubicBezTo>
                  <a:pt x="100" y="267"/>
                  <a:pt x="100" y="267"/>
                  <a:pt x="100" y="267"/>
                </a:cubicBezTo>
              </a:path>
            </a:pathLst>
          </a:custGeom>
          <a:solidFill>
            <a:srgbClr val="02B3C5"/>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11" name="TextBox 13"/>
          <p:cNvSpPr txBox="1"/>
          <p:nvPr/>
        </p:nvSpPr>
        <p:spPr>
          <a:xfrm>
            <a:off x="2128520" y="1383665"/>
            <a:ext cx="1025525" cy="461645"/>
          </a:xfrm>
          <a:prstGeom prst="rect">
            <a:avLst/>
          </a:prstGeom>
          <a:noFill/>
          <a:ln w="9525">
            <a:noFill/>
          </a:ln>
        </p:spPr>
        <p:txBody>
          <a:bodyPr wrap="square" lIns="0" tIns="0" rIns="0" bIns="0" anchor="t">
            <a:spAutoFit/>
            <a:scene3d>
              <a:camera prst="orthographicFront"/>
              <a:lightRig rig="threePt" dir="t"/>
            </a:scene3d>
          </a:bodyPr>
          <a:p>
            <a:pPr defTabSz="1216025">
              <a:spcBef>
                <a:spcPct val="20000"/>
              </a:spcBef>
            </a:pPr>
            <a:r>
              <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Ví dụ</a:t>
            </a:r>
            <a:endPar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
        <p:nvSpPr>
          <p:cNvPr id="12"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2646998" y="608901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文本框 5"/>
          <p:cNvSpPr txBox="1"/>
          <p:nvPr/>
        </p:nvSpPr>
        <p:spPr>
          <a:xfrm>
            <a:off x="958850" y="521335"/>
            <a:ext cx="4945380" cy="521970"/>
          </a:xfrm>
          <a:prstGeom prst="rect">
            <a:avLst/>
          </a:prstGeom>
          <a:noFill/>
          <a:ln w="9525">
            <a:noFill/>
          </a:ln>
        </p:spPr>
        <p:txBody>
          <a:bodyPr wrap="square" anchor="t">
            <a:spAutoFit/>
          </a:bodyPr>
          <a:p>
            <a:pPr defTabSz="914400"/>
            <a:r>
              <a:rPr lang="en-US" sz="2800" dirty="0">
                <a:solidFill>
                  <a:srgbClr val="404040"/>
                </a:solidFill>
                <a:cs typeface="Calibri" panose="020F0502020204030204" pitchFamily="34" charset="0"/>
                <a:sym typeface="+mn-ea"/>
              </a:rPr>
              <a:t>Nguyên Tắc Ánh Xạ ( Mapping )</a:t>
            </a:r>
            <a:endParaRPr lang="zh-CN" altLang="en-US" sz="2800" dirty="0">
              <a:solidFill>
                <a:srgbClr val="404040"/>
              </a:solidFill>
              <a:ea typeface="Calibri" panose="020F0502020204030204" pitchFamily="34" charset="0"/>
              <a:cs typeface="Calibri" panose="020F0502020204030204" pitchFamily="34" charset="0"/>
            </a:endParaRPr>
          </a:p>
        </p:txBody>
      </p:sp>
      <p:pic>
        <p:nvPicPr>
          <p:cNvPr id="49" name="Picture 49" descr="https://miro.medium.com/max/320/0*u8PTcmcwzZmPASxj.jpg"/>
          <p:cNvPicPr>
            <a:picLocks noChangeAspect="1" noChangeArrowheads="1"/>
          </p:cNvPicPr>
          <p:nvPr>
            <p:ph idx="1"/>
          </p:nvPr>
        </p:nvPicPr>
        <p:blipFill>
          <a:blip r:embed="rId1" cstate="print"/>
          <a:srcRect/>
          <a:stretch>
            <a:fillRect/>
          </a:stretch>
        </p:blipFill>
        <p:spPr>
          <a:xfrm>
            <a:off x="7265670" y="2679700"/>
            <a:ext cx="4260215" cy="692785"/>
          </a:xfrm>
          <a:prstGeom prst="rect">
            <a:avLst/>
          </a:prstGeom>
          <a:noFill/>
          <a:ln w="9525">
            <a:noFill/>
            <a:miter lim="800000"/>
            <a:headEnd/>
            <a:tailEnd/>
          </a:ln>
        </p:spPr>
      </p:pic>
      <p:sp>
        <p:nvSpPr>
          <p:cNvPr id="12307" name="TextBox 13"/>
          <p:cNvSpPr txBox="1"/>
          <p:nvPr/>
        </p:nvSpPr>
        <p:spPr>
          <a:xfrm>
            <a:off x="3289935" y="5607050"/>
            <a:ext cx="8623300" cy="676910"/>
          </a:xfrm>
          <a:prstGeom prst="rect">
            <a:avLst/>
          </a:prstGeom>
          <a:noFill/>
          <a:ln w="9525">
            <a:noFill/>
          </a:ln>
        </p:spPr>
        <p:txBody>
          <a:bodyPr wrap="square" lIns="0" tIns="0" rIns="0" bIns="0" anchor="t">
            <a:spAutoFit/>
          </a:bodyPr>
          <a:p>
            <a:pPr algn="ctr" defTabSz="1216025">
              <a:spcBef>
                <a:spcPct val="20000"/>
              </a:spcBef>
            </a:pPr>
            <a:r>
              <a:rPr lang="en-US" altLang="zh-CN" sz="2000"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Nút điều khiển thang máy</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a:p>
            <a:pPr algn="ctr" defTabSz="1216025">
              <a:spcBef>
                <a:spcPct val="20000"/>
              </a:spcBef>
            </a:pP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Thanh cuộn âm thanh với chức năng điều chỉnh âm thanh</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pic>
        <p:nvPicPr>
          <p:cNvPr id="8" name="image5.jpg" descr="The 6 design principles of Don Norman | LaptrinhX"/>
          <p:cNvPicPr preferRelativeResize="0"/>
          <p:nvPr/>
        </p:nvPicPr>
        <p:blipFill>
          <a:blip r:embed="rId2"/>
          <a:srcRect/>
          <a:stretch>
            <a:fillRect/>
          </a:stretch>
        </p:blipFill>
        <p:spPr>
          <a:xfrm>
            <a:off x="2791143" y="2075498"/>
            <a:ext cx="4197985" cy="23666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to="" calcmode="lin" valueType="num">
                                      <p:cBhvr>
                                        <p:cTn id="7" dur="1" fill="hold"/>
                                        <p:tgtEl>
                                          <p:spTgt spid="8"/>
                                        </p:tgtEl>
                                      </p:cBhvr>
                                    </p:anim>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blinds(horizontal)">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307"/>
                                        </p:tgtEl>
                                        <p:attrNameLst>
                                          <p:attrName>style.visibility</p:attrName>
                                        </p:attrNameLst>
                                      </p:cBhvr>
                                      <p:to>
                                        <p:strVal val="visible"/>
                                      </p:to>
                                    </p:set>
                                    <p:animEffect transition="in" filter="checkerboard(across)">
                                      <p:cBhvr>
                                        <p:cTn id="17" dur="500"/>
                                        <p:tgtEl>
                                          <p:spTgt spid="12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p:bldP spid="12307"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chemeClr val="accent6">
              <a:lumMod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441" name="文本框 15"/>
          <p:cNvSpPr txBox="1"/>
          <p:nvPr/>
        </p:nvSpPr>
        <p:spPr>
          <a:xfrm>
            <a:off x="4446270" y="2921635"/>
            <a:ext cx="3267075" cy="1014730"/>
          </a:xfrm>
          <a:prstGeom prst="rect">
            <a:avLst/>
          </a:prstGeom>
          <a:noFill/>
          <a:ln w="9525">
            <a:noFill/>
          </a:ln>
        </p:spPr>
        <p:txBody>
          <a:bodyPr wrap="square" anchor="t">
            <a:spAutoFit/>
          </a:bodyPr>
          <a:p>
            <a:pPr algn="ctr"/>
            <a:r>
              <a:rPr lang="en-US" altLang="zh-CN" sz="6000" dirty="0">
                <a:solidFill>
                  <a:schemeClr val="bg1"/>
                </a:solidFill>
                <a:ea typeface="SimSun" panose="02010600030101010101" pitchFamily="2" charset="-122"/>
                <a:cs typeface="Calibri" panose="020F0502020204030204" pitchFamily="34" charset="0"/>
              </a:rPr>
              <a:t>Feedback</a:t>
            </a:r>
            <a:endParaRPr lang="zh-CN" altLang="en-US" sz="6000" dirty="0">
              <a:solidFill>
                <a:schemeClr val="bg1"/>
              </a:solidFill>
              <a:ea typeface="SimSun" panose="02010600030101010101" pitchFamily="2" charset="-122"/>
              <a:cs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2730500" y="484346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354647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1433513" y="378936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2730500" y="301307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4148138" y="466407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199" name="文本框 34"/>
          <p:cNvSpPr txBox="1"/>
          <p:nvPr/>
        </p:nvSpPr>
        <p:spPr>
          <a:xfrm>
            <a:off x="6584315" y="2552383"/>
            <a:ext cx="4251325" cy="460375"/>
          </a:xfrm>
          <a:prstGeom prst="rect">
            <a:avLst/>
          </a:prstGeom>
          <a:noFill/>
          <a:ln w="9525">
            <a:noFill/>
          </a:ln>
        </p:spPr>
        <p:txBody>
          <a:bodyPr wrap="square" anchor="t">
            <a:spAutoFit/>
          </a:bodyPr>
          <a:p>
            <a:pPr defTabSz="914400"/>
            <a:r>
              <a:rPr lang="en-US" sz="2400" dirty="0">
                <a:solidFill>
                  <a:srgbClr val="404040"/>
                </a:solidFill>
                <a:ea typeface="SimSun" panose="02010600030101010101" pitchFamily="2" charset="-122"/>
                <a:cs typeface="Calibri" panose="020F0502020204030204" pitchFamily="34" charset="0"/>
              </a:rPr>
              <a:t>Nguyên Tắc Hiển Thị ( Visibility )</a:t>
            </a:r>
            <a:endParaRPr lang="en-US" sz="2400" dirty="0">
              <a:solidFill>
                <a:srgbClr val="404040"/>
              </a:solidFill>
              <a:ea typeface="SimSun" panose="02010600030101010101" pitchFamily="2" charset="-122"/>
              <a:cs typeface="Calibri" panose="020F0502020204030204" pitchFamily="34" charset="0"/>
            </a:endParaRPr>
          </a:p>
        </p:txBody>
      </p:sp>
      <p:sp>
        <p:nvSpPr>
          <p:cNvPr id="36" name="椭圆 35"/>
          <p:cNvSpPr/>
          <p:nvPr/>
        </p:nvSpPr>
        <p:spPr>
          <a:xfrm>
            <a:off x="6015990" y="2600008"/>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1" name="文本框 36"/>
          <p:cNvSpPr txBox="1"/>
          <p:nvPr/>
        </p:nvSpPr>
        <p:spPr>
          <a:xfrm>
            <a:off x="6584315" y="3197225"/>
            <a:ext cx="4832350" cy="460375"/>
          </a:xfrm>
          <a:prstGeom prst="rect">
            <a:avLst/>
          </a:prstGeom>
          <a:noFill/>
          <a:ln w="9525">
            <a:noFill/>
          </a:ln>
        </p:spPr>
        <p:txBody>
          <a:bodyPr wrap="square" anchor="t">
            <a:spAutoFit/>
          </a:bodyPr>
          <a:p>
            <a:pPr defTabSz="914400"/>
            <a:r>
              <a:rPr lang="en-US" sz="2400" dirty="0">
                <a:solidFill>
                  <a:srgbClr val="404040"/>
                </a:solidFill>
                <a:ea typeface="SimSun" panose="02010600030101010101" pitchFamily="2" charset="-122"/>
                <a:cs typeface="Calibri" panose="020F0502020204030204" pitchFamily="34" charset="0"/>
              </a:rPr>
              <a:t>Nguyên Tắc Tương Tác ( Affordance )</a:t>
            </a:r>
            <a:endParaRPr lang="en-US" sz="2400" dirty="0">
              <a:solidFill>
                <a:srgbClr val="404040"/>
              </a:solidFill>
              <a:ea typeface="SimSun" panose="02010600030101010101" pitchFamily="2" charset="-122"/>
              <a:cs typeface="Calibri" panose="020F0502020204030204" pitchFamily="34" charset="0"/>
            </a:endParaRPr>
          </a:p>
        </p:txBody>
      </p:sp>
      <p:sp>
        <p:nvSpPr>
          <p:cNvPr id="38" name="椭圆 37"/>
          <p:cNvSpPr/>
          <p:nvPr/>
        </p:nvSpPr>
        <p:spPr>
          <a:xfrm>
            <a:off x="6015990" y="3242945"/>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3" name="文本框 42"/>
          <p:cNvSpPr txBox="1"/>
          <p:nvPr/>
        </p:nvSpPr>
        <p:spPr>
          <a:xfrm>
            <a:off x="1242695" y="1034415"/>
            <a:ext cx="9706610" cy="768350"/>
          </a:xfrm>
          <a:prstGeom prst="rect">
            <a:avLst/>
          </a:prstGeom>
          <a:noFill/>
          <a:ln w="9525">
            <a:noFill/>
          </a:ln>
        </p:spPr>
        <p:txBody>
          <a:bodyPr wrap="square" anchor="t">
            <a:spAutoFit/>
          </a:bodyPr>
          <a:p>
            <a:pPr>
              <a:buFont typeface="Arial" panose="020B0604020202020204" pitchFamily="34" charset="0"/>
            </a:pPr>
            <a:r>
              <a:rPr lang="en-US" altLang="zh-CN" sz="4400" dirty="0">
                <a:solidFill>
                  <a:srgbClr val="02B3C5"/>
                </a:solidFill>
                <a:cs typeface="Calibri" panose="020F0502020204030204" pitchFamily="34" charset="0"/>
                <a:sym typeface="+mn-ea"/>
              </a:rPr>
              <a:t>Nguyên Tắc Thiết Kế - </a:t>
            </a:r>
            <a:r>
              <a:rPr lang="zh-CN" altLang="en-US" sz="4400" dirty="0">
                <a:solidFill>
                  <a:srgbClr val="02B3C5"/>
                </a:solidFill>
                <a:cs typeface="Calibri" panose="020F0502020204030204" pitchFamily="34" charset="0"/>
                <a:sym typeface="+mn-ea"/>
              </a:rPr>
              <a:t>Principles of Design</a:t>
            </a:r>
            <a:endParaRPr lang="zh-CN" altLang="en-US" sz="4400" dirty="0">
              <a:solidFill>
                <a:srgbClr val="02B3C5"/>
              </a:solidFill>
              <a:ea typeface="SimSun" panose="02010600030101010101" pitchFamily="2" charset="-122"/>
              <a:cs typeface="Calibri" panose="020F0502020204030204" pitchFamily="34" charset="0"/>
            </a:endParaRPr>
          </a:p>
        </p:txBody>
      </p:sp>
      <p:sp>
        <p:nvSpPr>
          <p:cNvPr id="8204" name="文本框 43"/>
          <p:cNvSpPr txBox="1"/>
          <p:nvPr/>
        </p:nvSpPr>
        <p:spPr>
          <a:xfrm>
            <a:off x="6584315" y="3833495"/>
            <a:ext cx="4832985" cy="460375"/>
          </a:xfrm>
          <a:prstGeom prst="rect">
            <a:avLst/>
          </a:prstGeom>
          <a:noFill/>
          <a:ln w="9525">
            <a:noFill/>
          </a:ln>
        </p:spPr>
        <p:txBody>
          <a:bodyPr wrap="square" anchor="t">
            <a:spAutoFit/>
          </a:bodyPr>
          <a:p>
            <a:pPr defTabSz="914400"/>
            <a:r>
              <a:rPr lang="en-US" sz="2400" dirty="0">
                <a:solidFill>
                  <a:srgbClr val="404040"/>
                </a:solidFill>
                <a:ea typeface="SimSun" panose="02010600030101010101" pitchFamily="2" charset="-122"/>
                <a:cs typeface="Calibri" panose="020F0502020204030204" pitchFamily="34" charset="0"/>
              </a:rPr>
              <a:t>Nguyên Tắc Ràng Buộc ( Constraints )</a:t>
            </a:r>
            <a:endParaRPr lang="en-US" sz="2400" dirty="0">
              <a:solidFill>
                <a:srgbClr val="404040"/>
              </a:solidFill>
              <a:ea typeface="SimSun" panose="02010600030101010101" pitchFamily="2" charset="-122"/>
              <a:cs typeface="Calibri" panose="020F0502020204030204" pitchFamily="34" charset="0"/>
            </a:endParaRPr>
          </a:p>
        </p:txBody>
      </p:sp>
      <p:sp>
        <p:nvSpPr>
          <p:cNvPr id="45" name="椭圆 44"/>
          <p:cNvSpPr/>
          <p:nvPr/>
        </p:nvSpPr>
        <p:spPr>
          <a:xfrm>
            <a:off x="6015990" y="3879533"/>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6" name="文本框 45"/>
          <p:cNvSpPr txBox="1"/>
          <p:nvPr/>
        </p:nvSpPr>
        <p:spPr>
          <a:xfrm>
            <a:off x="6584315" y="4476433"/>
            <a:ext cx="4251325" cy="460375"/>
          </a:xfrm>
          <a:prstGeom prst="rect">
            <a:avLst/>
          </a:prstGeom>
          <a:noFill/>
          <a:ln w="9525">
            <a:noFill/>
          </a:ln>
        </p:spPr>
        <p:txBody>
          <a:bodyPr wrap="square" anchor="t">
            <a:spAutoFit/>
          </a:bodyPr>
          <a:p>
            <a:pPr defTabSz="914400"/>
            <a:r>
              <a:rPr lang="en-US" sz="2400" dirty="0">
                <a:solidFill>
                  <a:srgbClr val="404040"/>
                </a:solidFill>
                <a:ea typeface="SimSun" panose="02010600030101010101" pitchFamily="2" charset="-122"/>
                <a:cs typeface="Calibri" panose="020F0502020204030204" pitchFamily="34" charset="0"/>
              </a:rPr>
              <a:t>Nguyên Tắc Ánh Xạ ( Mapping )</a:t>
            </a:r>
            <a:endParaRPr lang="en-US" sz="2400" dirty="0">
              <a:solidFill>
                <a:srgbClr val="404040"/>
              </a:solidFill>
              <a:ea typeface="SimSun" panose="02010600030101010101" pitchFamily="2" charset="-122"/>
              <a:cs typeface="Calibri" panose="020F0502020204030204" pitchFamily="34" charset="0"/>
            </a:endParaRPr>
          </a:p>
        </p:txBody>
      </p:sp>
      <p:sp>
        <p:nvSpPr>
          <p:cNvPr id="47" name="椭圆 46"/>
          <p:cNvSpPr/>
          <p:nvPr/>
        </p:nvSpPr>
        <p:spPr>
          <a:xfrm>
            <a:off x="6015990" y="4524058"/>
            <a:ext cx="339725" cy="338138"/>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2" name="文本框 45"/>
          <p:cNvSpPr txBox="1"/>
          <p:nvPr/>
        </p:nvSpPr>
        <p:spPr>
          <a:xfrm>
            <a:off x="6584315" y="5155565"/>
            <a:ext cx="4614545" cy="460375"/>
          </a:xfrm>
          <a:prstGeom prst="rect">
            <a:avLst/>
          </a:prstGeom>
          <a:noFill/>
          <a:ln w="9525">
            <a:noFill/>
          </a:ln>
        </p:spPr>
        <p:txBody>
          <a:bodyPr wrap="square" anchor="t">
            <a:spAutoFit/>
          </a:bodyPr>
          <a:p>
            <a:pPr defTabSz="914400"/>
            <a:r>
              <a:rPr lang="en-US" sz="2400" dirty="0">
                <a:solidFill>
                  <a:srgbClr val="404040"/>
                </a:solidFill>
                <a:ea typeface="SimSun" panose="02010600030101010101" pitchFamily="2" charset="-122"/>
                <a:cs typeface="Calibri" panose="020F0502020204030204" pitchFamily="34" charset="0"/>
              </a:rPr>
              <a:t>Nguyên Tắc Phản Hồi ( Feedback)</a:t>
            </a:r>
            <a:endParaRPr lang="en-US" sz="2400" dirty="0">
              <a:solidFill>
                <a:srgbClr val="404040"/>
              </a:solidFill>
              <a:ea typeface="SimSun" panose="02010600030101010101" pitchFamily="2" charset="-122"/>
              <a:cs typeface="Calibri" panose="020F0502020204030204" pitchFamily="34" charset="0"/>
            </a:endParaRPr>
          </a:p>
        </p:txBody>
      </p:sp>
      <p:sp>
        <p:nvSpPr>
          <p:cNvPr id="3" name="椭圆 46"/>
          <p:cNvSpPr/>
          <p:nvPr/>
        </p:nvSpPr>
        <p:spPr>
          <a:xfrm>
            <a:off x="6015990" y="5216208"/>
            <a:ext cx="339725" cy="338138"/>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203"/>
                                        </p:tgtEl>
                                        <p:attrNameLst>
                                          <p:attrName>style.visibility</p:attrName>
                                        </p:attrNameLst>
                                      </p:cBhvr>
                                      <p:to>
                                        <p:strVal val="visible"/>
                                      </p:to>
                                    </p:set>
                                    <p:animEffect transition="in" filter="circle(in)">
                                      <p:cBhvr>
                                        <p:cTn id="7" dur="2000"/>
                                        <p:tgtEl>
                                          <p:spTgt spid="820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circle(in)">
                                      <p:cBhvr>
                                        <p:cTn id="12" dur="2000"/>
                                        <p:tgtEl>
                                          <p:spTgt spid="36"/>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8199"/>
                                        </p:tgtEl>
                                        <p:attrNameLst>
                                          <p:attrName>style.visibility</p:attrName>
                                        </p:attrNameLst>
                                      </p:cBhvr>
                                      <p:to>
                                        <p:strVal val="visible"/>
                                      </p:to>
                                    </p:set>
                                    <p:animEffect transition="in" filter="circle(in)">
                                      <p:cBhvr>
                                        <p:cTn id="15" dur="2000"/>
                                        <p:tgtEl>
                                          <p:spTgt spid="8199"/>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box(in)">
                                      <p:cBhvr>
                                        <p:cTn id="20" dur="2000"/>
                                        <p:tgtEl>
                                          <p:spTgt spid="38"/>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8201"/>
                                        </p:tgtEl>
                                        <p:attrNameLst>
                                          <p:attrName>style.visibility</p:attrName>
                                        </p:attrNameLst>
                                      </p:cBhvr>
                                      <p:to>
                                        <p:strVal val="visible"/>
                                      </p:to>
                                    </p:set>
                                    <p:animEffect transition="in" filter="box(in)">
                                      <p:cBhvr>
                                        <p:cTn id="23" dur="2000"/>
                                        <p:tgtEl>
                                          <p:spTgt spid="8201"/>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box(in)">
                                      <p:cBhvr>
                                        <p:cTn id="28" dur="2000"/>
                                        <p:tgtEl>
                                          <p:spTgt spid="45"/>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8204"/>
                                        </p:tgtEl>
                                        <p:attrNameLst>
                                          <p:attrName>style.visibility</p:attrName>
                                        </p:attrNameLst>
                                      </p:cBhvr>
                                      <p:to>
                                        <p:strVal val="visible"/>
                                      </p:to>
                                    </p:set>
                                    <p:animEffect transition="in" filter="box(in)">
                                      <p:cBhvr>
                                        <p:cTn id="31" dur="2000"/>
                                        <p:tgtEl>
                                          <p:spTgt spid="8204"/>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box(in)">
                                      <p:cBhvr>
                                        <p:cTn id="36" dur="2000"/>
                                        <p:tgtEl>
                                          <p:spTgt spid="47"/>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8206"/>
                                        </p:tgtEl>
                                        <p:attrNameLst>
                                          <p:attrName>style.visibility</p:attrName>
                                        </p:attrNameLst>
                                      </p:cBhvr>
                                      <p:to>
                                        <p:strVal val="visible"/>
                                      </p:to>
                                    </p:set>
                                    <p:animEffect transition="in" filter="box(in)">
                                      <p:cBhvr>
                                        <p:cTn id="39" dur="2000"/>
                                        <p:tgtEl>
                                          <p:spTgt spid="8206"/>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box(in)">
                                      <p:cBhvr>
                                        <p:cTn id="44" dur="2000"/>
                                        <p:tgtEl>
                                          <p:spTgt spid="3"/>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box(in)">
                                      <p:cBhvr>
                                        <p:cTn id="4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3" grpId="0"/>
      <p:bldP spid="8203" grpId="1"/>
      <p:bldP spid="36" grpId="0" animBg="1"/>
      <p:bldP spid="8199" grpId="0"/>
      <p:bldP spid="36" grpId="1" animBg="1"/>
      <p:bldP spid="8199" grpId="1"/>
      <p:bldP spid="38" grpId="0" animBg="1"/>
      <p:bldP spid="8201" grpId="0"/>
      <p:bldP spid="38" grpId="1" animBg="1"/>
      <p:bldP spid="8201" grpId="1"/>
      <p:bldP spid="45" grpId="0" animBg="1"/>
      <p:bldP spid="8204" grpId="0"/>
      <p:bldP spid="45" grpId="1" animBg="1"/>
      <p:bldP spid="8204" grpId="1"/>
      <p:bldP spid="47" grpId="0" animBg="1"/>
      <p:bldP spid="8206" grpId="0"/>
      <p:bldP spid="47" grpId="1" animBg="1"/>
      <p:bldP spid="8206" grpId="1"/>
      <p:bldP spid="3" grpId="0" animBg="1"/>
      <p:bldP spid="2" grpId="0"/>
      <p:bldP spid="3" grpId="1" animBg="1"/>
      <p:bldP spid="2"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rot="10800000">
            <a:off x="-20320" y="395541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0"/>
          <p:cNvSpPr/>
          <p:nvPr/>
        </p:nvSpPr>
        <p:spPr>
          <a:xfrm>
            <a:off x="223838" y="322167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1"/>
          <p:cNvSpPr/>
          <p:nvPr/>
        </p:nvSpPr>
        <p:spPr>
          <a:xfrm>
            <a:off x="2286635" y="623760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2"/>
          <p:cNvSpPr/>
          <p:nvPr/>
        </p:nvSpPr>
        <p:spPr>
          <a:xfrm>
            <a:off x="2626678" y="6118860"/>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6" name="椭圆 7"/>
          <p:cNvSpPr/>
          <p:nvPr/>
        </p:nvSpPr>
        <p:spPr>
          <a:xfrm>
            <a:off x="2108200" y="539591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7" name="椭圆 8"/>
          <p:cNvSpPr/>
          <p:nvPr/>
        </p:nvSpPr>
        <p:spPr>
          <a:xfrm>
            <a:off x="1259205" y="365379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6"/>
          <p:cNvSpPr/>
          <p:nvPr/>
        </p:nvSpPr>
        <p:spPr>
          <a:xfrm>
            <a:off x="798830" y="134207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9" name="Freeform 358"/>
          <p:cNvSpPr>
            <a:spLocks noEditPoints="1"/>
          </p:cNvSpPr>
          <p:nvPr/>
        </p:nvSpPr>
        <p:spPr bwMode="auto">
          <a:xfrm>
            <a:off x="1083310" y="1588770"/>
            <a:ext cx="365760" cy="368300"/>
          </a:xfrm>
          <a:custGeom>
            <a:avLst/>
            <a:gdLst>
              <a:gd name="T0" fmla="*/ 0 w 325"/>
              <a:gd name="T1" fmla="*/ 217 h 325"/>
              <a:gd name="T2" fmla="*/ 0 w 325"/>
              <a:gd name="T3" fmla="*/ 325 h 325"/>
              <a:gd name="T4" fmla="*/ 108 w 325"/>
              <a:gd name="T5" fmla="*/ 325 h 325"/>
              <a:gd name="T6" fmla="*/ 325 w 325"/>
              <a:gd name="T7" fmla="*/ 108 h 325"/>
              <a:gd name="T8" fmla="*/ 217 w 325"/>
              <a:gd name="T9" fmla="*/ 0 h 325"/>
              <a:gd name="T10" fmla="*/ 0 w 325"/>
              <a:gd name="T11" fmla="*/ 217 h 325"/>
              <a:gd name="T12" fmla="*/ 95 w 325"/>
              <a:gd name="T13" fmla="*/ 292 h 325"/>
              <a:gd name="T14" fmla="*/ 67 w 325"/>
              <a:gd name="T15" fmla="*/ 292 h 325"/>
              <a:gd name="T16" fmla="*/ 67 w 325"/>
              <a:gd name="T17" fmla="*/ 258 h 325"/>
              <a:gd name="T18" fmla="*/ 33 w 325"/>
              <a:gd name="T19" fmla="*/ 258 h 325"/>
              <a:gd name="T20" fmla="*/ 33 w 325"/>
              <a:gd name="T21" fmla="*/ 230 h 325"/>
              <a:gd name="T22" fmla="*/ 57 w 325"/>
              <a:gd name="T23" fmla="*/ 207 h 325"/>
              <a:gd name="T24" fmla="*/ 118 w 325"/>
              <a:gd name="T25" fmla="*/ 268 h 325"/>
              <a:gd name="T26" fmla="*/ 95 w 325"/>
              <a:gd name="T27" fmla="*/ 292 h 325"/>
              <a:gd name="T28" fmla="*/ 225 w 325"/>
              <a:gd name="T29" fmla="*/ 44 h 325"/>
              <a:gd name="T30" fmla="*/ 231 w 325"/>
              <a:gd name="T31" fmla="*/ 50 h 325"/>
              <a:gd name="T32" fmla="*/ 229 w 325"/>
              <a:gd name="T33" fmla="*/ 54 h 325"/>
              <a:gd name="T34" fmla="*/ 88 w 325"/>
              <a:gd name="T35" fmla="*/ 195 h 325"/>
              <a:gd name="T36" fmla="*/ 83 w 325"/>
              <a:gd name="T37" fmla="*/ 197 h 325"/>
              <a:gd name="T38" fmla="*/ 78 w 325"/>
              <a:gd name="T39" fmla="*/ 191 h 325"/>
              <a:gd name="T40" fmla="*/ 80 w 325"/>
              <a:gd name="T41" fmla="*/ 187 h 325"/>
              <a:gd name="T42" fmla="*/ 221 w 325"/>
              <a:gd name="T43" fmla="*/ 46 h 325"/>
              <a:gd name="T44" fmla="*/ 225 w 325"/>
              <a:gd name="T45" fmla="*/ 44 h 325"/>
              <a:gd name="T46" fmla="*/ 225 w 325"/>
              <a:gd name="T47" fmla="*/ 44 h 325"/>
              <a:gd name="T48" fmla="*/ 225 w 325"/>
              <a:gd name="T49" fmla="*/ 4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5" h="325">
                <a:moveTo>
                  <a:pt x="0" y="217"/>
                </a:moveTo>
                <a:cubicBezTo>
                  <a:pt x="0" y="325"/>
                  <a:pt x="0" y="325"/>
                  <a:pt x="0" y="325"/>
                </a:cubicBezTo>
                <a:cubicBezTo>
                  <a:pt x="108" y="325"/>
                  <a:pt x="108" y="325"/>
                  <a:pt x="108" y="325"/>
                </a:cubicBezTo>
                <a:cubicBezTo>
                  <a:pt x="325" y="108"/>
                  <a:pt x="325" y="108"/>
                  <a:pt x="325" y="108"/>
                </a:cubicBezTo>
                <a:cubicBezTo>
                  <a:pt x="217" y="0"/>
                  <a:pt x="217" y="0"/>
                  <a:pt x="217" y="0"/>
                </a:cubicBezTo>
                <a:lnTo>
                  <a:pt x="0" y="217"/>
                </a:lnTo>
                <a:close/>
                <a:moveTo>
                  <a:pt x="95" y="292"/>
                </a:moveTo>
                <a:cubicBezTo>
                  <a:pt x="67" y="292"/>
                  <a:pt x="67" y="292"/>
                  <a:pt x="67" y="292"/>
                </a:cubicBezTo>
                <a:cubicBezTo>
                  <a:pt x="67" y="258"/>
                  <a:pt x="67" y="258"/>
                  <a:pt x="67" y="258"/>
                </a:cubicBezTo>
                <a:cubicBezTo>
                  <a:pt x="33" y="258"/>
                  <a:pt x="33" y="258"/>
                  <a:pt x="33" y="258"/>
                </a:cubicBezTo>
                <a:cubicBezTo>
                  <a:pt x="33" y="230"/>
                  <a:pt x="33" y="230"/>
                  <a:pt x="33" y="230"/>
                </a:cubicBezTo>
                <a:cubicBezTo>
                  <a:pt x="57" y="207"/>
                  <a:pt x="57" y="207"/>
                  <a:pt x="57" y="207"/>
                </a:cubicBezTo>
                <a:cubicBezTo>
                  <a:pt x="118" y="268"/>
                  <a:pt x="118" y="268"/>
                  <a:pt x="118" y="268"/>
                </a:cubicBezTo>
                <a:lnTo>
                  <a:pt x="95" y="292"/>
                </a:lnTo>
                <a:close/>
                <a:moveTo>
                  <a:pt x="225" y="44"/>
                </a:moveTo>
                <a:cubicBezTo>
                  <a:pt x="229" y="44"/>
                  <a:pt x="231" y="46"/>
                  <a:pt x="231" y="50"/>
                </a:cubicBezTo>
                <a:cubicBezTo>
                  <a:pt x="231" y="51"/>
                  <a:pt x="230" y="53"/>
                  <a:pt x="229" y="54"/>
                </a:cubicBezTo>
                <a:cubicBezTo>
                  <a:pt x="88" y="195"/>
                  <a:pt x="88" y="195"/>
                  <a:pt x="88" y="195"/>
                </a:cubicBezTo>
                <a:cubicBezTo>
                  <a:pt x="87" y="197"/>
                  <a:pt x="85" y="197"/>
                  <a:pt x="83" y="197"/>
                </a:cubicBezTo>
                <a:cubicBezTo>
                  <a:pt x="80" y="197"/>
                  <a:pt x="78" y="195"/>
                  <a:pt x="78" y="191"/>
                </a:cubicBezTo>
                <a:cubicBezTo>
                  <a:pt x="78" y="190"/>
                  <a:pt x="78" y="188"/>
                  <a:pt x="80" y="187"/>
                </a:cubicBezTo>
                <a:cubicBezTo>
                  <a:pt x="221" y="46"/>
                  <a:pt x="221" y="46"/>
                  <a:pt x="221" y="46"/>
                </a:cubicBezTo>
                <a:cubicBezTo>
                  <a:pt x="222" y="45"/>
                  <a:pt x="224" y="44"/>
                  <a:pt x="225" y="44"/>
                </a:cubicBezTo>
                <a:close/>
                <a:moveTo>
                  <a:pt x="225" y="44"/>
                </a:moveTo>
                <a:cubicBezTo>
                  <a:pt x="225" y="44"/>
                  <a:pt x="225" y="44"/>
                  <a:pt x="225" y="44"/>
                </a:cubicBezTo>
              </a:path>
            </a:pathLst>
          </a:custGeom>
          <a:solidFill>
            <a:srgbClr val="6A3C7C"/>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20" name="TextBox 13"/>
          <p:cNvSpPr txBox="1"/>
          <p:nvPr/>
        </p:nvSpPr>
        <p:spPr>
          <a:xfrm>
            <a:off x="2014220" y="1572895"/>
            <a:ext cx="1897380" cy="461645"/>
          </a:xfrm>
          <a:prstGeom prst="rect">
            <a:avLst/>
          </a:prstGeom>
          <a:noFill/>
          <a:ln w="9525">
            <a:noFill/>
          </a:ln>
        </p:spPr>
        <p:txBody>
          <a:bodyPr wrap="square" lIns="0" tIns="0" rIns="0" bIns="0" anchor="t">
            <a:spAutoFit/>
            <a:scene3d>
              <a:camera prst="orthographicFront"/>
              <a:lightRig rig="threePt" dir="t"/>
            </a:scene3d>
          </a:bodyPr>
          <a:p>
            <a:pPr defTabSz="1216025">
              <a:spcBef>
                <a:spcPct val="20000"/>
              </a:spcBef>
            </a:pPr>
            <a:r>
              <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Khái niệm</a:t>
            </a:r>
            <a:endPar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
        <p:nvSpPr>
          <p:cNvPr id="21" name="文本框 5"/>
          <p:cNvSpPr txBox="1"/>
          <p:nvPr/>
        </p:nvSpPr>
        <p:spPr>
          <a:xfrm>
            <a:off x="798830" y="521970"/>
            <a:ext cx="5170805" cy="521970"/>
          </a:xfrm>
          <a:prstGeom prst="rect">
            <a:avLst/>
          </a:prstGeom>
          <a:noFill/>
          <a:ln w="9525">
            <a:noFill/>
          </a:ln>
        </p:spPr>
        <p:txBody>
          <a:bodyPr wrap="square" anchor="t">
            <a:spAutoFit/>
          </a:bodyPr>
          <a:p>
            <a:pPr defTabSz="914400"/>
            <a:r>
              <a:rPr lang="en-US" sz="2800" dirty="0">
                <a:solidFill>
                  <a:srgbClr val="404040"/>
                </a:solidFill>
                <a:cs typeface="Calibri" panose="020F0502020204030204" pitchFamily="34" charset="0"/>
                <a:sym typeface="+mn-ea"/>
              </a:rPr>
              <a:t>Nguyên Tắc Phản Hồi ( Feedback)</a:t>
            </a:r>
            <a:endParaRPr lang="zh-CN" altLang="en-US" sz="2800" dirty="0">
              <a:solidFill>
                <a:srgbClr val="404040"/>
              </a:solidFill>
              <a:ea typeface="Calibri" panose="020F0502020204030204" pitchFamily="34" charset="0"/>
              <a:cs typeface="Calibri" panose="020F0502020204030204" pitchFamily="34" charset="0"/>
            </a:endParaRPr>
          </a:p>
        </p:txBody>
      </p:sp>
      <p:sp>
        <p:nvSpPr>
          <p:cNvPr id="12307" name="TextBox 13"/>
          <p:cNvSpPr txBox="1"/>
          <p:nvPr/>
        </p:nvSpPr>
        <p:spPr>
          <a:xfrm>
            <a:off x="2949575" y="2874645"/>
            <a:ext cx="8594090" cy="1538605"/>
          </a:xfrm>
          <a:prstGeom prst="rect">
            <a:avLst/>
          </a:prstGeom>
          <a:noFill/>
          <a:ln w="9525">
            <a:noFill/>
          </a:ln>
        </p:spPr>
        <p:txBody>
          <a:bodyPr wrap="square" lIns="0" tIns="0" rIns="0" bIns="0" anchor="t">
            <a:spAutoFit/>
          </a:bodyPr>
          <a:p>
            <a:pPr defTabSz="1216025">
              <a:spcBef>
                <a:spcPct val="20000"/>
              </a:spcBef>
            </a:pP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 Là nguyên tắc làm rõ ràng, rạch ròi cho người dùng về hành động đã được thực hiện và những gì đã được thực hiện. Phản hồi tồn tại dưới nhiều dạng trong thiết kế tương tác, bao gồm hình ảnh, xúc giác, âm thanh,….  Điểm mấu chốt là tạo nên một trải nghiệm hoàn toàn mới cho người dùng và khiến họ không đoán được kết quả hành động của họ</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12307"/>
                                        </p:tgtEl>
                                        <p:attrNameLst>
                                          <p:attrName>style.visibility</p:attrName>
                                        </p:attrNameLst>
                                      </p:cBhvr>
                                      <p:to>
                                        <p:strVal val="visible"/>
                                      </p:to>
                                    </p:set>
                                    <p:animEffect transition="in" filter="plus(in)">
                                      <p:cBhvr>
                                        <p:cTn id="7" dur="2000"/>
                                        <p:tgtEl>
                                          <p:spTgt spid="12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p:bldP spid="12307"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 name="椭圆 8"/>
          <p:cNvSpPr/>
          <p:nvPr/>
        </p:nvSpPr>
        <p:spPr>
          <a:xfrm>
            <a:off x="127952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 name="椭圆 10"/>
          <p:cNvSpPr/>
          <p:nvPr/>
        </p:nvSpPr>
        <p:spPr>
          <a:xfrm>
            <a:off x="244158" y="320643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1"/>
          <p:cNvSpPr/>
          <p:nvPr/>
        </p:nvSpPr>
        <p:spPr>
          <a:xfrm>
            <a:off x="2306955" y="622236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文本框 5"/>
          <p:cNvSpPr txBox="1"/>
          <p:nvPr/>
        </p:nvSpPr>
        <p:spPr>
          <a:xfrm>
            <a:off x="958850" y="521335"/>
            <a:ext cx="5200650" cy="521970"/>
          </a:xfrm>
          <a:prstGeom prst="rect">
            <a:avLst/>
          </a:prstGeom>
          <a:noFill/>
          <a:ln w="9525">
            <a:noFill/>
          </a:ln>
        </p:spPr>
        <p:txBody>
          <a:bodyPr wrap="square" anchor="t">
            <a:spAutoFit/>
          </a:bodyPr>
          <a:p>
            <a:pPr defTabSz="914400"/>
            <a:r>
              <a:rPr lang="en-US" sz="2800" dirty="0">
                <a:solidFill>
                  <a:srgbClr val="404040"/>
                </a:solidFill>
                <a:cs typeface="Calibri" panose="020F0502020204030204" pitchFamily="34" charset="0"/>
                <a:sym typeface="+mn-ea"/>
              </a:rPr>
              <a:t>Nguyên Tắc Phản Hồi ( Feedback)</a:t>
            </a:r>
            <a:endParaRPr lang="zh-CN" altLang="en-US" sz="2800" dirty="0">
              <a:solidFill>
                <a:srgbClr val="404040"/>
              </a:solidFill>
              <a:ea typeface="Calibri" panose="020F0502020204030204" pitchFamily="34" charset="0"/>
              <a:cs typeface="Calibri" panose="020F0502020204030204" pitchFamily="34" charset="0"/>
            </a:endParaRPr>
          </a:p>
        </p:txBody>
      </p:sp>
      <p:sp>
        <p:nvSpPr>
          <p:cNvPr id="9" name="椭圆 3"/>
          <p:cNvSpPr/>
          <p:nvPr/>
        </p:nvSpPr>
        <p:spPr>
          <a:xfrm>
            <a:off x="958533" y="115284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Freeform 88"/>
          <p:cNvSpPr>
            <a:spLocks noEditPoints="1"/>
          </p:cNvSpPr>
          <p:nvPr/>
        </p:nvSpPr>
        <p:spPr bwMode="auto">
          <a:xfrm>
            <a:off x="1279208" y="1445260"/>
            <a:ext cx="327025" cy="338138"/>
          </a:xfrm>
          <a:custGeom>
            <a:avLst/>
            <a:gdLst>
              <a:gd name="T0" fmla="*/ 374 w 386"/>
              <a:gd name="T1" fmla="*/ 344 h 400"/>
              <a:gd name="T2" fmla="*/ 243 w 386"/>
              <a:gd name="T3" fmla="*/ 137 h 400"/>
              <a:gd name="T4" fmla="*/ 243 w 386"/>
              <a:gd name="T5" fmla="*/ 33 h 400"/>
              <a:gd name="T6" fmla="*/ 260 w 386"/>
              <a:gd name="T7" fmla="*/ 33 h 400"/>
              <a:gd name="T8" fmla="*/ 272 w 386"/>
              <a:gd name="T9" fmla="*/ 28 h 400"/>
              <a:gd name="T10" fmla="*/ 277 w 386"/>
              <a:gd name="T11" fmla="*/ 17 h 400"/>
              <a:gd name="T12" fmla="*/ 272 w 386"/>
              <a:gd name="T13" fmla="*/ 5 h 400"/>
              <a:gd name="T14" fmla="*/ 260 w 386"/>
              <a:gd name="T15" fmla="*/ 0 h 400"/>
              <a:gd name="T16" fmla="*/ 126 w 386"/>
              <a:gd name="T17" fmla="*/ 0 h 400"/>
              <a:gd name="T18" fmla="*/ 115 w 386"/>
              <a:gd name="T19" fmla="*/ 5 h 400"/>
              <a:gd name="T20" fmla="*/ 110 w 386"/>
              <a:gd name="T21" fmla="*/ 17 h 400"/>
              <a:gd name="T22" fmla="*/ 115 w 386"/>
              <a:gd name="T23" fmla="*/ 28 h 400"/>
              <a:gd name="T24" fmla="*/ 126 w 386"/>
              <a:gd name="T25" fmla="*/ 33 h 400"/>
              <a:gd name="T26" fmla="*/ 143 w 386"/>
              <a:gd name="T27" fmla="*/ 33 h 400"/>
              <a:gd name="T28" fmla="*/ 143 w 386"/>
              <a:gd name="T29" fmla="*/ 137 h 400"/>
              <a:gd name="T30" fmla="*/ 12 w 386"/>
              <a:gd name="T31" fmla="*/ 344 h 400"/>
              <a:gd name="T32" fmla="*/ 6 w 386"/>
              <a:gd name="T33" fmla="*/ 384 h 400"/>
              <a:gd name="T34" fmla="*/ 43 w 386"/>
              <a:gd name="T35" fmla="*/ 400 h 400"/>
              <a:gd name="T36" fmla="*/ 343 w 386"/>
              <a:gd name="T37" fmla="*/ 400 h 400"/>
              <a:gd name="T38" fmla="*/ 380 w 386"/>
              <a:gd name="T39" fmla="*/ 384 h 400"/>
              <a:gd name="T40" fmla="*/ 374 w 386"/>
              <a:gd name="T41" fmla="*/ 344 h 400"/>
              <a:gd name="T42" fmla="*/ 100 w 386"/>
              <a:gd name="T43" fmla="*/ 267 h 400"/>
              <a:gd name="T44" fmla="*/ 171 w 386"/>
              <a:gd name="T45" fmla="*/ 155 h 400"/>
              <a:gd name="T46" fmla="*/ 177 w 386"/>
              <a:gd name="T47" fmla="*/ 147 h 400"/>
              <a:gd name="T48" fmla="*/ 177 w 386"/>
              <a:gd name="T49" fmla="*/ 33 h 400"/>
              <a:gd name="T50" fmla="*/ 210 w 386"/>
              <a:gd name="T51" fmla="*/ 33 h 400"/>
              <a:gd name="T52" fmla="*/ 210 w 386"/>
              <a:gd name="T53" fmla="*/ 147 h 400"/>
              <a:gd name="T54" fmla="*/ 215 w 386"/>
              <a:gd name="T55" fmla="*/ 155 h 400"/>
              <a:gd name="T56" fmla="*/ 286 w 386"/>
              <a:gd name="T57" fmla="*/ 267 h 400"/>
              <a:gd name="T58" fmla="*/ 100 w 386"/>
              <a:gd name="T59" fmla="*/ 267 h 400"/>
              <a:gd name="T60" fmla="*/ 100 w 386"/>
              <a:gd name="T61" fmla="*/ 267 h 400"/>
              <a:gd name="T62" fmla="*/ 100 w 386"/>
              <a:gd name="T63" fmla="*/ 26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6" h="400">
                <a:moveTo>
                  <a:pt x="374" y="344"/>
                </a:moveTo>
                <a:cubicBezTo>
                  <a:pt x="243" y="137"/>
                  <a:pt x="243" y="137"/>
                  <a:pt x="243" y="137"/>
                </a:cubicBezTo>
                <a:cubicBezTo>
                  <a:pt x="243" y="33"/>
                  <a:pt x="243" y="33"/>
                  <a:pt x="243" y="33"/>
                </a:cubicBezTo>
                <a:cubicBezTo>
                  <a:pt x="260" y="33"/>
                  <a:pt x="260" y="33"/>
                  <a:pt x="260" y="33"/>
                </a:cubicBezTo>
                <a:cubicBezTo>
                  <a:pt x="264" y="33"/>
                  <a:pt x="268" y="32"/>
                  <a:pt x="272" y="28"/>
                </a:cubicBezTo>
                <a:cubicBezTo>
                  <a:pt x="275" y="25"/>
                  <a:pt x="277" y="21"/>
                  <a:pt x="277" y="17"/>
                </a:cubicBezTo>
                <a:cubicBezTo>
                  <a:pt x="277" y="12"/>
                  <a:pt x="275" y="8"/>
                  <a:pt x="272" y="5"/>
                </a:cubicBezTo>
                <a:cubicBezTo>
                  <a:pt x="268" y="2"/>
                  <a:pt x="264" y="0"/>
                  <a:pt x="260" y="0"/>
                </a:cubicBezTo>
                <a:cubicBezTo>
                  <a:pt x="126" y="0"/>
                  <a:pt x="126" y="0"/>
                  <a:pt x="126" y="0"/>
                </a:cubicBezTo>
                <a:cubicBezTo>
                  <a:pt x="122" y="0"/>
                  <a:pt x="118" y="2"/>
                  <a:pt x="115" y="5"/>
                </a:cubicBezTo>
                <a:cubicBezTo>
                  <a:pt x="111" y="8"/>
                  <a:pt x="110" y="12"/>
                  <a:pt x="110" y="17"/>
                </a:cubicBezTo>
                <a:cubicBezTo>
                  <a:pt x="110" y="21"/>
                  <a:pt x="111" y="25"/>
                  <a:pt x="115" y="28"/>
                </a:cubicBezTo>
                <a:cubicBezTo>
                  <a:pt x="118" y="32"/>
                  <a:pt x="122" y="33"/>
                  <a:pt x="126" y="33"/>
                </a:cubicBezTo>
                <a:cubicBezTo>
                  <a:pt x="143" y="33"/>
                  <a:pt x="143" y="33"/>
                  <a:pt x="143" y="33"/>
                </a:cubicBezTo>
                <a:cubicBezTo>
                  <a:pt x="143" y="137"/>
                  <a:pt x="143" y="137"/>
                  <a:pt x="143" y="137"/>
                </a:cubicBezTo>
                <a:cubicBezTo>
                  <a:pt x="12" y="344"/>
                  <a:pt x="12" y="344"/>
                  <a:pt x="12" y="344"/>
                </a:cubicBezTo>
                <a:cubicBezTo>
                  <a:pt x="2" y="360"/>
                  <a:pt x="0" y="373"/>
                  <a:pt x="6" y="384"/>
                </a:cubicBezTo>
                <a:cubicBezTo>
                  <a:pt x="12" y="395"/>
                  <a:pt x="25" y="400"/>
                  <a:pt x="43" y="400"/>
                </a:cubicBezTo>
                <a:cubicBezTo>
                  <a:pt x="343" y="400"/>
                  <a:pt x="343" y="400"/>
                  <a:pt x="343" y="400"/>
                </a:cubicBezTo>
                <a:cubicBezTo>
                  <a:pt x="362" y="400"/>
                  <a:pt x="374" y="395"/>
                  <a:pt x="380" y="384"/>
                </a:cubicBezTo>
                <a:cubicBezTo>
                  <a:pt x="386" y="373"/>
                  <a:pt x="384" y="360"/>
                  <a:pt x="374" y="344"/>
                </a:cubicBezTo>
                <a:close/>
                <a:moveTo>
                  <a:pt x="100" y="267"/>
                </a:moveTo>
                <a:cubicBezTo>
                  <a:pt x="171" y="155"/>
                  <a:pt x="171" y="155"/>
                  <a:pt x="171" y="155"/>
                </a:cubicBezTo>
                <a:cubicBezTo>
                  <a:pt x="177" y="147"/>
                  <a:pt x="177" y="147"/>
                  <a:pt x="177" y="147"/>
                </a:cubicBezTo>
                <a:cubicBezTo>
                  <a:pt x="177" y="33"/>
                  <a:pt x="177" y="33"/>
                  <a:pt x="177" y="33"/>
                </a:cubicBezTo>
                <a:cubicBezTo>
                  <a:pt x="210" y="33"/>
                  <a:pt x="210" y="33"/>
                  <a:pt x="210" y="33"/>
                </a:cubicBezTo>
                <a:cubicBezTo>
                  <a:pt x="210" y="147"/>
                  <a:pt x="210" y="147"/>
                  <a:pt x="210" y="147"/>
                </a:cubicBezTo>
                <a:cubicBezTo>
                  <a:pt x="215" y="155"/>
                  <a:pt x="215" y="155"/>
                  <a:pt x="215" y="155"/>
                </a:cubicBezTo>
                <a:cubicBezTo>
                  <a:pt x="286" y="267"/>
                  <a:pt x="286" y="267"/>
                  <a:pt x="286" y="267"/>
                </a:cubicBezTo>
                <a:lnTo>
                  <a:pt x="100" y="267"/>
                </a:lnTo>
                <a:close/>
                <a:moveTo>
                  <a:pt x="100" y="267"/>
                </a:moveTo>
                <a:cubicBezTo>
                  <a:pt x="100" y="267"/>
                  <a:pt x="100" y="267"/>
                  <a:pt x="100" y="267"/>
                </a:cubicBezTo>
              </a:path>
            </a:pathLst>
          </a:custGeom>
          <a:solidFill>
            <a:srgbClr val="02B3C5"/>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11" name="TextBox 13"/>
          <p:cNvSpPr txBox="1"/>
          <p:nvPr/>
        </p:nvSpPr>
        <p:spPr>
          <a:xfrm>
            <a:off x="2128520" y="1383665"/>
            <a:ext cx="1025525" cy="461645"/>
          </a:xfrm>
          <a:prstGeom prst="rect">
            <a:avLst/>
          </a:prstGeom>
          <a:noFill/>
          <a:ln w="9525">
            <a:noFill/>
          </a:ln>
        </p:spPr>
        <p:txBody>
          <a:bodyPr wrap="square" lIns="0" tIns="0" rIns="0" bIns="0" anchor="t">
            <a:spAutoFit/>
            <a:scene3d>
              <a:camera prst="orthographicFront"/>
              <a:lightRig rig="threePt" dir="t"/>
            </a:scene3d>
          </a:bodyPr>
          <a:p>
            <a:pPr defTabSz="1216025">
              <a:spcBef>
                <a:spcPct val="20000"/>
              </a:spcBef>
            </a:pPr>
            <a:r>
              <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Ví dụ</a:t>
            </a:r>
            <a:endPar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
        <p:nvSpPr>
          <p:cNvPr id="12"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2646998" y="608901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14" name="Picture 7" descr="https://miro.medium.com/max/640/1*4OQZfcL_Ezw8cYubqdaxPQ.png"/>
          <p:cNvPicPr>
            <a:picLocks noChangeAspect="1" noChangeArrowheads="1"/>
          </p:cNvPicPr>
          <p:nvPr>
            <p:ph idx="1"/>
          </p:nvPr>
        </p:nvPicPr>
        <p:blipFill>
          <a:blip r:embed="rId1"/>
          <a:srcRect/>
          <a:stretch>
            <a:fillRect/>
          </a:stretch>
        </p:blipFill>
        <p:spPr>
          <a:xfrm>
            <a:off x="5953125" y="666750"/>
            <a:ext cx="2451100" cy="4351655"/>
          </a:xfrm>
          <a:prstGeom prst="rect">
            <a:avLst/>
          </a:prstGeom>
          <a:noFill/>
          <a:ln w="9525">
            <a:noFill/>
            <a:miter lim="800000"/>
            <a:headEnd/>
            <a:tailEnd/>
          </a:ln>
        </p:spPr>
      </p:pic>
      <p:sp>
        <p:nvSpPr>
          <p:cNvPr id="12307" name="TextBox 13"/>
          <p:cNvSpPr txBox="1"/>
          <p:nvPr/>
        </p:nvSpPr>
        <p:spPr>
          <a:xfrm>
            <a:off x="3305175" y="5186680"/>
            <a:ext cx="8623300" cy="1230630"/>
          </a:xfrm>
          <a:prstGeom prst="rect">
            <a:avLst/>
          </a:prstGeom>
          <a:noFill/>
          <a:ln w="9525">
            <a:noFill/>
          </a:ln>
        </p:spPr>
        <p:txBody>
          <a:bodyPr wrap="square" lIns="0" tIns="0" rIns="0" bIns="0" anchor="t">
            <a:spAutoFit/>
          </a:bodyPr>
          <a:p>
            <a:pPr algn="ctr" defTabSz="1216025">
              <a:spcBef>
                <a:spcPct val="20000"/>
              </a:spcBef>
            </a:pPr>
            <a:r>
              <a:rPr lang="en-US" altLang="zh-CN" sz="2000"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Ở hình trên, ta thấy khi ta cancle Timeline trên Facebook, ta sẽ được nhận được thông báo giữ Timeline đó hoặc bỏ nó đi. Như vậy ta thấy sự phản hồi của hệ thống chuyển đến người dùng một thông báo để chắc chắn quyết định của người dùng có chính xác hay không.</a:t>
            </a:r>
            <a:endParaRPr lang="en-US" altLang="zh-CN" sz="2000"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2307"/>
                                        </p:tgtEl>
                                        <p:attrNameLst>
                                          <p:attrName>style.visibility</p:attrName>
                                        </p:attrNameLst>
                                      </p:cBhvr>
                                      <p:to>
                                        <p:strVal val="visible"/>
                                      </p:to>
                                    </p:set>
                                    <p:anim to="" calcmode="lin" valueType="num">
                                      <p:cBhvr>
                                        <p:cTn id="12" dur="1" fill="hold"/>
                                        <p:tgtEl>
                                          <p:spTgt spid="1230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p:bldP spid="1230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 name="椭圆 8"/>
          <p:cNvSpPr/>
          <p:nvPr/>
        </p:nvSpPr>
        <p:spPr>
          <a:xfrm>
            <a:off x="127952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 name="椭圆 10"/>
          <p:cNvSpPr/>
          <p:nvPr/>
        </p:nvSpPr>
        <p:spPr>
          <a:xfrm>
            <a:off x="244158" y="320643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1"/>
          <p:cNvSpPr/>
          <p:nvPr/>
        </p:nvSpPr>
        <p:spPr>
          <a:xfrm>
            <a:off x="2306955" y="622236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文本框 5"/>
          <p:cNvSpPr txBox="1"/>
          <p:nvPr/>
        </p:nvSpPr>
        <p:spPr>
          <a:xfrm>
            <a:off x="958850" y="521335"/>
            <a:ext cx="5200650" cy="521970"/>
          </a:xfrm>
          <a:prstGeom prst="rect">
            <a:avLst/>
          </a:prstGeom>
          <a:noFill/>
          <a:ln w="9525">
            <a:noFill/>
          </a:ln>
        </p:spPr>
        <p:txBody>
          <a:bodyPr wrap="square" anchor="t">
            <a:spAutoFit/>
          </a:bodyPr>
          <a:p>
            <a:pPr defTabSz="914400"/>
            <a:r>
              <a:rPr lang="en-US" sz="2800" dirty="0">
                <a:solidFill>
                  <a:srgbClr val="404040"/>
                </a:solidFill>
                <a:cs typeface="Calibri" panose="020F0502020204030204" pitchFamily="34" charset="0"/>
                <a:sym typeface="+mn-ea"/>
              </a:rPr>
              <a:t>Nguyên Tắc Phản Hồi ( Feedback)</a:t>
            </a:r>
            <a:endParaRPr lang="zh-CN" altLang="en-US" sz="2800" dirty="0">
              <a:solidFill>
                <a:srgbClr val="404040"/>
              </a:solidFill>
              <a:ea typeface="Calibri" panose="020F0502020204030204" pitchFamily="34" charset="0"/>
              <a:cs typeface="Calibri" panose="020F0502020204030204" pitchFamily="34" charset="0"/>
            </a:endParaRPr>
          </a:p>
        </p:txBody>
      </p:sp>
      <p:sp>
        <p:nvSpPr>
          <p:cNvPr id="9" name="椭圆 3"/>
          <p:cNvSpPr/>
          <p:nvPr/>
        </p:nvSpPr>
        <p:spPr>
          <a:xfrm>
            <a:off x="958533" y="115284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Freeform 88"/>
          <p:cNvSpPr>
            <a:spLocks noEditPoints="1"/>
          </p:cNvSpPr>
          <p:nvPr/>
        </p:nvSpPr>
        <p:spPr bwMode="auto">
          <a:xfrm>
            <a:off x="1279208" y="1445260"/>
            <a:ext cx="327025" cy="338138"/>
          </a:xfrm>
          <a:custGeom>
            <a:avLst/>
            <a:gdLst>
              <a:gd name="T0" fmla="*/ 374 w 386"/>
              <a:gd name="T1" fmla="*/ 344 h 400"/>
              <a:gd name="T2" fmla="*/ 243 w 386"/>
              <a:gd name="T3" fmla="*/ 137 h 400"/>
              <a:gd name="T4" fmla="*/ 243 w 386"/>
              <a:gd name="T5" fmla="*/ 33 h 400"/>
              <a:gd name="T6" fmla="*/ 260 w 386"/>
              <a:gd name="T7" fmla="*/ 33 h 400"/>
              <a:gd name="T8" fmla="*/ 272 w 386"/>
              <a:gd name="T9" fmla="*/ 28 h 400"/>
              <a:gd name="T10" fmla="*/ 277 w 386"/>
              <a:gd name="T11" fmla="*/ 17 h 400"/>
              <a:gd name="T12" fmla="*/ 272 w 386"/>
              <a:gd name="T13" fmla="*/ 5 h 400"/>
              <a:gd name="T14" fmla="*/ 260 w 386"/>
              <a:gd name="T15" fmla="*/ 0 h 400"/>
              <a:gd name="T16" fmla="*/ 126 w 386"/>
              <a:gd name="T17" fmla="*/ 0 h 400"/>
              <a:gd name="T18" fmla="*/ 115 w 386"/>
              <a:gd name="T19" fmla="*/ 5 h 400"/>
              <a:gd name="T20" fmla="*/ 110 w 386"/>
              <a:gd name="T21" fmla="*/ 17 h 400"/>
              <a:gd name="T22" fmla="*/ 115 w 386"/>
              <a:gd name="T23" fmla="*/ 28 h 400"/>
              <a:gd name="T24" fmla="*/ 126 w 386"/>
              <a:gd name="T25" fmla="*/ 33 h 400"/>
              <a:gd name="T26" fmla="*/ 143 w 386"/>
              <a:gd name="T27" fmla="*/ 33 h 400"/>
              <a:gd name="T28" fmla="*/ 143 w 386"/>
              <a:gd name="T29" fmla="*/ 137 h 400"/>
              <a:gd name="T30" fmla="*/ 12 w 386"/>
              <a:gd name="T31" fmla="*/ 344 h 400"/>
              <a:gd name="T32" fmla="*/ 6 w 386"/>
              <a:gd name="T33" fmla="*/ 384 h 400"/>
              <a:gd name="T34" fmla="*/ 43 w 386"/>
              <a:gd name="T35" fmla="*/ 400 h 400"/>
              <a:gd name="T36" fmla="*/ 343 w 386"/>
              <a:gd name="T37" fmla="*/ 400 h 400"/>
              <a:gd name="T38" fmla="*/ 380 w 386"/>
              <a:gd name="T39" fmla="*/ 384 h 400"/>
              <a:gd name="T40" fmla="*/ 374 w 386"/>
              <a:gd name="T41" fmla="*/ 344 h 400"/>
              <a:gd name="T42" fmla="*/ 100 w 386"/>
              <a:gd name="T43" fmla="*/ 267 h 400"/>
              <a:gd name="T44" fmla="*/ 171 w 386"/>
              <a:gd name="T45" fmla="*/ 155 h 400"/>
              <a:gd name="T46" fmla="*/ 177 w 386"/>
              <a:gd name="T47" fmla="*/ 147 h 400"/>
              <a:gd name="T48" fmla="*/ 177 w 386"/>
              <a:gd name="T49" fmla="*/ 33 h 400"/>
              <a:gd name="T50" fmla="*/ 210 w 386"/>
              <a:gd name="T51" fmla="*/ 33 h 400"/>
              <a:gd name="T52" fmla="*/ 210 w 386"/>
              <a:gd name="T53" fmla="*/ 147 h 400"/>
              <a:gd name="T54" fmla="*/ 215 w 386"/>
              <a:gd name="T55" fmla="*/ 155 h 400"/>
              <a:gd name="T56" fmla="*/ 286 w 386"/>
              <a:gd name="T57" fmla="*/ 267 h 400"/>
              <a:gd name="T58" fmla="*/ 100 w 386"/>
              <a:gd name="T59" fmla="*/ 267 h 400"/>
              <a:gd name="T60" fmla="*/ 100 w 386"/>
              <a:gd name="T61" fmla="*/ 267 h 400"/>
              <a:gd name="T62" fmla="*/ 100 w 386"/>
              <a:gd name="T63" fmla="*/ 26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6" h="400">
                <a:moveTo>
                  <a:pt x="374" y="344"/>
                </a:moveTo>
                <a:cubicBezTo>
                  <a:pt x="243" y="137"/>
                  <a:pt x="243" y="137"/>
                  <a:pt x="243" y="137"/>
                </a:cubicBezTo>
                <a:cubicBezTo>
                  <a:pt x="243" y="33"/>
                  <a:pt x="243" y="33"/>
                  <a:pt x="243" y="33"/>
                </a:cubicBezTo>
                <a:cubicBezTo>
                  <a:pt x="260" y="33"/>
                  <a:pt x="260" y="33"/>
                  <a:pt x="260" y="33"/>
                </a:cubicBezTo>
                <a:cubicBezTo>
                  <a:pt x="264" y="33"/>
                  <a:pt x="268" y="32"/>
                  <a:pt x="272" y="28"/>
                </a:cubicBezTo>
                <a:cubicBezTo>
                  <a:pt x="275" y="25"/>
                  <a:pt x="277" y="21"/>
                  <a:pt x="277" y="17"/>
                </a:cubicBezTo>
                <a:cubicBezTo>
                  <a:pt x="277" y="12"/>
                  <a:pt x="275" y="8"/>
                  <a:pt x="272" y="5"/>
                </a:cubicBezTo>
                <a:cubicBezTo>
                  <a:pt x="268" y="2"/>
                  <a:pt x="264" y="0"/>
                  <a:pt x="260" y="0"/>
                </a:cubicBezTo>
                <a:cubicBezTo>
                  <a:pt x="126" y="0"/>
                  <a:pt x="126" y="0"/>
                  <a:pt x="126" y="0"/>
                </a:cubicBezTo>
                <a:cubicBezTo>
                  <a:pt x="122" y="0"/>
                  <a:pt x="118" y="2"/>
                  <a:pt x="115" y="5"/>
                </a:cubicBezTo>
                <a:cubicBezTo>
                  <a:pt x="111" y="8"/>
                  <a:pt x="110" y="12"/>
                  <a:pt x="110" y="17"/>
                </a:cubicBezTo>
                <a:cubicBezTo>
                  <a:pt x="110" y="21"/>
                  <a:pt x="111" y="25"/>
                  <a:pt x="115" y="28"/>
                </a:cubicBezTo>
                <a:cubicBezTo>
                  <a:pt x="118" y="32"/>
                  <a:pt x="122" y="33"/>
                  <a:pt x="126" y="33"/>
                </a:cubicBezTo>
                <a:cubicBezTo>
                  <a:pt x="143" y="33"/>
                  <a:pt x="143" y="33"/>
                  <a:pt x="143" y="33"/>
                </a:cubicBezTo>
                <a:cubicBezTo>
                  <a:pt x="143" y="137"/>
                  <a:pt x="143" y="137"/>
                  <a:pt x="143" y="137"/>
                </a:cubicBezTo>
                <a:cubicBezTo>
                  <a:pt x="12" y="344"/>
                  <a:pt x="12" y="344"/>
                  <a:pt x="12" y="344"/>
                </a:cubicBezTo>
                <a:cubicBezTo>
                  <a:pt x="2" y="360"/>
                  <a:pt x="0" y="373"/>
                  <a:pt x="6" y="384"/>
                </a:cubicBezTo>
                <a:cubicBezTo>
                  <a:pt x="12" y="395"/>
                  <a:pt x="25" y="400"/>
                  <a:pt x="43" y="400"/>
                </a:cubicBezTo>
                <a:cubicBezTo>
                  <a:pt x="343" y="400"/>
                  <a:pt x="343" y="400"/>
                  <a:pt x="343" y="400"/>
                </a:cubicBezTo>
                <a:cubicBezTo>
                  <a:pt x="362" y="400"/>
                  <a:pt x="374" y="395"/>
                  <a:pt x="380" y="384"/>
                </a:cubicBezTo>
                <a:cubicBezTo>
                  <a:pt x="386" y="373"/>
                  <a:pt x="384" y="360"/>
                  <a:pt x="374" y="344"/>
                </a:cubicBezTo>
                <a:close/>
                <a:moveTo>
                  <a:pt x="100" y="267"/>
                </a:moveTo>
                <a:cubicBezTo>
                  <a:pt x="171" y="155"/>
                  <a:pt x="171" y="155"/>
                  <a:pt x="171" y="155"/>
                </a:cubicBezTo>
                <a:cubicBezTo>
                  <a:pt x="177" y="147"/>
                  <a:pt x="177" y="147"/>
                  <a:pt x="177" y="147"/>
                </a:cubicBezTo>
                <a:cubicBezTo>
                  <a:pt x="177" y="33"/>
                  <a:pt x="177" y="33"/>
                  <a:pt x="177" y="33"/>
                </a:cubicBezTo>
                <a:cubicBezTo>
                  <a:pt x="210" y="33"/>
                  <a:pt x="210" y="33"/>
                  <a:pt x="210" y="33"/>
                </a:cubicBezTo>
                <a:cubicBezTo>
                  <a:pt x="210" y="147"/>
                  <a:pt x="210" y="147"/>
                  <a:pt x="210" y="147"/>
                </a:cubicBezTo>
                <a:cubicBezTo>
                  <a:pt x="215" y="155"/>
                  <a:pt x="215" y="155"/>
                  <a:pt x="215" y="155"/>
                </a:cubicBezTo>
                <a:cubicBezTo>
                  <a:pt x="286" y="267"/>
                  <a:pt x="286" y="267"/>
                  <a:pt x="286" y="267"/>
                </a:cubicBezTo>
                <a:lnTo>
                  <a:pt x="100" y="267"/>
                </a:lnTo>
                <a:close/>
                <a:moveTo>
                  <a:pt x="100" y="267"/>
                </a:moveTo>
                <a:cubicBezTo>
                  <a:pt x="100" y="267"/>
                  <a:pt x="100" y="267"/>
                  <a:pt x="100" y="267"/>
                </a:cubicBezTo>
              </a:path>
            </a:pathLst>
          </a:custGeom>
          <a:solidFill>
            <a:srgbClr val="02B3C5"/>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11" name="TextBox 13"/>
          <p:cNvSpPr txBox="1"/>
          <p:nvPr/>
        </p:nvSpPr>
        <p:spPr>
          <a:xfrm>
            <a:off x="2128520" y="1383665"/>
            <a:ext cx="1025525" cy="461645"/>
          </a:xfrm>
          <a:prstGeom prst="rect">
            <a:avLst/>
          </a:prstGeom>
          <a:noFill/>
          <a:ln w="9525">
            <a:noFill/>
          </a:ln>
        </p:spPr>
        <p:txBody>
          <a:bodyPr wrap="square" lIns="0" tIns="0" rIns="0" bIns="0" anchor="t">
            <a:spAutoFit/>
            <a:scene3d>
              <a:camera prst="orthographicFront"/>
              <a:lightRig rig="threePt" dir="t"/>
            </a:scene3d>
          </a:bodyPr>
          <a:p>
            <a:pPr defTabSz="1216025">
              <a:spcBef>
                <a:spcPct val="20000"/>
              </a:spcBef>
            </a:pPr>
            <a:r>
              <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Ví dụ</a:t>
            </a:r>
            <a:endPar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
        <p:nvSpPr>
          <p:cNvPr id="12"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2646998" y="608901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14" name="image3.png"/>
          <p:cNvPicPr preferRelativeResize="0">
            <a:picLocks noChangeAspect="1"/>
          </p:cNvPicPr>
          <p:nvPr>
            <p:ph idx="1"/>
          </p:nvPr>
        </p:nvPicPr>
        <p:blipFill>
          <a:blip r:embed="rId1"/>
          <a:srcRect/>
          <a:stretch>
            <a:fillRect/>
          </a:stretch>
        </p:blipFill>
        <p:spPr>
          <a:xfrm>
            <a:off x="5076190" y="1153160"/>
            <a:ext cx="4879975" cy="3660140"/>
          </a:xfrm>
          <a:prstGeom prst="rect">
            <a:avLst/>
          </a:prstGeom>
        </p:spPr>
      </p:pic>
      <p:sp>
        <p:nvSpPr>
          <p:cNvPr id="12307" name="TextBox 13"/>
          <p:cNvSpPr txBox="1"/>
          <p:nvPr/>
        </p:nvSpPr>
        <p:spPr>
          <a:xfrm>
            <a:off x="3350260" y="5380990"/>
            <a:ext cx="8623300" cy="307340"/>
          </a:xfrm>
          <a:prstGeom prst="rect">
            <a:avLst/>
          </a:prstGeom>
          <a:noFill/>
          <a:ln w="9525">
            <a:noFill/>
          </a:ln>
        </p:spPr>
        <p:txBody>
          <a:bodyPr wrap="square" lIns="0" tIns="0" rIns="0" bIns="0" anchor="t">
            <a:spAutoFit/>
          </a:bodyPr>
          <a:p>
            <a:pPr algn="ctr" defTabSz="1216025">
              <a:spcBef>
                <a:spcPct val="20000"/>
              </a:spcBef>
            </a:pPr>
            <a:r>
              <a:rPr lang="en-US" altLang="zh-CN" sz="2000"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Phản hồi của ứng dụng khi người dùng thay đồi cài đặc, đăng ký, ...</a:t>
            </a:r>
            <a:endParaRPr lang="en-US" altLang="zh-CN" sz="2000"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307"/>
                                        </p:tgtEl>
                                        <p:attrNameLst>
                                          <p:attrName>style.visibility</p:attrName>
                                        </p:attrNameLst>
                                      </p:cBhvr>
                                      <p:to>
                                        <p:strVal val="visible"/>
                                      </p:to>
                                    </p:set>
                                    <p:anim calcmode="lin" valueType="num">
                                      <p:cBhvr additive="base">
                                        <p:cTn id="12" dur="500" fill="hold"/>
                                        <p:tgtEl>
                                          <p:spTgt spid="12307"/>
                                        </p:tgtEl>
                                        <p:attrNameLst>
                                          <p:attrName>ppt_x</p:attrName>
                                        </p:attrNameLst>
                                      </p:cBhvr>
                                      <p:tavLst>
                                        <p:tav tm="0">
                                          <p:val>
                                            <p:strVal val="#ppt_x"/>
                                          </p:val>
                                        </p:tav>
                                        <p:tav tm="100000">
                                          <p:val>
                                            <p:strVal val="#ppt_x"/>
                                          </p:val>
                                        </p:tav>
                                      </p:tavLst>
                                    </p:anim>
                                    <p:anim calcmode="lin" valueType="num">
                                      <p:cBhvr additive="base">
                                        <p:cTn id="13" dur="500" fill="hold"/>
                                        <p:tgtEl>
                                          <p:spTgt spid="123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p:bldP spid="12307"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reeform 123@|5FFC:0|FBC:0|LFC:16777215|LBC:16777215"/>
          <p:cNvSpPr/>
          <p:nvPr/>
        </p:nvSpPr>
        <p:spPr bwMode="auto">
          <a:xfrm>
            <a:off x="5564188" y="5264150"/>
            <a:ext cx="1014413" cy="131763"/>
          </a:xfrm>
          <a:custGeom>
            <a:avLst/>
            <a:gd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6" name="Freeform 124@|5FFC:0|FBC:0|LFC:16777215|LBC:16777215"/>
          <p:cNvSpPr/>
          <p:nvPr/>
        </p:nvSpPr>
        <p:spPr bwMode="auto">
          <a:xfrm>
            <a:off x="5564188" y="5083175"/>
            <a:ext cx="1014413" cy="131763"/>
          </a:xfrm>
          <a:custGeom>
            <a:avLst/>
            <a:gd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24" name="Freeform 125@|5FFC:0|FBC:0|LFC:16777215|LBC:16777215"/>
          <p:cNvSpPr/>
          <p:nvPr/>
        </p:nvSpPr>
        <p:spPr bwMode="auto">
          <a:xfrm>
            <a:off x="5651500" y="5449888"/>
            <a:ext cx="803275" cy="201613"/>
          </a:xfrm>
          <a:custGeom>
            <a:avLst/>
            <a:gdLst/>
            <a:ahLst/>
            <a:cxnLst>
              <a:cxn ang="0">
                <a:pos x="0" y="0"/>
              </a:cxn>
              <a:cxn ang="0">
                <a:pos x="129" y="0"/>
              </a:cxn>
              <a:cxn ang="0">
                <a:pos x="63" y="30"/>
              </a:cxn>
              <a:cxn ang="0">
                <a:pos x="0" y="0"/>
              </a:cxn>
            </a:cxnLst>
            <a:rect l="0" t="0" r="r" b="b"/>
            <a:pathLst>
              <a:path w="129" h="32">
                <a:moveTo>
                  <a:pt x="0" y="0"/>
                </a:moveTo>
                <a:cubicBezTo>
                  <a:pt x="129" y="0"/>
                  <a:pt x="129" y="0"/>
                  <a:pt x="129" y="0"/>
                </a:cubicBezTo>
                <a:cubicBezTo>
                  <a:pt x="129" y="0"/>
                  <a:pt x="120" y="32"/>
                  <a:pt x="63" y="30"/>
                </a:cubicBezTo>
                <a:cubicBezTo>
                  <a:pt x="17" y="29"/>
                  <a:pt x="0" y="0"/>
                  <a:pt x="0" y="0"/>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25" name="Freeform 237@|5FFC:0|FBC:0|LFC:16777215|LBC:16777215"/>
          <p:cNvSpPr>
            <a:spLocks noEditPoints="1"/>
          </p:cNvSpPr>
          <p:nvPr/>
        </p:nvSpPr>
        <p:spPr bwMode="auto">
          <a:xfrm>
            <a:off x="5013325" y="2506663"/>
            <a:ext cx="2116138" cy="2495550"/>
          </a:xfrm>
          <a:custGeom>
            <a:avLst/>
            <a:gdLst/>
            <a:ahLst/>
            <a:cxnLst>
              <a:cxn ang="0">
                <a:pos x="175" y="0"/>
              </a:cxn>
              <a:cxn ang="0">
                <a:pos x="167" y="0"/>
              </a:cxn>
              <a:cxn ang="0">
                <a:pos x="6" y="165"/>
              </a:cxn>
              <a:cxn ang="0">
                <a:pos x="67" y="318"/>
              </a:cxn>
              <a:cxn ang="0">
                <a:pos x="90" y="396"/>
              </a:cxn>
              <a:cxn ang="0">
                <a:pos x="90" y="396"/>
              </a:cxn>
              <a:cxn ang="0">
                <a:pos x="99" y="401"/>
              </a:cxn>
              <a:cxn ang="0">
                <a:pos x="242" y="401"/>
              </a:cxn>
              <a:cxn ang="0">
                <a:pos x="251" y="396"/>
              </a:cxn>
              <a:cxn ang="0">
                <a:pos x="251" y="396"/>
              </a:cxn>
              <a:cxn ang="0">
                <a:pos x="274" y="318"/>
              </a:cxn>
              <a:cxn ang="0">
                <a:pos x="336" y="165"/>
              </a:cxn>
              <a:cxn ang="0">
                <a:pos x="175" y="0"/>
              </a:cxn>
              <a:cxn ang="0">
                <a:pos x="295" y="166"/>
              </a:cxn>
              <a:cxn ang="0">
                <a:pos x="249" y="282"/>
              </a:cxn>
              <a:cxn ang="0">
                <a:pos x="231" y="352"/>
              </a:cxn>
              <a:cxn ang="0">
                <a:pos x="231" y="352"/>
              </a:cxn>
              <a:cxn ang="0">
                <a:pos x="224" y="356"/>
              </a:cxn>
              <a:cxn ang="0">
                <a:pos x="117" y="356"/>
              </a:cxn>
              <a:cxn ang="0">
                <a:pos x="110" y="352"/>
              </a:cxn>
              <a:cxn ang="0">
                <a:pos x="110" y="352"/>
              </a:cxn>
              <a:cxn ang="0">
                <a:pos x="93" y="282"/>
              </a:cxn>
              <a:cxn ang="0">
                <a:pos x="47" y="166"/>
              </a:cxn>
              <a:cxn ang="0">
                <a:pos x="168" y="43"/>
              </a:cxn>
              <a:cxn ang="0">
                <a:pos x="174" y="43"/>
              </a:cxn>
              <a:cxn ang="0">
                <a:pos x="295" y="166"/>
              </a:cxn>
            </a:cxnLst>
            <a:rect l="0" t="0" r="r" b="b"/>
            <a:pathLst>
              <a:path w="341" h="401">
                <a:moveTo>
                  <a:pt x="175" y="0"/>
                </a:moveTo>
                <a:cubicBezTo>
                  <a:pt x="167" y="0"/>
                  <a:pt x="167" y="0"/>
                  <a:pt x="167" y="0"/>
                </a:cubicBezTo>
                <a:cubicBezTo>
                  <a:pt x="61" y="7"/>
                  <a:pt x="0" y="83"/>
                  <a:pt x="6" y="165"/>
                </a:cubicBezTo>
                <a:cubicBezTo>
                  <a:pt x="12" y="254"/>
                  <a:pt x="61" y="264"/>
                  <a:pt x="67" y="318"/>
                </a:cubicBezTo>
                <a:cubicBezTo>
                  <a:pt x="73" y="372"/>
                  <a:pt x="90" y="396"/>
                  <a:pt x="90" y="396"/>
                </a:cubicBezTo>
                <a:cubicBezTo>
                  <a:pt x="90" y="396"/>
                  <a:pt x="90" y="396"/>
                  <a:pt x="90" y="396"/>
                </a:cubicBezTo>
                <a:cubicBezTo>
                  <a:pt x="92" y="399"/>
                  <a:pt x="96" y="401"/>
                  <a:pt x="99" y="401"/>
                </a:cubicBezTo>
                <a:cubicBezTo>
                  <a:pt x="242" y="401"/>
                  <a:pt x="242" y="401"/>
                  <a:pt x="242" y="401"/>
                </a:cubicBezTo>
                <a:cubicBezTo>
                  <a:pt x="245" y="401"/>
                  <a:pt x="249" y="399"/>
                  <a:pt x="251" y="396"/>
                </a:cubicBezTo>
                <a:cubicBezTo>
                  <a:pt x="251" y="396"/>
                  <a:pt x="251" y="396"/>
                  <a:pt x="251" y="396"/>
                </a:cubicBezTo>
                <a:cubicBezTo>
                  <a:pt x="251" y="396"/>
                  <a:pt x="268" y="372"/>
                  <a:pt x="274" y="318"/>
                </a:cubicBezTo>
                <a:cubicBezTo>
                  <a:pt x="280" y="264"/>
                  <a:pt x="330" y="254"/>
                  <a:pt x="336" y="165"/>
                </a:cubicBezTo>
                <a:cubicBezTo>
                  <a:pt x="341" y="83"/>
                  <a:pt x="280" y="7"/>
                  <a:pt x="175" y="0"/>
                </a:cubicBezTo>
                <a:close/>
                <a:moveTo>
                  <a:pt x="295" y="166"/>
                </a:moveTo>
                <a:cubicBezTo>
                  <a:pt x="290" y="234"/>
                  <a:pt x="253" y="241"/>
                  <a:pt x="249" y="282"/>
                </a:cubicBezTo>
                <a:cubicBezTo>
                  <a:pt x="244" y="322"/>
                  <a:pt x="231" y="352"/>
                  <a:pt x="231" y="352"/>
                </a:cubicBezTo>
                <a:cubicBezTo>
                  <a:pt x="231" y="352"/>
                  <a:pt x="231" y="352"/>
                  <a:pt x="231" y="352"/>
                </a:cubicBezTo>
                <a:cubicBezTo>
                  <a:pt x="229" y="354"/>
                  <a:pt x="227" y="356"/>
                  <a:pt x="224" y="356"/>
                </a:cubicBezTo>
                <a:cubicBezTo>
                  <a:pt x="117" y="356"/>
                  <a:pt x="117" y="356"/>
                  <a:pt x="117" y="356"/>
                </a:cubicBezTo>
                <a:cubicBezTo>
                  <a:pt x="114" y="356"/>
                  <a:pt x="112" y="354"/>
                  <a:pt x="110" y="352"/>
                </a:cubicBezTo>
                <a:cubicBezTo>
                  <a:pt x="110" y="352"/>
                  <a:pt x="110" y="352"/>
                  <a:pt x="110" y="352"/>
                </a:cubicBezTo>
                <a:cubicBezTo>
                  <a:pt x="110" y="352"/>
                  <a:pt x="98" y="322"/>
                  <a:pt x="93" y="282"/>
                </a:cubicBezTo>
                <a:cubicBezTo>
                  <a:pt x="89" y="241"/>
                  <a:pt x="51" y="234"/>
                  <a:pt x="47" y="166"/>
                </a:cubicBezTo>
                <a:cubicBezTo>
                  <a:pt x="43" y="105"/>
                  <a:pt x="89" y="48"/>
                  <a:pt x="168" y="43"/>
                </a:cubicBezTo>
                <a:cubicBezTo>
                  <a:pt x="174" y="43"/>
                  <a:pt x="174" y="43"/>
                  <a:pt x="174" y="43"/>
                </a:cubicBezTo>
                <a:cubicBezTo>
                  <a:pt x="253" y="48"/>
                  <a:pt x="299" y="105"/>
                  <a:pt x="295" y="166"/>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26" name="Oval 287"/>
          <p:cNvSpPr/>
          <p:nvPr/>
        </p:nvSpPr>
        <p:spPr>
          <a:xfrm>
            <a:off x="5724208" y="1727200"/>
            <a:ext cx="657225" cy="638175"/>
          </a:xfrm>
          <a:prstGeom prst="ellipse">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3</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27" name="Oval 291"/>
          <p:cNvSpPr/>
          <p:nvPr/>
        </p:nvSpPr>
        <p:spPr>
          <a:xfrm>
            <a:off x="4244975" y="3105785"/>
            <a:ext cx="657225" cy="639763"/>
          </a:xfrm>
          <a:prstGeom prst="ellipse">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2</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28" name="Oval 295"/>
          <p:cNvSpPr/>
          <p:nvPr/>
        </p:nvSpPr>
        <p:spPr>
          <a:xfrm>
            <a:off x="4492625" y="4503738"/>
            <a:ext cx="657225" cy="638175"/>
          </a:xfrm>
          <a:prstGeom prst="ellipse">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1</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32" name="Oval 308"/>
          <p:cNvSpPr/>
          <p:nvPr/>
        </p:nvSpPr>
        <p:spPr>
          <a:xfrm>
            <a:off x="7223760" y="3107373"/>
            <a:ext cx="657225" cy="638175"/>
          </a:xfrm>
          <a:prstGeom prst="ellipse">
            <a:avLst/>
          </a:pr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4</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33" name="Oval 309"/>
          <p:cNvSpPr/>
          <p:nvPr/>
        </p:nvSpPr>
        <p:spPr>
          <a:xfrm>
            <a:off x="7029450" y="4504055"/>
            <a:ext cx="657225" cy="638175"/>
          </a:xfrm>
          <a:prstGeom prst="ellipse">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5</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1287" name="TextBox 13"/>
          <p:cNvSpPr txBox="1"/>
          <p:nvPr/>
        </p:nvSpPr>
        <p:spPr>
          <a:xfrm>
            <a:off x="8335645" y="3306445"/>
            <a:ext cx="1043305" cy="245745"/>
          </a:xfrm>
          <a:prstGeom prst="rect">
            <a:avLst/>
          </a:prstGeom>
          <a:noFill/>
          <a:ln w="9525">
            <a:noFill/>
          </a:ln>
        </p:spPr>
        <p:txBody>
          <a:bodyPr wrap="square" lIns="0" tIns="0" rIns="0" bIns="0" anchor="t">
            <a:spAutoFit/>
          </a:bodyPr>
          <a:p>
            <a:pPr defTabSz="1216025">
              <a:spcBef>
                <a:spcPct val="20000"/>
              </a:spcBef>
            </a:pPr>
            <a:r>
              <a:rPr lang="en-US" sz="1600" b="1" dirty="0">
                <a:solidFill>
                  <a:schemeClr val="tx1"/>
                </a:solidFill>
                <a:effectLst>
                  <a:outerShdw blurRad="38100" dist="19050" dir="2700000" algn="tl" rotWithShape="0">
                    <a:schemeClr val="dk1">
                      <a:alpha val="40000"/>
                    </a:schemeClr>
                  </a:outerShdw>
                </a:effectLst>
                <a:cs typeface="Calibri" panose="020F0502020204030204" pitchFamily="34" charset="0"/>
                <a:sym typeface="+mn-ea"/>
              </a:rPr>
              <a:t>Mapping </a:t>
            </a:r>
            <a:endParaRPr lang="en-US" altLang="zh-CN" sz="16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mn-ea"/>
            </a:endParaRPr>
          </a:p>
        </p:txBody>
      </p:sp>
      <p:sp>
        <p:nvSpPr>
          <p:cNvPr id="11289" name="TextBox 13"/>
          <p:cNvSpPr txBox="1"/>
          <p:nvPr/>
        </p:nvSpPr>
        <p:spPr>
          <a:xfrm>
            <a:off x="5545455" y="1099820"/>
            <a:ext cx="1101090" cy="245745"/>
          </a:xfrm>
          <a:prstGeom prst="rect">
            <a:avLst/>
          </a:prstGeom>
          <a:noFill/>
          <a:ln w="9525">
            <a:noFill/>
          </a:ln>
        </p:spPr>
        <p:txBody>
          <a:bodyPr wrap="square" lIns="0" tIns="0" rIns="0" bIns="0" anchor="t">
            <a:spAutoFit/>
          </a:bodyPr>
          <a:p>
            <a:pPr defTabSz="1216025">
              <a:spcBef>
                <a:spcPct val="20000"/>
              </a:spcBef>
            </a:pPr>
            <a:r>
              <a:rPr lang="en-US" sz="1600" b="1" dirty="0">
                <a:solidFill>
                  <a:schemeClr val="tx1"/>
                </a:solidFill>
                <a:effectLst>
                  <a:outerShdw blurRad="38100" dist="19050" dir="2700000" algn="tl" rotWithShape="0">
                    <a:schemeClr val="dk1">
                      <a:alpha val="40000"/>
                    </a:schemeClr>
                  </a:outerShdw>
                </a:effectLst>
                <a:cs typeface="Calibri" panose="020F0502020204030204" pitchFamily="34" charset="0"/>
                <a:sym typeface="+mn-ea"/>
              </a:rPr>
              <a:t>Constraints </a:t>
            </a:r>
            <a:endParaRPr lang="en-US" altLang="zh-CN" sz="16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mn-ea"/>
            </a:endParaRPr>
          </a:p>
        </p:txBody>
      </p:sp>
      <p:sp>
        <p:nvSpPr>
          <p:cNvPr id="11290" name="TextBox 13"/>
          <p:cNvSpPr txBox="1"/>
          <p:nvPr/>
        </p:nvSpPr>
        <p:spPr>
          <a:xfrm>
            <a:off x="2898775" y="3302635"/>
            <a:ext cx="1159510" cy="245745"/>
          </a:xfrm>
          <a:prstGeom prst="rect">
            <a:avLst/>
          </a:prstGeom>
          <a:noFill/>
          <a:ln w="9525">
            <a:noFill/>
          </a:ln>
        </p:spPr>
        <p:txBody>
          <a:bodyPr wrap="square" lIns="0" tIns="0" rIns="0" bIns="0" anchor="t">
            <a:spAutoFit/>
          </a:bodyPr>
          <a:p>
            <a:pPr defTabSz="1216025">
              <a:spcBef>
                <a:spcPct val="20000"/>
              </a:spcBef>
            </a:pPr>
            <a:r>
              <a:rPr lang="en-US" sz="1600" b="1" dirty="0">
                <a:solidFill>
                  <a:schemeClr val="tx1"/>
                </a:solidFill>
                <a:effectLst>
                  <a:outerShdw blurRad="38100" dist="19050" dir="2700000" algn="tl" rotWithShape="0">
                    <a:schemeClr val="dk1">
                      <a:alpha val="40000"/>
                    </a:schemeClr>
                  </a:outerShdw>
                </a:effectLst>
                <a:cs typeface="Calibri" panose="020F0502020204030204" pitchFamily="34" charset="0"/>
                <a:sym typeface="+mn-ea"/>
              </a:rPr>
              <a:t>Affordance </a:t>
            </a:r>
            <a:endParaRPr lang="en-US" altLang="zh-CN" sz="16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mn-ea"/>
            </a:endParaRPr>
          </a:p>
        </p:txBody>
      </p:sp>
      <p:sp>
        <p:nvSpPr>
          <p:cNvPr id="11291" name="TextBox 13@|17FFC:16777215|FBC:16777215|LFC:16777215|LBC:16777215"/>
          <p:cNvSpPr txBox="1"/>
          <p:nvPr/>
        </p:nvSpPr>
        <p:spPr>
          <a:xfrm>
            <a:off x="3187065" y="4700270"/>
            <a:ext cx="1057910" cy="245745"/>
          </a:xfrm>
          <a:prstGeom prst="rect">
            <a:avLst/>
          </a:prstGeom>
          <a:noFill/>
          <a:ln w="9525">
            <a:noFill/>
          </a:ln>
        </p:spPr>
        <p:txBody>
          <a:bodyPr wrap="square" lIns="0" tIns="0" rIns="0" bIns="0" anchor="t">
            <a:spAutoFit/>
          </a:bodyPr>
          <a:p>
            <a:pPr defTabSz="1216025">
              <a:spcBef>
                <a:spcPct val="20000"/>
              </a:spcBef>
            </a:pPr>
            <a:r>
              <a:rPr lang="en-US" sz="1600" b="1" dirty="0">
                <a:solidFill>
                  <a:schemeClr val="tx1"/>
                </a:solidFill>
                <a:effectLst>
                  <a:outerShdw blurRad="38100" dist="19050" dir="2700000" algn="tl" rotWithShape="0">
                    <a:schemeClr val="dk1">
                      <a:alpha val="40000"/>
                    </a:schemeClr>
                  </a:outerShdw>
                </a:effectLst>
                <a:cs typeface="Calibri" panose="020F0502020204030204" pitchFamily="34" charset="0"/>
                <a:sym typeface="+mn-ea"/>
              </a:rPr>
              <a:t>Visibility </a:t>
            </a:r>
            <a:endParaRPr lang="en-US" altLang="zh-CN" sz="16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mn-ea"/>
            </a:endParaRPr>
          </a:p>
        </p:txBody>
      </p:sp>
      <p:sp>
        <p:nvSpPr>
          <p:cNvPr id="11295" name="TextBox 13"/>
          <p:cNvSpPr txBox="1"/>
          <p:nvPr/>
        </p:nvSpPr>
        <p:spPr>
          <a:xfrm>
            <a:off x="5409248" y="3365818"/>
            <a:ext cx="1373187" cy="615315"/>
          </a:xfrm>
          <a:prstGeom prst="rect">
            <a:avLst/>
          </a:prstGeom>
          <a:noFill/>
          <a:ln w="9525">
            <a:noFill/>
          </a:ln>
        </p:spPr>
        <p:txBody>
          <a:bodyPr wrap="square" lIns="0" tIns="0" rIns="0" bIns="0" anchor="t">
            <a:spAutoFit/>
          </a:bodyPr>
          <a:p>
            <a:pPr algn="ctr" defTabSz="1216025">
              <a:spcBef>
                <a:spcPct val="20000"/>
              </a:spcBef>
            </a:pPr>
            <a:r>
              <a:rPr lang="zh-CN" altLang="en-US" sz="2000" b="1" dirty="0">
                <a:solidFill>
                  <a:schemeClr val="tx1"/>
                </a:solidFill>
                <a:effectLst>
                  <a:outerShdw blurRad="38100" dist="19050" dir="2700000" algn="tl" rotWithShape="0">
                    <a:schemeClr val="dk1">
                      <a:alpha val="40000"/>
                    </a:schemeClr>
                  </a:outerShdw>
                </a:effectLst>
                <a:cs typeface="Calibri" panose="020F0502020204030204" pitchFamily="34" charset="0"/>
                <a:sym typeface="+mn-ea"/>
              </a:rPr>
              <a:t>Principles of Design</a:t>
            </a:r>
            <a:endParaRPr lang="zh-CN" altLang="en-US" sz="2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mn-ea"/>
            </a:endParaRPr>
          </a:p>
        </p:txBody>
      </p:sp>
      <p:sp>
        <p:nvSpPr>
          <p:cNvPr id="11296" name="TextBox 13"/>
          <p:cNvSpPr txBox="1"/>
          <p:nvPr/>
        </p:nvSpPr>
        <p:spPr>
          <a:xfrm>
            <a:off x="7880985" y="4700270"/>
            <a:ext cx="942975" cy="245745"/>
          </a:xfrm>
          <a:prstGeom prst="rect">
            <a:avLst/>
          </a:prstGeom>
          <a:noFill/>
          <a:ln w="9525">
            <a:noFill/>
          </a:ln>
        </p:spPr>
        <p:txBody>
          <a:bodyPr wrap="square" lIns="0" tIns="0" rIns="0" bIns="0" anchor="t">
            <a:spAutoFit/>
          </a:bodyPr>
          <a:p>
            <a:pPr defTabSz="1216025">
              <a:spcBef>
                <a:spcPct val="20000"/>
              </a:spcBef>
            </a:pPr>
            <a:r>
              <a:rPr lang="en-US" sz="1600" b="1" dirty="0">
                <a:solidFill>
                  <a:schemeClr val="tx1"/>
                </a:solidFill>
                <a:effectLst>
                  <a:outerShdw blurRad="38100" dist="19050" dir="2700000" algn="tl" rotWithShape="0">
                    <a:schemeClr val="dk1">
                      <a:alpha val="40000"/>
                    </a:schemeClr>
                  </a:outerShdw>
                </a:effectLst>
                <a:cs typeface="Calibri" panose="020F0502020204030204" pitchFamily="34" charset="0"/>
                <a:sym typeface="+mn-ea"/>
              </a:rPr>
              <a:t>Feedback</a:t>
            </a:r>
            <a:endParaRPr lang="en-US" altLang="zh-CN" sz="16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2000">
        <p:wipe/>
      </p:transition>
    </mc:Choice>
    <mc:Fallback>
      <p:transition>
        <p:wip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grpSp>
        <p:nvGrpSpPr>
          <p:cNvPr id="33804" name="组合 15"/>
          <p:cNvGrpSpPr/>
          <p:nvPr/>
        </p:nvGrpSpPr>
        <p:grpSpPr>
          <a:xfrm>
            <a:off x="1904048" y="2327275"/>
            <a:ext cx="1331912" cy="1331913"/>
            <a:chOff x="139391" y="1379571"/>
            <a:chExt cx="1651309" cy="1651309"/>
          </a:xfrm>
        </p:grpSpPr>
        <p:sp>
          <p:nvSpPr>
            <p:cNvPr id="17"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07" name="文本框 18"/>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E</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33808" name="组合 19"/>
          <p:cNvGrpSpPr/>
          <p:nvPr/>
        </p:nvGrpSpPr>
        <p:grpSpPr>
          <a:xfrm>
            <a:off x="3294063" y="2327275"/>
            <a:ext cx="1331912" cy="1331913"/>
            <a:chOff x="139391" y="1379571"/>
            <a:chExt cx="1651309" cy="1651309"/>
          </a:xfrm>
        </p:grpSpPr>
        <p:sp>
          <p:nvSpPr>
            <p:cNvPr id="21"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11" name="文本框 22"/>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N</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33812" name="组合 23"/>
          <p:cNvGrpSpPr/>
          <p:nvPr/>
        </p:nvGrpSpPr>
        <p:grpSpPr>
          <a:xfrm>
            <a:off x="4677410" y="2327275"/>
            <a:ext cx="1331913" cy="1331913"/>
            <a:chOff x="139391" y="1379571"/>
            <a:chExt cx="1651309" cy="1651309"/>
          </a:xfrm>
        </p:grpSpPr>
        <p:sp>
          <p:nvSpPr>
            <p:cNvPr id="25" name="椭圆 24"/>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椭圆 25"/>
            <p:cNvSpPr/>
            <p:nvPr/>
          </p:nvSpPr>
          <p:spPr>
            <a:xfrm>
              <a:off x="269291" y="1497662"/>
              <a:ext cx="1417095" cy="1415127"/>
            </a:xfrm>
            <a:prstGeom prst="ellipse">
              <a:avLst/>
            </a:prstGeom>
            <a:solidFill>
              <a:srgbClr val="02B3C5"/>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15" name="文本框 26"/>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sz="6600" dirty="0">
                  <a:solidFill>
                    <a:schemeClr val="bg1"/>
                  </a:solidFill>
                  <a:ea typeface="SimSun" panose="02010600030101010101" pitchFamily="2" charset="-122"/>
                  <a:cs typeface="Calibri" panose="020F0502020204030204" pitchFamily="34" charset="0"/>
                </a:rPr>
                <a:t>D</a:t>
              </a:r>
              <a:endParaRPr lang="en-US" sz="6600" dirty="0">
                <a:solidFill>
                  <a:schemeClr val="bg1"/>
                </a:solidFill>
                <a:ea typeface="SimSun" panose="02010600030101010101" pitchFamily="2" charset="-122"/>
                <a:cs typeface="Calibri" panose="020F0502020204030204" pitchFamily="34" charset="0"/>
              </a:endParaRPr>
            </a:p>
          </p:txBody>
        </p:sp>
      </p:grpSp>
      <p:sp>
        <p:nvSpPr>
          <p:cNvPr id="33820" name="文本框 31"/>
          <p:cNvSpPr txBox="1"/>
          <p:nvPr/>
        </p:nvSpPr>
        <p:spPr>
          <a:xfrm>
            <a:off x="1582738" y="3754438"/>
            <a:ext cx="4673600" cy="1200150"/>
          </a:xfrm>
          <a:prstGeom prst="rect">
            <a:avLst/>
          </a:prstGeom>
          <a:noFill/>
          <a:ln w="9525">
            <a:noFill/>
          </a:ln>
        </p:spPr>
        <p:txBody>
          <a:bodyPr anchor="t">
            <a:spAutoFit/>
          </a:bodyPr>
          <a:p>
            <a:pPr algn="dist">
              <a:buFont typeface="Arial" panose="020B0604020202020204" pitchFamily="34" charset="0"/>
            </a:pPr>
            <a:r>
              <a:rPr lang="en-US" altLang="zh-CN" sz="7200" dirty="0">
                <a:solidFill>
                  <a:srgbClr val="02B3C5"/>
                </a:solidFill>
                <a:ea typeface="SimSun" panose="02010600030101010101" pitchFamily="2" charset="-122"/>
                <a:cs typeface="Calibri" panose="020F0502020204030204" pitchFamily="34" charset="0"/>
              </a:rPr>
              <a:t>THANK YOU</a:t>
            </a:r>
            <a:endParaRPr lang="zh-CN" altLang="en-US" sz="7200" dirty="0">
              <a:solidFill>
                <a:srgbClr val="02B3C5"/>
              </a:solidFill>
              <a:ea typeface="SimSun" panose="02010600030101010101" pitchFamily="2" charset="-122"/>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000">
        <p:wedge/>
      </p:transition>
    </mc:Choice>
    <mc:Fallback>
      <p:transition>
        <p:wedg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225" name="文本框 15"/>
          <p:cNvSpPr txBox="1"/>
          <p:nvPr/>
        </p:nvSpPr>
        <p:spPr>
          <a:xfrm>
            <a:off x="4417695" y="2829560"/>
            <a:ext cx="3356610" cy="1198880"/>
          </a:xfrm>
          <a:prstGeom prst="rect">
            <a:avLst/>
          </a:prstGeom>
          <a:noFill/>
          <a:ln w="9525">
            <a:noFill/>
          </a:ln>
        </p:spPr>
        <p:txBody>
          <a:bodyPr wrap="square" anchor="t">
            <a:spAutoFit/>
          </a:bodyPr>
          <a:p>
            <a:pPr algn="ctr"/>
            <a:r>
              <a:rPr lang="en-US" altLang="zh-CN" sz="7200" dirty="0">
                <a:solidFill>
                  <a:schemeClr val="bg1"/>
                </a:solidFill>
                <a:ea typeface="SimSun" panose="02010600030101010101" pitchFamily="2" charset="-122"/>
                <a:cs typeface="Calibri" panose="020F0502020204030204" pitchFamily="34" charset="0"/>
              </a:rPr>
              <a:t>Visibility</a:t>
            </a:r>
            <a:endParaRPr lang="zh-CN" altLang="en-US" sz="7200" dirty="0">
              <a:solidFill>
                <a:schemeClr val="bg1"/>
              </a:solidFill>
              <a:ea typeface="SimSun" panose="02010600030101010101" pitchFamily="2" charset="-122"/>
              <a:cs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819150" y="132683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7" name="Freeform 358"/>
          <p:cNvSpPr>
            <a:spLocks noEditPoints="1"/>
          </p:cNvSpPr>
          <p:nvPr/>
        </p:nvSpPr>
        <p:spPr bwMode="auto">
          <a:xfrm>
            <a:off x="1103630" y="1573530"/>
            <a:ext cx="365760" cy="368300"/>
          </a:xfrm>
          <a:custGeom>
            <a:avLst/>
            <a:gdLst>
              <a:gd name="T0" fmla="*/ 0 w 325"/>
              <a:gd name="T1" fmla="*/ 217 h 325"/>
              <a:gd name="T2" fmla="*/ 0 w 325"/>
              <a:gd name="T3" fmla="*/ 325 h 325"/>
              <a:gd name="T4" fmla="*/ 108 w 325"/>
              <a:gd name="T5" fmla="*/ 325 h 325"/>
              <a:gd name="T6" fmla="*/ 325 w 325"/>
              <a:gd name="T7" fmla="*/ 108 h 325"/>
              <a:gd name="T8" fmla="*/ 217 w 325"/>
              <a:gd name="T9" fmla="*/ 0 h 325"/>
              <a:gd name="T10" fmla="*/ 0 w 325"/>
              <a:gd name="T11" fmla="*/ 217 h 325"/>
              <a:gd name="T12" fmla="*/ 95 w 325"/>
              <a:gd name="T13" fmla="*/ 292 h 325"/>
              <a:gd name="T14" fmla="*/ 67 w 325"/>
              <a:gd name="T15" fmla="*/ 292 h 325"/>
              <a:gd name="T16" fmla="*/ 67 w 325"/>
              <a:gd name="T17" fmla="*/ 258 h 325"/>
              <a:gd name="T18" fmla="*/ 33 w 325"/>
              <a:gd name="T19" fmla="*/ 258 h 325"/>
              <a:gd name="T20" fmla="*/ 33 w 325"/>
              <a:gd name="T21" fmla="*/ 230 h 325"/>
              <a:gd name="T22" fmla="*/ 57 w 325"/>
              <a:gd name="T23" fmla="*/ 207 h 325"/>
              <a:gd name="T24" fmla="*/ 118 w 325"/>
              <a:gd name="T25" fmla="*/ 268 h 325"/>
              <a:gd name="T26" fmla="*/ 95 w 325"/>
              <a:gd name="T27" fmla="*/ 292 h 325"/>
              <a:gd name="T28" fmla="*/ 225 w 325"/>
              <a:gd name="T29" fmla="*/ 44 h 325"/>
              <a:gd name="T30" fmla="*/ 231 w 325"/>
              <a:gd name="T31" fmla="*/ 50 h 325"/>
              <a:gd name="T32" fmla="*/ 229 w 325"/>
              <a:gd name="T33" fmla="*/ 54 h 325"/>
              <a:gd name="T34" fmla="*/ 88 w 325"/>
              <a:gd name="T35" fmla="*/ 195 h 325"/>
              <a:gd name="T36" fmla="*/ 83 w 325"/>
              <a:gd name="T37" fmla="*/ 197 h 325"/>
              <a:gd name="T38" fmla="*/ 78 w 325"/>
              <a:gd name="T39" fmla="*/ 191 h 325"/>
              <a:gd name="T40" fmla="*/ 80 w 325"/>
              <a:gd name="T41" fmla="*/ 187 h 325"/>
              <a:gd name="T42" fmla="*/ 221 w 325"/>
              <a:gd name="T43" fmla="*/ 46 h 325"/>
              <a:gd name="T44" fmla="*/ 225 w 325"/>
              <a:gd name="T45" fmla="*/ 44 h 325"/>
              <a:gd name="T46" fmla="*/ 225 w 325"/>
              <a:gd name="T47" fmla="*/ 44 h 325"/>
              <a:gd name="T48" fmla="*/ 225 w 325"/>
              <a:gd name="T49" fmla="*/ 4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5" h="325">
                <a:moveTo>
                  <a:pt x="0" y="217"/>
                </a:moveTo>
                <a:cubicBezTo>
                  <a:pt x="0" y="325"/>
                  <a:pt x="0" y="325"/>
                  <a:pt x="0" y="325"/>
                </a:cubicBezTo>
                <a:cubicBezTo>
                  <a:pt x="108" y="325"/>
                  <a:pt x="108" y="325"/>
                  <a:pt x="108" y="325"/>
                </a:cubicBezTo>
                <a:cubicBezTo>
                  <a:pt x="325" y="108"/>
                  <a:pt x="325" y="108"/>
                  <a:pt x="325" y="108"/>
                </a:cubicBezTo>
                <a:cubicBezTo>
                  <a:pt x="217" y="0"/>
                  <a:pt x="217" y="0"/>
                  <a:pt x="217" y="0"/>
                </a:cubicBezTo>
                <a:lnTo>
                  <a:pt x="0" y="217"/>
                </a:lnTo>
                <a:close/>
                <a:moveTo>
                  <a:pt x="95" y="292"/>
                </a:moveTo>
                <a:cubicBezTo>
                  <a:pt x="67" y="292"/>
                  <a:pt x="67" y="292"/>
                  <a:pt x="67" y="292"/>
                </a:cubicBezTo>
                <a:cubicBezTo>
                  <a:pt x="67" y="258"/>
                  <a:pt x="67" y="258"/>
                  <a:pt x="67" y="258"/>
                </a:cubicBezTo>
                <a:cubicBezTo>
                  <a:pt x="33" y="258"/>
                  <a:pt x="33" y="258"/>
                  <a:pt x="33" y="258"/>
                </a:cubicBezTo>
                <a:cubicBezTo>
                  <a:pt x="33" y="230"/>
                  <a:pt x="33" y="230"/>
                  <a:pt x="33" y="230"/>
                </a:cubicBezTo>
                <a:cubicBezTo>
                  <a:pt x="57" y="207"/>
                  <a:pt x="57" y="207"/>
                  <a:pt x="57" y="207"/>
                </a:cubicBezTo>
                <a:cubicBezTo>
                  <a:pt x="118" y="268"/>
                  <a:pt x="118" y="268"/>
                  <a:pt x="118" y="268"/>
                </a:cubicBezTo>
                <a:lnTo>
                  <a:pt x="95" y="292"/>
                </a:lnTo>
                <a:close/>
                <a:moveTo>
                  <a:pt x="225" y="44"/>
                </a:moveTo>
                <a:cubicBezTo>
                  <a:pt x="229" y="44"/>
                  <a:pt x="231" y="46"/>
                  <a:pt x="231" y="50"/>
                </a:cubicBezTo>
                <a:cubicBezTo>
                  <a:pt x="231" y="51"/>
                  <a:pt x="230" y="53"/>
                  <a:pt x="229" y="54"/>
                </a:cubicBezTo>
                <a:cubicBezTo>
                  <a:pt x="88" y="195"/>
                  <a:pt x="88" y="195"/>
                  <a:pt x="88" y="195"/>
                </a:cubicBezTo>
                <a:cubicBezTo>
                  <a:pt x="87" y="197"/>
                  <a:pt x="85" y="197"/>
                  <a:pt x="83" y="197"/>
                </a:cubicBezTo>
                <a:cubicBezTo>
                  <a:pt x="80" y="197"/>
                  <a:pt x="78" y="195"/>
                  <a:pt x="78" y="191"/>
                </a:cubicBezTo>
                <a:cubicBezTo>
                  <a:pt x="78" y="190"/>
                  <a:pt x="78" y="188"/>
                  <a:pt x="80" y="187"/>
                </a:cubicBezTo>
                <a:cubicBezTo>
                  <a:pt x="221" y="46"/>
                  <a:pt x="221" y="46"/>
                  <a:pt x="221" y="46"/>
                </a:cubicBezTo>
                <a:cubicBezTo>
                  <a:pt x="222" y="45"/>
                  <a:pt x="224" y="44"/>
                  <a:pt x="225" y="44"/>
                </a:cubicBezTo>
                <a:close/>
                <a:moveTo>
                  <a:pt x="225" y="44"/>
                </a:moveTo>
                <a:cubicBezTo>
                  <a:pt x="225" y="44"/>
                  <a:pt x="225" y="44"/>
                  <a:pt x="225" y="44"/>
                </a:cubicBezTo>
              </a:path>
            </a:pathLst>
          </a:custGeom>
          <a:solidFill>
            <a:srgbClr val="6A3C7C"/>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18" name="Freeform 359"/>
          <p:cNvSpPr>
            <a:spLocks noEditPoints="1"/>
          </p:cNvSpPr>
          <p:nvPr/>
        </p:nvSpPr>
        <p:spPr bwMode="auto">
          <a:xfrm>
            <a:off x="1258888" y="1680845"/>
            <a:ext cx="106363" cy="106363"/>
          </a:xfrm>
          <a:custGeom>
            <a:avLst/>
            <a:gdLst>
              <a:gd name="T0" fmla="*/ 151 w 161"/>
              <a:gd name="T1" fmla="*/ 71 h 161"/>
              <a:gd name="T2" fmla="*/ 90 w 161"/>
              <a:gd name="T3" fmla="*/ 10 h 161"/>
              <a:gd name="T4" fmla="*/ 66 w 161"/>
              <a:gd name="T5" fmla="*/ 0 h 161"/>
              <a:gd name="T6" fmla="*/ 43 w 161"/>
              <a:gd name="T7" fmla="*/ 10 h 161"/>
              <a:gd name="T8" fmla="*/ 0 w 161"/>
              <a:gd name="T9" fmla="*/ 53 h 161"/>
              <a:gd name="T10" fmla="*/ 108 w 161"/>
              <a:gd name="T11" fmla="*/ 161 h 161"/>
              <a:gd name="T12" fmla="*/ 151 w 161"/>
              <a:gd name="T13" fmla="*/ 118 h 161"/>
              <a:gd name="T14" fmla="*/ 161 w 161"/>
              <a:gd name="T15" fmla="*/ 95 h 161"/>
              <a:gd name="T16" fmla="*/ 151 w 161"/>
              <a:gd name="T17" fmla="*/ 71 h 161"/>
              <a:gd name="T18" fmla="*/ 151 w 161"/>
              <a:gd name="T19" fmla="*/ 71 h 161"/>
              <a:gd name="T20" fmla="*/ 151 w 161"/>
              <a:gd name="T21"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161">
                <a:moveTo>
                  <a:pt x="151" y="71"/>
                </a:moveTo>
                <a:cubicBezTo>
                  <a:pt x="90" y="10"/>
                  <a:pt x="90" y="10"/>
                  <a:pt x="90" y="10"/>
                </a:cubicBezTo>
                <a:cubicBezTo>
                  <a:pt x="83" y="3"/>
                  <a:pt x="76" y="0"/>
                  <a:pt x="66" y="0"/>
                </a:cubicBezTo>
                <a:cubicBezTo>
                  <a:pt x="57" y="0"/>
                  <a:pt x="49" y="3"/>
                  <a:pt x="43" y="10"/>
                </a:cubicBezTo>
                <a:cubicBezTo>
                  <a:pt x="0" y="53"/>
                  <a:pt x="0" y="53"/>
                  <a:pt x="0" y="53"/>
                </a:cubicBezTo>
                <a:cubicBezTo>
                  <a:pt x="108" y="161"/>
                  <a:pt x="108" y="161"/>
                  <a:pt x="108" y="161"/>
                </a:cubicBezTo>
                <a:cubicBezTo>
                  <a:pt x="151" y="118"/>
                  <a:pt x="151" y="118"/>
                  <a:pt x="151" y="118"/>
                </a:cubicBezTo>
                <a:cubicBezTo>
                  <a:pt x="158" y="112"/>
                  <a:pt x="161" y="104"/>
                  <a:pt x="161" y="95"/>
                </a:cubicBezTo>
                <a:cubicBezTo>
                  <a:pt x="161" y="86"/>
                  <a:pt x="158" y="78"/>
                  <a:pt x="151" y="71"/>
                </a:cubicBezTo>
                <a:close/>
                <a:moveTo>
                  <a:pt x="151" y="71"/>
                </a:moveTo>
                <a:cubicBezTo>
                  <a:pt x="151" y="71"/>
                  <a:pt x="151" y="71"/>
                  <a:pt x="151" y="71"/>
                </a:cubicBezTo>
              </a:path>
            </a:pathLst>
          </a:custGeom>
          <a:solidFill>
            <a:srgbClr val="6A3C7C"/>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12306" name="TextBox 13"/>
          <p:cNvSpPr txBox="1"/>
          <p:nvPr/>
        </p:nvSpPr>
        <p:spPr>
          <a:xfrm>
            <a:off x="2034540" y="1557655"/>
            <a:ext cx="1897380" cy="461645"/>
          </a:xfrm>
          <a:prstGeom prst="rect">
            <a:avLst/>
          </a:prstGeom>
          <a:noFill/>
          <a:ln w="9525">
            <a:noFill/>
          </a:ln>
        </p:spPr>
        <p:txBody>
          <a:bodyPr wrap="square" lIns="0" tIns="0" rIns="0" bIns="0" anchor="t">
            <a:spAutoFit/>
            <a:scene3d>
              <a:camera prst="orthographicFront"/>
              <a:lightRig rig="threePt" dir="t"/>
            </a:scene3d>
          </a:bodyPr>
          <a:p>
            <a:pPr defTabSz="1216025">
              <a:spcBef>
                <a:spcPct val="20000"/>
              </a:spcBef>
            </a:pPr>
            <a:r>
              <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Khái niệm</a:t>
            </a:r>
            <a:endPar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
        <p:nvSpPr>
          <p:cNvPr id="12307" name="TextBox 13"/>
          <p:cNvSpPr txBox="1"/>
          <p:nvPr/>
        </p:nvSpPr>
        <p:spPr>
          <a:xfrm>
            <a:off x="2583180" y="2502535"/>
            <a:ext cx="8594090" cy="1230630"/>
          </a:xfrm>
          <a:prstGeom prst="rect">
            <a:avLst/>
          </a:prstGeom>
          <a:noFill/>
          <a:ln w="9525">
            <a:noFill/>
          </a:ln>
        </p:spPr>
        <p:txBody>
          <a:bodyPr wrap="square" lIns="0" tIns="0" rIns="0" bIns="0" anchor="t">
            <a:spAutoFit/>
          </a:bodyPr>
          <a:p>
            <a:pPr defTabSz="1216025">
              <a:spcBef>
                <a:spcPct val="20000"/>
              </a:spcBef>
            </a:pP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 Là nguyên tắc cơ bản nhất, các phần tử càng dễ được nhận dạng bởi người dùng thì sẽ dễ dàng được người dùng phân biệt và vận dụng các tính năng của chúng. Ngược lại, nếu các phần từ càng khó nhận dạng thì người dùng sẽ rất khó sử dụng.</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sp>
        <p:nvSpPr>
          <p:cNvPr id="10241" name="文本框 5"/>
          <p:cNvSpPr txBox="1"/>
          <p:nvPr/>
        </p:nvSpPr>
        <p:spPr>
          <a:xfrm>
            <a:off x="819150" y="415925"/>
            <a:ext cx="4794885" cy="521970"/>
          </a:xfrm>
          <a:prstGeom prst="rect">
            <a:avLst/>
          </a:prstGeom>
          <a:noFill/>
          <a:ln w="9525">
            <a:noFill/>
          </a:ln>
        </p:spPr>
        <p:txBody>
          <a:bodyPr wrap="square" anchor="t">
            <a:spAutoFit/>
          </a:bodyPr>
          <a:p>
            <a:pPr defTabSz="914400"/>
            <a:r>
              <a:rPr lang="en-US" sz="2800" dirty="0">
                <a:solidFill>
                  <a:srgbClr val="404040"/>
                </a:solidFill>
                <a:cs typeface="Calibri" panose="020F0502020204030204" pitchFamily="34" charset="0"/>
                <a:sym typeface="+mn-ea"/>
              </a:rPr>
              <a:t>Nguyên Tắc Hiển Thị ( Visibility )</a:t>
            </a:r>
            <a:endParaRPr lang="zh-CN" altLang="en-US" sz="2800" dirty="0">
              <a:solidFill>
                <a:srgbClr val="404040"/>
              </a:solidFill>
              <a:ea typeface="Calibri" panose="020F0502020204030204" pitchFamily="34" charset="0"/>
              <a:cs typeface="Calibri" panose="020F0502020204030204" pitchFamily="34" charset="0"/>
            </a:endParaRPr>
          </a:p>
        </p:txBody>
      </p:sp>
      <p:sp>
        <p:nvSpPr>
          <p:cNvPr id="34"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5"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6" name="椭圆 8"/>
          <p:cNvSpPr/>
          <p:nvPr/>
        </p:nvSpPr>
        <p:spPr>
          <a:xfrm>
            <a:off x="127952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7" name="椭圆 10"/>
          <p:cNvSpPr/>
          <p:nvPr/>
        </p:nvSpPr>
        <p:spPr>
          <a:xfrm>
            <a:off x="244158" y="320643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8" name="椭圆 11"/>
          <p:cNvSpPr/>
          <p:nvPr/>
        </p:nvSpPr>
        <p:spPr>
          <a:xfrm>
            <a:off x="2306955" y="622236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9" name="椭圆 12"/>
          <p:cNvSpPr/>
          <p:nvPr/>
        </p:nvSpPr>
        <p:spPr>
          <a:xfrm>
            <a:off x="2646998" y="6103620"/>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 name="TextBox 13"/>
          <p:cNvSpPr txBox="1"/>
          <p:nvPr/>
        </p:nvSpPr>
        <p:spPr>
          <a:xfrm>
            <a:off x="2583180" y="3940175"/>
            <a:ext cx="8593455" cy="1230630"/>
          </a:xfrm>
          <a:prstGeom prst="rect">
            <a:avLst/>
          </a:prstGeom>
          <a:noFill/>
          <a:ln w="9525">
            <a:noFill/>
          </a:ln>
        </p:spPr>
        <p:txBody>
          <a:bodyPr wrap="square" lIns="0" tIns="0" rIns="0" bIns="0" anchor="t">
            <a:spAutoFit/>
          </a:bodyPr>
          <a:p>
            <a:pPr defTabSz="1216025">
              <a:spcBef>
                <a:spcPct val="20000"/>
              </a:spcBef>
            </a:pP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 Nguyên tắc thoạt nhìn thấy có thể đơn giản nhưng các Designers vẫn gặp nhiều khó khăn trong việc áp dụng nó. Sự đánh đổi giữa thanh menu hamburger và thanh menu tab trong việc xây dựng ứng dụng di động luôn là chủ đề của cuộc tranh luận xoay quanh nguyên tắc này.</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sp>
        <p:nvSpPr>
          <p:cNvPr id="14" name="椭圆 6"/>
          <p:cNvSpPr/>
          <p:nvPr/>
        </p:nvSpPr>
        <p:spPr>
          <a:xfrm>
            <a:off x="819150" y="132683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Freeform 358"/>
          <p:cNvSpPr>
            <a:spLocks noEditPoints="1"/>
          </p:cNvSpPr>
          <p:nvPr/>
        </p:nvSpPr>
        <p:spPr bwMode="auto">
          <a:xfrm>
            <a:off x="1103630" y="1573530"/>
            <a:ext cx="365760" cy="368300"/>
          </a:xfrm>
          <a:custGeom>
            <a:avLst/>
            <a:gdLst>
              <a:gd name="T0" fmla="*/ 0 w 325"/>
              <a:gd name="T1" fmla="*/ 217 h 325"/>
              <a:gd name="T2" fmla="*/ 0 w 325"/>
              <a:gd name="T3" fmla="*/ 325 h 325"/>
              <a:gd name="T4" fmla="*/ 108 w 325"/>
              <a:gd name="T5" fmla="*/ 325 h 325"/>
              <a:gd name="T6" fmla="*/ 325 w 325"/>
              <a:gd name="T7" fmla="*/ 108 h 325"/>
              <a:gd name="T8" fmla="*/ 217 w 325"/>
              <a:gd name="T9" fmla="*/ 0 h 325"/>
              <a:gd name="T10" fmla="*/ 0 w 325"/>
              <a:gd name="T11" fmla="*/ 217 h 325"/>
              <a:gd name="T12" fmla="*/ 95 w 325"/>
              <a:gd name="T13" fmla="*/ 292 h 325"/>
              <a:gd name="T14" fmla="*/ 67 w 325"/>
              <a:gd name="T15" fmla="*/ 292 h 325"/>
              <a:gd name="T16" fmla="*/ 67 w 325"/>
              <a:gd name="T17" fmla="*/ 258 h 325"/>
              <a:gd name="T18" fmla="*/ 33 w 325"/>
              <a:gd name="T19" fmla="*/ 258 h 325"/>
              <a:gd name="T20" fmla="*/ 33 w 325"/>
              <a:gd name="T21" fmla="*/ 230 h 325"/>
              <a:gd name="T22" fmla="*/ 57 w 325"/>
              <a:gd name="T23" fmla="*/ 207 h 325"/>
              <a:gd name="T24" fmla="*/ 118 w 325"/>
              <a:gd name="T25" fmla="*/ 268 h 325"/>
              <a:gd name="T26" fmla="*/ 95 w 325"/>
              <a:gd name="T27" fmla="*/ 292 h 325"/>
              <a:gd name="T28" fmla="*/ 225 w 325"/>
              <a:gd name="T29" fmla="*/ 44 h 325"/>
              <a:gd name="T30" fmla="*/ 231 w 325"/>
              <a:gd name="T31" fmla="*/ 50 h 325"/>
              <a:gd name="T32" fmla="*/ 229 w 325"/>
              <a:gd name="T33" fmla="*/ 54 h 325"/>
              <a:gd name="T34" fmla="*/ 88 w 325"/>
              <a:gd name="T35" fmla="*/ 195 h 325"/>
              <a:gd name="T36" fmla="*/ 83 w 325"/>
              <a:gd name="T37" fmla="*/ 197 h 325"/>
              <a:gd name="T38" fmla="*/ 78 w 325"/>
              <a:gd name="T39" fmla="*/ 191 h 325"/>
              <a:gd name="T40" fmla="*/ 80 w 325"/>
              <a:gd name="T41" fmla="*/ 187 h 325"/>
              <a:gd name="T42" fmla="*/ 221 w 325"/>
              <a:gd name="T43" fmla="*/ 46 h 325"/>
              <a:gd name="T44" fmla="*/ 225 w 325"/>
              <a:gd name="T45" fmla="*/ 44 h 325"/>
              <a:gd name="T46" fmla="*/ 225 w 325"/>
              <a:gd name="T47" fmla="*/ 44 h 325"/>
              <a:gd name="T48" fmla="*/ 225 w 325"/>
              <a:gd name="T49" fmla="*/ 4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5" h="325">
                <a:moveTo>
                  <a:pt x="0" y="217"/>
                </a:moveTo>
                <a:cubicBezTo>
                  <a:pt x="0" y="325"/>
                  <a:pt x="0" y="325"/>
                  <a:pt x="0" y="325"/>
                </a:cubicBezTo>
                <a:cubicBezTo>
                  <a:pt x="108" y="325"/>
                  <a:pt x="108" y="325"/>
                  <a:pt x="108" y="325"/>
                </a:cubicBezTo>
                <a:cubicBezTo>
                  <a:pt x="325" y="108"/>
                  <a:pt x="325" y="108"/>
                  <a:pt x="325" y="108"/>
                </a:cubicBezTo>
                <a:cubicBezTo>
                  <a:pt x="217" y="0"/>
                  <a:pt x="217" y="0"/>
                  <a:pt x="217" y="0"/>
                </a:cubicBezTo>
                <a:lnTo>
                  <a:pt x="0" y="217"/>
                </a:lnTo>
                <a:close/>
                <a:moveTo>
                  <a:pt x="95" y="292"/>
                </a:moveTo>
                <a:cubicBezTo>
                  <a:pt x="67" y="292"/>
                  <a:pt x="67" y="292"/>
                  <a:pt x="67" y="292"/>
                </a:cubicBezTo>
                <a:cubicBezTo>
                  <a:pt x="67" y="258"/>
                  <a:pt x="67" y="258"/>
                  <a:pt x="67" y="258"/>
                </a:cubicBezTo>
                <a:cubicBezTo>
                  <a:pt x="33" y="258"/>
                  <a:pt x="33" y="258"/>
                  <a:pt x="33" y="258"/>
                </a:cubicBezTo>
                <a:cubicBezTo>
                  <a:pt x="33" y="230"/>
                  <a:pt x="33" y="230"/>
                  <a:pt x="33" y="230"/>
                </a:cubicBezTo>
                <a:cubicBezTo>
                  <a:pt x="57" y="207"/>
                  <a:pt x="57" y="207"/>
                  <a:pt x="57" y="207"/>
                </a:cubicBezTo>
                <a:cubicBezTo>
                  <a:pt x="118" y="268"/>
                  <a:pt x="118" y="268"/>
                  <a:pt x="118" y="268"/>
                </a:cubicBezTo>
                <a:lnTo>
                  <a:pt x="95" y="292"/>
                </a:lnTo>
                <a:close/>
                <a:moveTo>
                  <a:pt x="225" y="44"/>
                </a:moveTo>
                <a:cubicBezTo>
                  <a:pt x="229" y="44"/>
                  <a:pt x="231" y="46"/>
                  <a:pt x="231" y="50"/>
                </a:cubicBezTo>
                <a:cubicBezTo>
                  <a:pt x="231" y="51"/>
                  <a:pt x="230" y="53"/>
                  <a:pt x="229" y="54"/>
                </a:cubicBezTo>
                <a:cubicBezTo>
                  <a:pt x="88" y="195"/>
                  <a:pt x="88" y="195"/>
                  <a:pt x="88" y="195"/>
                </a:cubicBezTo>
                <a:cubicBezTo>
                  <a:pt x="87" y="197"/>
                  <a:pt x="85" y="197"/>
                  <a:pt x="83" y="197"/>
                </a:cubicBezTo>
                <a:cubicBezTo>
                  <a:pt x="80" y="197"/>
                  <a:pt x="78" y="195"/>
                  <a:pt x="78" y="191"/>
                </a:cubicBezTo>
                <a:cubicBezTo>
                  <a:pt x="78" y="190"/>
                  <a:pt x="78" y="188"/>
                  <a:pt x="80" y="187"/>
                </a:cubicBezTo>
                <a:cubicBezTo>
                  <a:pt x="221" y="46"/>
                  <a:pt x="221" y="46"/>
                  <a:pt x="221" y="46"/>
                </a:cubicBezTo>
                <a:cubicBezTo>
                  <a:pt x="222" y="45"/>
                  <a:pt x="224" y="44"/>
                  <a:pt x="225" y="44"/>
                </a:cubicBezTo>
                <a:close/>
                <a:moveTo>
                  <a:pt x="225" y="44"/>
                </a:moveTo>
                <a:cubicBezTo>
                  <a:pt x="225" y="44"/>
                  <a:pt x="225" y="44"/>
                  <a:pt x="225" y="44"/>
                </a:cubicBezTo>
              </a:path>
            </a:pathLst>
          </a:custGeom>
          <a:solidFill>
            <a:srgbClr val="6A3C7C"/>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16" name="Freeform 359"/>
          <p:cNvSpPr>
            <a:spLocks noEditPoints="1"/>
          </p:cNvSpPr>
          <p:nvPr/>
        </p:nvSpPr>
        <p:spPr bwMode="auto">
          <a:xfrm>
            <a:off x="1258888" y="1680845"/>
            <a:ext cx="106363" cy="106363"/>
          </a:xfrm>
          <a:custGeom>
            <a:avLst/>
            <a:gdLst>
              <a:gd name="T0" fmla="*/ 151 w 161"/>
              <a:gd name="T1" fmla="*/ 71 h 161"/>
              <a:gd name="T2" fmla="*/ 90 w 161"/>
              <a:gd name="T3" fmla="*/ 10 h 161"/>
              <a:gd name="T4" fmla="*/ 66 w 161"/>
              <a:gd name="T5" fmla="*/ 0 h 161"/>
              <a:gd name="T6" fmla="*/ 43 w 161"/>
              <a:gd name="T7" fmla="*/ 10 h 161"/>
              <a:gd name="T8" fmla="*/ 0 w 161"/>
              <a:gd name="T9" fmla="*/ 53 h 161"/>
              <a:gd name="T10" fmla="*/ 108 w 161"/>
              <a:gd name="T11" fmla="*/ 161 h 161"/>
              <a:gd name="T12" fmla="*/ 151 w 161"/>
              <a:gd name="T13" fmla="*/ 118 h 161"/>
              <a:gd name="T14" fmla="*/ 161 w 161"/>
              <a:gd name="T15" fmla="*/ 95 h 161"/>
              <a:gd name="T16" fmla="*/ 151 w 161"/>
              <a:gd name="T17" fmla="*/ 71 h 161"/>
              <a:gd name="T18" fmla="*/ 151 w 161"/>
              <a:gd name="T19" fmla="*/ 71 h 161"/>
              <a:gd name="T20" fmla="*/ 151 w 161"/>
              <a:gd name="T21"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161">
                <a:moveTo>
                  <a:pt x="151" y="71"/>
                </a:moveTo>
                <a:cubicBezTo>
                  <a:pt x="90" y="10"/>
                  <a:pt x="90" y="10"/>
                  <a:pt x="90" y="10"/>
                </a:cubicBezTo>
                <a:cubicBezTo>
                  <a:pt x="83" y="3"/>
                  <a:pt x="76" y="0"/>
                  <a:pt x="66" y="0"/>
                </a:cubicBezTo>
                <a:cubicBezTo>
                  <a:pt x="57" y="0"/>
                  <a:pt x="49" y="3"/>
                  <a:pt x="43" y="10"/>
                </a:cubicBezTo>
                <a:cubicBezTo>
                  <a:pt x="0" y="53"/>
                  <a:pt x="0" y="53"/>
                  <a:pt x="0" y="53"/>
                </a:cubicBezTo>
                <a:cubicBezTo>
                  <a:pt x="108" y="161"/>
                  <a:pt x="108" y="161"/>
                  <a:pt x="108" y="161"/>
                </a:cubicBezTo>
                <a:cubicBezTo>
                  <a:pt x="151" y="118"/>
                  <a:pt x="151" y="118"/>
                  <a:pt x="151" y="118"/>
                </a:cubicBezTo>
                <a:cubicBezTo>
                  <a:pt x="158" y="112"/>
                  <a:pt x="161" y="104"/>
                  <a:pt x="161" y="95"/>
                </a:cubicBezTo>
                <a:cubicBezTo>
                  <a:pt x="161" y="86"/>
                  <a:pt x="158" y="78"/>
                  <a:pt x="151" y="71"/>
                </a:cubicBezTo>
                <a:close/>
                <a:moveTo>
                  <a:pt x="151" y="71"/>
                </a:moveTo>
                <a:cubicBezTo>
                  <a:pt x="151" y="71"/>
                  <a:pt x="151" y="71"/>
                  <a:pt x="151" y="71"/>
                </a:cubicBezTo>
              </a:path>
            </a:pathLst>
          </a:custGeom>
          <a:solidFill>
            <a:srgbClr val="6A3C7C"/>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21" name="椭圆 10"/>
          <p:cNvSpPr/>
          <p:nvPr/>
        </p:nvSpPr>
        <p:spPr>
          <a:xfrm>
            <a:off x="244158" y="320643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3"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4" name="椭圆 8"/>
          <p:cNvSpPr/>
          <p:nvPr/>
        </p:nvSpPr>
        <p:spPr>
          <a:xfrm>
            <a:off x="127952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5" name="椭圆 6"/>
          <p:cNvSpPr/>
          <p:nvPr/>
        </p:nvSpPr>
        <p:spPr>
          <a:xfrm>
            <a:off x="819150" y="132683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Freeform 358"/>
          <p:cNvSpPr>
            <a:spLocks noEditPoints="1"/>
          </p:cNvSpPr>
          <p:nvPr/>
        </p:nvSpPr>
        <p:spPr bwMode="auto">
          <a:xfrm>
            <a:off x="1103630" y="1573530"/>
            <a:ext cx="365760" cy="368300"/>
          </a:xfrm>
          <a:custGeom>
            <a:avLst/>
            <a:gdLst>
              <a:gd name="T0" fmla="*/ 0 w 325"/>
              <a:gd name="T1" fmla="*/ 217 h 325"/>
              <a:gd name="T2" fmla="*/ 0 w 325"/>
              <a:gd name="T3" fmla="*/ 325 h 325"/>
              <a:gd name="T4" fmla="*/ 108 w 325"/>
              <a:gd name="T5" fmla="*/ 325 h 325"/>
              <a:gd name="T6" fmla="*/ 325 w 325"/>
              <a:gd name="T7" fmla="*/ 108 h 325"/>
              <a:gd name="T8" fmla="*/ 217 w 325"/>
              <a:gd name="T9" fmla="*/ 0 h 325"/>
              <a:gd name="T10" fmla="*/ 0 w 325"/>
              <a:gd name="T11" fmla="*/ 217 h 325"/>
              <a:gd name="T12" fmla="*/ 95 w 325"/>
              <a:gd name="T13" fmla="*/ 292 h 325"/>
              <a:gd name="T14" fmla="*/ 67 w 325"/>
              <a:gd name="T15" fmla="*/ 292 h 325"/>
              <a:gd name="T16" fmla="*/ 67 w 325"/>
              <a:gd name="T17" fmla="*/ 258 h 325"/>
              <a:gd name="T18" fmla="*/ 33 w 325"/>
              <a:gd name="T19" fmla="*/ 258 h 325"/>
              <a:gd name="T20" fmla="*/ 33 w 325"/>
              <a:gd name="T21" fmla="*/ 230 h 325"/>
              <a:gd name="T22" fmla="*/ 57 w 325"/>
              <a:gd name="T23" fmla="*/ 207 h 325"/>
              <a:gd name="T24" fmla="*/ 118 w 325"/>
              <a:gd name="T25" fmla="*/ 268 h 325"/>
              <a:gd name="T26" fmla="*/ 95 w 325"/>
              <a:gd name="T27" fmla="*/ 292 h 325"/>
              <a:gd name="T28" fmla="*/ 225 w 325"/>
              <a:gd name="T29" fmla="*/ 44 h 325"/>
              <a:gd name="T30" fmla="*/ 231 w 325"/>
              <a:gd name="T31" fmla="*/ 50 h 325"/>
              <a:gd name="T32" fmla="*/ 229 w 325"/>
              <a:gd name="T33" fmla="*/ 54 h 325"/>
              <a:gd name="T34" fmla="*/ 88 w 325"/>
              <a:gd name="T35" fmla="*/ 195 h 325"/>
              <a:gd name="T36" fmla="*/ 83 w 325"/>
              <a:gd name="T37" fmla="*/ 197 h 325"/>
              <a:gd name="T38" fmla="*/ 78 w 325"/>
              <a:gd name="T39" fmla="*/ 191 h 325"/>
              <a:gd name="T40" fmla="*/ 80 w 325"/>
              <a:gd name="T41" fmla="*/ 187 h 325"/>
              <a:gd name="T42" fmla="*/ 221 w 325"/>
              <a:gd name="T43" fmla="*/ 46 h 325"/>
              <a:gd name="T44" fmla="*/ 225 w 325"/>
              <a:gd name="T45" fmla="*/ 44 h 325"/>
              <a:gd name="T46" fmla="*/ 225 w 325"/>
              <a:gd name="T47" fmla="*/ 44 h 325"/>
              <a:gd name="T48" fmla="*/ 225 w 325"/>
              <a:gd name="T49" fmla="*/ 4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5" h="325">
                <a:moveTo>
                  <a:pt x="0" y="217"/>
                </a:moveTo>
                <a:cubicBezTo>
                  <a:pt x="0" y="325"/>
                  <a:pt x="0" y="325"/>
                  <a:pt x="0" y="325"/>
                </a:cubicBezTo>
                <a:cubicBezTo>
                  <a:pt x="108" y="325"/>
                  <a:pt x="108" y="325"/>
                  <a:pt x="108" y="325"/>
                </a:cubicBezTo>
                <a:cubicBezTo>
                  <a:pt x="325" y="108"/>
                  <a:pt x="325" y="108"/>
                  <a:pt x="325" y="108"/>
                </a:cubicBezTo>
                <a:cubicBezTo>
                  <a:pt x="217" y="0"/>
                  <a:pt x="217" y="0"/>
                  <a:pt x="217" y="0"/>
                </a:cubicBezTo>
                <a:lnTo>
                  <a:pt x="0" y="217"/>
                </a:lnTo>
                <a:close/>
                <a:moveTo>
                  <a:pt x="95" y="292"/>
                </a:moveTo>
                <a:cubicBezTo>
                  <a:pt x="67" y="292"/>
                  <a:pt x="67" y="292"/>
                  <a:pt x="67" y="292"/>
                </a:cubicBezTo>
                <a:cubicBezTo>
                  <a:pt x="67" y="258"/>
                  <a:pt x="67" y="258"/>
                  <a:pt x="67" y="258"/>
                </a:cubicBezTo>
                <a:cubicBezTo>
                  <a:pt x="33" y="258"/>
                  <a:pt x="33" y="258"/>
                  <a:pt x="33" y="258"/>
                </a:cubicBezTo>
                <a:cubicBezTo>
                  <a:pt x="33" y="230"/>
                  <a:pt x="33" y="230"/>
                  <a:pt x="33" y="230"/>
                </a:cubicBezTo>
                <a:cubicBezTo>
                  <a:pt x="57" y="207"/>
                  <a:pt x="57" y="207"/>
                  <a:pt x="57" y="207"/>
                </a:cubicBezTo>
                <a:cubicBezTo>
                  <a:pt x="118" y="268"/>
                  <a:pt x="118" y="268"/>
                  <a:pt x="118" y="268"/>
                </a:cubicBezTo>
                <a:lnTo>
                  <a:pt x="95" y="292"/>
                </a:lnTo>
                <a:close/>
                <a:moveTo>
                  <a:pt x="225" y="44"/>
                </a:moveTo>
                <a:cubicBezTo>
                  <a:pt x="229" y="44"/>
                  <a:pt x="231" y="46"/>
                  <a:pt x="231" y="50"/>
                </a:cubicBezTo>
                <a:cubicBezTo>
                  <a:pt x="231" y="51"/>
                  <a:pt x="230" y="53"/>
                  <a:pt x="229" y="54"/>
                </a:cubicBezTo>
                <a:cubicBezTo>
                  <a:pt x="88" y="195"/>
                  <a:pt x="88" y="195"/>
                  <a:pt x="88" y="195"/>
                </a:cubicBezTo>
                <a:cubicBezTo>
                  <a:pt x="87" y="197"/>
                  <a:pt x="85" y="197"/>
                  <a:pt x="83" y="197"/>
                </a:cubicBezTo>
                <a:cubicBezTo>
                  <a:pt x="80" y="197"/>
                  <a:pt x="78" y="195"/>
                  <a:pt x="78" y="191"/>
                </a:cubicBezTo>
                <a:cubicBezTo>
                  <a:pt x="78" y="190"/>
                  <a:pt x="78" y="188"/>
                  <a:pt x="80" y="187"/>
                </a:cubicBezTo>
                <a:cubicBezTo>
                  <a:pt x="221" y="46"/>
                  <a:pt x="221" y="46"/>
                  <a:pt x="221" y="46"/>
                </a:cubicBezTo>
                <a:cubicBezTo>
                  <a:pt x="222" y="45"/>
                  <a:pt x="224" y="44"/>
                  <a:pt x="225" y="44"/>
                </a:cubicBezTo>
                <a:close/>
                <a:moveTo>
                  <a:pt x="225" y="44"/>
                </a:moveTo>
                <a:cubicBezTo>
                  <a:pt x="225" y="44"/>
                  <a:pt x="225" y="44"/>
                  <a:pt x="225" y="44"/>
                </a:cubicBezTo>
              </a:path>
            </a:pathLst>
          </a:custGeom>
          <a:solidFill>
            <a:srgbClr val="6A3C7C"/>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27" name="Freeform 359"/>
          <p:cNvSpPr>
            <a:spLocks noEditPoints="1"/>
          </p:cNvSpPr>
          <p:nvPr/>
        </p:nvSpPr>
        <p:spPr bwMode="auto">
          <a:xfrm>
            <a:off x="1258888" y="1680845"/>
            <a:ext cx="106363" cy="106363"/>
          </a:xfrm>
          <a:custGeom>
            <a:avLst/>
            <a:gdLst>
              <a:gd name="T0" fmla="*/ 151 w 161"/>
              <a:gd name="T1" fmla="*/ 71 h 161"/>
              <a:gd name="T2" fmla="*/ 90 w 161"/>
              <a:gd name="T3" fmla="*/ 10 h 161"/>
              <a:gd name="T4" fmla="*/ 66 w 161"/>
              <a:gd name="T5" fmla="*/ 0 h 161"/>
              <a:gd name="T6" fmla="*/ 43 w 161"/>
              <a:gd name="T7" fmla="*/ 10 h 161"/>
              <a:gd name="T8" fmla="*/ 0 w 161"/>
              <a:gd name="T9" fmla="*/ 53 h 161"/>
              <a:gd name="T10" fmla="*/ 108 w 161"/>
              <a:gd name="T11" fmla="*/ 161 h 161"/>
              <a:gd name="T12" fmla="*/ 151 w 161"/>
              <a:gd name="T13" fmla="*/ 118 h 161"/>
              <a:gd name="T14" fmla="*/ 161 w 161"/>
              <a:gd name="T15" fmla="*/ 95 h 161"/>
              <a:gd name="T16" fmla="*/ 151 w 161"/>
              <a:gd name="T17" fmla="*/ 71 h 161"/>
              <a:gd name="T18" fmla="*/ 151 w 161"/>
              <a:gd name="T19" fmla="*/ 71 h 161"/>
              <a:gd name="T20" fmla="*/ 151 w 161"/>
              <a:gd name="T21"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161">
                <a:moveTo>
                  <a:pt x="151" y="71"/>
                </a:moveTo>
                <a:cubicBezTo>
                  <a:pt x="90" y="10"/>
                  <a:pt x="90" y="10"/>
                  <a:pt x="90" y="10"/>
                </a:cubicBezTo>
                <a:cubicBezTo>
                  <a:pt x="83" y="3"/>
                  <a:pt x="76" y="0"/>
                  <a:pt x="66" y="0"/>
                </a:cubicBezTo>
                <a:cubicBezTo>
                  <a:pt x="57" y="0"/>
                  <a:pt x="49" y="3"/>
                  <a:pt x="43" y="10"/>
                </a:cubicBezTo>
                <a:cubicBezTo>
                  <a:pt x="0" y="53"/>
                  <a:pt x="0" y="53"/>
                  <a:pt x="0" y="53"/>
                </a:cubicBezTo>
                <a:cubicBezTo>
                  <a:pt x="108" y="161"/>
                  <a:pt x="108" y="161"/>
                  <a:pt x="108" y="161"/>
                </a:cubicBezTo>
                <a:cubicBezTo>
                  <a:pt x="151" y="118"/>
                  <a:pt x="151" y="118"/>
                  <a:pt x="151" y="118"/>
                </a:cubicBezTo>
                <a:cubicBezTo>
                  <a:pt x="158" y="112"/>
                  <a:pt x="161" y="104"/>
                  <a:pt x="161" y="95"/>
                </a:cubicBezTo>
                <a:cubicBezTo>
                  <a:pt x="161" y="86"/>
                  <a:pt x="158" y="78"/>
                  <a:pt x="151" y="71"/>
                </a:cubicBezTo>
                <a:close/>
                <a:moveTo>
                  <a:pt x="151" y="71"/>
                </a:moveTo>
                <a:cubicBezTo>
                  <a:pt x="151" y="71"/>
                  <a:pt x="151" y="71"/>
                  <a:pt x="151" y="71"/>
                </a:cubicBezTo>
              </a:path>
            </a:pathLst>
          </a:custGeom>
          <a:solidFill>
            <a:srgbClr val="6A3C7C"/>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30" name="椭圆 10"/>
          <p:cNvSpPr/>
          <p:nvPr/>
        </p:nvSpPr>
        <p:spPr>
          <a:xfrm>
            <a:off x="244158" y="320643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07"/>
                                        </p:tgtEl>
                                        <p:attrNameLst>
                                          <p:attrName>style.visibility</p:attrName>
                                        </p:attrNameLst>
                                      </p:cBhvr>
                                      <p:to>
                                        <p:strVal val="visible"/>
                                      </p:to>
                                    </p:set>
                                    <p:anim calcmode="lin" valueType="num">
                                      <p:cBhvr additive="base">
                                        <p:cTn id="7" dur="500" fill="hold"/>
                                        <p:tgtEl>
                                          <p:spTgt spid="12307"/>
                                        </p:tgtEl>
                                        <p:attrNameLst>
                                          <p:attrName>ppt_x</p:attrName>
                                        </p:attrNameLst>
                                      </p:cBhvr>
                                      <p:tavLst>
                                        <p:tav tm="0">
                                          <p:val>
                                            <p:strVal val="#ppt_x"/>
                                          </p:val>
                                        </p:tav>
                                        <p:tav tm="100000">
                                          <p:val>
                                            <p:strVal val="#ppt_x"/>
                                          </p:val>
                                        </p:tav>
                                      </p:tavLst>
                                    </p:anim>
                                    <p:anim calcmode="lin" valueType="num">
                                      <p:cBhvr additive="base">
                                        <p:cTn id="8" dur="500" fill="hold"/>
                                        <p:tgtEl>
                                          <p:spTgt spid="1230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500" fill="hold"/>
                                        <p:tgtEl>
                                          <p:spTgt spid="41"/>
                                        </p:tgtEl>
                                        <p:attrNameLst>
                                          <p:attrName>ppt_x</p:attrName>
                                        </p:attrNameLst>
                                      </p:cBhvr>
                                      <p:tavLst>
                                        <p:tav tm="0">
                                          <p:val>
                                            <p:strVal val="#ppt_x"/>
                                          </p:val>
                                        </p:tav>
                                        <p:tav tm="100000">
                                          <p:val>
                                            <p:strVal val="#ppt_x"/>
                                          </p:val>
                                        </p:tav>
                                      </p:tavLst>
                                    </p:anim>
                                    <p:anim calcmode="lin" valueType="num">
                                      <p:cBhvr additive="base">
                                        <p:cTn id="1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p:bldP spid="12307" grpId="1"/>
      <p:bldP spid="41" grpId="0"/>
      <p:bldP spid="41"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5"/>
          <p:cNvSpPr txBox="1"/>
          <p:nvPr/>
        </p:nvSpPr>
        <p:spPr>
          <a:xfrm>
            <a:off x="410845" y="506095"/>
            <a:ext cx="4794885" cy="521970"/>
          </a:xfrm>
          <a:prstGeom prst="rect">
            <a:avLst/>
          </a:prstGeom>
          <a:noFill/>
          <a:ln w="9525">
            <a:noFill/>
          </a:ln>
        </p:spPr>
        <p:txBody>
          <a:bodyPr wrap="square" anchor="t">
            <a:spAutoFit/>
          </a:bodyPr>
          <a:p>
            <a:pPr defTabSz="914400"/>
            <a:r>
              <a:rPr lang="en-US" sz="2800" dirty="0">
                <a:solidFill>
                  <a:srgbClr val="404040"/>
                </a:solidFill>
                <a:cs typeface="Calibri" panose="020F0502020204030204" pitchFamily="34" charset="0"/>
                <a:sym typeface="+mn-ea"/>
              </a:rPr>
              <a:t>Nguyên Tắc Hiển Thị ( Visibility )</a:t>
            </a:r>
            <a:endParaRPr lang="zh-CN" altLang="en-US" sz="2800" dirty="0">
              <a:solidFill>
                <a:srgbClr val="404040"/>
              </a:solidFill>
              <a:ea typeface="Calibri" panose="020F0502020204030204" pitchFamily="34" charset="0"/>
              <a:cs typeface="Calibri" panose="020F0502020204030204" pitchFamily="34" charset="0"/>
            </a:endParaRPr>
          </a:p>
        </p:txBody>
      </p:sp>
      <p:sp>
        <p:nvSpPr>
          <p:cNvPr id="34"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5"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6" name="椭圆 8"/>
          <p:cNvSpPr/>
          <p:nvPr/>
        </p:nvSpPr>
        <p:spPr>
          <a:xfrm>
            <a:off x="127952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7" name="椭圆 10"/>
          <p:cNvSpPr/>
          <p:nvPr/>
        </p:nvSpPr>
        <p:spPr>
          <a:xfrm>
            <a:off x="244158" y="320643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8" name="椭圆 11"/>
          <p:cNvSpPr/>
          <p:nvPr/>
        </p:nvSpPr>
        <p:spPr>
          <a:xfrm>
            <a:off x="2306955" y="622236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9" name="椭圆 12"/>
          <p:cNvSpPr/>
          <p:nvPr/>
        </p:nvSpPr>
        <p:spPr>
          <a:xfrm>
            <a:off x="2646998" y="608901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5" name="Picture 4"/>
          <p:cNvPicPr/>
          <p:nvPr/>
        </p:nvPicPr>
        <p:blipFill>
          <a:blip r:embed="rId1"/>
          <a:stretch>
            <a:fillRect/>
          </a:stretch>
        </p:blipFill>
        <p:spPr>
          <a:xfrm>
            <a:off x="5393690" y="184785"/>
            <a:ext cx="5474335" cy="4411980"/>
          </a:xfrm>
          <a:prstGeom prst="rect">
            <a:avLst/>
          </a:prstGeom>
          <a:noFill/>
          <a:ln w="9525">
            <a:noFill/>
          </a:ln>
        </p:spPr>
      </p:pic>
      <p:sp>
        <p:nvSpPr>
          <p:cNvPr id="101" name="Text Box 100"/>
          <p:cNvSpPr txBox="1"/>
          <p:nvPr/>
        </p:nvSpPr>
        <p:spPr>
          <a:xfrm>
            <a:off x="3556000" y="6227445"/>
            <a:ext cx="5080000" cy="553085"/>
          </a:xfrm>
          <a:prstGeom prst="rect">
            <a:avLst/>
          </a:prstGeom>
          <a:noFill/>
          <a:ln w="9525">
            <a:noFill/>
          </a:ln>
        </p:spPr>
        <p:txBody>
          <a:bodyPr>
            <a:spAutoFit/>
          </a:bodyPr>
          <a:p>
            <a:pPr algn="ctr"/>
            <a:r>
              <a:rPr lang="en-US" sz="1500">
                <a:solidFill>
                  <a:srgbClr val="000000"/>
                </a:solidFill>
                <a:latin typeface="Times New Roman" panose="02020603050405020304" charset="0"/>
                <a:ea typeface="MS Mincho" panose="02020609040205080304" charset="-128"/>
              </a:rPr>
              <a:t> </a:t>
            </a:r>
            <a:endParaRPr lang="en-US"/>
          </a:p>
        </p:txBody>
      </p:sp>
      <p:sp>
        <p:nvSpPr>
          <p:cNvPr id="7" name="椭圆 3"/>
          <p:cNvSpPr/>
          <p:nvPr/>
        </p:nvSpPr>
        <p:spPr>
          <a:xfrm>
            <a:off x="958533" y="115284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Freeform 88"/>
          <p:cNvSpPr>
            <a:spLocks noEditPoints="1"/>
          </p:cNvSpPr>
          <p:nvPr/>
        </p:nvSpPr>
        <p:spPr bwMode="auto">
          <a:xfrm>
            <a:off x="1279208" y="1445260"/>
            <a:ext cx="327025" cy="338138"/>
          </a:xfrm>
          <a:custGeom>
            <a:avLst/>
            <a:gdLst>
              <a:gd name="T0" fmla="*/ 374 w 386"/>
              <a:gd name="T1" fmla="*/ 344 h 400"/>
              <a:gd name="T2" fmla="*/ 243 w 386"/>
              <a:gd name="T3" fmla="*/ 137 h 400"/>
              <a:gd name="T4" fmla="*/ 243 w 386"/>
              <a:gd name="T5" fmla="*/ 33 h 400"/>
              <a:gd name="T6" fmla="*/ 260 w 386"/>
              <a:gd name="T7" fmla="*/ 33 h 400"/>
              <a:gd name="T8" fmla="*/ 272 w 386"/>
              <a:gd name="T9" fmla="*/ 28 h 400"/>
              <a:gd name="T10" fmla="*/ 277 w 386"/>
              <a:gd name="T11" fmla="*/ 17 h 400"/>
              <a:gd name="T12" fmla="*/ 272 w 386"/>
              <a:gd name="T13" fmla="*/ 5 h 400"/>
              <a:gd name="T14" fmla="*/ 260 w 386"/>
              <a:gd name="T15" fmla="*/ 0 h 400"/>
              <a:gd name="T16" fmla="*/ 126 w 386"/>
              <a:gd name="T17" fmla="*/ 0 h 400"/>
              <a:gd name="T18" fmla="*/ 115 w 386"/>
              <a:gd name="T19" fmla="*/ 5 h 400"/>
              <a:gd name="T20" fmla="*/ 110 w 386"/>
              <a:gd name="T21" fmla="*/ 17 h 400"/>
              <a:gd name="T22" fmla="*/ 115 w 386"/>
              <a:gd name="T23" fmla="*/ 28 h 400"/>
              <a:gd name="T24" fmla="*/ 126 w 386"/>
              <a:gd name="T25" fmla="*/ 33 h 400"/>
              <a:gd name="T26" fmla="*/ 143 w 386"/>
              <a:gd name="T27" fmla="*/ 33 h 400"/>
              <a:gd name="T28" fmla="*/ 143 w 386"/>
              <a:gd name="T29" fmla="*/ 137 h 400"/>
              <a:gd name="T30" fmla="*/ 12 w 386"/>
              <a:gd name="T31" fmla="*/ 344 h 400"/>
              <a:gd name="T32" fmla="*/ 6 w 386"/>
              <a:gd name="T33" fmla="*/ 384 h 400"/>
              <a:gd name="T34" fmla="*/ 43 w 386"/>
              <a:gd name="T35" fmla="*/ 400 h 400"/>
              <a:gd name="T36" fmla="*/ 343 w 386"/>
              <a:gd name="T37" fmla="*/ 400 h 400"/>
              <a:gd name="T38" fmla="*/ 380 w 386"/>
              <a:gd name="T39" fmla="*/ 384 h 400"/>
              <a:gd name="T40" fmla="*/ 374 w 386"/>
              <a:gd name="T41" fmla="*/ 344 h 400"/>
              <a:gd name="T42" fmla="*/ 100 w 386"/>
              <a:gd name="T43" fmla="*/ 267 h 400"/>
              <a:gd name="T44" fmla="*/ 171 w 386"/>
              <a:gd name="T45" fmla="*/ 155 h 400"/>
              <a:gd name="T46" fmla="*/ 177 w 386"/>
              <a:gd name="T47" fmla="*/ 147 h 400"/>
              <a:gd name="T48" fmla="*/ 177 w 386"/>
              <a:gd name="T49" fmla="*/ 33 h 400"/>
              <a:gd name="T50" fmla="*/ 210 w 386"/>
              <a:gd name="T51" fmla="*/ 33 h 400"/>
              <a:gd name="T52" fmla="*/ 210 w 386"/>
              <a:gd name="T53" fmla="*/ 147 h 400"/>
              <a:gd name="T54" fmla="*/ 215 w 386"/>
              <a:gd name="T55" fmla="*/ 155 h 400"/>
              <a:gd name="T56" fmla="*/ 286 w 386"/>
              <a:gd name="T57" fmla="*/ 267 h 400"/>
              <a:gd name="T58" fmla="*/ 100 w 386"/>
              <a:gd name="T59" fmla="*/ 267 h 400"/>
              <a:gd name="T60" fmla="*/ 100 w 386"/>
              <a:gd name="T61" fmla="*/ 267 h 400"/>
              <a:gd name="T62" fmla="*/ 100 w 386"/>
              <a:gd name="T63" fmla="*/ 26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6" h="400">
                <a:moveTo>
                  <a:pt x="374" y="344"/>
                </a:moveTo>
                <a:cubicBezTo>
                  <a:pt x="243" y="137"/>
                  <a:pt x="243" y="137"/>
                  <a:pt x="243" y="137"/>
                </a:cubicBezTo>
                <a:cubicBezTo>
                  <a:pt x="243" y="33"/>
                  <a:pt x="243" y="33"/>
                  <a:pt x="243" y="33"/>
                </a:cubicBezTo>
                <a:cubicBezTo>
                  <a:pt x="260" y="33"/>
                  <a:pt x="260" y="33"/>
                  <a:pt x="260" y="33"/>
                </a:cubicBezTo>
                <a:cubicBezTo>
                  <a:pt x="264" y="33"/>
                  <a:pt x="268" y="32"/>
                  <a:pt x="272" y="28"/>
                </a:cubicBezTo>
                <a:cubicBezTo>
                  <a:pt x="275" y="25"/>
                  <a:pt x="277" y="21"/>
                  <a:pt x="277" y="17"/>
                </a:cubicBezTo>
                <a:cubicBezTo>
                  <a:pt x="277" y="12"/>
                  <a:pt x="275" y="8"/>
                  <a:pt x="272" y="5"/>
                </a:cubicBezTo>
                <a:cubicBezTo>
                  <a:pt x="268" y="2"/>
                  <a:pt x="264" y="0"/>
                  <a:pt x="260" y="0"/>
                </a:cubicBezTo>
                <a:cubicBezTo>
                  <a:pt x="126" y="0"/>
                  <a:pt x="126" y="0"/>
                  <a:pt x="126" y="0"/>
                </a:cubicBezTo>
                <a:cubicBezTo>
                  <a:pt x="122" y="0"/>
                  <a:pt x="118" y="2"/>
                  <a:pt x="115" y="5"/>
                </a:cubicBezTo>
                <a:cubicBezTo>
                  <a:pt x="111" y="8"/>
                  <a:pt x="110" y="12"/>
                  <a:pt x="110" y="17"/>
                </a:cubicBezTo>
                <a:cubicBezTo>
                  <a:pt x="110" y="21"/>
                  <a:pt x="111" y="25"/>
                  <a:pt x="115" y="28"/>
                </a:cubicBezTo>
                <a:cubicBezTo>
                  <a:pt x="118" y="32"/>
                  <a:pt x="122" y="33"/>
                  <a:pt x="126" y="33"/>
                </a:cubicBezTo>
                <a:cubicBezTo>
                  <a:pt x="143" y="33"/>
                  <a:pt x="143" y="33"/>
                  <a:pt x="143" y="33"/>
                </a:cubicBezTo>
                <a:cubicBezTo>
                  <a:pt x="143" y="137"/>
                  <a:pt x="143" y="137"/>
                  <a:pt x="143" y="137"/>
                </a:cubicBezTo>
                <a:cubicBezTo>
                  <a:pt x="12" y="344"/>
                  <a:pt x="12" y="344"/>
                  <a:pt x="12" y="344"/>
                </a:cubicBezTo>
                <a:cubicBezTo>
                  <a:pt x="2" y="360"/>
                  <a:pt x="0" y="373"/>
                  <a:pt x="6" y="384"/>
                </a:cubicBezTo>
                <a:cubicBezTo>
                  <a:pt x="12" y="395"/>
                  <a:pt x="25" y="400"/>
                  <a:pt x="43" y="400"/>
                </a:cubicBezTo>
                <a:cubicBezTo>
                  <a:pt x="343" y="400"/>
                  <a:pt x="343" y="400"/>
                  <a:pt x="343" y="400"/>
                </a:cubicBezTo>
                <a:cubicBezTo>
                  <a:pt x="362" y="400"/>
                  <a:pt x="374" y="395"/>
                  <a:pt x="380" y="384"/>
                </a:cubicBezTo>
                <a:cubicBezTo>
                  <a:pt x="386" y="373"/>
                  <a:pt x="384" y="360"/>
                  <a:pt x="374" y="344"/>
                </a:cubicBezTo>
                <a:close/>
                <a:moveTo>
                  <a:pt x="100" y="267"/>
                </a:moveTo>
                <a:cubicBezTo>
                  <a:pt x="171" y="155"/>
                  <a:pt x="171" y="155"/>
                  <a:pt x="171" y="155"/>
                </a:cubicBezTo>
                <a:cubicBezTo>
                  <a:pt x="177" y="147"/>
                  <a:pt x="177" y="147"/>
                  <a:pt x="177" y="147"/>
                </a:cubicBezTo>
                <a:cubicBezTo>
                  <a:pt x="177" y="33"/>
                  <a:pt x="177" y="33"/>
                  <a:pt x="177" y="33"/>
                </a:cubicBezTo>
                <a:cubicBezTo>
                  <a:pt x="210" y="33"/>
                  <a:pt x="210" y="33"/>
                  <a:pt x="210" y="33"/>
                </a:cubicBezTo>
                <a:cubicBezTo>
                  <a:pt x="210" y="147"/>
                  <a:pt x="210" y="147"/>
                  <a:pt x="210" y="147"/>
                </a:cubicBezTo>
                <a:cubicBezTo>
                  <a:pt x="215" y="155"/>
                  <a:pt x="215" y="155"/>
                  <a:pt x="215" y="155"/>
                </a:cubicBezTo>
                <a:cubicBezTo>
                  <a:pt x="286" y="267"/>
                  <a:pt x="286" y="267"/>
                  <a:pt x="286" y="267"/>
                </a:cubicBezTo>
                <a:lnTo>
                  <a:pt x="100" y="267"/>
                </a:lnTo>
                <a:close/>
                <a:moveTo>
                  <a:pt x="100" y="267"/>
                </a:moveTo>
                <a:cubicBezTo>
                  <a:pt x="100" y="267"/>
                  <a:pt x="100" y="267"/>
                  <a:pt x="100" y="267"/>
                </a:cubicBezTo>
              </a:path>
            </a:pathLst>
          </a:custGeom>
          <a:solidFill>
            <a:srgbClr val="02B3C5"/>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12306" name="TextBox 13"/>
          <p:cNvSpPr txBox="1"/>
          <p:nvPr/>
        </p:nvSpPr>
        <p:spPr>
          <a:xfrm>
            <a:off x="2128520" y="1383665"/>
            <a:ext cx="1025525" cy="461645"/>
          </a:xfrm>
          <a:prstGeom prst="rect">
            <a:avLst/>
          </a:prstGeom>
          <a:noFill/>
          <a:ln w="9525">
            <a:noFill/>
          </a:ln>
        </p:spPr>
        <p:txBody>
          <a:bodyPr wrap="square" lIns="0" tIns="0" rIns="0" bIns="0" anchor="t">
            <a:spAutoFit/>
            <a:scene3d>
              <a:camera prst="orthographicFront"/>
              <a:lightRig rig="threePt" dir="t"/>
            </a:scene3d>
          </a:bodyPr>
          <a:p>
            <a:pPr defTabSz="1216025">
              <a:spcBef>
                <a:spcPct val="20000"/>
              </a:spcBef>
            </a:pPr>
            <a:r>
              <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Ví dụ</a:t>
            </a:r>
            <a:endPar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
        <p:nvSpPr>
          <p:cNvPr id="12307" name="TextBox 13"/>
          <p:cNvSpPr txBox="1"/>
          <p:nvPr/>
        </p:nvSpPr>
        <p:spPr>
          <a:xfrm>
            <a:off x="2970530" y="4712970"/>
            <a:ext cx="8508365" cy="2153920"/>
          </a:xfrm>
          <a:prstGeom prst="rect">
            <a:avLst/>
          </a:prstGeom>
          <a:noFill/>
          <a:ln w="9525">
            <a:noFill/>
          </a:ln>
        </p:spPr>
        <p:txBody>
          <a:bodyPr wrap="square" lIns="0" tIns="0" rIns="0" bIns="0" anchor="t">
            <a:spAutoFit/>
          </a:bodyPr>
          <a:p>
            <a:pPr defTabSz="1216025">
              <a:spcBef>
                <a:spcPct val="20000"/>
              </a:spcBef>
            </a:pP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 Mặc dù menu Hamburger cung cấp một nơi lưu trữ nhiều loại thực đơn trong ứng dụng dành cho thiết bị di động, nhưng kèm theo nó là một nhược điểm rất lớn đó là thiếu đi khả năng hiển thị của các mục menu có trong đó. - Một ví dụ thú vị để ta thấy rõ được tầm ảnh hưởng của việc này đến các ứng dụng hay các giao diện hiện nay là Facebook đã thay đổi  thanh menu hamburger và thanh tab menu để cải thiện tính khả năng hiển thị các trải nghiệm chính của người dùng.</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sp>
        <p:nvSpPr>
          <p:cNvPr id="8" name="椭圆 11"/>
          <p:cNvSpPr/>
          <p:nvPr/>
        </p:nvSpPr>
        <p:spPr>
          <a:xfrm>
            <a:off x="2306955" y="622236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12"/>
          <p:cNvSpPr/>
          <p:nvPr/>
        </p:nvSpPr>
        <p:spPr>
          <a:xfrm>
            <a:off x="2646998" y="608901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000">
        <p:wedge/>
      </p:transition>
    </mc:Choice>
    <mc:Fallback>
      <p:transition>
        <p:wedg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plus(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2307"/>
                                        </p:tgtEl>
                                        <p:attrNameLst>
                                          <p:attrName>style.visibility</p:attrName>
                                        </p:attrNameLst>
                                      </p:cBhvr>
                                      <p:to>
                                        <p:strVal val="visible"/>
                                      </p:to>
                                    </p:set>
                                    <p:animEffect transition="in" filter="circle(in)">
                                      <p:cBhvr>
                                        <p:cTn id="12" dur="2000"/>
                                        <p:tgtEl>
                                          <p:spTgt spid="12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p:bldP spid="12307"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5"/>
          <p:cNvSpPr txBox="1"/>
          <p:nvPr/>
        </p:nvSpPr>
        <p:spPr>
          <a:xfrm>
            <a:off x="958850" y="476250"/>
            <a:ext cx="4794885" cy="521970"/>
          </a:xfrm>
          <a:prstGeom prst="rect">
            <a:avLst/>
          </a:prstGeom>
          <a:noFill/>
          <a:ln w="9525">
            <a:noFill/>
          </a:ln>
        </p:spPr>
        <p:txBody>
          <a:bodyPr wrap="square" anchor="t">
            <a:spAutoFit/>
          </a:bodyPr>
          <a:p>
            <a:pPr defTabSz="914400"/>
            <a:r>
              <a:rPr lang="en-US" sz="2800" dirty="0">
                <a:solidFill>
                  <a:srgbClr val="404040"/>
                </a:solidFill>
                <a:cs typeface="Calibri" panose="020F0502020204030204" pitchFamily="34" charset="0"/>
                <a:sym typeface="+mn-ea"/>
              </a:rPr>
              <a:t>Nguyên Tắc Hiển Thị ( Visibility )</a:t>
            </a:r>
            <a:endParaRPr lang="zh-CN" altLang="en-US" sz="2800" dirty="0">
              <a:solidFill>
                <a:srgbClr val="404040"/>
              </a:solidFill>
              <a:ea typeface="Calibri" panose="020F0502020204030204" pitchFamily="34" charset="0"/>
              <a:cs typeface="Calibri" panose="020F0502020204030204" pitchFamily="34" charset="0"/>
            </a:endParaRPr>
          </a:p>
        </p:txBody>
      </p:sp>
      <p:sp>
        <p:nvSpPr>
          <p:cNvPr id="6" name="椭圆 3"/>
          <p:cNvSpPr/>
          <p:nvPr/>
        </p:nvSpPr>
        <p:spPr>
          <a:xfrm>
            <a:off x="958533" y="115284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Freeform 88"/>
          <p:cNvSpPr>
            <a:spLocks noEditPoints="1"/>
          </p:cNvSpPr>
          <p:nvPr/>
        </p:nvSpPr>
        <p:spPr bwMode="auto">
          <a:xfrm>
            <a:off x="1279208" y="1445260"/>
            <a:ext cx="327025" cy="338138"/>
          </a:xfrm>
          <a:custGeom>
            <a:avLst/>
            <a:gdLst>
              <a:gd name="T0" fmla="*/ 374 w 386"/>
              <a:gd name="T1" fmla="*/ 344 h 400"/>
              <a:gd name="T2" fmla="*/ 243 w 386"/>
              <a:gd name="T3" fmla="*/ 137 h 400"/>
              <a:gd name="T4" fmla="*/ 243 w 386"/>
              <a:gd name="T5" fmla="*/ 33 h 400"/>
              <a:gd name="T6" fmla="*/ 260 w 386"/>
              <a:gd name="T7" fmla="*/ 33 h 400"/>
              <a:gd name="T8" fmla="*/ 272 w 386"/>
              <a:gd name="T9" fmla="*/ 28 h 400"/>
              <a:gd name="T10" fmla="*/ 277 w 386"/>
              <a:gd name="T11" fmla="*/ 17 h 400"/>
              <a:gd name="T12" fmla="*/ 272 w 386"/>
              <a:gd name="T13" fmla="*/ 5 h 400"/>
              <a:gd name="T14" fmla="*/ 260 w 386"/>
              <a:gd name="T15" fmla="*/ 0 h 400"/>
              <a:gd name="T16" fmla="*/ 126 w 386"/>
              <a:gd name="T17" fmla="*/ 0 h 400"/>
              <a:gd name="T18" fmla="*/ 115 w 386"/>
              <a:gd name="T19" fmla="*/ 5 h 400"/>
              <a:gd name="T20" fmla="*/ 110 w 386"/>
              <a:gd name="T21" fmla="*/ 17 h 400"/>
              <a:gd name="T22" fmla="*/ 115 w 386"/>
              <a:gd name="T23" fmla="*/ 28 h 400"/>
              <a:gd name="T24" fmla="*/ 126 w 386"/>
              <a:gd name="T25" fmla="*/ 33 h 400"/>
              <a:gd name="T26" fmla="*/ 143 w 386"/>
              <a:gd name="T27" fmla="*/ 33 h 400"/>
              <a:gd name="T28" fmla="*/ 143 w 386"/>
              <a:gd name="T29" fmla="*/ 137 h 400"/>
              <a:gd name="T30" fmla="*/ 12 w 386"/>
              <a:gd name="T31" fmla="*/ 344 h 400"/>
              <a:gd name="T32" fmla="*/ 6 w 386"/>
              <a:gd name="T33" fmla="*/ 384 h 400"/>
              <a:gd name="T34" fmla="*/ 43 w 386"/>
              <a:gd name="T35" fmla="*/ 400 h 400"/>
              <a:gd name="T36" fmla="*/ 343 w 386"/>
              <a:gd name="T37" fmla="*/ 400 h 400"/>
              <a:gd name="T38" fmla="*/ 380 w 386"/>
              <a:gd name="T39" fmla="*/ 384 h 400"/>
              <a:gd name="T40" fmla="*/ 374 w 386"/>
              <a:gd name="T41" fmla="*/ 344 h 400"/>
              <a:gd name="T42" fmla="*/ 100 w 386"/>
              <a:gd name="T43" fmla="*/ 267 h 400"/>
              <a:gd name="T44" fmla="*/ 171 w 386"/>
              <a:gd name="T45" fmla="*/ 155 h 400"/>
              <a:gd name="T46" fmla="*/ 177 w 386"/>
              <a:gd name="T47" fmla="*/ 147 h 400"/>
              <a:gd name="T48" fmla="*/ 177 w 386"/>
              <a:gd name="T49" fmla="*/ 33 h 400"/>
              <a:gd name="T50" fmla="*/ 210 w 386"/>
              <a:gd name="T51" fmla="*/ 33 h 400"/>
              <a:gd name="T52" fmla="*/ 210 w 386"/>
              <a:gd name="T53" fmla="*/ 147 h 400"/>
              <a:gd name="T54" fmla="*/ 215 w 386"/>
              <a:gd name="T55" fmla="*/ 155 h 400"/>
              <a:gd name="T56" fmla="*/ 286 w 386"/>
              <a:gd name="T57" fmla="*/ 267 h 400"/>
              <a:gd name="T58" fmla="*/ 100 w 386"/>
              <a:gd name="T59" fmla="*/ 267 h 400"/>
              <a:gd name="T60" fmla="*/ 100 w 386"/>
              <a:gd name="T61" fmla="*/ 267 h 400"/>
              <a:gd name="T62" fmla="*/ 100 w 386"/>
              <a:gd name="T63" fmla="*/ 26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6" h="400">
                <a:moveTo>
                  <a:pt x="374" y="344"/>
                </a:moveTo>
                <a:cubicBezTo>
                  <a:pt x="243" y="137"/>
                  <a:pt x="243" y="137"/>
                  <a:pt x="243" y="137"/>
                </a:cubicBezTo>
                <a:cubicBezTo>
                  <a:pt x="243" y="33"/>
                  <a:pt x="243" y="33"/>
                  <a:pt x="243" y="33"/>
                </a:cubicBezTo>
                <a:cubicBezTo>
                  <a:pt x="260" y="33"/>
                  <a:pt x="260" y="33"/>
                  <a:pt x="260" y="33"/>
                </a:cubicBezTo>
                <a:cubicBezTo>
                  <a:pt x="264" y="33"/>
                  <a:pt x="268" y="32"/>
                  <a:pt x="272" y="28"/>
                </a:cubicBezTo>
                <a:cubicBezTo>
                  <a:pt x="275" y="25"/>
                  <a:pt x="277" y="21"/>
                  <a:pt x="277" y="17"/>
                </a:cubicBezTo>
                <a:cubicBezTo>
                  <a:pt x="277" y="12"/>
                  <a:pt x="275" y="8"/>
                  <a:pt x="272" y="5"/>
                </a:cubicBezTo>
                <a:cubicBezTo>
                  <a:pt x="268" y="2"/>
                  <a:pt x="264" y="0"/>
                  <a:pt x="260" y="0"/>
                </a:cubicBezTo>
                <a:cubicBezTo>
                  <a:pt x="126" y="0"/>
                  <a:pt x="126" y="0"/>
                  <a:pt x="126" y="0"/>
                </a:cubicBezTo>
                <a:cubicBezTo>
                  <a:pt x="122" y="0"/>
                  <a:pt x="118" y="2"/>
                  <a:pt x="115" y="5"/>
                </a:cubicBezTo>
                <a:cubicBezTo>
                  <a:pt x="111" y="8"/>
                  <a:pt x="110" y="12"/>
                  <a:pt x="110" y="17"/>
                </a:cubicBezTo>
                <a:cubicBezTo>
                  <a:pt x="110" y="21"/>
                  <a:pt x="111" y="25"/>
                  <a:pt x="115" y="28"/>
                </a:cubicBezTo>
                <a:cubicBezTo>
                  <a:pt x="118" y="32"/>
                  <a:pt x="122" y="33"/>
                  <a:pt x="126" y="33"/>
                </a:cubicBezTo>
                <a:cubicBezTo>
                  <a:pt x="143" y="33"/>
                  <a:pt x="143" y="33"/>
                  <a:pt x="143" y="33"/>
                </a:cubicBezTo>
                <a:cubicBezTo>
                  <a:pt x="143" y="137"/>
                  <a:pt x="143" y="137"/>
                  <a:pt x="143" y="137"/>
                </a:cubicBezTo>
                <a:cubicBezTo>
                  <a:pt x="12" y="344"/>
                  <a:pt x="12" y="344"/>
                  <a:pt x="12" y="344"/>
                </a:cubicBezTo>
                <a:cubicBezTo>
                  <a:pt x="2" y="360"/>
                  <a:pt x="0" y="373"/>
                  <a:pt x="6" y="384"/>
                </a:cubicBezTo>
                <a:cubicBezTo>
                  <a:pt x="12" y="395"/>
                  <a:pt x="25" y="400"/>
                  <a:pt x="43" y="400"/>
                </a:cubicBezTo>
                <a:cubicBezTo>
                  <a:pt x="343" y="400"/>
                  <a:pt x="343" y="400"/>
                  <a:pt x="343" y="400"/>
                </a:cubicBezTo>
                <a:cubicBezTo>
                  <a:pt x="362" y="400"/>
                  <a:pt x="374" y="395"/>
                  <a:pt x="380" y="384"/>
                </a:cubicBezTo>
                <a:cubicBezTo>
                  <a:pt x="386" y="373"/>
                  <a:pt x="384" y="360"/>
                  <a:pt x="374" y="344"/>
                </a:cubicBezTo>
                <a:close/>
                <a:moveTo>
                  <a:pt x="100" y="267"/>
                </a:moveTo>
                <a:cubicBezTo>
                  <a:pt x="171" y="155"/>
                  <a:pt x="171" y="155"/>
                  <a:pt x="171" y="155"/>
                </a:cubicBezTo>
                <a:cubicBezTo>
                  <a:pt x="177" y="147"/>
                  <a:pt x="177" y="147"/>
                  <a:pt x="177" y="147"/>
                </a:cubicBezTo>
                <a:cubicBezTo>
                  <a:pt x="177" y="33"/>
                  <a:pt x="177" y="33"/>
                  <a:pt x="177" y="33"/>
                </a:cubicBezTo>
                <a:cubicBezTo>
                  <a:pt x="210" y="33"/>
                  <a:pt x="210" y="33"/>
                  <a:pt x="210" y="33"/>
                </a:cubicBezTo>
                <a:cubicBezTo>
                  <a:pt x="210" y="147"/>
                  <a:pt x="210" y="147"/>
                  <a:pt x="210" y="147"/>
                </a:cubicBezTo>
                <a:cubicBezTo>
                  <a:pt x="215" y="155"/>
                  <a:pt x="215" y="155"/>
                  <a:pt x="215" y="155"/>
                </a:cubicBezTo>
                <a:cubicBezTo>
                  <a:pt x="286" y="267"/>
                  <a:pt x="286" y="267"/>
                  <a:pt x="286" y="267"/>
                </a:cubicBezTo>
                <a:lnTo>
                  <a:pt x="100" y="267"/>
                </a:lnTo>
                <a:close/>
                <a:moveTo>
                  <a:pt x="100" y="267"/>
                </a:moveTo>
                <a:cubicBezTo>
                  <a:pt x="100" y="267"/>
                  <a:pt x="100" y="267"/>
                  <a:pt x="100" y="267"/>
                </a:cubicBezTo>
              </a:path>
            </a:pathLst>
          </a:custGeom>
          <a:solidFill>
            <a:srgbClr val="02B3C5"/>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9" name="TextBox 13"/>
          <p:cNvSpPr txBox="1"/>
          <p:nvPr/>
        </p:nvSpPr>
        <p:spPr>
          <a:xfrm>
            <a:off x="2128520" y="1383665"/>
            <a:ext cx="1025525" cy="461645"/>
          </a:xfrm>
          <a:prstGeom prst="rect">
            <a:avLst/>
          </a:prstGeom>
          <a:noFill/>
          <a:ln w="9525">
            <a:noFill/>
          </a:ln>
        </p:spPr>
        <p:txBody>
          <a:bodyPr wrap="square" lIns="0" tIns="0" rIns="0" bIns="0" anchor="t">
            <a:spAutoFit/>
            <a:scene3d>
              <a:camera prst="orthographicFront"/>
              <a:lightRig rig="threePt" dir="t"/>
            </a:scene3d>
          </a:bodyPr>
          <a:p>
            <a:pPr defTabSz="1216025">
              <a:spcBef>
                <a:spcPct val="20000"/>
              </a:spcBef>
            </a:pPr>
            <a:r>
              <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Ví dụ</a:t>
            </a:r>
            <a:endPar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
        <p:nvSpPr>
          <p:cNvPr id="34"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5"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6" name="椭圆 8"/>
          <p:cNvSpPr/>
          <p:nvPr/>
        </p:nvSpPr>
        <p:spPr>
          <a:xfrm>
            <a:off x="127952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7" name="椭圆 10"/>
          <p:cNvSpPr/>
          <p:nvPr/>
        </p:nvSpPr>
        <p:spPr>
          <a:xfrm>
            <a:off x="244158" y="320643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1"/>
          <p:cNvSpPr/>
          <p:nvPr/>
        </p:nvSpPr>
        <p:spPr>
          <a:xfrm>
            <a:off x="2306955" y="622236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2"/>
          <p:cNvSpPr/>
          <p:nvPr/>
        </p:nvSpPr>
        <p:spPr>
          <a:xfrm>
            <a:off x="2646998" y="608901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307" name="TextBox 13"/>
          <p:cNvSpPr txBox="1"/>
          <p:nvPr/>
        </p:nvSpPr>
        <p:spPr>
          <a:xfrm>
            <a:off x="2655570" y="1845310"/>
            <a:ext cx="8623300" cy="1538605"/>
          </a:xfrm>
          <a:prstGeom prst="rect">
            <a:avLst/>
          </a:prstGeom>
          <a:noFill/>
          <a:ln w="9525">
            <a:noFill/>
          </a:ln>
        </p:spPr>
        <p:txBody>
          <a:bodyPr wrap="square" lIns="0" tIns="0" rIns="0" bIns="0" anchor="t">
            <a:spAutoFit/>
          </a:bodyPr>
          <a:p>
            <a:pPr defTabSz="1216025">
              <a:spcBef>
                <a:spcPct val="20000"/>
              </a:spcBef>
            </a:pP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 Kĩ năng áp dụng nguyên tắc này giúp bạn nhận ra là bạn không thể làm cho tất cả mọi thứ đều có thể nhìn thấy được. Bởi vì nếu bạn làm vậy thì  bạn sẽ tự làm giao diện của mình lộn xộn, mà thay vào đó bạn cần phải ưu tiên các yếu tố nào là quan trọng nhất đối với trải nghiệm của người dùng và ưu tiên tầm nhìn của họ.</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sp>
        <p:nvSpPr>
          <p:cNvPr id="13" name="TextBox 13"/>
          <p:cNvSpPr txBox="1"/>
          <p:nvPr/>
        </p:nvSpPr>
        <p:spPr>
          <a:xfrm>
            <a:off x="3154045" y="5706110"/>
            <a:ext cx="8124190" cy="923290"/>
          </a:xfrm>
          <a:prstGeom prst="rect">
            <a:avLst/>
          </a:prstGeom>
          <a:noFill/>
          <a:ln w="9525">
            <a:noFill/>
          </a:ln>
        </p:spPr>
        <p:txBody>
          <a:bodyPr wrap="square" lIns="0" tIns="0" rIns="0" bIns="0" anchor="t">
            <a:spAutoFit/>
          </a:bodyPr>
          <a:p>
            <a:pPr defTabSz="1216025">
              <a:spcBef>
                <a:spcPct val="20000"/>
              </a:spcBef>
            </a:pP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Ở Google.com.vn, trang web được thiết kế sao cho người dùng chỉ tập trung một nhiệm vụ duy nhất là tập trung tìm kiếm các thông tin có trên mạng</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pic>
        <p:nvPicPr>
          <p:cNvPr id="16" name="Picture 16"/>
          <p:cNvPicPr>
            <a:picLocks noChangeAspect="1" noChangeArrowheads="1"/>
          </p:cNvPicPr>
          <p:nvPr>
            <p:ph idx="1"/>
          </p:nvPr>
        </p:nvPicPr>
        <p:blipFill>
          <a:blip r:embed="rId1" cstate="print"/>
          <a:srcRect/>
          <a:stretch>
            <a:fillRect/>
          </a:stretch>
        </p:blipFill>
        <p:spPr>
          <a:xfrm>
            <a:off x="4043045" y="3514725"/>
            <a:ext cx="5848350" cy="2059940"/>
          </a:xfrm>
          <a:prstGeom prst="rect">
            <a:avLst/>
          </a:prstGeom>
          <a:noFill/>
          <a:ln w="9525">
            <a:noFill/>
            <a:miter lim="800000"/>
            <a:headEnd/>
            <a:tailEnd/>
          </a:ln>
        </p:spPr>
      </p:pic>
      <p:sp>
        <p:nvSpPr>
          <p:cNvPr id="18" name="椭圆 3"/>
          <p:cNvSpPr/>
          <p:nvPr/>
        </p:nvSpPr>
        <p:spPr>
          <a:xfrm>
            <a:off x="958533" y="115284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9" name="Freeform 88"/>
          <p:cNvSpPr>
            <a:spLocks noEditPoints="1"/>
          </p:cNvSpPr>
          <p:nvPr/>
        </p:nvSpPr>
        <p:spPr bwMode="auto">
          <a:xfrm>
            <a:off x="1279208" y="1445260"/>
            <a:ext cx="327025" cy="338138"/>
          </a:xfrm>
          <a:custGeom>
            <a:avLst/>
            <a:gdLst>
              <a:gd name="T0" fmla="*/ 374 w 386"/>
              <a:gd name="T1" fmla="*/ 344 h 400"/>
              <a:gd name="T2" fmla="*/ 243 w 386"/>
              <a:gd name="T3" fmla="*/ 137 h 400"/>
              <a:gd name="T4" fmla="*/ 243 w 386"/>
              <a:gd name="T5" fmla="*/ 33 h 400"/>
              <a:gd name="T6" fmla="*/ 260 w 386"/>
              <a:gd name="T7" fmla="*/ 33 h 400"/>
              <a:gd name="T8" fmla="*/ 272 w 386"/>
              <a:gd name="T9" fmla="*/ 28 h 400"/>
              <a:gd name="T10" fmla="*/ 277 w 386"/>
              <a:gd name="T11" fmla="*/ 17 h 400"/>
              <a:gd name="T12" fmla="*/ 272 w 386"/>
              <a:gd name="T13" fmla="*/ 5 h 400"/>
              <a:gd name="T14" fmla="*/ 260 w 386"/>
              <a:gd name="T15" fmla="*/ 0 h 400"/>
              <a:gd name="T16" fmla="*/ 126 w 386"/>
              <a:gd name="T17" fmla="*/ 0 h 400"/>
              <a:gd name="T18" fmla="*/ 115 w 386"/>
              <a:gd name="T19" fmla="*/ 5 h 400"/>
              <a:gd name="T20" fmla="*/ 110 w 386"/>
              <a:gd name="T21" fmla="*/ 17 h 400"/>
              <a:gd name="T22" fmla="*/ 115 w 386"/>
              <a:gd name="T23" fmla="*/ 28 h 400"/>
              <a:gd name="T24" fmla="*/ 126 w 386"/>
              <a:gd name="T25" fmla="*/ 33 h 400"/>
              <a:gd name="T26" fmla="*/ 143 w 386"/>
              <a:gd name="T27" fmla="*/ 33 h 400"/>
              <a:gd name="T28" fmla="*/ 143 w 386"/>
              <a:gd name="T29" fmla="*/ 137 h 400"/>
              <a:gd name="T30" fmla="*/ 12 w 386"/>
              <a:gd name="T31" fmla="*/ 344 h 400"/>
              <a:gd name="T32" fmla="*/ 6 w 386"/>
              <a:gd name="T33" fmla="*/ 384 h 400"/>
              <a:gd name="T34" fmla="*/ 43 w 386"/>
              <a:gd name="T35" fmla="*/ 400 h 400"/>
              <a:gd name="T36" fmla="*/ 343 w 386"/>
              <a:gd name="T37" fmla="*/ 400 h 400"/>
              <a:gd name="T38" fmla="*/ 380 w 386"/>
              <a:gd name="T39" fmla="*/ 384 h 400"/>
              <a:gd name="T40" fmla="*/ 374 w 386"/>
              <a:gd name="T41" fmla="*/ 344 h 400"/>
              <a:gd name="T42" fmla="*/ 100 w 386"/>
              <a:gd name="T43" fmla="*/ 267 h 400"/>
              <a:gd name="T44" fmla="*/ 171 w 386"/>
              <a:gd name="T45" fmla="*/ 155 h 400"/>
              <a:gd name="T46" fmla="*/ 177 w 386"/>
              <a:gd name="T47" fmla="*/ 147 h 400"/>
              <a:gd name="T48" fmla="*/ 177 w 386"/>
              <a:gd name="T49" fmla="*/ 33 h 400"/>
              <a:gd name="T50" fmla="*/ 210 w 386"/>
              <a:gd name="T51" fmla="*/ 33 h 400"/>
              <a:gd name="T52" fmla="*/ 210 w 386"/>
              <a:gd name="T53" fmla="*/ 147 h 400"/>
              <a:gd name="T54" fmla="*/ 215 w 386"/>
              <a:gd name="T55" fmla="*/ 155 h 400"/>
              <a:gd name="T56" fmla="*/ 286 w 386"/>
              <a:gd name="T57" fmla="*/ 267 h 400"/>
              <a:gd name="T58" fmla="*/ 100 w 386"/>
              <a:gd name="T59" fmla="*/ 267 h 400"/>
              <a:gd name="T60" fmla="*/ 100 w 386"/>
              <a:gd name="T61" fmla="*/ 267 h 400"/>
              <a:gd name="T62" fmla="*/ 100 w 386"/>
              <a:gd name="T63" fmla="*/ 26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6" h="400">
                <a:moveTo>
                  <a:pt x="374" y="344"/>
                </a:moveTo>
                <a:cubicBezTo>
                  <a:pt x="243" y="137"/>
                  <a:pt x="243" y="137"/>
                  <a:pt x="243" y="137"/>
                </a:cubicBezTo>
                <a:cubicBezTo>
                  <a:pt x="243" y="33"/>
                  <a:pt x="243" y="33"/>
                  <a:pt x="243" y="33"/>
                </a:cubicBezTo>
                <a:cubicBezTo>
                  <a:pt x="260" y="33"/>
                  <a:pt x="260" y="33"/>
                  <a:pt x="260" y="33"/>
                </a:cubicBezTo>
                <a:cubicBezTo>
                  <a:pt x="264" y="33"/>
                  <a:pt x="268" y="32"/>
                  <a:pt x="272" y="28"/>
                </a:cubicBezTo>
                <a:cubicBezTo>
                  <a:pt x="275" y="25"/>
                  <a:pt x="277" y="21"/>
                  <a:pt x="277" y="17"/>
                </a:cubicBezTo>
                <a:cubicBezTo>
                  <a:pt x="277" y="12"/>
                  <a:pt x="275" y="8"/>
                  <a:pt x="272" y="5"/>
                </a:cubicBezTo>
                <a:cubicBezTo>
                  <a:pt x="268" y="2"/>
                  <a:pt x="264" y="0"/>
                  <a:pt x="260" y="0"/>
                </a:cubicBezTo>
                <a:cubicBezTo>
                  <a:pt x="126" y="0"/>
                  <a:pt x="126" y="0"/>
                  <a:pt x="126" y="0"/>
                </a:cubicBezTo>
                <a:cubicBezTo>
                  <a:pt x="122" y="0"/>
                  <a:pt x="118" y="2"/>
                  <a:pt x="115" y="5"/>
                </a:cubicBezTo>
                <a:cubicBezTo>
                  <a:pt x="111" y="8"/>
                  <a:pt x="110" y="12"/>
                  <a:pt x="110" y="17"/>
                </a:cubicBezTo>
                <a:cubicBezTo>
                  <a:pt x="110" y="21"/>
                  <a:pt x="111" y="25"/>
                  <a:pt x="115" y="28"/>
                </a:cubicBezTo>
                <a:cubicBezTo>
                  <a:pt x="118" y="32"/>
                  <a:pt x="122" y="33"/>
                  <a:pt x="126" y="33"/>
                </a:cubicBezTo>
                <a:cubicBezTo>
                  <a:pt x="143" y="33"/>
                  <a:pt x="143" y="33"/>
                  <a:pt x="143" y="33"/>
                </a:cubicBezTo>
                <a:cubicBezTo>
                  <a:pt x="143" y="137"/>
                  <a:pt x="143" y="137"/>
                  <a:pt x="143" y="137"/>
                </a:cubicBezTo>
                <a:cubicBezTo>
                  <a:pt x="12" y="344"/>
                  <a:pt x="12" y="344"/>
                  <a:pt x="12" y="344"/>
                </a:cubicBezTo>
                <a:cubicBezTo>
                  <a:pt x="2" y="360"/>
                  <a:pt x="0" y="373"/>
                  <a:pt x="6" y="384"/>
                </a:cubicBezTo>
                <a:cubicBezTo>
                  <a:pt x="12" y="395"/>
                  <a:pt x="25" y="400"/>
                  <a:pt x="43" y="400"/>
                </a:cubicBezTo>
                <a:cubicBezTo>
                  <a:pt x="343" y="400"/>
                  <a:pt x="343" y="400"/>
                  <a:pt x="343" y="400"/>
                </a:cubicBezTo>
                <a:cubicBezTo>
                  <a:pt x="362" y="400"/>
                  <a:pt x="374" y="395"/>
                  <a:pt x="380" y="384"/>
                </a:cubicBezTo>
                <a:cubicBezTo>
                  <a:pt x="386" y="373"/>
                  <a:pt x="384" y="360"/>
                  <a:pt x="374" y="344"/>
                </a:cubicBezTo>
                <a:close/>
                <a:moveTo>
                  <a:pt x="100" y="267"/>
                </a:moveTo>
                <a:cubicBezTo>
                  <a:pt x="171" y="155"/>
                  <a:pt x="171" y="155"/>
                  <a:pt x="171" y="155"/>
                </a:cubicBezTo>
                <a:cubicBezTo>
                  <a:pt x="177" y="147"/>
                  <a:pt x="177" y="147"/>
                  <a:pt x="177" y="147"/>
                </a:cubicBezTo>
                <a:cubicBezTo>
                  <a:pt x="177" y="33"/>
                  <a:pt x="177" y="33"/>
                  <a:pt x="177" y="33"/>
                </a:cubicBezTo>
                <a:cubicBezTo>
                  <a:pt x="210" y="33"/>
                  <a:pt x="210" y="33"/>
                  <a:pt x="210" y="33"/>
                </a:cubicBezTo>
                <a:cubicBezTo>
                  <a:pt x="210" y="147"/>
                  <a:pt x="210" y="147"/>
                  <a:pt x="210" y="147"/>
                </a:cubicBezTo>
                <a:cubicBezTo>
                  <a:pt x="215" y="155"/>
                  <a:pt x="215" y="155"/>
                  <a:pt x="215" y="155"/>
                </a:cubicBezTo>
                <a:cubicBezTo>
                  <a:pt x="286" y="267"/>
                  <a:pt x="286" y="267"/>
                  <a:pt x="286" y="267"/>
                </a:cubicBezTo>
                <a:lnTo>
                  <a:pt x="100" y="267"/>
                </a:lnTo>
                <a:close/>
                <a:moveTo>
                  <a:pt x="100" y="267"/>
                </a:moveTo>
                <a:cubicBezTo>
                  <a:pt x="100" y="267"/>
                  <a:pt x="100" y="267"/>
                  <a:pt x="100" y="267"/>
                </a:cubicBezTo>
              </a:path>
            </a:pathLst>
          </a:custGeom>
          <a:solidFill>
            <a:srgbClr val="02B3C5"/>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21"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8"/>
          <p:cNvSpPr/>
          <p:nvPr/>
        </p:nvSpPr>
        <p:spPr>
          <a:xfrm>
            <a:off x="127952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3" name="椭圆 10"/>
          <p:cNvSpPr/>
          <p:nvPr/>
        </p:nvSpPr>
        <p:spPr>
          <a:xfrm>
            <a:off x="244158" y="320643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4" name="椭圆 12"/>
          <p:cNvSpPr/>
          <p:nvPr/>
        </p:nvSpPr>
        <p:spPr>
          <a:xfrm>
            <a:off x="2646998" y="608901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5"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椭圆 11"/>
          <p:cNvSpPr/>
          <p:nvPr/>
        </p:nvSpPr>
        <p:spPr>
          <a:xfrm>
            <a:off x="2306955" y="622236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8" name="椭圆 3"/>
          <p:cNvSpPr/>
          <p:nvPr/>
        </p:nvSpPr>
        <p:spPr>
          <a:xfrm>
            <a:off x="958533" y="115284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9" name="Freeform 88"/>
          <p:cNvSpPr>
            <a:spLocks noEditPoints="1"/>
          </p:cNvSpPr>
          <p:nvPr/>
        </p:nvSpPr>
        <p:spPr bwMode="auto">
          <a:xfrm>
            <a:off x="1279208" y="1445260"/>
            <a:ext cx="327025" cy="338138"/>
          </a:xfrm>
          <a:custGeom>
            <a:avLst/>
            <a:gdLst>
              <a:gd name="T0" fmla="*/ 374 w 386"/>
              <a:gd name="T1" fmla="*/ 344 h 400"/>
              <a:gd name="T2" fmla="*/ 243 w 386"/>
              <a:gd name="T3" fmla="*/ 137 h 400"/>
              <a:gd name="T4" fmla="*/ 243 w 386"/>
              <a:gd name="T5" fmla="*/ 33 h 400"/>
              <a:gd name="T6" fmla="*/ 260 w 386"/>
              <a:gd name="T7" fmla="*/ 33 h 400"/>
              <a:gd name="T8" fmla="*/ 272 w 386"/>
              <a:gd name="T9" fmla="*/ 28 h 400"/>
              <a:gd name="T10" fmla="*/ 277 w 386"/>
              <a:gd name="T11" fmla="*/ 17 h 400"/>
              <a:gd name="T12" fmla="*/ 272 w 386"/>
              <a:gd name="T13" fmla="*/ 5 h 400"/>
              <a:gd name="T14" fmla="*/ 260 w 386"/>
              <a:gd name="T15" fmla="*/ 0 h 400"/>
              <a:gd name="T16" fmla="*/ 126 w 386"/>
              <a:gd name="T17" fmla="*/ 0 h 400"/>
              <a:gd name="T18" fmla="*/ 115 w 386"/>
              <a:gd name="T19" fmla="*/ 5 h 400"/>
              <a:gd name="T20" fmla="*/ 110 w 386"/>
              <a:gd name="T21" fmla="*/ 17 h 400"/>
              <a:gd name="T22" fmla="*/ 115 w 386"/>
              <a:gd name="T23" fmla="*/ 28 h 400"/>
              <a:gd name="T24" fmla="*/ 126 w 386"/>
              <a:gd name="T25" fmla="*/ 33 h 400"/>
              <a:gd name="T26" fmla="*/ 143 w 386"/>
              <a:gd name="T27" fmla="*/ 33 h 400"/>
              <a:gd name="T28" fmla="*/ 143 w 386"/>
              <a:gd name="T29" fmla="*/ 137 h 400"/>
              <a:gd name="T30" fmla="*/ 12 w 386"/>
              <a:gd name="T31" fmla="*/ 344 h 400"/>
              <a:gd name="T32" fmla="*/ 6 w 386"/>
              <a:gd name="T33" fmla="*/ 384 h 400"/>
              <a:gd name="T34" fmla="*/ 43 w 386"/>
              <a:gd name="T35" fmla="*/ 400 h 400"/>
              <a:gd name="T36" fmla="*/ 343 w 386"/>
              <a:gd name="T37" fmla="*/ 400 h 400"/>
              <a:gd name="T38" fmla="*/ 380 w 386"/>
              <a:gd name="T39" fmla="*/ 384 h 400"/>
              <a:gd name="T40" fmla="*/ 374 w 386"/>
              <a:gd name="T41" fmla="*/ 344 h 400"/>
              <a:gd name="T42" fmla="*/ 100 w 386"/>
              <a:gd name="T43" fmla="*/ 267 h 400"/>
              <a:gd name="T44" fmla="*/ 171 w 386"/>
              <a:gd name="T45" fmla="*/ 155 h 400"/>
              <a:gd name="T46" fmla="*/ 177 w 386"/>
              <a:gd name="T47" fmla="*/ 147 h 400"/>
              <a:gd name="T48" fmla="*/ 177 w 386"/>
              <a:gd name="T49" fmla="*/ 33 h 400"/>
              <a:gd name="T50" fmla="*/ 210 w 386"/>
              <a:gd name="T51" fmla="*/ 33 h 400"/>
              <a:gd name="T52" fmla="*/ 210 w 386"/>
              <a:gd name="T53" fmla="*/ 147 h 400"/>
              <a:gd name="T54" fmla="*/ 215 w 386"/>
              <a:gd name="T55" fmla="*/ 155 h 400"/>
              <a:gd name="T56" fmla="*/ 286 w 386"/>
              <a:gd name="T57" fmla="*/ 267 h 400"/>
              <a:gd name="T58" fmla="*/ 100 w 386"/>
              <a:gd name="T59" fmla="*/ 267 h 400"/>
              <a:gd name="T60" fmla="*/ 100 w 386"/>
              <a:gd name="T61" fmla="*/ 267 h 400"/>
              <a:gd name="T62" fmla="*/ 100 w 386"/>
              <a:gd name="T63" fmla="*/ 26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6" h="400">
                <a:moveTo>
                  <a:pt x="374" y="344"/>
                </a:moveTo>
                <a:cubicBezTo>
                  <a:pt x="243" y="137"/>
                  <a:pt x="243" y="137"/>
                  <a:pt x="243" y="137"/>
                </a:cubicBezTo>
                <a:cubicBezTo>
                  <a:pt x="243" y="33"/>
                  <a:pt x="243" y="33"/>
                  <a:pt x="243" y="33"/>
                </a:cubicBezTo>
                <a:cubicBezTo>
                  <a:pt x="260" y="33"/>
                  <a:pt x="260" y="33"/>
                  <a:pt x="260" y="33"/>
                </a:cubicBezTo>
                <a:cubicBezTo>
                  <a:pt x="264" y="33"/>
                  <a:pt x="268" y="32"/>
                  <a:pt x="272" y="28"/>
                </a:cubicBezTo>
                <a:cubicBezTo>
                  <a:pt x="275" y="25"/>
                  <a:pt x="277" y="21"/>
                  <a:pt x="277" y="17"/>
                </a:cubicBezTo>
                <a:cubicBezTo>
                  <a:pt x="277" y="12"/>
                  <a:pt x="275" y="8"/>
                  <a:pt x="272" y="5"/>
                </a:cubicBezTo>
                <a:cubicBezTo>
                  <a:pt x="268" y="2"/>
                  <a:pt x="264" y="0"/>
                  <a:pt x="260" y="0"/>
                </a:cubicBezTo>
                <a:cubicBezTo>
                  <a:pt x="126" y="0"/>
                  <a:pt x="126" y="0"/>
                  <a:pt x="126" y="0"/>
                </a:cubicBezTo>
                <a:cubicBezTo>
                  <a:pt x="122" y="0"/>
                  <a:pt x="118" y="2"/>
                  <a:pt x="115" y="5"/>
                </a:cubicBezTo>
                <a:cubicBezTo>
                  <a:pt x="111" y="8"/>
                  <a:pt x="110" y="12"/>
                  <a:pt x="110" y="17"/>
                </a:cubicBezTo>
                <a:cubicBezTo>
                  <a:pt x="110" y="21"/>
                  <a:pt x="111" y="25"/>
                  <a:pt x="115" y="28"/>
                </a:cubicBezTo>
                <a:cubicBezTo>
                  <a:pt x="118" y="32"/>
                  <a:pt x="122" y="33"/>
                  <a:pt x="126" y="33"/>
                </a:cubicBezTo>
                <a:cubicBezTo>
                  <a:pt x="143" y="33"/>
                  <a:pt x="143" y="33"/>
                  <a:pt x="143" y="33"/>
                </a:cubicBezTo>
                <a:cubicBezTo>
                  <a:pt x="143" y="137"/>
                  <a:pt x="143" y="137"/>
                  <a:pt x="143" y="137"/>
                </a:cubicBezTo>
                <a:cubicBezTo>
                  <a:pt x="12" y="344"/>
                  <a:pt x="12" y="344"/>
                  <a:pt x="12" y="344"/>
                </a:cubicBezTo>
                <a:cubicBezTo>
                  <a:pt x="2" y="360"/>
                  <a:pt x="0" y="373"/>
                  <a:pt x="6" y="384"/>
                </a:cubicBezTo>
                <a:cubicBezTo>
                  <a:pt x="12" y="395"/>
                  <a:pt x="25" y="400"/>
                  <a:pt x="43" y="400"/>
                </a:cubicBezTo>
                <a:cubicBezTo>
                  <a:pt x="343" y="400"/>
                  <a:pt x="343" y="400"/>
                  <a:pt x="343" y="400"/>
                </a:cubicBezTo>
                <a:cubicBezTo>
                  <a:pt x="362" y="400"/>
                  <a:pt x="374" y="395"/>
                  <a:pt x="380" y="384"/>
                </a:cubicBezTo>
                <a:cubicBezTo>
                  <a:pt x="386" y="373"/>
                  <a:pt x="384" y="360"/>
                  <a:pt x="374" y="344"/>
                </a:cubicBezTo>
                <a:close/>
                <a:moveTo>
                  <a:pt x="100" y="267"/>
                </a:moveTo>
                <a:cubicBezTo>
                  <a:pt x="171" y="155"/>
                  <a:pt x="171" y="155"/>
                  <a:pt x="171" y="155"/>
                </a:cubicBezTo>
                <a:cubicBezTo>
                  <a:pt x="177" y="147"/>
                  <a:pt x="177" y="147"/>
                  <a:pt x="177" y="147"/>
                </a:cubicBezTo>
                <a:cubicBezTo>
                  <a:pt x="177" y="33"/>
                  <a:pt x="177" y="33"/>
                  <a:pt x="177" y="33"/>
                </a:cubicBezTo>
                <a:cubicBezTo>
                  <a:pt x="210" y="33"/>
                  <a:pt x="210" y="33"/>
                  <a:pt x="210" y="33"/>
                </a:cubicBezTo>
                <a:cubicBezTo>
                  <a:pt x="210" y="147"/>
                  <a:pt x="210" y="147"/>
                  <a:pt x="210" y="147"/>
                </a:cubicBezTo>
                <a:cubicBezTo>
                  <a:pt x="215" y="155"/>
                  <a:pt x="215" y="155"/>
                  <a:pt x="215" y="155"/>
                </a:cubicBezTo>
                <a:cubicBezTo>
                  <a:pt x="286" y="267"/>
                  <a:pt x="286" y="267"/>
                  <a:pt x="286" y="267"/>
                </a:cubicBezTo>
                <a:lnTo>
                  <a:pt x="100" y="267"/>
                </a:lnTo>
                <a:close/>
                <a:moveTo>
                  <a:pt x="100" y="267"/>
                </a:moveTo>
                <a:cubicBezTo>
                  <a:pt x="100" y="267"/>
                  <a:pt x="100" y="267"/>
                  <a:pt x="100" y="267"/>
                </a:cubicBezTo>
              </a:path>
            </a:pathLst>
          </a:custGeom>
          <a:solidFill>
            <a:srgbClr val="02B3C5"/>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31"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2" name="椭圆 8"/>
          <p:cNvSpPr/>
          <p:nvPr/>
        </p:nvSpPr>
        <p:spPr>
          <a:xfrm>
            <a:off x="127952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 name="椭圆 10"/>
          <p:cNvSpPr/>
          <p:nvPr/>
        </p:nvSpPr>
        <p:spPr>
          <a:xfrm>
            <a:off x="244158" y="320643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8" name="椭圆 12"/>
          <p:cNvSpPr/>
          <p:nvPr/>
        </p:nvSpPr>
        <p:spPr>
          <a:xfrm>
            <a:off x="2646998" y="608901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307"/>
                                        </p:tgtEl>
                                        <p:attrNameLst>
                                          <p:attrName>style.visibility</p:attrName>
                                        </p:attrNameLst>
                                      </p:cBhvr>
                                      <p:to>
                                        <p:strVal val="visible"/>
                                      </p:to>
                                    </p:set>
                                    <p:animEffect transition="in" filter="checkerboard(across)">
                                      <p:cBhvr>
                                        <p:cTn id="7" dur="500"/>
                                        <p:tgtEl>
                                          <p:spTgt spid="1230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p:bldP spid="12307" grpId="1"/>
      <p:bldP spid="13" grpId="0"/>
      <p:bldP spid="1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5"/>
          <p:cNvSpPr txBox="1"/>
          <p:nvPr/>
        </p:nvSpPr>
        <p:spPr>
          <a:xfrm>
            <a:off x="958850" y="461010"/>
            <a:ext cx="4794885" cy="521970"/>
          </a:xfrm>
          <a:prstGeom prst="rect">
            <a:avLst/>
          </a:prstGeom>
          <a:noFill/>
          <a:ln w="9525">
            <a:noFill/>
          </a:ln>
        </p:spPr>
        <p:txBody>
          <a:bodyPr wrap="square" anchor="t">
            <a:spAutoFit/>
          </a:bodyPr>
          <a:p>
            <a:pPr defTabSz="914400"/>
            <a:r>
              <a:rPr lang="en-US" sz="2800" dirty="0">
                <a:solidFill>
                  <a:srgbClr val="404040"/>
                </a:solidFill>
                <a:cs typeface="Calibri" panose="020F0502020204030204" pitchFamily="34" charset="0"/>
                <a:sym typeface="+mn-ea"/>
              </a:rPr>
              <a:t>Nguyên Tắc Hiển Thị ( Visibility )</a:t>
            </a:r>
            <a:endParaRPr lang="zh-CN" altLang="en-US" sz="2800" dirty="0">
              <a:solidFill>
                <a:srgbClr val="404040"/>
              </a:solidFill>
              <a:ea typeface="Calibri" panose="020F0502020204030204" pitchFamily="34" charset="0"/>
              <a:cs typeface="Calibri" panose="020F0502020204030204" pitchFamily="34" charset="0"/>
            </a:endParaRPr>
          </a:p>
        </p:txBody>
      </p:sp>
      <p:sp>
        <p:nvSpPr>
          <p:cNvPr id="6" name="椭圆 3"/>
          <p:cNvSpPr/>
          <p:nvPr/>
        </p:nvSpPr>
        <p:spPr>
          <a:xfrm>
            <a:off x="958533" y="115284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Freeform 88"/>
          <p:cNvSpPr>
            <a:spLocks noEditPoints="1"/>
          </p:cNvSpPr>
          <p:nvPr/>
        </p:nvSpPr>
        <p:spPr bwMode="auto">
          <a:xfrm>
            <a:off x="1279208" y="1445260"/>
            <a:ext cx="327025" cy="338138"/>
          </a:xfrm>
          <a:custGeom>
            <a:avLst/>
            <a:gdLst>
              <a:gd name="T0" fmla="*/ 374 w 386"/>
              <a:gd name="T1" fmla="*/ 344 h 400"/>
              <a:gd name="T2" fmla="*/ 243 w 386"/>
              <a:gd name="T3" fmla="*/ 137 h 400"/>
              <a:gd name="T4" fmla="*/ 243 w 386"/>
              <a:gd name="T5" fmla="*/ 33 h 400"/>
              <a:gd name="T6" fmla="*/ 260 w 386"/>
              <a:gd name="T7" fmla="*/ 33 h 400"/>
              <a:gd name="T8" fmla="*/ 272 w 386"/>
              <a:gd name="T9" fmla="*/ 28 h 400"/>
              <a:gd name="T10" fmla="*/ 277 w 386"/>
              <a:gd name="T11" fmla="*/ 17 h 400"/>
              <a:gd name="T12" fmla="*/ 272 w 386"/>
              <a:gd name="T13" fmla="*/ 5 h 400"/>
              <a:gd name="T14" fmla="*/ 260 w 386"/>
              <a:gd name="T15" fmla="*/ 0 h 400"/>
              <a:gd name="T16" fmla="*/ 126 w 386"/>
              <a:gd name="T17" fmla="*/ 0 h 400"/>
              <a:gd name="T18" fmla="*/ 115 w 386"/>
              <a:gd name="T19" fmla="*/ 5 h 400"/>
              <a:gd name="T20" fmla="*/ 110 w 386"/>
              <a:gd name="T21" fmla="*/ 17 h 400"/>
              <a:gd name="T22" fmla="*/ 115 w 386"/>
              <a:gd name="T23" fmla="*/ 28 h 400"/>
              <a:gd name="T24" fmla="*/ 126 w 386"/>
              <a:gd name="T25" fmla="*/ 33 h 400"/>
              <a:gd name="T26" fmla="*/ 143 w 386"/>
              <a:gd name="T27" fmla="*/ 33 h 400"/>
              <a:gd name="T28" fmla="*/ 143 w 386"/>
              <a:gd name="T29" fmla="*/ 137 h 400"/>
              <a:gd name="T30" fmla="*/ 12 w 386"/>
              <a:gd name="T31" fmla="*/ 344 h 400"/>
              <a:gd name="T32" fmla="*/ 6 w 386"/>
              <a:gd name="T33" fmla="*/ 384 h 400"/>
              <a:gd name="T34" fmla="*/ 43 w 386"/>
              <a:gd name="T35" fmla="*/ 400 h 400"/>
              <a:gd name="T36" fmla="*/ 343 w 386"/>
              <a:gd name="T37" fmla="*/ 400 h 400"/>
              <a:gd name="T38" fmla="*/ 380 w 386"/>
              <a:gd name="T39" fmla="*/ 384 h 400"/>
              <a:gd name="T40" fmla="*/ 374 w 386"/>
              <a:gd name="T41" fmla="*/ 344 h 400"/>
              <a:gd name="T42" fmla="*/ 100 w 386"/>
              <a:gd name="T43" fmla="*/ 267 h 400"/>
              <a:gd name="T44" fmla="*/ 171 w 386"/>
              <a:gd name="T45" fmla="*/ 155 h 400"/>
              <a:gd name="T46" fmla="*/ 177 w 386"/>
              <a:gd name="T47" fmla="*/ 147 h 400"/>
              <a:gd name="T48" fmla="*/ 177 w 386"/>
              <a:gd name="T49" fmla="*/ 33 h 400"/>
              <a:gd name="T50" fmla="*/ 210 w 386"/>
              <a:gd name="T51" fmla="*/ 33 h 400"/>
              <a:gd name="T52" fmla="*/ 210 w 386"/>
              <a:gd name="T53" fmla="*/ 147 h 400"/>
              <a:gd name="T54" fmla="*/ 215 w 386"/>
              <a:gd name="T55" fmla="*/ 155 h 400"/>
              <a:gd name="T56" fmla="*/ 286 w 386"/>
              <a:gd name="T57" fmla="*/ 267 h 400"/>
              <a:gd name="T58" fmla="*/ 100 w 386"/>
              <a:gd name="T59" fmla="*/ 267 h 400"/>
              <a:gd name="T60" fmla="*/ 100 w 386"/>
              <a:gd name="T61" fmla="*/ 267 h 400"/>
              <a:gd name="T62" fmla="*/ 100 w 386"/>
              <a:gd name="T63" fmla="*/ 26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6" h="400">
                <a:moveTo>
                  <a:pt x="374" y="344"/>
                </a:moveTo>
                <a:cubicBezTo>
                  <a:pt x="243" y="137"/>
                  <a:pt x="243" y="137"/>
                  <a:pt x="243" y="137"/>
                </a:cubicBezTo>
                <a:cubicBezTo>
                  <a:pt x="243" y="33"/>
                  <a:pt x="243" y="33"/>
                  <a:pt x="243" y="33"/>
                </a:cubicBezTo>
                <a:cubicBezTo>
                  <a:pt x="260" y="33"/>
                  <a:pt x="260" y="33"/>
                  <a:pt x="260" y="33"/>
                </a:cubicBezTo>
                <a:cubicBezTo>
                  <a:pt x="264" y="33"/>
                  <a:pt x="268" y="32"/>
                  <a:pt x="272" y="28"/>
                </a:cubicBezTo>
                <a:cubicBezTo>
                  <a:pt x="275" y="25"/>
                  <a:pt x="277" y="21"/>
                  <a:pt x="277" y="17"/>
                </a:cubicBezTo>
                <a:cubicBezTo>
                  <a:pt x="277" y="12"/>
                  <a:pt x="275" y="8"/>
                  <a:pt x="272" y="5"/>
                </a:cubicBezTo>
                <a:cubicBezTo>
                  <a:pt x="268" y="2"/>
                  <a:pt x="264" y="0"/>
                  <a:pt x="260" y="0"/>
                </a:cubicBezTo>
                <a:cubicBezTo>
                  <a:pt x="126" y="0"/>
                  <a:pt x="126" y="0"/>
                  <a:pt x="126" y="0"/>
                </a:cubicBezTo>
                <a:cubicBezTo>
                  <a:pt x="122" y="0"/>
                  <a:pt x="118" y="2"/>
                  <a:pt x="115" y="5"/>
                </a:cubicBezTo>
                <a:cubicBezTo>
                  <a:pt x="111" y="8"/>
                  <a:pt x="110" y="12"/>
                  <a:pt x="110" y="17"/>
                </a:cubicBezTo>
                <a:cubicBezTo>
                  <a:pt x="110" y="21"/>
                  <a:pt x="111" y="25"/>
                  <a:pt x="115" y="28"/>
                </a:cubicBezTo>
                <a:cubicBezTo>
                  <a:pt x="118" y="32"/>
                  <a:pt x="122" y="33"/>
                  <a:pt x="126" y="33"/>
                </a:cubicBezTo>
                <a:cubicBezTo>
                  <a:pt x="143" y="33"/>
                  <a:pt x="143" y="33"/>
                  <a:pt x="143" y="33"/>
                </a:cubicBezTo>
                <a:cubicBezTo>
                  <a:pt x="143" y="137"/>
                  <a:pt x="143" y="137"/>
                  <a:pt x="143" y="137"/>
                </a:cubicBezTo>
                <a:cubicBezTo>
                  <a:pt x="12" y="344"/>
                  <a:pt x="12" y="344"/>
                  <a:pt x="12" y="344"/>
                </a:cubicBezTo>
                <a:cubicBezTo>
                  <a:pt x="2" y="360"/>
                  <a:pt x="0" y="373"/>
                  <a:pt x="6" y="384"/>
                </a:cubicBezTo>
                <a:cubicBezTo>
                  <a:pt x="12" y="395"/>
                  <a:pt x="25" y="400"/>
                  <a:pt x="43" y="400"/>
                </a:cubicBezTo>
                <a:cubicBezTo>
                  <a:pt x="343" y="400"/>
                  <a:pt x="343" y="400"/>
                  <a:pt x="343" y="400"/>
                </a:cubicBezTo>
                <a:cubicBezTo>
                  <a:pt x="362" y="400"/>
                  <a:pt x="374" y="395"/>
                  <a:pt x="380" y="384"/>
                </a:cubicBezTo>
                <a:cubicBezTo>
                  <a:pt x="386" y="373"/>
                  <a:pt x="384" y="360"/>
                  <a:pt x="374" y="344"/>
                </a:cubicBezTo>
                <a:close/>
                <a:moveTo>
                  <a:pt x="100" y="267"/>
                </a:moveTo>
                <a:cubicBezTo>
                  <a:pt x="171" y="155"/>
                  <a:pt x="171" y="155"/>
                  <a:pt x="171" y="155"/>
                </a:cubicBezTo>
                <a:cubicBezTo>
                  <a:pt x="177" y="147"/>
                  <a:pt x="177" y="147"/>
                  <a:pt x="177" y="147"/>
                </a:cubicBezTo>
                <a:cubicBezTo>
                  <a:pt x="177" y="33"/>
                  <a:pt x="177" y="33"/>
                  <a:pt x="177" y="33"/>
                </a:cubicBezTo>
                <a:cubicBezTo>
                  <a:pt x="210" y="33"/>
                  <a:pt x="210" y="33"/>
                  <a:pt x="210" y="33"/>
                </a:cubicBezTo>
                <a:cubicBezTo>
                  <a:pt x="210" y="147"/>
                  <a:pt x="210" y="147"/>
                  <a:pt x="210" y="147"/>
                </a:cubicBezTo>
                <a:cubicBezTo>
                  <a:pt x="215" y="155"/>
                  <a:pt x="215" y="155"/>
                  <a:pt x="215" y="155"/>
                </a:cubicBezTo>
                <a:cubicBezTo>
                  <a:pt x="286" y="267"/>
                  <a:pt x="286" y="267"/>
                  <a:pt x="286" y="267"/>
                </a:cubicBezTo>
                <a:lnTo>
                  <a:pt x="100" y="267"/>
                </a:lnTo>
                <a:close/>
                <a:moveTo>
                  <a:pt x="100" y="267"/>
                </a:moveTo>
                <a:cubicBezTo>
                  <a:pt x="100" y="267"/>
                  <a:pt x="100" y="267"/>
                  <a:pt x="100" y="267"/>
                </a:cubicBezTo>
              </a:path>
            </a:pathLst>
          </a:custGeom>
          <a:solidFill>
            <a:srgbClr val="02B3C5"/>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9" name="TextBox 13"/>
          <p:cNvSpPr txBox="1"/>
          <p:nvPr/>
        </p:nvSpPr>
        <p:spPr>
          <a:xfrm>
            <a:off x="2128520" y="1383665"/>
            <a:ext cx="1025525" cy="461645"/>
          </a:xfrm>
          <a:prstGeom prst="rect">
            <a:avLst/>
          </a:prstGeom>
          <a:noFill/>
          <a:ln w="9525">
            <a:noFill/>
          </a:ln>
        </p:spPr>
        <p:txBody>
          <a:bodyPr wrap="square" lIns="0" tIns="0" rIns="0" bIns="0" anchor="t">
            <a:spAutoFit/>
            <a:scene3d>
              <a:camera prst="orthographicFront"/>
              <a:lightRig rig="threePt" dir="t"/>
            </a:scene3d>
          </a:bodyPr>
          <a:p>
            <a:pPr defTabSz="1216025">
              <a:spcBef>
                <a:spcPct val="20000"/>
              </a:spcBef>
            </a:pPr>
            <a:r>
              <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Ví dụ</a:t>
            </a:r>
            <a:endPar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
        <p:nvSpPr>
          <p:cNvPr id="34"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5"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6" name="椭圆 8"/>
          <p:cNvSpPr/>
          <p:nvPr/>
        </p:nvSpPr>
        <p:spPr>
          <a:xfrm>
            <a:off x="127952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7" name="椭圆 10"/>
          <p:cNvSpPr/>
          <p:nvPr/>
        </p:nvSpPr>
        <p:spPr>
          <a:xfrm>
            <a:off x="244158" y="320643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1"/>
          <p:cNvSpPr/>
          <p:nvPr/>
        </p:nvSpPr>
        <p:spPr>
          <a:xfrm>
            <a:off x="2306955" y="622236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2"/>
          <p:cNvSpPr/>
          <p:nvPr/>
        </p:nvSpPr>
        <p:spPr>
          <a:xfrm>
            <a:off x="2646998" y="608901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307" name="TextBox 13"/>
          <p:cNvSpPr txBox="1"/>
          <p:nvPr/>
        </p:nvSpPr>
        <p:spPr>
          <a:xfrm>
            <a:off x="2583180" y="1845310"/>
            <a:ext cx="8625205" cy="615315"/>
          </a:xfrm>
          <a:prstGeom prst="rect">
            <a:avLst/>
          </a:prstGeom>
          <a:noFill/>
          <a:ln w="9525">
            <a:noFill/>
          </a:ln>
        </p:spPr>
        <p:txBody>
          <a:bodyPr wrap="square" lIns="0" tIns="0" rIns="0" bIns="0" anchor="t">
            <a:spAutoFit/>
          </a:bodyPr>
          <a:p>
            <a:pPr defTabSz="1216025">
              <a:spcBef>
                <a:spcPct val="20000"/>
              </a:spcBef>
            </a:pP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 Ngoài ra ta còn các ví dụ áp dụng nguyên tắc này tốt hoặc chưa tốt về nguyên tắc này trong đời sống của chúng ta:</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sp>
        <p:nvSpPr>
          <p:cNvPr id="13" name="TextBox 13"/>
          <p:cNvSpPr txBox="1"/>
          <p:nvPr/>
        </p:nvSpPr>
        <p:spPr>
          <a:xfrm>
            <a:off x="3067050" y="5783580"/>
            <a:ext cx="8140700" cy="923290"/>
          </a:xfrm>
          <a:prstGeom prst="rect">
            <a:avLst/>
          </a:prstGeom>
          <a:noFill/>
          <a:ln w="9525">
            <a:noFill/>
          </a:ln>
        </p:spPr>
        <p:txBody>
          <a:bodyPr wrap="square" lIns="0" tIns="0" rIns="0" bIns="0" anchor="t">
            <a:spAutoFit/>
          </a:bodyPr>
          <a:p>
            <a:pPr defTabSz="1216025">
              <a:spcBef>
                <a:spcPct val="20000"/>
              </a:spcBef>
            </a:pP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Nhìn ở hình trên ta thấy các thanh công cụ rất lộn xộn, làm vậy sẽ rất rối mắt người dùng và làm cho người dùng tốn thời gian khi tìm công cụ mà mà mình cần.</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pic>
        <p:nvPicPr>
          <p:cNvPr id="31" name="Picture 31" descr="C://Users/Asus/AppData/Local/Temp/Garena/gxx/ScreenCapture/qB4024.jpg"/>
          <p:cNvPicPr>
            <a:picLocks noChangeAspect="1" noChangeArrowheads="1"/>
          </p:cNvPicPr>
          <p:nvPr>
            <p:ph idx="1"/>
          </p:nvPr>
        </p:nvPicPr>
        <p:blipFill>
          <a:blip r:embed="rId1" cstate="print"/>
          <a:srcRect/>
          <a:stretch>
            <a:fillRect/>
          </a:stretch>
        </p:blipFill>
        <p:spPr>
          <a:xfrm>
            <a:off x="3154680" y="2622550"/>
            <a:ext cx="7856855" cy="306895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222115" y="2921635"/>
            <a:ext cx="3747770" cy="1014730"/>
          </a:xfrm>
          <a:prstGeom prst="rect">
            <a:avLst/>
          </a:prstGeom>
          <a:noFill/>
          <a:ln w="9525">
            <a:noFill/>
          </a:ln>
        </p:spPr>
        <p:txBody>
          <a:bodyPr wrap="square" anchor="t">
            <a:spAutoFit/>
          </a:bodyPr>
          <a:p>
            <a:pPr algn="ctr"/>
            <a:r>
              <a:rPr lang="en-US" altLang="zh-CN" sz="6000" dirty="0">
                <a:solidFill>
                  <a:schemeClr val="bg1"/>
                </a:solidFill>
                <a:ea typeface="SimSun" panose="02010600030101010101" pitchFamily="2" charset="-122"/>
                <a:cs typeface="Calibri" panose="020F0502020204030204" pitchFamily="34" charset="0"/>
              </a:rPr>
              <a:t>Affordance</a:t>
            </a:r>
            <a:r>
              <a:rPr lang="en-US" sz="6000" dirty="0">
                <a:solidFill>
                  <a:srgbClr val="404040"/>
                </a:solidFill>
                <a:cs typeface="Calibri" panose="020F0502020204030204" pitchFamily="34" charset="0"/>
                <a:sym typeface="+mn-ea"/>
              </a:rPr>
              <a:t> </a:t>
            </a:r>
            <a:endParaRPr lang="zh-CN" altLang="en-US" sz="6000" dirty="0">
              <a:solidFill>
                <a:schemeClr val="bg1"/>
              </a:solidFill>
              <a:ea typeface="SimSun" panose="02010600030101010101" pitchFamily="2" charset="-122"/>
              <a:cs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椭圆 11"/>
          <p:cNvSpPr/>
          <p:nvPr/>
        </p:nvSpPr>
        <p:spPr>
          <a:xfrm>
            <a:off x="2306955" y="622236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9" name="椭圆 12"/>
          <p:cNvSpPr/>
          <p:nvPr/>
        </p:nvSpPr>
        <p:spPr>
          <a:xfrm>
            <a:off x="2646998" y="6103620"/>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3"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4" name="椭圆 8"/>
          <p:cNvSpPr/>
          <p:nvPr/>
        </p:nvSpPr>
        <p:spPr>
          <a:xfrm>
            <a:off x="127952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5" name="椭圆 6"/>
          <p:cNvSpPr/>
          <p:nvPr/>
        </p:nvSpPr>
        <p:spPr>
          <a:xfrm>
            <a:off x="819150" y="132683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Freeform 358"/>
          <p:cNvSpPr>
            <a:spLocks noEditPoints="1"/>
          </p:cNvSpPr>
          <p:nvPr/>
        </p:nvSpPr>
        <p:spPr bwMode="auto">
          <a:xfrm>
            <a:off x="1103630" y="1573530"/>
            <a:ext cx="365760" cy="368300"/>
          </a:xfrm>
          <a:custGeom>
            <a:avLst/>
            <a:gdLst>
              <a:gd name="T0" fmla="*/ 0 w 325"/>
              <a:gd name="T1" fmla="*/ 217 h 325"/>
              <a:gd name="T2" fmla="*/ 0 w 325"/>
              <a:gd name="T3" fmla="*/ 325 h 325"/>
              <a:gd name="T4" fmla="*/ 108 w 325"/>
              <a:gd name="T5" fmla="*/ 325 h 325"/>
              <a:gd name="T6" fmla="*/ 325 w 325"/>
              <a:gd name="T7" fmla="*/ 108 h 325"/>
              <a:gd name="T8" fmla="*/ 217 w 325"/>
              <a:gd name="T9" fmla="*/ 0 h 325"/>
              <a:gd name="T10" fmla="*/ 0 w 325"/>
              <a:gd name="T11" fmla="*/ 217 h 325"/>
              <a:gd name="T12" fmla="*/ 95 w 325"/>
              <a:gd name="T13" fmla="*/ 292 h 325"/>
              <a:gd name="T14" fmla="*/ 67 w 325"/>
              <a:gd name="T15" fmla="*/ 292 h 325"/>
              <a:gd name="T16" fmla="*/ 67 w 325"/>
              <a:gd name="T17" fmla="*/ 258 h 325"/>
              <a:gd name="T18" fmla="*/ 33 w 325"/>
              <a:gd name="T19" fmla="*/ 258 h 325"/>
              <a:gd name="T20" fmla="*/ 33 w 325"/>
              <a:gd name="T21" fmla="*/ 230 h 325"/>
              <a:gd name="T22" fmla="*/ 57 w 325"/>
              <a:gd name="T23" fmla="*/ 207 h 325"/>
              <a:gd name="T24" fmla="*/ 118 w 325"/>
              <a:gd name="T25" fmla="*/ 268 h 325"/>
              <a:gd name="T26" fmla="*/ 95 w 325"/>
              <a:gd name="T27" fmla="*/ 292 h 325"/>
              <a:gd name="T28" fmla="*/ 225 w 325"/>
              <a:gd name="T29" fmla="*/ 44 h 325"/>
              <a:gd name="T30" fmla="*/ 231 w 325"/>
              <a:gd name="T31" fmla="*/ 50 h 325"/>
              <a:gd name="T32" fmla="*/ 229 w 325"/>
              <a:gd name="T33" fmla="*/ 54 h 325"/>
              <a:gd name="T34" fmla="*/ 88 w 325"/>
              <a:gd name="T35" fmla="*/ 195 h 325"/>
              <a:gd name="T36" fmla="*/ 83 w 325"/>
              <a:gd name="T37" fmla="*/ 197 h 325"/>
              <a:gd name="T38" fmla="*/ 78 w 325"/>
              <a:gd name="T39" fmla="*/ 191 h 325"/>
              <a:gd name="T40" fmla="*/ 80 w 325"/>
              <a:gd name="T41" fmla="*/ 187 h 325"/>
              <a:gd name="T42" fmla="*/ 221 w 325"/>
              <a:gd name="T43" fmla="*/ 46 h 325"/>
              <a:gd name="T44" fmla="*/ 225 w 325"/>
              <a:gd name="T45" fmla="*/ 44 h 325"/>
              <a:gd name="T46" fmla="*/ 225 w 325"/>
              <a:gd name="T47" fmla="*/ 44 h 325"/>
              <a:gd name="T48" fmla="*/ 225 w 325"/>
              <a:gd name="T49" fmla="*/ 4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5" h="325">
                <a:moveTo>
                  <a:pt x="0" y="217"/>
                </a:moveTo>
                <a:cubicBezTo>
                  <a:pt x="0" y="325"/>
                  <a:pt x="0" y="325"/>
                  <a:pt x="0" y="325"/>
                </a:cubicBezTo>
                <a:cubicBezTo>
                  <a:pt x="108" y="325"/>
                  <a:pt x="108" y="325"/>
                  <a:pt x="108" y="325"/>
                </a:cubicBezTo>
                <a:cubicBezTo>
                  <a:pt x="325" y="108"/>
                  <a:pt x="325" y="108"/>
                  <a:pt x="325" y="108"/>
                </a:cubicBezTo>
                <a:cubicBezTo>
                  <a:pt x="217" y="0"/>
                  <a:pt x="217" y="0"/>
                  <a:pt x="217" y="0"/>
                </a:cubicBezTo>
                <a:lnTo>
                  <a:pt x="0" y="217"/>
                </a:lnTo>
                <a:close/>
                <a:moveTo>
                  <a:pt x="95" y="292"/>
                </a:moveTo>
                <a:cubicBezTo>
                  <a:pt x="67" y="292"/>
                  <a:pt x="67" y="292"/>
                  <a:pt x="67" y="292"/>
                </a:cubicBezTo>
                <a:cubicBezTo>
                  <a:pt x="67" y="258"/>
                  <a:pt x="67" y="258"/>
                  <a:pt x="67" y="258"/>
                </a:cubicBezTo>
                <a:cubicBezTo>
                  <a:pt x="33" y="258"/>
                  <a:pt x="33" y="258"/>
                  <a:pt x="33" y="258"/>
                </a:cubicBezTo>
                <a:cubicBezTo>
                  <a:pt x="33" y="230"/>
                  <a:pt x="33" y="230"/>
                  <a:pt x="33" y="230"/>
                </a:cubicBezTo>
                <a:cubicBezTo>
                  <a:pt x="57" y="207"/>
                  <a:pt x="57" y="207"/>
                  <a:pt x="57" y="207"/>
                </a:cubicBezTo>
                <a:cubicBezTo>
                  <a:pt x="118" y="268"/>
                  <a:pt x="118" y="268"/>
                  <a:pt x="118" y="268"/>
                </a:cubicBezTo>
                <a:lnTo>
                  <a:pt x="95" y="292"/>
                </a:lnTo>
                <a:close/>
                <a:moveTo>
                  <a:pt x="225" y="44"/>
                </a:moveTo>
                <a:cubicBezTo>
                  <a:pt x="229" y="44"/>
                  <a:pt x="231" y="46"/>
                  <a:pt x="231" y="50"/>
                </a:cubicBezTo>
                <a:cubicBezTo>
                  <a:pt x="231" y="51"/>
                  <a:pt x="230" y="53"/>
                  <a:pt x="229" y="54"/>
                </a:cubicBezTo>
                <a:cubicBezTo>
                  <a:pt x="88" y="195"/>
                  <a:pt x="88" y="195"/>
                  <a:pt x="88" y="195"/>
                </a:cubicBezTo>
                <a:cubicBezTo>
                  <a:pt x="87" y="197"/>
                  <a:pt x="85" y="197"/>
                  <a:pt x="83" y="197"/>
                </a:cubicBezTo>
                <a:cubicBezTo>
                  <a:pt x="80" y="197"/>
                  <a:pt x="78" y="195"/>
                  <a:pt x="78" y="191"/>
                </a:cubicBezTo>
                <a:cubicBezTo>
                  <a:pt x="78" y="190"/>
                  <a:pt x="78" y="188"/>
                  <a:pt x="80" y="187"/>
                </a:cubicBezTo>
                <a:cubicBezTo>
                  <a:pt x="221" y="46"/>
                  <a:pt x="221" y="46"/>
                  <a:pt x="221" y="46"/>
                </a:cubicBezTo>
                <a:cubicBezTo>
                  <a:pt x="222" y="45"/>
                  <a:pt x="224" y="44"/>
                  <a:pt x="225" y="44"/>
                </a:cubicBezTo>
                <a:close/>
                <a:moveTo>
                  <a:pt x="225" y="44"/>
                </a:moveTo>
                <a:cubicBezTo>
                  <a:pt x="225" y="44"/>
                  <a:pt x="225" y="44"/>
                  <a:pt x="225" y="44"/>
                </a:cubicBezTo>
              </a:path>
            </a:pathLst>
          </a:custGeom>
          <a:solidFill>
            <a:srgbClr val="6A3C7C"/>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27" name="Freeform 359"/>
          <p:cNvSpPr>
            <a:spLocks noEditPoints="1"/>
          </p:cNvSpPr>
          <p:nvPr/>
        </p:nvSpPr>
        <p:spPr bwMode="auto">
          <a:xfrm>
            <a:off x="1258888" y="1680845"/>
            <a:ext cx="106363" cy="106363"/>
          </a:xfrm>
          <a:custGeom>
            <a:avLst/>
            <a:gdLst>
              <a:gd name="T0" fmla="*/ 151 w 161"/>
              <a:gd name="T1" fmla="*/ 71 h 161"/>
              <a:gd name="T2" fmla="*/ 90 w 161"/>
              <a:gd name="T3" fmla="*/ 10 h 161"/>
              <a:gd name="T4" fmla="*/ 66 w 161"/>
              <a:gd name="T5" fmla="*/ 0 h 161"/>
              <a:gd name="T6" fmla="*/ 43 w 161"/>
              <a:gd name="T7" fmla="*/ 10 h 161"/>
              <a:gd name="T8" fmla="*/ 0 w 161"/>
              <a:gd name="T9" fmla="*/ 53 h 161"/>
              <a:gd name="T10" fmla="*/ 108 w 161"/>
              <a:gd name="T11" fmla="*/ 161 h 161"/>
              <a:gd name="T12" fmla="*/ 151 w 161"/>
              <a:gd name="T13" fmla="*/ 118 h 161"/>
              <a:gd name="T14" fmla="*/ 161 w 161"/>
              <a:gd name="T15" fmla="*/ 95 h 161"/>
              <a:gd name="T16" fmla="*/ 151 w 161"/>
              <a:gd name="T17" fmla="*/ 71 h 161"/>
              <a:gd name="T18" fmla="*/ 151 w 161"/>
              <a:gd name="T19" fmla="*/ 71 h 161"/>
              <a:gd name="T20" fmla="*/ 151 w 161"/>
              <a:gd name="T21"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161">
                <a:moveTo>
                  <a:pt x="151" y="71"/>
                </a:moveTo>
                <a:cubicBezTo>
                  <a:pt x="90" y="10"/>
                  <a:pt x="90" y="10"/>
                  <a:pt x="90" y="10"/>
                </a:cubicBezTo>
                <a:cubicBezTo>
                  <a:pt x="83" y="3"/>
                  <a:pt x="76" y="0"/>
                  <a:pt x="66" y="0"/>
                </a:cubicBezTo>
                <a:cubicBezTo>
                  <a:pt x="57" y="0"/>
                  <a:pt x="49" y="3"/>
                  <a:pt x="43" y="10"/>
                </a:cubicBezTo>
                <a:cubicBezTo>
                  <a:pt x="0" y="53"/>
                  <a:pt x="0" y="53"/>
                  <a:pt x="0" y="53"/>
                </a:cubicBezTo>
                <a:cubicBezTo>
                  <a:pt x="108" y="161"/>
                  <a:pt x="108" y="161"/>
                  <a:pt x="108" y="161"/>
                </a:cubicBezTo>
                <a:cubicBezTo>
                  <a:pt x="151" y="118"/>
                  <a:pt x="151" y="118"/>
                  <a:pt x="151" y="118"/>
                </a:cubicBezTo>
                <a:cubicBezTo>
                  <a:pt x="158" y="112"/>
                  <a:pt x="161" y="104"/>
                  <a:pt x="161" y="95"/>
                </a:cubicBezTo>
                <a:cubicBezTo>
                  <a:pt x="161" y="86"/>
                  <a:pt x="158" y="78"/>
                  <a:pt x="151" y="71"/>
                </a:cubicBezTo>
                <a:close/>
                <a:moveTo>
                  <a:pt x="151" y="71"/>
                </a:moveTo>
                <a:cubicBezTo>
                  <a:pt x="151" y="71"/>
                  <a:pt x="151" y="71"/>
                  <a:pt x="151" y="71"/>
                </a:cubicBezTo>
              </a:path>
            </a:pathLst>
          </a:custGeom>
          <a:solidFill>
            <a:srgbClr val="6A3C7C"/>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28" name="TextBox 13"/>
          <p:cNvSpPr txBox="1"/>
          <p:nvPr/>
        </p:nvSpPr>
        <p:spPr>
          <a:xfrm>
            <a:off x="2034540" y="1557655"/>
            <a:ext cx="1897380" cy="461645"/>
          </a:xfrm>
          <a:prstGeom prst="rect">
            <a:avLst/>
          </a:prstGeom>
          <a:noFill/>
          <a:ln w="9525">
            <a:noFill/>
          </a:ln>
        </p:spPr>
        <p:txBody>
          <a:bodyPr wrap="square" lIns="0" tIns="0" rIns="0" bIns="0" anchor="t">
            <a:spAutoFit/>
            <a:scene3d>
              <a:camera prst="orthographicFront"/>
              <a:lightRig rig="threePt" dir="t"/>
            </a:scene3d>
          </a:bodyPr>
          <a:p>
            <a:pPr defTabSz="1216025">
              <a:spcBef>
                <a:spcPct val="20000"/>
              </a:spcBef>
            </a:pPr>
            <a:r>
              <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Khái niệm</a:t>
            </a:r>
            <a:endPar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
        <p:nvSpPr>
          <p:cNvPr id="29" name="文本框 5"/>
          <p:cNvSpPr txBox="1"/>
          <p:nvPr/>
        </p:nvSpPr>
        <p:spPr>
          <a:xfrm>
            <a:off x="386080" y="476250"/>
            <a:ext cx="5457190" cy="521970"/>
          </a:xfrm>
          <a:prstGeom prst="rect">
            <a:avLst/>
          </a:prstGeom>
          <a:noFill/>
          <a:ln w="9525">
            <a:noFill/>
          </a:ln>
        </p:spPr>
        <p:txBody>
          <a:bodyPr wrap="square" anchor="t">
            <a:spAutoFit/>
          </a:bodyPr>
          <a:p>
            <a:pPr defTabSz="914400"/>
            <a:r>
              <a:rPr lang="en-US" sz="2800" dirty="0">
                <a:solidFill>
                  <a:srgbClr val="404040"/>
                </a:solidFill>
                <a:cs typeface="Calibri" panose="020F0502020204030204" pitchFamily="34" charset="0"/>
                <a:sym typeface="+mn-ea"/>
              </a:rPr>
              <a:t>Nguyên Tắc Tương Tác ( Affordance )</a:t>
            </a:r>
            <a:endParaRPr lang="zh-CN" altLang="en-US" sz="2800" dirty="0">
              <a:solidFill>
                <a:srgbClr val="404040"/>
              </a:solidFill>
              <a:ea typeface="Calibri" panose="020F0502020204030204" pitchFamily="34" charset="0"/>
              <a:cs typeface="Calibri" panose="020F0502020204030204" pitchFamily="34" charset="0"/>
            </a:endParaRPr>
          </a:p>
        </p:txBody>
      </p:sp>
      <p:sp>
        <p:nvSpPr>
          <p:cNvPr id="30" name="椭圆 10"/>
          <p:cNvSpPr/>
          <p:nvPr/>
        </p:nvSpPr>
        <p:spPr>
          <a:xfrm>
            <a:off x="244158" y="320643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307" name="TextBox 13"/>
          <p:cNvSpPr txBox="1"/>
          <p:nvPr/>
        </p:nvSpPr>
        <p:spPr>
          <a:xfrm>
            <a:off x="2969260" y="2407920"/>
            <a:ext cx="8594090" cy="1230630"/>
          </a:xfrm>
          <a:prstGeom prst="rect">
            <a:avLst/>
          </a:prstGeom>
          <a:noFill/>
          <a:ln w="9525">
            <a:noFill/>
          </a:ln>
        </p:spPr>
        <p:txBody>
          <a:bodyPr wrap="square" lIns="0" tIns="0" rIns="0" bIns="0" anchor="t">
            <a:spAutoFit/>
          </a:bodyPr>
          <a:p>
            <a:pPr defTabSz="1216025">
              <a:spcBef>
                <a:spcPct val="20000"/>
              </a:spcBef>
            </a:pP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 Là nguyên tắc nhắm tới thuộc tính của một đối tượng mà hướng dẫn người dùng cách sử dụng thuộc tính ấy. Mục đích chủ yếu của sự hướng dẫn này là đưa ra một manh mối nào đó cho người sử dụng thực hiện mục đích của mình.</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sp>
        <p:nvSpPr>
          <p:cNvPr id="41" name="TextBox 13"/>
          <p:cNvSpPr txBox="1"/>
          <p:nvPr/>
        </p:nvSpPr>
        <p:spPr>
          <a:xfrm>
            <a:off x="2969260" y="3937000"/>
            <a:ext cx="8593455" cy="2831465"/>
          </a:xfrm>
          <a:prstGeom prst="rect">
            <a:avLst/>
          </a:prstGeom>
          <a:noFill/>
          <a:ln w="9525">
            <a:noFill/>
          </a:ln>
        </p:spPr>
        <p:txBody>
          <a:bodyPr wrap="square" lIns="0" tIns="0" rIns="0" bIns="0" anchor="t">
            <a:spAutoFit/>
          </a:bodyPr>
          <a:p>
            <a:pPr defTabSz="1216025">
              <a:spcBef>
                <a:spcPct val="20000"/>
              </a:spcBef>
            </a:pP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-Trong đời sống của chúng ta, thứ mà chúng ta tương tác nhiều nhất là cửa ra vào. Khi bạn đứng trước một cánh cửa thì sẽ có hai trường hợp xảy ra. Thứ nhất, bạn đẩy cánh cửa vào, thứ hai, bạn kéo cánh cửa ra. Nhưng khi bạn đứng trước một cánh cửa không có biển hướng dẫn thì bạn sẽ không biết phải sử dụng cách nào trước.</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a:p>
            <a:pPr defTabSz="1216025">
              <a:spcBef>
                <a:spcPct val="20000"/>
              </a:spcBef>
            </a:pP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 Nếu bạn sử dụng trường hợp 1 mà không hiệu quả thì bạn sẽ quay về trường hợp 2 và ngược lại. Khi bạn sử dụng các trường hợp lên cánh cửa tức là bạn đang đưa một sự tương tác trực tiếp để nhấn mạnh là cánh cửa này chỉ có thể đi ra hoặc đi vào bằng phương án mà bạn vừa đề ra. </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sp>
        <p:nvSpPr>
          <p:cNvPr id="4" name="椭圆 11"/>
          <p:cNvSpPr/>
          <p:nvPr/>
        </p:nvSpPr>
        <p:spPr>
          <a:xfrm>
            <a:off x="2286635" y="623760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12"/>
          <p:cNvSpPr/>
          <p:nvPr/>
        </p:nvSpPr>
        <p:spPr>
          <a:xfrm>
            <a:off x="2626678" y="6118860"/>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rot="10800000">
            <a:off x="-20320" y="395541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7"/>
          <p:cNvSpPr/>
          <p:nvPr/>
        </p:nvSpPr>
        <p:spPr>
          <a:xfrm>
            <a:off x="2108200" y="539591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8"/>
          <p:cNvSpPr/>
          <p:nvPr/>
        </p:nvSpPr>
        <p:spPr>
          <a:xfrm>
            <a:off x="1259205" y="365379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6"/>
          <p:cNvSpPr/>
          <p:nvPr/>
        </p:nvSpPr>
        <p:spPr>
          <a:xfrm>
            <a:off x="798830" y="134207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Freeform 358"/>
          <p:cNvSpPr>
            <a:spLocks noEditPoints="1"/>
          </p:cNvSpPr>
          <p:nvPr/>
        </p:nvSpPr>
        <p:spPr bwMode="auto">
          <a:xfrm>
            <a:off x="1083310" y="1588770"/>
            <a:ext cx="365760" cy="368300"/>
          </a:xfrm>
          <a:custGeom>
            <a:avLst/>
            <a:gdLst>
              <a:gd name="T0" fmla="*/ 0 w 325"/>
              <a:gd name="T1" fmla="*/ 217 h 325"/>
              <a:gd name="T2" fmla="*/ 0 w 325"/>
              <a:gd name="T3" fmla="*/ 325 h 325"/>
              <a:gd name="T4" fmla="*/ 108 w 325"/>
              <a:gd name="T5" fmla="*/ 325 h 325"/>
              <a:gd name="T6" fmla="*/ 325 w 325"/>
              <a:gd name="T7" fmla="*/ 108 h 325"/>
              <a:gd name="T8" fmla="*/ 217 w 325"/>
              <a:gd name="T9" fmla="*/ 0 h 325"/>
              <a:gd name="T10" fmla="*/ 0 w 325"/>
              <a:gd name="T11" fmla="*/ 217 h 325"/>
              <a:gd name="T12" fmla="*/ 95 w 325"/>
              <a:gd name="T13" fmla="*/ 292 h 325"/>
              <a:gd name="T14" fmla="*/ 67 w 325"/>
              <a:gd name="T15" fmla="*/ 292 h 325"/>
              <a:gd name="T16" fmla="*/ 67 w 325"/>
              <a:gd name="T17" fmla="*/ 258 h 325"/>
              <a:gd name="T18" fmla="*/ 33 w 325"/>
              <a:gd name="T19" fmla="*/ 258 h 325"/>
              <a:gd name="T20" fmla="*/ 33 w 325"/>
              <a:gd name="T21" fmla="*/ 230 h 325"/>
              <a:gd name="T22" fmla="*/ 57 w 325"/>
              <a:gd name="T23" fmla="*/ 207 h 325"/>
              <a:gd name="T24" fmla="*/ 118 w 325"/>
              <a:gd name="T25" fmla="*/ 268 h 325"/>
              <a:gd name="T26" fmla="*/ 95 w 325"/>
              <a:gd name="T27" fmla="*/ 292 h 325"/>
              <a:gd name="T28" fmla="*/ 225 w 325"/>
              <a:gd name="T29" fmla="*/ 44 h 325"/>
              <a:gd name="T30" fmla="*/ 231 w 325"/>
              <a:gd name="T31" fmla="*/ 50 h 325"/>
              <a:gd name="T32" fmla="*/ 229 w 325"/>
              <a:gd name="T33" fmla="*/ 54 h 325"/>
              <a:gd name="T34" fmla="*/ 88 w 325"/>
              <a:gd name="T35" fmla="*/ 195 h 325"/>
              <a:gd name="T36" fmla="*/ 83 w 325"/>
              <a:gd name="T37" fmla="*/ 197 h 325"/>
              <a:gd name="T38" fmla="*/ 78 w 325"/>
              <a:gd name="T39" fmla="*/ 191 h 325"/>
              <a:gd name="T40" fmla="*/ 80 w 325"/>
              <a:gd name="T41" fmla="*/ 187 h 325"/>
              <a:gd name="T42" fmla="*/ 221 w 325"/>
              <a:gd name="T43" fmla="*/ 46 h 325"/>
              <a:gd name="T44" fmla="*/ 225 w 325"/>
              <a:gd name="T45" fmla="*/ 44 h 325"/>
              <a:gd name="T46" fmla="*/ 225 w 325"/>
              <a:gd name="T47" fmla="*/ 44 h 325"/>
              <a:gd name="T48" fmla="*/ 225 w 325"/>
              <a:gd name="T49" fmla="*/ 4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5" h="325">
                <a:moveTo>
                  <a:pt x="0" y="217"/>
                </a:moveTo>
                <a:cubicBezTo>
                  <a:pt x="0" y="325"/>
                  <a:pt x="0" y="325"/>
                  <a:pt x="0" y="325"/>
                </a:cubicBezTo>
                <a:cubicBezTo>
                  <a:pt x="108" y="325"/>
                  <a:pt x="108" y="325"/>
                  <a:pt x="108" y="325"/>
                </a:cubicBezTo>
                <a:cubicBezTo>
                  <a:pt x="325" y="108"/>
                  <a:pt x="325" y="108"/>
                  <a:pt x="325" y="108"/>
                </a:cubicBezTo>
                <a:cubicBezTo>
                  <a:pt x="217" y="0"/>
                  <a:pt x="217" y="0"/>
                  <a:pt x="217" y="0"/>
                </a:cubicBezTo>
                <a:lnTo>
                  <a:pt x="0" y="217"/>
                </a:lnTo>
                <a:close/>
                <a:moveTo>
                  <a:pt x="95" y="292"/>
                </a:moveTo>
                <a:cubicBezTo>
                  <a:pt x="67" y="292"/>
                  <a:pt x="67" y="292"/>
                  <a:pt x="67" y="292"/>
                </a:cubicBezTo>
                <a:cubicBezTo>
                  <a:pt x="67" y="258"/>
                  <a:pt x="67" y="258"/>
                  <a:pt x="67" y="258"/>
                </a:cubicBezTo>
                <a:cubicBezTo>
                  <a:pt x="33" y="258"/>
                  <a:pt x="33" y="258"/>
                  <a:pt x="33" y="258"/>
                </a:cubicBezTo>
                <a:cubicBezTo>
                  <a:pt x="33" y="230"/>
                  <a:pt x="33" y="230"/>
                  <a:pt x="33" y="230"/>
                </a:cubicBezTo>
                <a:cubicBezTo>
                  <a:pt x="57" y="207"/>
                  <a:pt x="57" y="207"/>
                  <a:pt x="57" y="207"/>
                </a:cubicBezTo>
                <a:cubicBezTo>
                  <a:pt x="118" y="268"/>
                  <a:pt x="118" y="268"/>
                  <a:pt x="118" y="268"/>
                </a:cubicBezTo>
                <a:lnTo>
                  <a:pt x="95" y="292"/>
                </a:lnTo>
                <a:close/>
                <a:moveTo>
                  <a:pt x="225" y="44"/>
                </a:moveTo>
                <a:cubicBezTo>
                  <a:pt x="229" y="44"/>
                  <a:pt x="231" y="46"/>
                  <a:pt x="231" y="50"/>
                </a:cubicBezTo>
                <a:cubicBezTo>
                  <a:pt x="231" y="51"/>
                  <a:pt x="230" y="53"/>
                  <a:pt x="229" y="54"/>
                </a:cubicBezTo>
                <a:cubicBezTo>
                  <a:pt x="88" y="195"/>
                  <a:pt x="88" y="195"/>
                  <a:pt x="88" y="195"/>
                </a:cubicBezTo>
                <a:cubicBezTo>
                  <a:pt x="87" y="197"/>
                  <a:pt x="85" y="197"/>
                  <a:pt x="83" y="197"/>
                </a:cubicBezTo>
                <a:cubicBezTo>
                  <a:pt x="80" y="197"/>
                  <a:pt x="78" y="195"/>
                  <a:pt x="78" y="191"/>
                </a:cubicBezTo>
                <a:cubicBezTo>
                  <a:pt x="78" y="190"/>
                  <a:pt x="78" y="188"/>
                  <a:pt x="80" y="187"/>
                </a:cubicBezTo>
                <a:cubicBezTo>
                  <a:pt x="221" y="46"/>
                  <a:pt x="221" y="46"/>
                  <a:pt x="221" y="46"/>
                </a:cubicBezTo>
                <a:cubicBezTo>
                  <a:pt x="222" y="45"/>
                  <a:pt x="224" y="44"/>
                  <a:pt x="225" y="44"/>
                </a:cubicBezTo>
                <a:close/>
                <a:moveTo>
                  <a:pt x="225" y="44"/>
                </a:moveTo>
                <a:cubicBezTo>
                  <a:pt x="225" y="44"/>
                  <a:pt x="225" y="44"/>
                  <a:pt x="225" y="44"/>
                </a:cubicBezTo>
              </a:path>
            </a:pathLst>
          </a:custGeom>
          <a:solidFill>
            <a:srgbClr val="6A3C7C"/>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13" name="椭圆 10"/>
          <p:cNvSpPr/>
          <p:nvPr/>
        </p:nvSpPr>
        <p:spPr>
          <a:xfrm>
            <a:off x="223838" y="322167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307"/>
                                        </p:tgtEl>
                                        <p:attrNameLst>
                                          <p:attrName>style.visibility</p:attrName>
                                        </p:attrNameLst>
                                      </p:cBhvr>
                                      <p:to>
                                        <p:strVal val="visible"/>
                                      </p:to>
                                    </p:set>
                                    <p:animEffect transition="in" filter="circle(in)">
                                      <p:cBhvr>
                                        <p:cTn id="7" dur="2000"/>
                                        <p:tgtEl>
                                          <p:spTgt spid="1230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circle(in)">
                                      <p:cBhvr>
                                        <p:cTn id="12" dur="2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p:bldP spid="12307" grpId="1"/>
      <p:bldP spid="41" grpId="0"/>
      <p:bldP spid="41" grpId="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6018</Words>
  <Application>WPS Presentation</Application>
  <PresentationFormat/>
  <Paragraphs>190</Paragraphs>
  <Slides>24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SimSun</vt:lpstr>
      <vt:lpstr>Wingdings</vt:lpstr>
      <vt:lpstr>Calibri</vt:lpstr>
      <vt:lpstr>Times New Roman</vt:lpstr>
      <vt:lpstr>Microsoft YaHei</vt:lpstr>
      <vt:lpstr>MS Mincho</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Thanh Phong</cp:lastModifiedBy>
  <cp:revision>83</cp:revision>
  <dcterms:created xsi:type="dcterms:W3CDTF">2015-07-04T02:09:00Z</dcterms:created>
  <dcterms:modified xsi:type="dcterms:W3CDTF">2020-09-28T04:47:09Z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