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notesSlides/notesSlide49.xml" ContentType="application/vnd.openxmlformats-officedocument.presentationml.notesSlide+xml"/>
  <Override PartName="/ppt/tags/tag14.xml" ContentType="application/vnd.openxmlformats-officedocument.presentationml.tags+xml"/>
  <Override PartName="/ppt/notesSlides/notesSlide50.xml" ContentType="application/vnd.openxmlformats-officedocument.presentationml.notesSlide+xml"/>
  <Override PartName="/ppt/tags/tag15.xml" ContentType="application/vnd.openxmlformats-officedocument.presentationml.tags+xml"/>
  <Override PartName="/ppt/notesSlides/notesSlide51.xml" ContentType="application/vnd.openxmlformats-officedocument.presentationml.notesSlide+xml"/>
  <Override PartName="/ppt/tags/tag16.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876" r:id="rId2"/>
    <p:sldId id="860" r:id="rId3"/>
    <p:sldId id="759" r:id="rId4"/>
    <p:sldId id="1054" r:id="rId5"/>
    <p:sldId id="1055" r:id="rId6"/>
    <p:sldId id="1095" r:id="rId7"/>
    <p:sldId id="1099" r:id="rId8"/>
    <p:sldId id="1097" r:id="rId9"/>
    <p:sldId id="1098" r:id="rId10"/>
    <p:sldId id="1056" r:id="rId11"/>
    <p:sldId id="1057" r:id="rId12"/>
    <p:sldId id="1058" r:id="rId13"/>
    <p:sldId id="1059" r:id="rId14"/>
    <p:sldId id="1060" r:id="rId15"/>
    <p:sldId id="1063" r:id="rId16"/>
    <p:sldId id="1064" r:id="rId17"/>
    <p:sldId id="1065" r:id="rId18"/>
    <p:sldId id="1066" r:id="rId19"/>
    <p:sldId id="1067" r:id="rId20"/>
    <p:sldId id="1071" r:id="rId21"/>
    <p:sldId id="1072" r:id="rId22"/>
    <p:sldId id="1073" r:id="rId23"/>
    <p:sldId id="1074" r:id="rId24"/>
    <p:sldId id="1114" r:id="rId25"/>
    <p:sldId id="1077" r:id="rId26"/>
    <p:sldId id="1078" r:id="rId27"/>
    <p:sldId id="1079" r:id="rId28"/>
    <p:sldId id="1080" r:id="rId29"/>
    <p:sldId id="1081" r:id="rId30"/>
    <p:sldId id="1082" r:id="rId31"/>
    <p:sldId id="1100" r:id="rId32"/>
    <p:sldId id="1101" r:id="rId33"/>
    <p:sldId id="1085" r:id="rId34"/>
    <p:sldId id="1086" r:id="rId35"/>
    <p:sldId id="1102" r:id="rId36"/>
    <p:sldId id="1103" r:id="rId37"/>
    <p:sldId id="1104" r:id="rId38"/>
    <p:sldId id="1105" r:id="rId39"/>
    <p:sldId id="1087" r:id="rId40"/>
    <p:sldId id="1106" r:id="rId41"/>
    <p:sldId id="1107" r:id="rId42"/>
    <p:sldId id="1108" r:id="rId43"/>
    <p:sldId id="1109" r:id="rId44"/>
    <p:sldId id="1110" r:id="rId45"/>
    <p:sldId id="1111" r:id="rId46"/>
    <p:sldId id="1112" r:id="rId47"/>
    <p:sldId id="957" r:id="rId48"/>
    <p:sldId id="1092" r:id="rId49"/>
    <p:sldId id="958" r:id="rId50"/>
    <p:sldId id="1089"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0" autoAdjust="0"/>
    <p:restoredTop sz="77288" autoAdjust="0"/>
  </p:normalViewPr>
  <p:slideViewPr>
    <p:cSldViewPr snapToGrid="0" showGuides="1">
      <p:cViewPr varScale="1">
        <p:scale>
          <a:sx n="119" d="100"/>
          <a:sy n="119" d="100"/>
        </p:scale>
        <p:origin x="1020" y="9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07-Jun-20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extLst>
      <p:ext uri="{BB962C8B-B14F-4D97-AF65-F5344CB8AC3E}">
        <p14:creationId xmlns:p14="http://schemas.microsoft.com/office/powerpoint/2010/main" val="116318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extLst>
      <p:ext uri="{BB962C8B-B14F-4D97-AF65-F5344CB8AC3E}">
        <p14:creationId xmlns:p14="http://schemas.microsoft.com/office/powerpoint/2010/main" val="129388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extLst>
      <p:ext uri="{BB962C8B-B14F-4D97-AF65-F5344CB8AC3E}">
        <p14:creationId xmlns:p14="http://schemas.microsoft.com/office/powerpoint/2010/main" val="12462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extLst>
      <p:ext uri="{BB962C8B-B14F-4D97-AF65-F5344CB8AC3E}">
        <p14:creationId xmlns:p14="http://schemas.microsoft.com/office/powerpoint/2010/main" val="885509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TCP Overview</a:t>
            </a:r>
            <a:r>
              <a:rPr lang="en-US" dirty="0"/>
              <a:t/>
            </a:r>
            <a:br>
              <a:rPr lang="en-US" dirty="0"/>
            </a:br>
            <a:r>
              <a:rPr lang="en-US" sz="2400" dirty="0"/>
              <a:t>TCP  Header</a:t>
            </a:r>
          </a:p>
        </p:txBody>
      </p:sp>
      <p:sp>
        <p:nvSpPr>
          <p:cNvPr id="4" name="Content Placeholder 3">
            <a:extLst>
              <a:ext uri="{FF2B5EF4-FFF2-40B4-BE49-F238E27FC236}">
                <a16:creationId xmlns:a16="http://schemas.microsoft.com/office/drawing/2014/main" xmlns=""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xmlns=""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TCP Overview</a:t>
            </a:r>
            <a:r>
              <a:rPr lang="en-US" dirty="0"/>
              <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xmlns=""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xmlns="" val="2603652252"/>
                    </a:ext>
                  </a:extLst>
                </a:gridCol>
                <a:gridCol w="6221330">
                  <a:extLst>
                    <a:ext uri="{9D8B030D-6E8A-4147-A177-3AD203B41FA5}">
                      <a16:colId xmlns:a16="http://schemas.microsoft.com/office/drawing/2014/main" xmlns=""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xmlns=""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xmlns=""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xmlns=""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xmlns=""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xmlns=""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xmlns=""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xmlns=""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xmlns=""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xmlns=""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xmlns=""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xmlns=""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r>
              <a:rPr lang="en-US" sz="1600" dirty="0"/>
              <a:t>TCP Overview</a:t>
            </a:r>
            <a:r>
              <a:rPr lang="en-US" dirty="0"/>
              <a:t/>
            </a:r>
            <a:br>
              <a:rPr lang="en-US" dirty="0"/>
            </a:br>
            <a:r>
              <a:rPr lang="en-US" sz="2400" dirty="0"/>
              <a:t>Applications that use TCP</a:t>
            </a:r>
          </a:p>
        </p:txBody>
      </p:sp>
      <p:sp>
        <p:nvSpPr>
          <p:cNvPr id="5" name="Content Placeholder 4">
            <a:extLst>
              <a:ext uri="{FF2B5EF4-FFF2-40B4-BE49-F238E27FC236}">
                <a16:creationId xmlns:a16="http://schemas.microsoft.com/office/drawing/2014/main" xmlns=""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xmlns=""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xmlns=""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UDP Overview</a:t>
            </a:r>
            <a:r>
              <a:rPr lang="en-US" dirty="0"/>
              <a:t/>
            </a:r>
            <a:br>
              <a:rPr lang="en-US" dirty="0"/>
            </a:br>
            <a:r>
              <a:rPr lang="en-US" sz="2400" dirty="0"/>
              <a:t>UDP Header</a:t>
            </a:r>
          </a:p>
        </p:txBody>
      </p:sp>
      <p:sp>
        <p:nvSpPr>
          <p:cNvPr id="2" name="TextBox 1">
            <a:extLst>
              <a:ext uri="{FF2B5EF4-FFF2-40B4-BE49-F238E27FC236}">
                <a16:creationId xmlns:a16="http://schemas.microsoft.com/office/drawing/2014/main" xmlns=""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xmlns=""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UDP Overview</a:t>
            </a:r>
            <a:r>
              <a:rPr lang="en-US" dirty="0"/>
              <a:t/>
            </a:r>
            <a:br>
              <a:rPr lang="en-US" dirty="0"/>
            </a:br>
            <a:r>
              <a:rPr lang="en-US" sz="2400" dirty="0"/>
              <a:t>UDP Header Fields</a:t>
            </a:r>
          </a:p>
        </p:txBody>
      </p:sp>
      <p:sp>
        <p:nvSpPr>
          <p:cNvPr id="2" name="TextBox 1">
            <a:extLst>
              <a:ext uri="{FF2B5EF4-FFF2-40B4-BE49-F238E27FC236}">
                <a16:creationId xmlns:a16="http://schemas.microsoft.com/office/drawing/2014/main" xmlns=""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xmlns=""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xmlns="" val="672764447"/>
                    </a:ext>
                  </a:extLst>
                </a:gridCol>
                <a:gridCol w="6582611">
                  <a:extLst>
                    <a:ext uri="{9D8B030D-6E8A-4147-A177-3AD203B41FA5}">
                      <a16:colId xmlns:a16="http://schemas.microsoft.com/office/drawing/2014/main" xmlns=""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xmlns=""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xmlns=""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xmlns=""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xmlns=""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xmlns=""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r>
              <a:rPr lang="en-US" sz="1600" dirty="0"/>
              <a:t>UDP Overview</a:t>
            </a:r>
            <a:r>
              <a:rPr lang="en-US" dirty="0"/>
              <a:t/>
            </a:r>
            <a:br>
              <a:rPr lang="en-US" dirty="0"/>
            </a:br>
            <a:r>
              <a:rPr lang="en-US" sz="2400" dirty="0"/>
              <a:t>Applications that use UDP</a:t>
            </a:r>
          </a:p>
        </p:txBody>
      </p:sp>
      <p:sp>
        <p:nvSpPr>
          <p:cNvPr id="5" name="Content Placeholder 4">
            <a:extLst>
              <a:ext uri="{FF2B5EF4-FFF2-40B4-BE49-F238E27FC236}">
                <a16:creationId xmlns:a16="http://schemas.microsoft.com/office/drawing/2014/main" xmlns=""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xmlns=""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xmlns=""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xmlns=""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xmlns="" val="1523797708"/>
                    </a:ext>
                  </a:extLst>
                </a:gridCol>
                <a:gridCol w="5531488">
                  <a:extLst>
                    <a:ext uri="{9D8B030D-6E8A-4147-A177-3AD203B41FA5}">
                      <a16:colId xmlns:a16="http://schemas.microsoft.com/office/drawing/2014/main" xmlns=""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xmlns=""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xmlns=""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Port Numbers</a:t>
            </a:r>
            <a:r>
              <a:rPr lang="en-US" dirty="0"/>
              <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xmlns=""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xmlns=""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5977851" cy="731837"/>
          </a:xfrm>
        </p:spPr>
        <p:txBody>
          <a:bodyPr/>
          <a:lstStyle/>
          <a:p>
            <a:r>
              <a:rPr lang="en-US" sz="1600" dirty="0"/>
              <a:t>Port numbers</a:t>
            </a:r>
            <a:r>
              <a:rPr lang="en-US" dirty="0"/>
              <a:t/>
            </a:r>
            <a:br>
              <a:rPr lang="en-US" dirty="0"/>
            </a:br>
            <a:r>
              <a:rPr lang="en-US" sz="2400" dirty="0"/>
              <a:t>Socket Pairs</a:t>
            </a:r>
          </a:p>
        </p:txBody>
      </p:sp>
      <p:sp>
        <p:nvSpPr>
          <p:cNvPr id="5" name="Content Placeholder 4">
            <a:extLst>
              <a:ext uri="{FF2B5EF4-FFF2-40B4-BE49-F238E27FC236}">
                <a16:creationId xmlns:a16="http://schemas.microsoft.com/office/drawing/2014/main" xmlns=""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xmlns=""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Port Numbers</a:t>
            </a:r>
            <a:r>
              <a:rPr lang="en-US" dirty="0"/>
              <a:t/>
            </a:r>
            <a:br>
              <a:rPr lang="en-US" dirty="0"/>
            </a:br>
            <a:r>
              <a:rPr lang="en-US" sz="2400" dirty="0"/>
              <a:t>Port Number Groups</a:t>
            </a:r>
          </a:p>
        </p:txBody>
      </p:sp>
      <p:graphicFrame>
        <p:nvGraphicFramePr>
          <p:cNvPr id="4" name="Table 3">
            <a:extLst>
              <a:ext uri="{FF2B5EF4-FFF2-40B4-BE49-F238E27FC236}">
                <a16:creationId xmlns:a16="http://schemas.microsoft.com/office/drawing/2014/main" xmlns=""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xmlns="" val="2108364386"/>
                    </a:ext>
                  </a:extLst>
                </a:gridCol>
                <a:gridCol w="1636295">
                  <a:extLst>
                    <a:ext uri="{9D8B030D-6E8A-4147-A177-3AD203B41FA5}">
                      <a16:colId xmlns:a16="http://schemas.microsoft.com/office/drawing/2014/main" xmlns="" val="866492760"/>
                    </a:ext>
                  </a:extLst>
                </a:gridCol>
                <a:gridCol w="5209674">
                  <a:extLst>
                    <a:ext uri="{9D8B030D-6E8A-4147-A177-3AD203B41FA5}">
                      <a16:colId xmlns:a16="http://schemas.microsoft.com/office/drawing/2014/main" xmlns=""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xmlns=""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xmlns=""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xmlns=""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xmlns=""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
            <a:ext cx="8345488" cy="577948"/>
          </a:xfrm>
        </p:spPr>
        <p:txBody>
          <a:bodyPr/>
          <a:lstStyle/>
          <a:p>
            <a:r>
              <a:rPr lang="en-US" sz="1600" dirty="0"/>
              <a:t>Port Numbers</a:t>
            </a:r>
            <a:r>
              <a:rPr lang="en-US" dirty="0"/>
              <a:t/>
            </a:r>
            <a:br>
              <a:rPr lang="en-US" dirty="0"/>
            </a:br>
            <a:r>
              <a:rPr lang="en-US" sz="2400" dirty="0"/>
              <a:t>Port Number Groups (Cont.)</a:t>
            </a:r>
          </a:p>
        </p:txBody>
      </p:sp>
      <p:sp>
        <p:nvSpPr>
          <p:cNvPr id="6" name="TextBox 5">
            <a:extLst>
              <a:ext uri="{FF2B5EF4-FFF2-40B4-BE49-F238E27FC236}">
                <a16:creationId xmlns:a16="http://schemas.microsoft.com/office/drawing/2014/main" xmlns=""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xmlns=""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xmlns="" val="1156822306"/>
                    </a:ext>
                  </a:extLst>
                </a:gridCol>
                <a:gridCol w="1058779">
                  <a:extLst>
                    <a:ext uri="{9D8B030D-6E8A-4147-A177-3AD203B41FA5}">
                      <a16:colId xmlns:a16="http://schemas.microsoft.com/office/drawing/2014/main" xmlns="" val="3577741380"/>
                    </a:ext>
                  </a:extLst>
                </a:gridCol>
                <a:gridCol w="5787189">
                  <a:extLst>
                    <a:ext uri="{9D8B030D-6E8A-4147-A177-3AD203B41FA5}">
                      <a16:colId xmlns:a16="http://schemas.microsoft.com/office/drawing/2014/main" xmlns=""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xmlns=""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xmlns=""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xmlns=""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xmlns=""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xmlns=""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xmlns=""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xmlns=""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xmlns=""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xmlns=""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xmlns=""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xmlns=""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xmlns=""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xmlns=""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xmlns=""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xmlns=""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85060"/>
            <a:ext cx="8345488" cy="731837"/>
          </a:xfrm>
        </p:spPr>
        <p:txBody>
          <a:bodyPr/>
          <a:lstStyle/>
          <a:p>
            <a:r>
              <a:rPr lang="en-US" sz="1600" dirty="0"/>
              <a:t>Port Numbers</a:t>
            </a:r>
            <a:r>
              <a:rPr lang="en-US" dirty="0"/>
              <a:t/>
            </a:r>
            <a:br>
              <a:rPr lang="en-US" dirty="0"/>
            </a:br>
            <a:r>
              <a:rPr lang="en-US" sz="2400" dirty="0"/>
              <a:t>The netstat Command</a:t>
            </a:r>
          </a:p>
        </p:txBody>
      </p:sp>
      <p:sp>
        <p:nvSpPr>
          <p:cNvPr id="2" name="TextBox 1">
            <a:extLst>
              <a:ext uri="{FF2B5EF4-FFF2-40B4-BE49-F238E27FC236}">
                <a16:creationId xmlns:a16="http://schemas.microsoft.com/office/drawing/2014/main" xmlns=""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xmlns=""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TCP Communication Process</a:t>
            </a:r>
            <a:r>
              <a:rPr lang="en-US" dirty="0"/>
              <a:t/>
            </a:r>
            <a:br>
              <a:rPr lang="en-US" dirty="0"/>
            </a:br>
            <a:r>
              <a:rPr lang="en-US" sz="2400" dirty="0"/>
              <a:t>TCP Server Processes</a:t>
            </a:r>
          </a:p>
        </p:txBody>
      </p:sp>
      <p:sp>
        <p:nvSpPr>
          <p:cNvPr id="5" name="Content Placeholder 4">
            <a:extLst>
              <a:ext uri="{FF2B5EF4-FFF2-40B4-BE49-F238E27FC236}">
                <a16:creationId xmlns:a16="http://schemas.microsoft.com/office/drawing/2014/main" xmlns=""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xmlns=""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xmlns=""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xmlns=""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TCP Communication Process</a:t>
            </a:r>
            <a:r>
              <a:rPr lang="en-US" dirty="0"/>
              <a:t/>
            </a:r>
            <a:br>
              <a:rPr lang="en-US" dirty="0"/>
            </a:br>
            <a:r>
              <a:rPr lang="en-US" sz="2400" dirty="0"/>
              <a:t>Session Termination</a:t>
            </a:r>
          </a:p>
        </p:txBody>
      </p:sp>
      <p:sp>
        <p:nvSpPr>
          <p:cNvPr id="4" name="Content Placeholder 3">
            <a:extLst>
              <a:ext uri="{FF2B5EF4-FFF2-40B4-BE49-F238E27FC236}">
                <a16:creationId xmlns:a16="http://schemas.microsoft.com/office/drawing/2014/main" xmlns=""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xmlns=""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xmlns=""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xmlns=""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xmlns=""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Video TCP 3-Way Handshake</a:t>
            </a:r>
          </a:p>
        </p:txBody>
      </p:sp>
      <p:sp>
        <p:nvSpPr>
          <p:cNvPr id="7" name="Content Placeholder 6">
            <a:extLst>
              <a:ext uri="{FF2B5EF4-FFF2-40B4-BE49-F238E27FC236}">
                <a16:creationId xmlns:a16="http://schemas.microsoft.com/office/drawing/2014/main" xmlns=""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xmlns=""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xmlns=""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r>
              <a:rPr lang="en-US" dirty="0"/>
              <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xmlns=""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xmlns=""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xmlns=""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xmlns=""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xmlns=""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xmlns=""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xmlns=""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xmlns=""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minus 60 (20 bytes for the IPv4 header and 20 bytes for the TCP header) leaves 1460 bytes.</a:t>
            </a:r>
          </a:p>
        </p:txBody>
      </p:sp>
      <p:pic>
        <p:nvPicPr>
          <p:cNvPr id="6" name="Picture 5">
            <a:extLst>
              <a:ext uri="{FF2B5EF4-FFF2-40B4-BE49-F238E27FC236}">
                <a16:creationId xmlns:a16="http://schemas.microsoft.com/office/drawing/2014/main" xmlns=""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xmlns=""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xmlns=""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xmlns=""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Datagram Reassembly</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xmlns=""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xmlns=""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Client Processes</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xmlns=""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xmlns=""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xmlns=""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xmlns=""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Transport Layer Protocols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xmlns=""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xmlns=""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xmlns=""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6474</TotalTime>
  <Words>3577</Words>
  <Application>Microsoft Office PowerPoint</Application>
  <PresentationFormat>On-screen Show (16:9)</PresentationFormat>
  <Paragraphs>519</Paragraphs>
  <Slides>52</Slides>
  <Notes>52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AutoBVT</cp:lastModifiedBy>
  <cp:revision>270</cp:revision>
  <dcterms:created xsi:type="dcterms:W3CDTF">2019-10-18T06:21:22Z</dcterms:created>
  <dcterms:modified xsi:type="dcterms:W3CDTF">2020-06-07T06:55:31Z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