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33CCFF"/>
    <a:srgbClr val="223B68"/>
    <a:srgbClr val="3D69B9"/>
    <a:srgbClr val="345A9E"/>
    <a:srgbClr val="004620"/>
    <a:srgbClr val="FFDA65"/>
    <a:srgbClr val="4252C6"/>
    <a:srgbClr val="317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139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B52D-4922-422B-A4AE-79F3B65D5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201-D154-4A58-BC00-CAB3BBCC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018F-CCAB-49DB-8C73-258E4399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5511-ACE3-4C60-AD1A-0415F42F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BEE2-24CF-47EB-8553-A01A3ABC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9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B541-FE50-4224-A9B4-E1CD94B9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4527-07D5-42FB-8D8F-21311982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4183-C395-43E7-B6D1-E9F4958C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F552-A4D5-459A-8B16-4415AB0E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6BA2-DC1F-40D1-9A86-008AA26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5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47FAE-0977-492B-BA00-CCE2C88E7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7C18A-03EF-468D-AD62-59F917BB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8926-49F8-4847-A1FB-761F7303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76CE-FBAD-40C9-B5FD-47C5442D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BF28-A6C0-4EF3-B046-F8142948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9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39F2-456B-4E3A-8C1D-E8988DD0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27F9-8547-4536-BD84-7F3B72CC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7DBC-4931-4F42-9B10-ACEAA64B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4F78-0648-4596-86E1-0057D343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88A5-4A20-4C09-AB20-AAA570E4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133B-3759-45CB-9250-0CCBAA1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633A0-7F91-4598-B436-7469E619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E6D4-BD94-4D0F-B1A9-C2766DB0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82F1-37B9-4CD3-BE85-D0D5D9D7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1CCD7-AAF6-43C1-8189-BAF38B7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54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769-B347-417E-8E7F-D072ABA9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075A-DD19-49F1-9B9F-54C047944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89B54-A18B-4995-BCCF-1E00B7B3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5E83-CE70-447D-92B2-301E21E6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CD1D-C5F9-4E30-B5F9-C2B789BB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F142-CA91-41D4-8465-3130C3D8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3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E7BA-4E6D-4C08-94AC-D6A3205A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506E-3560-4EA0-A1D1-E004DCBF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24A91-9EF8-49A6-B4E9-743A4A93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5E44-240D-4ADE-9818-34B658C5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2BAC1-1E4A-4E10-8E34-99B416E38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9D9B1-84DD-4125-B7A1-8A12ED7E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E633-009D-4850-9D9C-7B5A01B4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7E3BE-5071-4087-AB17-AA8CE44D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3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11B3-D298-4951-B30E-E5AAB338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9136-55F5-4B2C-9F33-59B045E8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75728-A4BA-4000-A78B-F045B7C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D4E1F-FA1E-4F21-934F-7D225420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5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FDB1C-0645-4954-B9D3-11F7AC3D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1C6EB-B12C-4F06-B554-1B49570C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9462E-B6D5-409A-A4AD-5CE03285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3B66-30E4-46FA-B3F9-C2F4B33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7BE2-0EBA-4DA9-AD3F-630D71A9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B6F9E-8814-4893-B33C-1503697C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3639-BF8A-4038-A03B-3FB2680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F7788-D56D-4FDB-AD75-90A170D2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315F-C8E4-40D3-BAB8-2C3BD1F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6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6DDB-BA05-44B2-B893-B06350AF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83E0-7BD4-4B1C-8425-C5D2C8C9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FB65C-3EF3-41CA-8FE4-3D0CB754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CF298-FC71-4B91-A2B6-094F58E9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F0123-5FA5-4467-86AD-BE33E293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6B376-F371-4A99-9068-D80F74FA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5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08809-19DB-411B-B050-385A9846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4CBB4-C3B3-4222-9AE6-CA1B0931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BC19-0296-4EB2-A292-8F9FE9B9A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705-B222-4723-975B-91168359C0FE}" type="datetimeFigureOut">
              <a:rPr lang="en-GB" smtClean="0"/>
              <a:t>19.10.2019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CA05-E195-4EF7-8EDB-3B0827B85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A4D7-6C61-44E7-9812-D95699BFE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47CB-BA1A-4945-B40F-C35F5F52C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2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1D5668-A8A0-42E4-9449-2FC529DCF31F}"/>
              </a:ext>
            </a:extLst>
          </p:cNvPr>
          <p:cNvSpPr/>
          <p:nvPr/>
        </p:nvSpPr>
        <p:spPr>
          <a:xfrm>
            <a:off x="712382" y="2767280"/>
            <a:ext cx="1056876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</a:rPr>
              <a:t>A Little Planet</a:t>
            </a:r>
          </a:p>
        </p:txBody>
      </p:sp>
    </p:spTree>
    <p:extLst>
      <p:ext uri="{BB962C8B-B14F-4D97-AF65-F5344CB8AC3E}">
        <p14:creationId xmlns:p14="http://schemas.microsoft.com/office/powerpoint/2010/main" val="8237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n 10">
            <a:extLst>
              <a:ext uri="{FF2B5EF4-FFF2-40B4-BE49-F238E27FC236}">
                <a16:creationId xmlns:a16="http://schemas.microsoft.com/office/drawing/2014/main" id="{D1F092DA-087D-4B8A-8C23-DEC046A5DD1F}"/>
              </a:ext>
            </a:extLst>
          </p:cNvPr>
          <p:cNvSpPr/>
          <p:nvPr/>
        </p:nvSpPr>
        <p:spPr>
          <a:xfrm>
            <a:off x="3891515" y="1391684"/>
            <a:ext cx="4380615" cy="3924595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Build a Planet Game</a:t>
            </a:r>
            <a:endParaRPr lang="en-GB" sz="28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DA2D66-FFE7-41BD-AB69-F4EB40DAD102}"/>
              </a:ext>
            </a:extLst>
          </p:cNvPr>
          <p:cNvSpPr/>
          <p:nvPr/>
        </p:nvSpPr>
        <p:spPr>
          <a:xfrm>
            <a:off x="1410586" y="884983"/>
            <a:ext cx="9813851" cy="5366374"/>
          </a:xfrm>
          <a:prstGeom prst="ellipse">
            <a:avLst/>
          </a:prstGeom>
          <a:noFill/>
          <a:ln w="38100">
            <a:solidFill>
              <a:srgbClr val="3D6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A493B29-0428-40CB-9049-3B4D66FBCC3E}"/>
              </a:ext>
            </a:extLst>
          </p:cNvPr>
          <p:cNvSpPr/>
          <p:nvPr/>
        </p:nvSpPr>
        <p:spPr>
          <a:xfrm>
            <a:off x="1167807" y="4006115"/>
            <a:ext cx="1979429" cy="1966902"/>
          </a:xfrm>
          <a:prstGeom prst="flowChartConnector">
            <a:avLst/>
          </a:prstGeom>
          <a:solidFill>
            <a:srgbClr val="FFDA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2400" b="1" dirty="0">
                <a:solidFill>
                  <a:srgbClr val="004620"/>
                </a:solidFill>
              </a:rPr>
              <a:t>Interactive</a:t>
            </a:r>
            <a:endParaRPr lang="en-GB" sz="2400" b="1" dirty="0">
              <a:solidFill>
                <a:srgbClr val="004620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CEB3FF5-3C97-455C-B948-018249D3DA87}"/>
              </a:ext>
            </a:extLst>
          </p:cNvPr>
          <p:cNvSpPr/>
          <p:nvPr/>
        </p:nvSpPr>
        <p:spPr>
          <a:xfrm>
            <a:off x="2289544" y="884983"/>
            <a:ext cx="1435395" cy="1426311"/>
          </a:xfrm>
          <a:prstGeom prst="flowChartConnector">
            <a:avLst/>
          </a:prstGeom>
          <a:solidFill>
            <a:srgbClr val="FFDA6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004620"/>
                </a:solidFill>
              </a:rPr>
              <a:t>Playable </a:t>
            </a:r>
          </a:p>
          <a:p>
            <a:pPr algn="ctr"/>
            <a:r>
              <a:rPr lang="fi-FI" b="1" dirty="0">
                <a:solidFill>
                  <a:srgbClr val="004620"/>
                </a:solidFill>
              </a:rPr>
              <a:t>Game</a:t>
            </a:r>
            <a:endParaRPr lang="en-GB" b="1" dirty="0">
              <a:solidFill>
                <a:srgbClr val="004620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8A2F4D9-6B30-4621-9C63-CCC7FEADB7B6}"/>
              </a:ext>
            </a:extLst>
          </p:cNvPr>
          <p:cNvSpPr/>
          <p:nvPr/>
        </p:nvSpPr>
        <p:spPr>
          <a:xfrm>
            <a:off x="9156403" y="935094"/>
            <a:ext cx="2068034" cy="2054947"/>
          </a:xfrm>
          <a:prstGeom prst="flowChartConnector">
            <a:avLst/>
          </a:prstGeom>
          <a:solidFill>
            <a:srgbClr val="FFDA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2300" b="1" dirty="0">
                <a:solidFill>
                  <a:srgbClr val="004620"/>
                </a:solidFill>
              </a:rPr>
              <a:t>Scientific / Educational</a:t>
            </a:r>
            <a:endParaRPr lang="en-GB" sz="2300" b="1" dirty="0">
              <a:solidFill>
                <a:srgbClr val="004620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48D6547-C9AB-49CE-8000-7F90B5B60D72}"/>
              </a:ext>
            </a:extLst>
          </p:cNvPr>
          <p:cNvSpPr/>
          <p:nvPr/>
        </p:nvSpPr>
        <p:spPr>
          <a:xfrm>
            <a:off x="8137450" y="4777562"/>
            <a:ext cx="1623237" cy="1612964"/>
          </a:xfrm>
          <a:prstGeom prst="flowChartConnector">
            <a:avLst/>
          </a:prstGeom>
          <a:solidFill>
            <a:srgbClr val="FFDA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rgbClr val="004620"/>
                </a:solidFill>
              </a:rPr>
              <a:t>Creativity</a:t>
            </a:r>
            <a:endParaRPr lang="en-GB" b="1" dirty="0">
              <a:solidFill>
                <a:srgbClr val="0046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572017E4-F713-4C2E-AE02-4FB26BEC3D33}"/>
              </a:ext>
            </a:extLst>
          </p:cNvPr>
          <p:cNvSpPr/>
          <p:nvPr/>
        </p:nvSpPr>
        <p:spPr>
          <a:xfrm>
            <a:off x="606056" y="2105246"/>
            <a:ext cx="3274827" cy="4167963"/>
          </a:xfrm>
          <a:prstGeom prst="flowChartOffpageConnector">
            <a:avLst/>
          </a:prstGeom>
          <a:solidFill>
            <a:srgbClr val="0094C8">
              <a:alpha val="66000"/>
            </a:srgbClr>
          </a:solidFill>
          <a:ln>
            <a:solidFill>
              <a:srgbClr val="223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i-FI" sz="2200" dirty="0">
                <a:latin typeface="Broadway" panose="04040905080B02020502" pitchFamily="82" charset="0"/>
                <a:cs typeface="Adobe Thai" panose="02040503050201020203" pitchFamily="18" charset="-34"/>
              </a:rPr>
              <a:t>Win-Win</a:t>
            </a:r>
          </a:p>
          <a:p>
            <a:pPr marL="72000" indent="-285750">
              <a:buFontTx/>
              <a:buChar char="-"/>
            </a:pPr>
            <a:r>
              <a:rPr lang="fi-FI" dirty="0"/>
              <a:t>Planet is created successfully</a:t>
            </a:r>
          </a:p>
          <a:p>
            <a:pPr marL="72000" indent="-285750">
              <a:buFontTx/>
              <a:buChar char="-"/>
            </a:pPr>
            <a:r>
              <a:rPr lang="fi-FI" dirty="0"/>
              <a:t>Humanity can survive on the planet</a:t>
            </a:r>
          </a:p>
          <a:p>
            <a:pPr algn="ctr"/>
            <a:r>
              <a:rPr lang="fi-FI" dirty="0">
                <a:sym typeface="Wingdings" panose="05000000000000000000" pitchFamily="2" charset="2"/>
              </a:rPr>
              <a:t> Player is able to advance in the game</a:t>
            </a:r>
            <a:endParaRPr lang="en-GB" dirty="0"/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3B057D23-3217-446A-948E-DB8EC2ECCFB7}"/>
              </a:ext>
            </a:extLst>
          </p:cNvPr>
          <p:cNvSpPr/>
          <p:nvPr/>
        </p:nvSpPr>
        <p:spPr>
          <a:xfrm>
            <a:off x="8332383" y="2105246"/>
            <a:ext cx="3352799" cy="4167964"/>
          </a:xfrm>
          <a:prstGeom prst="flowChartOffpageConnector">
            <a:avLst/>
          </a:prstGeom>
          <a:solidFill>
            <a:srgbClr val="0094C8">
              <a:alpha val="66000"/>
            </a:srgbClr>
          </a:solidFill>
          <a:ln>
            <a:solidFill>
              <a:srgbClr val="223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i-FI" sz="2200" dirty="0">
                <a:latin typeface="Broadway" panose="04040905080B02020502" pitchFamily="82" charset="0"/>
                <a:cs typeface="Adobe Thai" panose="02040503050201020203" pitchFamily="18" charset="-34"/>
              </a:rPr>
              <a:t>Lose-Lose</a:t>
            </a:r>
          </a:p>
          <a:p>
            <a:pPr marL="72000" indent="-285750">
              <a:buFontTx/>
              <a:buChar char="-"/>
            </a:pPr>
            <a:r>
              <a:rPr lang="fi-FI" dirty="0"/>
              <a:t>Planet is created unsuccessfully</a:t>
            </a:r>
          </a:p>
          <a:p>
            <a:pPr marL="72000" indent="-285750">
              <a:buFontTx/>
              <a:buChar char="-"/>
            </a:pPr>
            <a:r>
              <a:rPr lang="fi-FI" dirty="0"/>
              <a:t>Humanity cannot survive on the planet</a:t>
            </a:r>
          </a:p>
          <a:p>
            <a:pPr algn="ctr"/>
            <a:r>
              <a:rPr lang="fi-FI" dirty="0">
                <a:sym typeface="Wingdings" panose="05000000000000000000" pitchFamily="2" charset="2"/>
              </a:rPr>
              <a:t> Planet is burnt / disappeared</a:t>
            </a:r>
            <a:endParaRPr lang="en-GB" dirty="0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5BF34453-DD38-4222-B87E-57B49E1EBDC7}"/>
              </a:ext>
            </a:extLst>
          </p:cNvPr>
          <p:cNvSpPr/>
          <p:nvPr/>
        </p:nvSpPr>
        <p:spPr>
          <a:xfrm>
            <a:off x="4306188" y="1297181"/>
            <a:ext cx="3604436" cy="5199322"/>
          </a:xfrm>
          <a:prstGeom prst="flowChartOffpageConnector">
            <a:avLst/>
          </a:prstGeom>
          <a:solidFill>
            <a:srgbClr val="0094C8">
              <a:alpha val="66000"/>
            </a:srgbClr>
          </a:solidFill>
          <a:ln>
            <a:solidFill>
              <a:srgbClr val="223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i-FI" sz="2200" dirty="0">
                <a:latin typeface="Broadway" panose="04040905080B02020502" pitchFamily="82" charset="0"/>
                <a:cs typeface="Adobe Thai" panose="02040503050201020203" pitchFamily="18" charset="-34"/>
              </a:rPr>
              <a:t>Win-Lose</a:t>
            </a:r>
          </a:p>
          <a:p>
            <a:pPr marL="72000" indent="-285750">
              <a:buFontTx/>
              <a:buChar char="-"/>
            </a:pPr>
            <a:r>
              <a:rPr lang="fi-FI" dirty="0"/>
              <a:t>Planet is created with defect: slowly drifting away from the Solar system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fi-FI" dirty="0">
                <a:sym typeface="Wingdings" panose="05000000000000000000" pitchFamily="2" charset="2"/>
              </a:rPr>
              <a:t>Humanity can survive on the planet but should move to another planet</a:t>
            </a:r>
          </a:p>
          <a:p>
            <a:endParaRPr lang="fi-FI" dirty="0"/>
          </a:p>
          <a:p>
            <a:pPr marL="72000" indent="-285750">
              <a:buFontTx/>
              <a:buChar char="-"/>
            </a:pPr>
            <a:r>
              <a:rPr lang="fi-FI" dirty="0"/>
              <a:t>Planet is created successfully and continue existing</a:t>
            </a:r>
          </a:p>
          <a:p>
            <a:pPr marL="72000" indent="-285750">
              <a:buFontTx/>
              <a:buChar char="-"/>
            </a:pPr>
            <a:r>
              <a:rPr lang="fi-FI" dirty="0"/>
              <a:t>Humanity cannot survive on the planet for some reasons: planet is too hot/cold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fi-FI" dirty="0">
                <a:sym typeface="Wingdings" panose="05000000000000000000" pitchFamily="2" charset="2"/>
              </a:rPr>
              <a:t>Unable to advance 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endParaRPr lang="fi-FI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1400E-6154-4C71-94F0-689D9C994D99}"/>
              </a:ext>
            </a:extLst>
          </p:cNvPr>
          <p:cNvSpPr txBox="1"/>
          <p:nvPr/>
        </p:nvSpPr>
        <p:spPr>
          <a:xfrm>
            <a:off x="2993067" y="350854"/>
            <a:ext cx="623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8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Possible solutions</a:t>
            </a:r>
            <a:endParaRPr lang="en-GB" sz="4800" b="1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4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24F4FD-66F5-4938-9CCC-F8747D7C82E5}"/>
              </a:ext>
            </a:extLst>
          </p:cNvPr>
          <p:cNvSpPr/>
          <p:nvPr/>
        </p:nvSpPr>
        <p:spPr>
          <a:xfrm>
            <a:off x="2098892" y="3439633"/>
            <a:ext cx="2415675" cy="3115774"/>
          </a:xfrm>
          <a:prstGeom prst="rect">
            <a:avLst/>
          </a:prstGeom>
          <a:gradFill flip="none" rotWithShape="1">
            <a:gsLst>
              <a:gs pos="0">
                <a:srgbClr val="31733C"/>
              </a:gs>
              <a:gs pos="29000">
                <a:schemeClr val="accent6">
                  <a:lumMod val="97000"/>
                  <a:lumOff val="3000"/>
                </a:schemeClr>
              </a:gs>
              <a:gs pos="69000">
                <a:schemeClr val="accent6">
                  <a:lumMod val="60000"/>
                  <a:lumOff val="40000"/>
                  <a:alpha val="8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i-FI" sz="20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Create Moon for the planet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fi-FI" sz="2000" dirty="0">
                <a:solidFill>
                  <a:srgbClr val="223B68"/>
                </a:solidFill>
                <a:sym typeface="Wingdings" panose="05000000000000000000" pitchFamily="2" charset="2"/>
              </a:rPr>
              <a:t>Moon will control tides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fi-FI" sz="2000" dirty="0">
                <a:solidFill>
                  <a:srgbClr val="223B68"/>
                </a:solidFill>
                <a:sym typeface="Wingdings" panose="05000000000000000000" pitchFamily="2" charset="2"/>
              </a:rPr>
              <a:t>Keep planet’s climate stable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fi-FI" sz="2000" dirty="0">
                <a:solidFill>
                  <a:srgbClr val="223B68"/>
                </a:solidFill>
                <a:sym typeface="Wingdings" panose="05000000000000000000" pitchFamily="2" charset="2"/>
              </a:rPr>
              <a:t>Help humans to colonize planet</a:t>
            </a:r>
            <a:endParaRPr lang="en-GB" sz="2000" dirty="0">
              <a:solidFill>
                <a:srgbClr val="223B6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CC8D3-602C-4CD0-8CF5-2766101EB77D}"/>
              </a:ext>
            </a:extLst>
          </p:cNvPr>
          <p:cNvSpPr/>
          <p:nvPr/>
        </p:nvSpPr>
        <p:spPr>
          <a:xfrm>
            <a:off x="551904" y="313226"/>
            <a:ext cx="2415675" cy="2961602"/>
          </a:xfrm>
          <a:prstGeom prst="rect">
            <a:avLst/>
          </a:prstGeom>
          <a:gradFill flip="none" rotWithShape="1">
            <a:gsLst>
              <a:gs pos="0">
                <a:srgbClr val="31733C"/>
              </a:gs>
              <a:gs pos="29000">
                <a:schemeClr val="accent6">
                  <a:lumMod val="97000"/>
                  <a:lumOff val="3000"/>
                </a:schemeClr>
              </a:gs>
              <a:gs pos="69000">
                <a:schemeClr val="accent6">
                  <a:lumMod val="60000"/>
                  <a:lumOff val="40000"/>
                  <a:alpha val="8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i-FI" sz="20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Random Events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000" b="1" dirty="0">
                <a:solidFill>
                  <a:srgbClr val="223B68"/>
                </a:solidFill>
              </a:rPr>
              <a:t>Solar flare</a:t>
            </a:r>
          </a:p>
          <a:p>
            <a:pPr algn="ctr"/>
            <a:r>
              <a:rPr lang="fi-FI" sz="2000" dirty="0">
                <a:solidFill>
                  <a:srgbClr val="223B68"/>
                </a:solidFill>
                <a:sym typeface="Wingdings" panose="05000000000000000000" pitchFamily="2" charset="2"/>
              </a:rPr>
              <a:t> Will harm unqualified planet</a:t>
            </a:r>
          </a:p>
          <a:p>
            <a:pPr algn="ctr"/>
            <a:endParaRPr lang="fi-FI" sz="2000" dirty="0">
              <a:solidFill>
                <a:srgbClr val="223B68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000" b="1" dirty="0">
                <a:solidFill>
                  <a:srgbClr val="223B68"/>
                </a:solidFill>
                <a:sym typeface="Wingdings" panose="05000000000000000000" pitchFamily="2" charset="2"/>
              </a:rPr>
              <a:t>Asteroids</a:t>
            </a:r>
          </a:p>
          <a:p>
            <a:pPr algn="ctr"/>
            <a:r>
              <a:rPr lang="fi-FI" sz="2000" dirty="0">
                <a:solidFill>
                  <a:srgbClr val="223B68"/>
                </a:solidFill>
                <a:sym typeface="Wingdings" panose="05000000000000000000" pitchFamily="2" charset="2"/>
              </a:rPr>
              <a:t> Will harm planet’s inhabitant</a:t>
            </a:r>
            <a:endParaRPr lang="fi-FI" sz="2000" dirty="0">
              <a:solidFill>
                <a:srgbClr val="223B6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0D952-F773-4B3B-9C72-70D2CE9F8206}"/>
              </a:ext>
            </a:extLst>
          </p:cNvPr>
          <p:cNvSpPr/>
          <p:nvPr/>
        </p:nvSpPr>
        <p:spPr>
          <a:xfrm>
            <a:off x="8897989" y="1902792"/>
            <a:ext cx="2848065" cy="2445923"/>
          </a:xfrm>
          <a:prstGeom prst="rect">
            <a:avLst/>
          </a:prstGeom>
          <a:gradFill flip="none" rotWithShape="1">
            <a:gsLst>
              <a:gs pos="0">
                <a:srgbClr val="31733C"/>
              </a:gs>
              <a:gs pos="29000">
                <a:schemeClr val="accent6">
                  <a:lumMod val="97000"/>
                  <a:lumOff val="3000"/>
                </a:schemeClr>
              </a:gs>
              <a:gs pos="69000">
                <a:schemeClr val="accent6">
                  <a:lumMod val="60000"/>
                  <a:lumOff val="40000"/>
                  <a:alpha val="8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i-FI" sz="20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Concept of Elements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000" b="1" dirty="0">
                <a:solidFill>
                  <a:srgbClr val="223B68"/>
                </a:solidFill>
              </a:rPr>
              <a:t>Water, Soil, Air, etc..</a:t>
            </a:r>
          </a:p>
          <a:p>
            <a:pPr algn="ctr"/>
            <a:r>
              <a:rPr lang="fi-FI" sz="2000" dirty="0">
                <a:solidFill>
                  <a:srgbClr val="223B68"/>
                </a:solidFill>
                <a:sym typeface="Wingdings" panose="05000000000000000000" pitchFamily="2" charset="2"/>
              </a:rPr>
              <a:t> Some will create life or might cause evalution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000" b="1" dirty="0">
                <a:solidFill>
                  <a:srgbClr val="223B68"/>
                </a:solidFill>
                <a:sym typeface="Wingdings" panose="05000000000000000000" pitchFamily="2" charset="2"/>
              </a:rPr>
              <a:t>Necessary elements for human advance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5EA9C-1D33-4AA0-B65A-6FD3F962B8AB}"/>
              </a:ext>
            </a:extLst>
          </p:cNvPr>
          <p:cNvSpPr/>
          <p:nvPr/>
        </p:nvSpPr>
        <p:spPr>
          <a:xfrm>
            <a:off x="9063835" y="830351"/>
            <a:ext cx="2516372" cy="762652"/>
          </a:xfrm>
          <a:prstGeom prst="rect">
            <a:avLst/>
          </a:prstGeom>
          <a:gradFill flip="none" rotWithShape="1">
            <a:gsLst>
              <a:gs pos="0">
                <a:srgbClr val="31733C"/>
              </a:gs>
              <a:gs pos="29000">
                <a:schemeClr val="accent6">
                  <a:lumMod val="97000"/>
                  <a:lumOff val="3000"/>
                </a:schemeClr>
              </a:gs>
              <a:gs pos="69000">
                <a:schemeClr val="accent6">
                  <a:lumMod val="60000"/>
                  <a:lumOff val="40000"/>
                  <a:alpha val="8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i-FI" sz="2000" b="1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Compete with 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DB98D-512A-44C1-8FF9-E2342C452F78}"/>
              </a:ext>
            </a:extLst>
          </p:cNvPr>
          <p:cNvSpPr/>
          <p:nvPr/>
        </p:nvSpPr>
        <p:spPr>
          <a:xfrm>
            <a:off x="4759479" y="467397"/>
            <a:ext cx="3097618" cy="3401406"/>
          </a:xfrm>
          <a:prstGeom prst="rect">
            <a:avLst/>
          </a:prstGeom>
          <a:gradFill flip="none" rotWithShape="1">
            <a:gsLst>
              <a:gs pos="0">
                <a:srgbClr val="31733C"/>
              </a:gs>
              <a:gs pos="29000">
                <a:schemeClr val="accent6">
                  <a:lumMod val="97000"/>
                  <a:lumOff val="3000"/>
                </a:schemeClr>
              </a:gs>
              <a:gs pos="69000">
                <a:schemeClr val="accent6">
                  <a:lumMod val="60000"/>
                  <a:lumOff val="40000"/>
                  <a:alpha val="8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i-FI" sz="20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Visualisation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fi-FI" sz="2000" dirty="0">
                <a:solidFill>
                  <a:srgbClr val="223B68"/>
                </a:solidFill>
                <a:effectLst/>
                <a:ea typeface="Adobe Gothic Std B" panose="020B0800000000000000" pitchFamily="34" charset="-128"/>
              </a:rPr>
              <a:t>Compare created planet to NASA Space database and display the most similar ones</a:t>
            </a:r>
          </a:p>
          <a:p>
            <a:pPr algn="ctr"/>
            <a:endParaRPr lang="fi-FI" sz="2000" dirty="0">
              <a:solidFill>
                <a:srgbClr val="223B68"/>
              </a:solidFill>
              <a:effectLst/>
              <a:ea typeface="Adobe Gothic Std B" panose="020B0800000000000000" pitchFamily="34" charset="-128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fi-FI" sz="2000" dirty="0">
                <a:solidFill>
                  <a:srgbClr val="223B68"/>
                </a:solidFill>
                <a:effectLst/>
                <a:ea typeface="Adobe Gothic Std B" panose="020B0800000000000000" pitchFamily="34" charset="-128"/>
              </a:rPr>
              <a:t>More visually pleasing graphics/interface</a:t>
            </a:r>
          </a:p>
          <a:p>
            <a:pPr algn="ctr"/>
            <a:r>
              <a:rPr lang="fi-FI" sz="2000" dirty="0">
                <a:solidFill>
                  <a:srgbClr val="223B68"/>
                </a:solidFill>
                <a:effectLst/>
                <a:ea typeface="Adobe Gothic Std B" panose="020B0800000000000000" pitchFamily="34" charset="-128"/>
                <a:sym typeface="Wingdings" panose="05000000000000000000" pitchFamily="2" charset="2"/>
              </a:rPr>
              <a:t> Customizable planet</a:t>
            </a:r>
            <a:endParaRPr lang="fi-FI" sz="2000" dirty="0">
              <a:solidFill>
                <a:srgbClr val="223B68"/>
              </a:solidFill>
              <a:effectLst/>
              <a:ea typeface="Adobe Gothic Std B" panose="020B0800000000000000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81809-0F06-4CE4-B3CB-A85D13B8D4D5}"/>
              </a:ext>
            </a:extLst>
          </p:cNvPr>
          <p:cNvSpPr/>
          <p:nvPr/>
        </p:nvSpPr>
        <p:spPr>
          <a:xfrm>
            <a:off x="5564371" y="4129647"/>
            <a:ext cx="3097618" cy="2047871"/>
          </a:xfrm>
          <a:prstGeom prst="rect">
            <a:avLst/>
          </a:prstGeom>
          <a:gradFill flip="none" rotWithShape="1">
            <a:gsLst>
              <a:gs pos="0">
                <a:srgbClr val="31733C"/>
              </a:gs>
              <a:gs pos="29000">
                <a:schemeClr val="accent6">
                  <a:lumMod val="97000"/>
                  <a:lumOff val="3000"/>
                </a:schemeClr>
              </a:gs>
              <a:gs pos="69000">
                <a:schemeClr val="accent6">
                  <a:lumMod val="60000"/>
                  <a:lumOff val="40000"/>
                  <a:alpha val="8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fi-FI" sz="20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Rewards for Player</a:t>
            </a:r>
          </a:p>
          <a:p>
            <a:pPr marL="72000" indent="-216000" algn="ctr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23B68"/>
                </a:solidFill>
              </a:rPr>
              <a:t>Receive elements as achievement / trophy that will be helpful later in the game</a:t>
            </a:r>
          </a:p>
        </p:txBody>
      </p:sp>
    </p:spTree>
    <p:extLst>
      <p:ext uri="{BB962C8B-B14F-4D97-AF65-F5344CB8AC3E}">
        <p14:creationId xmlns:p14="http://schemas.microsoft.com/office/powerpoint/2010/main" val="270171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206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Adobe Gothic Std B</vt:lpstr>
      <vt:lpstr>Arial</vt:lpstr>
      <vt:lpstr>Broadway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Quynh</dc:creator>
  <cp:lastModifiedBy>Le, Quynh</cp:lastModifiedBy>
  <cp:revision>24</cp:revision>
  <dcterms:created xsi:type="dcterms:W3CDTF">2019-10-19T16:29:20Z</dcterms:created>
  <dcterms:modified xsi:type="dcterms:W3CDTF">2019-10-20T10:07:29Z</dcterms:modified>
</cp:coreProperties>
</file>