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466"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517106-6C4E-49E1-8319-E7D7A5AB1AAB}" type="datetimeFigureOut">
              <a:rPr lang="en-US" smtClean="0"/>
              <a:t>7/3/2017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3143FB-87A8-46A6-A6F8-E6A42411FBD1}" type="slidenum">
              <a:rPr lang="en-US" smtClean="0"/>
              <a:t>‹#›</a:t>
            </a:fld>
            <a:endParaRPr lang="en-US"/>
          </a:p>
        </p:txBody>
      </p:sp>
    </p:spTree>
    <p:extLst>
      <p:ext uri="{BB962C8B-B14F-4D97-AF65-F5344CB8AC3E}">
        <p14:creationId xmlns:p14="http://schemas.microsoft.com/office/powerpoint/2010/main" val="379480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flipH="1">
            <a:off x="0" y="3962400"/>
            <a:ext cx="9144000" cy="933450"/>
          </a:xfrm>
          <a:prstGeom prst="homePlate">
            <a:avLst>
              <a:gd name="adj" fmla="val 57608"/>
            </a:avLst>
          </a:prstGeom>
          <a:solidFill>
            <a:schemeClr val="tx2">
              <a:lumMod val="60000"/>
              <a:lumOff val="40000"/>
            </a:schemeClr>
          </a:solidFill>
        </p:spPr>
        <p:txBody>
          <a:bodyPr>
            <a:normAutofit/>
            <a:scene3d>
              <a:camera prst="orthographicFront"/>
              <a:lightRig rig="threePt" dir="t"/>
            </a:scene3d>
            <a:sp3d extrusionH="57150">
              <a:bevelT w="38100" h="38100"/>
            </a:sp3d>
          </a:bodyPr>
          <a:lstStyle>
            <a:lvl1pPr>
              <a:defRPr sz="4800" b="1">
                <a:solidFill>
                  <a:schemeClr val="bg1"/>
                </a:solidFill>
                <a:effectLst>
                  <a:outerShdw blurRad="50800" dist="38100" dir="2700000" algn="tl" rotWithShape="0">
                    <a:prstClr val="black">
                      <a:alpha val="40000"/>
                    </a:prstClr>
                  </a:outerShdw>
                </a:effectLst>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00200" y="5181600"/>
            <a:ext cx="6400800" cy="1371600"/>
          </a:xfrm>
          <a:prstGeom prst="roundRect">
            <a:avLst>
              <a:gd name="adj" fmla="val 37055"/>
            </a:avLst>
          </a:prstGeom>
          <a:ln>
            <a:solidFill>
              <a:schemeClr val="accent1">
                <a:lumMod val="60000"/>
                <a:lumOff val="40000"/>
              </a:schemeClr>
            </a:solidFill>
          </a:ln>
        </p:spPr>
        <p:txBody>
          <a:bodyPr anchor="ctr" anchorCtr="0">
            <a:noAutofit/>
          </a:bodyPr>
          <a:lstStyle>
            <a:lvl1pPr marL="0" indent="0" algn="ctr">
              <a:buNone/>
              <a:defRPr sz="3600" b="1">
                <a:solidFill>
                  <a:schemeClr val="accent1"/>
                </a:solidFill>
                <a:effectLst>
                  <a:outerShdw blurRad="38100" dist="38100" dir="2700000" algn="tl">
                    <a:srgbClr val="000000">
                      <a:alpha val="43137"/>
                    </a:srgbClr>
                  </a:outerShdw>
                </a:effectLst>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400800"/>
            <a:ext cx="914400" cy="212725"/>
          </a:xfrm>
          <a:prstGeom prst="rect">
            <a:avLst/>
          </a:prstGeom>
        </p:spPr>
        <p:txBody>
          <a:bodyPr/>
          <a:lstStyle/>
          <a:p>
            <a:fld id="{EC2CE3EA-7EE1-4A90-B936-BFC57EB10FDB}" type="datetimeFigureOut">
              <a:rPr lang="en-US" smtClean="0"/>
              <a:t>7/3/2017</a:t>
            </a:fld>
            <a:endParaRPr lang="en-US"/>
          </a:p>
        </p:txBody>
      </p:sp>
      <p:sp>
        <p:nvSpPr>
          <p:cNvPr id="5" name="Footer Placeholder 4"/>
          <p:cNvSpPr>
            <a:spLocks noGrp="1"/>
          </p:cNvSpPr>
          <p:nvPr>
            <p:ph type="ftr" sz="quarter" idx="11"/>
          </p:nvPr>
        </p:nvSpPr>
        <p:spPr>
          <a:xfrm>
            <a:off x="3124200" y="6400801"/>
            <a:ext cx="2895600" cy="228600"/>
          </a:xfrm>
          <a:prstGeom prst="rect">
            <a:avLst/>
          </a:prstGeom>
        </p:spPr>
        <p:txBody>
          <a:bodyPr/>
          <a:lstStyle/>
          <a:p>
            <a:endParaRPr lang="en-US"/>
          </a:p>
        </p:txBody>
      </p:sp>
      <p:sp>
        <p:nvSpPr>
          <p:cNvPr id="6" name="Slide Number Placeholder 5"/>
          <p:cNvSpPr>
            <a:spLocks noGrp="1"/>
          </p:cNvSpPr>
          <p:nvPr>
            <p:ph type="sldNum" sz="quarter" idx="12"/>
          </p:nvPr>
        </p:nvSpPr>
        <p:spPr>
          <a:xfrm>
            <a:off x="8305800" y="6400801"/>
            <a:ext cx="609600" cy="228600"/>
          </a:xfrm>
          <a:prstGeom prst="rect">
            <a:avLst/>
          </a:prstGeom>
        </p:spPr>
        <p:txBody>
          <a:bodyPr/>
          <a:lstStyle/>
          <a:p>
            <a:fld id="{9768F16A-5AFD-4655-8747-E5B4D952B5D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52400"/>
            <a:ext cx="83058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1219200"/>
            <a:ext cx="8305800" cy="5410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000" b="1" kern="1200">
          <a:solidFill>
            <a:schemeClr val="tx2"/>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Database</a:t>
            </a:r>
            <a:endParaRPr lang="en-US" dirty="0"/>
          </a:p>
        </p:txBody>
      </p:sp>
      <p:sp>
        <p:nvSpPr>
          <p:cNvPr id="3" name="Subtitle 2"/>
          <p:cNvSpPr>
            <a:spLocks noGrp="1"/>
          </p:cNvSpPr>
          <p:nvPr>
            <p:ph type="subTitle" idx="1"/>
          </p:nvPr>
        </p:nvSpPr>
        <p:spPr>
          <a:xfrm>
            <a:off x="762000" y="5029200"/>
            <a:ext cx="8153400" cy="1676400"/>
          </a:xfrm>
        </p:spPr>
        <p:txBody>
          <a:bodyPr>
            <a:noAutofit/>
          </a:bodyPr>
          <a:lstStyle/>
          <a:p>
            <a:r>
              <a:rPr lang="en-US" b="1" dirty="0">
                <a:solidFill>
                  <a:srgbClr val="FF0000"/>
                </a:solidFill>
              </a:rPr>
              <a:t>Chapter </a:t>
            </a:r>
            <a:r>
              <a:rPr lang="en-US" b="1" dirty="0" smtClean="0">
                <a:solidFill>
                  <a:srgbClr val="FF0000"/>
                </a:solidFill>
              </a:rPr>
              <a:t>Five</a:t>
            </a:r>
            <a:r>
              <a:rPr lang="en-US" b="1" dirty="0" smtClean="0">
                <a:solidFill>
                  <a:srgbClr val="FF0000"/>
                </a:solidFill>
              </a:rPr>
              <a:t/>
            </a:r>
            <a:br>
              <a:rPr lang="en-US" b="1" dirty="0" smtClean="0">
                <a:solidFill>
                  <a:srgbClr val="FF0000"/>
                </a:solidFill>
              </a:rPr>
            </a:br>
            <a:r>
              <a:rPr lang="en-US" dirty="0" smtClean="0"/>
              <a:t>Data Modeling with the Entity-Relationship Model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1: </a:t>
            </a:r>
            <a:r>
              <a:rPr lang="en-US" dirty="0" err="1" smtClean="0"/>
              <a:t>Quản</a:t>
            </a:r>
            <a:r>
              <a:rPr lang="en-US" dirty="0" smtClean="0"/>
              <a:t> </a:t>
            </a:r>
            <a:r>
              <a:rPr lang="en-US" dirty="0" err="1" smtClean="0"/>
              <a:t>lý</a:t>
            </a:r>
            <a:r>
              <a:rPr lang="en-US" dirty="0" smtClean="0"/>
              <a:t> </a:t>
            </a:r>
            <a:r>
              <a:rPr lang="en-US" dirty="0" err="1" smtClean="0"/>
              <a:t>đề</a:t>
            </a:r>
            <a:r>
              <a:rPr lang="en-US" dirty="0" smtClean="0"/>
              <a:t> </a:t>
            </a:r>
            <a:r>
              <a:rPr lang="en-US" dirty="0" err="1" smtClean="0"/>
              <a:t>án</a:t>
            </a:r>
            <a:r>
              <a:rPr lang="en-US" dirty="0" smtClean="0"/>
              <a:t> </a:t>
            </a:r>
            <a:r>
              <a:rPr lang="en-US" dirty="0" err="1" smtClean="0"/>
              <a:t>công</a:t>
            </a:r>
            <a:r>
              <a:rPr lang="en-US" dirty="0" smtClean="0"/>
              <a:t> </a:t>
            </a:r>
            <a:r>
              <a:rPr lang="en-US" dirty="0" err="1" smtClean="0"/>
              <a:t>ty</a:t>
            </a:r>
            <a:endParaRPr lang="en-US" dirty="0"/>
          </a:p>
        </p:txBody>
      </p:sp>
      <p:sp>
        <p:nvSpPr>
          <p:cNvPr id="3" name="Content Placeholder 2"/>
          <p:cNvSpPr>
            <a:spLocks noGrp="1"/>
          </p:cNvSpPr>
          <p:nvPr>
            <p:ph idx="1"/>
          </p:nvPr>
        </p:nvSpPr>
        <p:spPr/>
        <p:txBody>
          <a:bodyPr>
            <a:normAutofit/>
          </a:bodyPr>
          <a:lstStyle/>
          <a:p>
            <a:r>
              <a:rPr lang="en-US" dirty="0"/>
              <a:t>CSDL </a:t>
            </a:r>
            <a:r>
              <a:rPr lang="en-US" dirty="0" err="1"/>
              <a:t>đề</a:t>
            </a:r>
            <a:r>
              <a:rPr lang="en-US" dirty="0"/>
              <a:t> </a:t>
            </a:r>
            <a:r>
              <a:rPr lang="en-US" dirty="0" err="1"/>
              <a:t>án</a:t>
            </a:r>
            <a:r>
              <a:rPr lang="en-US" dirty="0"/>
              <a:t> </a:t>
            </a:r>
            <a:r>
              <a:rPr lang="en-US" dirty="0" err="1"/>
              <a:t>công</a:t>
            </a:r>
            <a:r>
              <a:rPr lang="en-US" dirty="0"/>
              <a:t> </a:t>
            </a:r>
            <a:r>
              <a:rPr lang="en-US" dirty="0" err="1"/>
              <a:t>ty</a:t>
            </a:r>
            <a:r>
              <a:rPr lang="en-US" dirty="0"/>
              <a:t> </a:t>
            </a:r>
            <a:r>
              <a:rPr lang="en-US" dirty="0" err="1"/>
              <a:t>theo</a:t>
            </a:r>
            <a:r>
              <a:rPr lang="en-US" dirty="0"/>
              <a:t> </a:t>
            </a:r>
            <a:r>
              <a:rPr lang="en-US" dirty="0" err="1"/>
              <a:t>dõi</a:t>
            </a:r>
            <a:r>
              <a:rPr lang="en-US" dirty="0"/>
              <a:t> </a:t>
            </a:r>
            <a:r>
              <a:rPr lang="en-US" dirty="0" err="1"/>
              <a:t>các</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đến</a:t>
            </a:r>
            <a:r>
              <a:rPr lang="en-US" dirty="0"/>
              <a:t> </a:t>
            </a:r>
            <a:r>
              <a:rPr lang="en-US" dirty="0" err="1"/>
              <a:t>nhân</a:t>
            </a:r>
            <a:r>
              <a:rPr lang="en-US" dirty="0"/>
              <a:t> </a:t>
            </a:r>
            <a:r>
              <a:rPr lang="en-US" dirty="0" err="1"/>
              <a:t>viên</a:t>
            </a:r>
            <a:r>
              <a:rPr lang="en-US" dirty="0"/>
              <a:t>, </a:t>
            </a:r>
            <a:r>
              <a:rPr lang="en-US" dirty="0" err="1"/>
              <a:t>phòng</a:t>
            </a:r>
            <a:r>
              <a:rPr lang="en-US" dirty="0"/>
              <a:t> ban </a:t>
            </a:r>
            <a:r>
              <a:rPr lang="en-US" dirty="0" err="1"/>
              <a:t>và</a:t>
            </a:r>
            <a:r>
              <a:rPr lang="en-US" dirty="0"/>
              <a:t> </a:t>
            </a:r>
            <a:r>
              <a:rPr lang="en-US" dirty="0" err="1"/>
              <a:t>đề</a:t>
            </a:r>
            <a:r>
              <a:rPr lang="en-US" dirty="0"/>
              <a:t> </a:t>
            </a:r>
            <a:r>
              <a:rPr lang="en-US" dirty="0" err="1"/>
              <a:t>án</a:t>
            </a:r>
            <a:r>
              <a:rPr lang="en-US" dirty="0"/>
              <a:t> </a:t>
            </a:r>
          </a:p>
          <a:p>
            <a:pPr marL="400050" lvl="1" indent="0">
              <a:buNone/>
            </a:pPr>
            <a:r>
              <a:rPr lang="en-US" dirty="0" smtClean="0"/>
              <a:t>– </a:t>
            </a:r>
            <a:r>
              <a:rPr lang="en-US" dirty="0" err="1"/>
              <a:t>Cty</a:t>
            </a:r>
            <a:r>
              <a:rPr lang="en-US" dirty="0"/>
              <a:t> </a:t>
            </a:r>
            <a:r>
              <a:rPr lang="en-US" dirty="0" err="1"/>
              <a:t>có</a:t>
            </a:r>
            <a:r>
              <a:rPr lang="en-US" dirty="0"/>
              <a:t> </a:t>
            </a:r>
            <a:r>
              <a:rPr lang="en-US" dirty="0" err="1"/>
              <a:t>nhiều</a:t>
            </a:r>
            <a:r>
              <a:rPr lang="en-US" dirty="0"/>
              <a:t> </a:t>
            </a:r>
            <a:r>
              <a:rPr lang="en-US" dirty="0" err="1"/>
              <a:t>phòng</a:t>
            </a:r>
            <a:r>
              <a:rPr lang="en-US" dirty="0"/>
              <a:t> ban, </a:t>
            </a:r>
            <a:r>
              <a:rPr lang="en-US" dirty="0" err="1"/>
              <a:t>mỗi</a:t>
            </a:r>
            <a:r>
              <a:rPr lang="en-US" dirty="0"/>
              <a:t> </a:t>
            </a:r>
            <a:r>
              <a:rPr lang="en-US" dirty="0" err="1"/>
              <a:t>phòng</a:t>
            </a:r>
            <a:r>
              <a:rPr lang="en-US" dirty="0"/>
              <a:t> ban </a:t>
            </a:r>
            <a:r>
              <a:rPr lang="en-US" dirty="0" err="1"/>
              <a:t>có</a:t>
            </a:r>
            <a:r>
              <a:rPr lang="en-US" dirty="0"/>
              <a:t> </a:t>
            </a:r>
            <a:r>
              <a:rPr lang="en-US" dirty="0" err="1"/>
              <a:t>tên</a:t>
            </a:r>
            <a:r>
              <a:rPr lang="en-US" dirty="0"/>
              <a:t> </a:t>
            </a:r>
            <a:r>
              <a:rPr lang="en-US" dirty="0" err="1"/>
              <a:t>duy</a:t>
            </a:r>
            <a:r>
              <a:rPr lang="en-US" dirty="0"/>
              <a:t> </a:t>
            </a:r>
            <a:r>
              <a:rPr lang="en-US" dirty="0" err="1"/>
              <a:t>nhất</a:t>
            </a:r>
            <a:r>
              <a:rPr lang="en-US" dirty="0"/>
              <a:t>, </a:t>
            </a:r>
            <a:r>
              <a:rPr lang="en-US" dirty="0" err="1"/>
              <a:t>mã</a:t>
            </a:r>
            <a:r>
              <a:rPr lang="en-US" dirty="0"/>
              <a:t> </a:t>
            </a:r>
            <a:r>
              <a:rPr lang="en-US" dirty="0" err="1"/>
              <a:t>phòng</a:t>
            </a:r>
            <a:r>
              <a:rPr lang="en-US" dirty="0"/>
              <a:t> ban </a:t>
            </a:r>
            <a:r>
              <a:rPr lang="en-US" dirty="0" err="1"/>
              <a:t>duy</a:t>
            </a:r>
            <a:r>
              <a:rPr lang="en-US" dirty="0"/>
              <a:t> </a:t>
            </a:r>
            <a:r>
              <a:rPr lang="en-US" dirty="0" err="1"/>
              <a:t>nhất</a:t>
            </a:r>
            <a:r>
              <a:rPr lang="en-US" dirty="0"/>
              <a:t>, </a:t>
            </a:r>
            <a:r>
              <a:rPr lang="en-US" dirty="0" err="1"/>
              <a:t>một</a:t>
            </a:r>
            <a:r>
              <a:rPr lang="en-US" dirty="0"/>
              <a:t> </a:t>
            </a:r>
            <a:r>
              <a:rPr lang="en-US" dirty="0" err="1"/>
              <a:t>trưởng</a:t>
            </a:r>
            <a:r>
              <a:rPr lang="en-US" dirty="0"/>
              <a:t> </a:t>
            </a:r>
            <a:r>
              <a:rPr lang="en-US" dirty="0" err="1"/>
              <a:t>phòng</a:t>
            </a:r>
            <a:r>
              <a:rPr lang="en-US" dirty="0"/>
              <a:t> </a:t>
            </a:r>
            <a:r>
              <a:rPr lang="en-US" dirty="0" err="1"/>
              <a:t>và</a:t>
            </a:r>
            <a:r>
              <a:rPr lang="en-US" dirty="0"/>
              <a:t> </a:t>
            </a:r>
            <a:r>
              <a:rPr lang="en-US" dirty="0" err="1"/>
              <a:t>ngày</a:t>
            </a:r>
            <a:r>
              <a:rPr lang="en-US" dirty="0"/>
              <a:t> </a:t>
            </a:r>
            <a:r>
              <a:rPr lang="en-US" dirty="0" err="1"/>
              <a:t>nhận</a:t>
            </a:r>
            <a:r>
              <a:rPr lang="en-US" dirty="0"/>
              <a:t> </a:t>
            </a:r>
            <a:r>
              <a:rPr lang="en-US" dirty="0" err="1"/>
              <a:t>chức</a:t>
            </a:r>
            <a:r>
              <a:rPr lang="en-US" dirty="0"/>
              <a:t>. </a:t>
            </a:r>
            <a:r>
              <a:rPr lang="en-US" dirty="0" err="1"/>
              <a:t>Mỗi</a:t>
            </a:r>
            <a:r>
              <a:rPr lang="en-US" dirty="0"/>
              <a:t> </a:t>
            </a:r>
            <a:r>
              <a:rPr lang="en-US" dirty="0" err="1"/>
              <a:t>phòng</a:t>
            </a:r>
            <a:r>
              <a:rPr lang="en-US" dirty="0"/>
              <a:t> ban </a:t>
            </a:r>
            <a:r>
              <a:rPr lang="en-US" dirty="0" err="1"/>
              <a:t>có</a:t>
            </a:r>
            <a:r>
              <a:rPr lang="en-US" dirty="0"/>
              <a:t> </a:t>
            </a:r>
            <a:r>
              <a:rPr lang="en-US" dirty="0" err="1"/>
              <a:t>thể</a:t>
            </a:r>
            <a:r>
              <a:rPr lang="en-US" dirty="0"/>
              <a:t> ở </a:t>
            </a:r>
            <a:r>
              <a:rPr lang="en-US" dirty="0" err="1"/>
              <a:t>nhiều</a:t>
            </a:r>
            <a:r>
              <a:rPr lang="en-US" dirty="0"/>
              <a:t> </a:t>
            </a:r>
            <a:r>
              <a:rPr lang="en-US" dirty="0" err="1"/>
              <a:t>địa</a:t>
            </a:r>
            <a:r>
              <a:rPr lang="en-US" dirty="0"/>
              <a:t> </a:t>
            </a:r>
            <a:r>
              <a:rPr lang="en-US" dirty="0" err="1"/>
              <a:t>điểm</a:t>
            </a:r>
            <a:r>
              <a:rPr lang="en-US" dirty="0"/>
              <a:t> </a:t>
            </a:r>
            <a:r>
              <a:rPr lang="en-US" dirty="0" err="1"/>
              <a:t>khác</a:t>
            </a:r>
            <a:r>
              <a:rPr lang="en-US" dirty="0"/>
              <a:t> </a:t>
            </a:r>
            <a:r>
              <a:rPr lang="en-US" dirty="0" err="1"/>
              <a:t>nhau</a:t>
            </a:r>
            <a:r>
              <a:rPr lang="en-US" dirty="0"/>
              <a:t>. </a:t>
            </a:r>
          </a:p>
          <a:p>
            <a:pPr marL="400050" lvl="1" indent="0">
              <a:buNone/>
            </a:pPr>
            <a:r>
              <a:rPr lang="en-US" dirty="0"/>
              <a:t>– </a:t>
            </a:r>
            <a:r>
              <a:rPr lang="en-US" dirty="0" err="1"/>
              <a:t>Đề</a:t>
            </a:r>
            <a:r>
              <a:rPr lang="en-US" dirty="0"/>
              <a:t> </a:t>
            </a:r>
            <a:r>
              <a:rPr lang="en-US" dirty="0" err="1"/>
              <a:t>án</a:t>
            </a:r>
            <a:r>
              <a:rPr lang="en-US" dirty="0"/>
              <a:t> </a:t>
            </a:r>
            <a:r>
              <a:rPr lang="en-US" dirty="0" err="1"/>
              <a:t>có</a:t>
            </a:r>
            <a:r>
              <a:rPr lang="en-US" dirty="0"/>
              <a:t> </a:t>
            </a:r>
            <a:r>
              <a:rPr lang="en-US" dirty="0" err="1"/>
              <a:t>tên</a:t>
            </a:r>
            <a:r>
              <a:rPr lang="en-US" dirty="0"/>
              <a:t> </a:t>
            </a:r>
            <a:r>
              <a:rPr lang="en-US" dirty="0" err="1"/>
              <a:t>duy</a:t>
            </a:r>
            <a:r>
              <a:rPr lang="en-US" dirty="0"/>
              <a:t> </a:t>
            </a:r>
            <a:r>
              <a:rPr lang="en-US" dirty="0" err="1"/>
              <a:t>nhất</a:t>
            </a:r>
            <a:r>
              <a:rPr lang="en-US" dirty="0"/>
              <a:t>, </a:t>
            </a:r>
            <a:r>
              <a:rPr lang="en-US" dirty="0" err="1"/>
              <a:t>mã</a:t>
            </a:r>
            <a:r>
              <a:rPr lang="en-US" dirty="0"/>
              <a:t> </a:t>
            </a:r>
            <a:r>
              <a:rPr lang="en-US" dirty="0" err="1"/>
              <a:t>duy</a:t>
            </a:r>
            <a:r>
              <a:rPr lang="en-US" dirty="0"/>
              <a:t> </a:t>
            </a:r>
            <a:r>
              <a:rPr lang="en-US" dirty="0" err="1"/>
              <a:t>nhất</a:t>
            </a:r>
            <a:r>
              <a:rPr lang="en-US" dirty="0"/>
              <a:t>, do 1 </a:t>
            </a:r>
            <a:r>
              <a:rPr lang="en-US" dirty="0" err="1"/>
              <a:t>một</a:t>
            </a:r>
            <a:r>
              <a:rPr lang="en-US" dirty="0"/>
              <a:t> </a:t>
            </a:r>
            <a:r>
              <a:rPr lang="en-US" dirty="0" err="1"/>
              <a:t>phòng</a:t>
            </a:r>
            <a:r>
              <a:rPr lang="en-US" dirty="0"/>
              <a:t> ban </a:t>
            </a:r>
            <a:r>
              <a:rPr lang="en-US" dirty="0" err="1"/>
              <a:t>chủ</a:t>
            </a:r>
            <a:r>
              <a:rPr lang="en-US" dirty="0"/>
              <a:t> </a:t>
            </a:r>
            <a:r>
              <a:rPr lang="en-US" dirty="0" err="1"/>
              <a:t>trì</a:t>
            </a:r>
            <a:r>
              <a:rPr lang="en-US" dirty="0"/>
              <a:t> </a:t>
            </a:r>
            <a:r>
              <a:rPr lang="en-US" dirty="0" err="1"/>
              <a:t>và</a:t>
            </a:r>
            <a:r>
              <a:rPr lang="en-US" dirty="0"/>
              <a:t> </a:t>
            </a:r>
            <a:r>
              <a:rPr lang="en-US" dirty="0" err="1"/>
              <a:t>được</a:t>
            </a:r>
            <a:r>
              <a:rPr lang="en-US" dirty="0"/>
              <a:t> </a:t>
            </a:r>
            <a:r>
              <a:rPr lang="en-US" dirty="0" err="1"/>
              <a:t>triển</a:t>
            </a:r>
            <a:r>
              <a:rPr lang="en-US" dirty="0"/>
              <a:t> </a:t>
            </a:r>
            <a:r>
              <a:rPr lang="en-US" dirty="0" err="1"/>
              <a:t>khai</a:t>
            </a:r>
            <a:r>
              <a:rPr lang="en-US" dirty="0"/>
              <a:t> ở 1 </a:t>
            </a:r>
            <a:r>
              <a:rPr lang="en-US" dirty="0" err="1"/>
              <a:t>địa</a:t>
            </a:r>
            <a:r>
              <a:rPr lang="en-US" dirty="0"/>
              <a:t> </a:t>
            </a:r>
            <a:r>
              <a:rPr lang="en-US" dirty="0" err="1"/>
              <a:t>điểm</a:t>
            </a:r>
            <a:r>
              <a:rPr lang="en-US" dirty="0"/>
              <a:t>. </a:t>
            </a:r>
          </a:p>
          <a:p>
            <a:pPr marL="400050" lvl="1" indent="0">
              <a:buNone/>
            </a:pPr>
            <a:endParaRPr lang="en-US" dirty="0"/>
          </a:p>
          <a:p>
            <a:endParaRPr lang="en-US" dirty="0"/>
          </a:p>
        </p:txBody>
      </p:sp>
    </p:spTree>
    <p:extLst>
      <p:ext uri="{BB962C8B-B14F-4D97-AF65-F5344CB8AC3E}">
        <p14:creationId xmlns:p14="http://schemas.microsoft.com/office/powerpoint/2010/main" val="2128644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1: </a:t>
            </a:r>
            <a:r>
              <a:rPr lang="en-US" dirty="0" err="1"/>
              <a:t>Quản</a:t>
            </a:r>
            <a:r>
              <a:rPr lang="en-US" dirty="0"/>
              <a:t> </a:t>
            </a:r>
            <a:r>
              <a:rPr lang="en-US" dirty="0" err="1"/>
              <a:t>lý</a:t>
            </a:r>
            <a:r>
              <a:rPr lang="en-US" dirty="0"/>
              <a:t> </a:t>
            </a:r>
            <a:r>
              <a:rPr lang="en-US" dirty="0" err="1"/>
              <a:t>đề</a:t>
            </a:r>
            <a:r>
              <a:rPr lang="en-US" dirty="0"/>
              <a:t> </a:t>
            </a:r>
            <a:r>
              <a:rPr lang="en-US" dirty="0" err="1"/>
              <a:t>án</a:t>
            </a:r>
            <a:r>
              <a:rPr lang="en-US" dirty="0"/>
              <a:t> </a:t>
            </a:r>
            <a:r>
              <a:rPr lang="en-US" dirty="0" err="1"/>
              <a:t>công</a:t>
            </a:r>
            <a:r>
              <a:rPr lang="en-US" dirty="0"/>
              <a:t> </a:t>
            </a:r>
            <a:r>
              <a:rPr lang="en-US" dirty="0" err="1" smtClean="0"/>
              <a:t>ty</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400050" lvl="1" indent="0">
              <a:buNone/>
            </a:pPr>
            <a:r>
              <a:rPr lang="en-US" dirty="0"/>
              <a:t>– </a:t>
            </a:r>
            <a:r>
              <a:rPr lang="en-US" dirty="0" err="1"/>
              <a:t>Nhân</a:t>
            </a:r>
            <a:r>
              <a:rPr lang="en-US" dirty="0"/>
              <a:t> </a:t>
            </a:r>
            <a:r>
              <a:rPr lang="en-US" dirty="0" err="1"/>
              <a:t>viên</a:t>
            </a:r>
            <a:r>
              <a:rPr lang="en-US" dirty="0"/>
              <a:t> </a:t>
            </a:r>
            <a:r>
              <a:rPr lang="en-US" dirty="0" err="1"/>
              <a:t>có</a:t>
            </a:r>
            <a:r>
              <a:rPr lang="en-US" dirty="0"/>
              <a:t> </a:t>
            </a:r>
            <a:r>
              <a:rPr lang="en-US" dirty="0" err="1"/>
              <a:t>mã</a:t>
            </a:r>
            <a:r>
              <a:rPr lang="en-US" dirty="0"/>
              <a:t> </a:t>
            </a:r>
            <a:r>
              <a:rPr lang="en-US" dirty="0" err="1"/>
              <a:t>số</a:t>
            </a:r>
            <a:r>
              <a:rPr lang="en-US" dirty="0"/>
              <a:t>, </a:t>
            </a:r>
            <a:r>
              <a:rPr lang="en-US" dirty="0" err="1"/>
              <a:t>tên</a:t>
            </a:r>
            <a:r>
              <a:rPr lang="en-US" dirty="0"/>
              <a:t>, </a:t>
            </a:r>
            <a:r>
              <a:rPr lang="en-US" dirty="0" err="1"/>
              <a:t>địa</a:t>
            </a:r>
            <a:r>
              <a:rPr lang="en-US" dirty="0"/>
              <a:t> </a:t>
            </a:r>
            <a:r>
              <a:rPr lang="en-US" dirty="0" err="1"/>
              <a:t>chỉ</a:t>
            </a:r>
            <a:r>
              <a:rPr lang="en-US" dirty="0"/>
              <a:t>, </a:t>
            </a:r>
            <a:r>
              <a:rPr lang="en-US" dirty="0" err="1"/>
              <a:t>ngày</a:t>
            </a:r>
            <a:r>
              <a:rPr lang="en-US" dirty="0"/>
              <a:t> </a:t>
            </a:r>
            <a:r>
              <a:rPr lang="en-US" dirty="0" err="1"/>
              <a:t>sinh</a:t>
            </a:r>
            <a:r>
              <a:rPr lang="en-US" dirty="0"/>
              <a:t>, </a:t>
            </a:r>
            <a:r>
              <a:rPr lang="en-US" dirty="0" err="1"/>
              <a:t>giới</a:t>
            </a:r>
            <a:r>
              <a:rPr lang="en-US" dirty="0"/>
              <a:t> </a:t>
            </a:r>
            <a:r>
              <a:rPr lang="en-US" dirty="0" err="1"/>
              <a:t>tính</a:t>
            </a:r>
            <a:r>
              <a:rPr lang="en-US" dirty="0"/>
              <a:t> </a:t>
            </a:r>
            <a:r>
              <a:rPr lang="en-US" dirty="0" err="1"/>
              <a:t>và</a:t>
            </a:r>
            <a:r>
              <a:rPr lang="en-US" dirty="0"/>
              <a:t> </a:t>
            </a:r>
            <a:r>
              <a:rPr lang="en-US" dirty="0" err="1"/>
              <a:t>lương</a:t>
            </a:r>
            <a:r>
              <a:rPr lang="en-US" dirty="0"/>
              <a:t>. </a:t>
            </a:r>
            <a:r>
              <a:rPr lang="en-US" dirty="0" err="1"/>
              <a:t>Mỗi</a:t>
            </a:r>
            <a:r>
              <a:rPr lang="en-US" dirty="0"/>
              <a:t> </a:t>
            </a:r>
            <a:r>
              <a:rPr lang="en-US" dirty="0" err="1"/>
              <a:t>nhân</a:t>
            </a:r>
            <a:r>
              <a:rPr lang="en-US" dirty="0"/>
              <a:t> </a:t>
            </a:r>
            <a:r>
              <a:rPr lang="en-US" dirty="0" err="1"/>
              <a:t>viên</a:t>
            </a:r>
            <a:r>
              <a:rPr lang="en-US" dirty="0"/>
              <a:t> </a:t>
            </a:r>
            <a:r>
              <a:rPr lang="en-US" dirty="0" err="1"/>
              <a:t>làm</a:t>
            </a:r>
            <a:r>
              <a:rPr lang="en-US" dirty="0"/>
              <a:t> </a:t>
            </a:r>
            <a:r>
              <a:rPr lang="en-US" dirty="0" err="1"/>
              <a:t>việc</a:t>
            </a:r>
            <a:r>
              <a:rPr lang="en-US" dirty="0"/>
              <a:t> ở 1 </a:t>
            </a:r>
            <a:r>
              <a:rPr lang="en-US" dirty="0" err="1"/>
              <a:t>phòng</a:t>
            </a:r>
            <a:r>
              <a:rPr lang="en-US" dirty="0"/>
              <a:t> ban, </a:t>
            </a:r>
            <a:r>
              <a:rPr lang="en-US" dirty="0" err="1"/>
              <a:t>tham</a:t>
            </a:r>
            <a:r>
              <a:rPr lang="en-US" dirty="0"/>
              <a:t> </a:t>
            </a:r>
            <a:r>
              <a:rPr lang="en-US" dirty="0" err="1"/>
              <a:t>gia</a:t>
            </a:r>
            <a:r>
              <a:rPr lang="en-US" dirty="0"/>
              <a:t> </a:t>
            </a:r>
            <a:r>
              <a:rPr lang="en-US" dirty="0" err="1"/>
              <a:t>vào</a:t>
            </a:r>
            <a:r>
              <a:rPr lang="en-US" dirty="0"/>
              <a:t> </a:t>
            </a:r>
            <a:r>
              <a:rPr lang="en-US" dirty="0" err="1"/>
              <a:t>các</a:t>
            </a:r>
            <a:r>
              <a:rPr lang="en-US" dirty="0"/>
              <a:t> </a:t>
            </a:r>
            <a:r>
              <a:rPr lang="en-US" dirty="0" err="1"/>
              <a:t>đề</a:t>
            </a:r>
            <a:r>
              <a:rPr lang="en-US" dirty="0"/>
              <a:t> </a:t>
            </a:r>
            <a:r>
              <a:rPr lang="en-US" dirty="0" err="1"/>
              <a:t>án</a:t>
            </a:r>
            <a:r>
              <a:rPr lang="en-US" dirty="0"/>
              <a:t> </a:t>
            </a:r>
            <a:r>
              <a:rPr lang="en-US" dirty="0" err="1"/>
              <a:t>với</a:t>
            </a:r>
            <a:r>
              <a:rPr lang="en-US" dirty="0"/>
              <a:t> </a:t>
            </a:r>
            <a:r>
              <a:rPr lang="en-US" dirty="0" err="1"/>
              <a:t>số</a:t>
            </a:r>
            <a:r>
              <a:rPr lang="en-US" dirty="0"/>
              <a:t> </a:t>
            </a:r>
            <a:r>
              <a:rPr lang="en-US" dirty="0" err="1"/>
              <a:t>giờ</a:t>
            </a:r>
            <a:r>
              <a:rPr lang="en-US" dirty="0"/>
              <a:t> </a:t>
            </a:r>
            <a:r>
              <a:rPr lang="en-US" dirty="0" err="1"/>
              <a:t>làm</a:t>
            </a:r>
            <a:r>
              <a:rPr lang="en-US" dirty="0"/>
              <a:t> </a:t>
            </a:r>
            <a:r>
              <a:rPr lang="en-US" dirty="0" err="1"/>
              <a:t>việc</a:t>
            </a:r>
            <a:r>
              <a:rPr lang="en-US" dirty="0"/>
              <a:t> </a:t>
            </a:r>
            <a:r>
              <a:rPr lang="en-US" dirty="0" err="1"/>
              <a:t>khác</a:t>
            </a:r>
            <a:r>
              <a:rPr lang="en-US" dirty="0"/>
              <a:t> </a:t>
            </a:r>
            <a:r>
              <a:rPr lang="en-US" dirty="0" err="1"/>
              <a:t>nhau</a:t>
            </a:r>
            <a:r>
              <a:rPr lang="en-US" dirty="0"/>
              <a:t>. </a:t>
            </a:r>
            <a:r>
              <a:rPr lang="en-US" dirty="0" err="1"/>
              <a:t>Mỗi</a:t>
            </a:r>
            <a:r>
              <a:rPr lang="en-US" dirty="0"/>
              <a:t> </a:t>
            </a:r>
            <a:r>
              <a:rPr lang="en-US" dirty="0" err="1"/>
              <a:t>nhân</a:t>
            </a:r>
            <a:r>
              <a:rPr lang="en-US" dirty="0"/>
              <a:t> </a:t>
            </a:r>
            <a:r>
              <a:rPr lang="en-US" dirty="0" err="1"/>
              <a:t>viên</a:t>
            </a:r>
            <a:r>
              <a:rPr lang="en-US" dirty="0"/>
              <a:t> </a:t>
            </a:r>
            <a:r>
              <a:rPr lang="en-US" dirty="0" err="1"/>
              <a:t>đều</a:t>
            </a:r>
            <a:r>
              <a:rPr lang="en-US" dirty="0"/>
              <a:t> </a:t>
            </a:r>
            <a:r>
              <a:rPr lang="en-US" dirty="0" err="1"/>
              <a:t>có</a:t>
            </a:r>
            <a:r>
              <a:rPr lang="en-US" dirty="0"/>
              <a:t> </a:t>
            </a:r>
            <a:r>
              <a:rPr lang="en-US" dirty="0" err="1"/>
              <a:t>một</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trực</a:t>
            </a:r>
            <a:r>
              <a:rPr lang="en-US" dirty="0"/>
              <a:t> </a:t>
            </a:r>
            <a:r>
              <a:rPr lang="en-US" dirty="0" err="1"/>
              <a:t>tiếp</a:t>
            </a:r>
            <a:r>
              <a:rPr lang="en-US" dirty="0"/>
              <a:t>. </a:t>
            </a:r>
          </a:p>
          <a:p>
            <a:pPr marL="400050" lvl="1" indent="0">
              <a:buNone/>
            </a:pPr>
            <a:r>
              <a:rPr lang="en-US" dirty="0"/>
              <a:t>– </a:t>
            </a:r>
            <a:r>
              <a:rPr lang="en-US" dirty="0" err="1"/>
              <a:t>Một</a:t>
            </a:r>
            <a:r>
              <a:rPr lang="en-US" dirty="0"/>
              <a:t> </a:t>
            </a:r>
            <a:r>
              <a:rPr lang="en-US" dirty="0" err="1"/>
              <a:t>nhân</a:t>
            </a:r>
            <a:r>
              <a:rPr lang="en-US" dirty="0"/>
              <a:t> </a:t>
            </a:r>
            <a:r>
              <a:rPr lang="en-US" dirty="0" err="1"/>
              <a:t>viên</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những</a:t>
            </a:r>
            <a:r>
              <a:rPr lang="en-US" dirty="0"/>
              <a:t> </a:t>
            </a:r>
            <a:r>
              <a:rPr lang="en-US" dirty="0" err="1"/>
              <a:t>người</a:t>
            </a:r>
            <a:r>
              <a:rPr lang="en-US" dirty="0"/>
              <a:t> con </a:t>
            </a:r>
            <a:r>
              <a:rPr lang="en-US" dirty="0" err="1"/>
              <a:t>được</a:t>
            </a:r>
            <a:r>
              <a:rPr lang="en-US" dirty="0"/>
              <a:t> </a:t>
            </a:r>
            <a:r>
              <a:rPr lang="en-US" dirty="0" err="1"/>
              <a:t>hưởng</a:t>
            </a:r>
            <a:r>
              <a:rPr lang="en-US" dirty="0"/>
              <a:t> </a:t>
            </a:r>
            <a:r>
              <a:rPr lang="en-US" dirty="0" err="1"/>
              <a:t>bảo</a:t>
            </a:r>
            <a:r>
              <a:rPr lang="en-US" dirty="0"/>
              <a:t> </a:t>
            </a:r>
            <a:r>
              <a:rPr lang="en-US" dirty="0" err="1"/>
              <a:t>hiểm</a:t>
            </a:r>
            <a:r>
              <a:rPr lang="en-US" dirty="0"/>
              <a:t> </a:t>
            </a:r>
            <a:r>
              <a:rPr lang="en-US" dirty="0" err="1"/>
              <a:t>theo</a:t>
            </a:r>
            <a:r>
              <a:rPr lang="en-US" dirty="0"/>
              <a:t> </a:t>
            </a:r>
            <a:r>
              <a:rPr lang="en-US" dirty="0" err="1"/>
              <a:t>nhân</a:t>
            </a:r>
            <a:r>
              <a:rPr lang="en-US" dirty="0"/>
              <a:t> </a:t>
            </a:r>
            <a:r>
              <a:rPr lang="en-US" dirty="0" err="1"/>
              <a:t>viên</a:t>
            </a:r>
            <a:r>
              <a:rPr lang="en-US" dirty="0"/>
              <a:t>. </a:t>
            </a:r>
            <a:r>
              <a:rPr lang="en-US" dirty="0" err="1"/>
              <a:t>Mỗi</a:t>
            </a:r>
            <a:r>
              <a:rPr lang="en-US" dirty="0"/>
              <a:t> </a:t>
            </a:r>
            <a:r>
              <a:rPr lang="en-US" dirty="0" err="1"/>
              <a:t>người</a:t>
            </a:r>
            <a:r>
              <a:rPr lang="en-US" dirty="0"/>
              <a:t> con </a:t>
            </a:r>
            <a:r>
              <a:rPr lang="en-US" dirty="0" err="1"/>
              <a:t>của</a:t>
            </a:r>
            <a:r>
              <a:rPr lang="en-US" dirty="0"/>
              <a:t> </a:t>
            </a:r>
            <a:r>
              <a:rPr lang="en-US" dirty="0" err="1"/>
              <a:t>nhân</a:t>
            </a:r>
            <a:r>
              <a:rPr lang="en-US" dirty="0"/>
              <a:t> </a:t>
            </a:r>
            <a:r>
              <a:rPr lang="en-US" dirty="0" err="1"/>
              <a:t>viên</a:t>
            </a:r>
            <a:r>
              <a:rPr lang="en-US" dirty="0"/>
              <a:t> </a:t>
            </a:r>
            <a:r>
              <a:rPr lang="en-US" dirty="0" err="1"/>
              <a:t>có</a:t>
            </a:r>
            <a:r>
              <a:rPr lang="en-US" dirty="0"/>
              <a:t> </a:t>
            </a:r>
            <a:r>
              <a:rPr lang="en-US" dirty="0" err="1"/>
              <a:t>tên</a:t>
            </a:r>
            <a:r>
              <a:rPr lang="en-US" dirty="0"/>
              <a:t>, </a:t>
            </a:r>
            <a:r>
              <a:rPr lang="en-US" dirty="0" err="1"/>
              <a:t>giới</a:t>
            </a:r>
            <a:r>
              <a:rPr lang="en-US" dirty="0"/>
              <a:t> </a:t>
            </a:r>
            <a:r>
              <a:rPr lang="en-US" dirty="0" err="1"/>
              <a:t>tính</a:t>
            </a:r>
            <a:r>
              <a:rPr lang="en-US" dirty="0"/>
              <a:t>, </a:t>
            </a:r>
            <a:r>
              <a:rPr lang="en-US" dirty="0" err="1"/>
              <a:t>ngày</a:t>
            </a:r>
            <a:r>
              <a:rPr lang="en-US" dirty="0"/>
              <a:t> </a:t>
            </a:r>
            <a:r>
              <a:rPr lang="en-US" dirty="0" err="1"/>
              <a:t>sinh</a:t>
            </a:r>
            <a:r>
              <a:rPr lang="en-US" dirty="0"/>
              <a:t>.</a:t>
            </a:r>
          </a:p>
        </p:txBody>
      </p:sp>
    </p:spTree>
    <p:extLst>
      <p:ext uri="{BB962C8B-B14F-4D97-AF65-F5344CB8AC3E}">
        <p14:creationId xmlns:p14="http://schemas.microsoft.com/office/powerpoint/2010/main" val="2599153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2: </a:t>
            </a:r>
            <a:r>
              <a:rPr lang="en-US" dirty="0" err="1" smtClean="0"/>
              <a:t>Quản</a:t>
            </a:r>
            <a:r>
              <a:rPr lang="en-US" dirty="0" smtClean="0"/>
              <a:t> </a:t>
            </a:r>
            <a:r>
              <a:rPr lang="en-US" dirty="0" err="1" smtClean="0"/>
              <a:t>lý</a:t>
            </a:r>
            <a:r>
              <a:rPr lang="en-US" dirty="0" smtClean="0"/>
              <a:t> </a:t>
            </a:r>
            <a:r>
              <a:rPr lang="en-US" dirty="0" err="1" smtClean="0"/>
              <a:t>Trường</a:t>
            </a:r>
            <a:r>
              <a:rPr lang="en-US" dirty="0" smtClean="0"/>
              <a:t> </a:t>
            </a:r>
            <a:r>
              <a:rPr lang="en-US" dirty="0" err="1" smtClean="0"/>
              <a:t>Học</a:t>
            </a:r>
            <a:r>
              <a:rPr lang="en-US" dirty="0" smtClean="0"/>
              <a:t> </a:t>
            </a:r>
            <a:endParaRPr lang="en-US" dirty="0"/>
          </a:p>
        </p:txBody>
      </p:sp>
      <p:sp>
        <p:nvSpPr>
          <p:cNvPr id="3" name="Content Placeholder 2"/>
          <p:cNvSpPr>
            <a:spLocks noGrp="1"/>
          </p:cNvSpPr>
          <p:nvPr>
            <p:ph idx="1"/>
          </p:nvPr>
        </p:nvSpPr>
        <p:spPr/>
        <p:txBody>
          <a:bodyPr/>
          <a:lstStyle/>
          <a:p>
            <a:r>
              <a:rPr lang="vi-VN" dirty="0"/>
              <a:t>Hãy xây dựng lược đồ ER cho CSDL “TRƯỜNG”, dựa trên các ghi chép </a:t>
            </a:r>
            <a:r>
              <a:rPr lang="vi-VN" dirty="0" smtClean="0"/>
              <a:t>sau</a:t>
            </a:r>
            <a:endParaRPr lang="en-US" dirty="0" smtClean="0"/>
          </a:p>
          <a:p>
            <a:pPr lvl="1"/>
            <a:r>
              <a:rPr lang="vi-VN" dirty="0"/>
              <a:t>Trường được chia thành các trường con: Trường KHTN, Trường KHXH, Trường Công nghệ,…. Mỗi trường có một hiệu trưởng quản lý. Mỗi </a:t>
            </a:r>
            <a:r>
              <a:rPr lang="vi-VN" dirty="0" smtClean="0"/>
              <a:t>hiệu </a:t>
            </a:r>
            <a:r>
              <a:rPr lang="vi-VN" dirty="0"/>
              <a:t>trưởng quản lý một trường</a:t>
            </a:r>
            <a:r>
              <a:rPr lang="vi-VN" dirty="0" smtClean="0"/>
              <a:t>.</a:t>
            </a:r>
            <a:endParaRPr lang="en-US" dirty="0" smtClean="0"/>
          </a:p>
          <a:p>
            <a:pPr lvl="1"/>
            <a:r>
              <a:rPr lang="vi-VN" dirty="0"/>
              <a:t>Mỗi trường có nhiều khoa. Chẳng hạn, trường KHTN có các khoa Toán, Lý, Hoá,… Mỗi một khoa chỉ thuộc về một trường. Thông tin về Khoa gồm Mã khoa, tên khoa, địa chỉ, số điện thoại, tên trường.</a:t>
            </a:r>
            <a:endParaRPr lang="en-US" dirty="0"/>
          </a:p>
        </p:txBody>
      </p:sp>
    </p:spTree>
    <p:extLst>
      <p:ext uri="{BB962C8B-B14F-4D97-AF65-F5344CB8AC3E}">
        <p14:creationId xmlns:p14="http://schemas.microsoft.com/office/powerpoint/2010/main" val="4114715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2: </a:t>
            </a:r>
            <a:r>
              <a:rPr lang="en-US" dirty="0" err="1"/>
              <a:t>Quản</a:t>
            </a:r>
            <a:r>
              <a:rPr lang="en-US" dirty="0"/>
              <a:t> </a:t>
            </a:r>
            <a:r>
              <a:rPr lang="en-US" dirty="0" err="1"/>
              <a:t>lý</a:t>
            </a:r>
            <a:r>
              <a:rPr lang="en-US" dirty="0"/>
              <a:t> </a:t>
            </a:r>
            <a:r>
              <a:rPr lang="en-US" dirty="0" err="1"/>
              <a:t>Trường</a:t>
            </a:r>
            <a:r>
              <a:rPr lang="en-US" dirty="0"/>
              <a:t> </a:t>
            </a:r>
            <a:r>
              <a:rPr lang="en-US" dirty="0" err="1" smtClean="0"/>
              <a:t>Học</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r>
              <a:rPr lang="vi-VN" dirty="0"/>
              <a:t>Mỗi Khoa cung cấp nhiều môn học. Mỗi môn học gồm có Tên môn học, mã số, số đơn vị học trình, trình độ, tên Khoa</a:t>
            </a:r>
            <a:r>
              <a:rPr lang="vi-VN" dirty="0" smtClean="0"/>
              <a:t>.</a:t>
            </a:r>
            <a:endParaRPr lang="en-US" dirty="0" smtClean="0"/>
          </a:p>
          <a:p>
            <a:pPr lvl="1"/>
            <a:r>
              <a:rPr lang="vi-VN" dirty="0"/>
              <a:t>Mỗi môn học có thể có nhiều học phần.Mỗi học phần được lưu giữ bằng các thông tin: Mã học phần, Tên môn học, Tên giáo viên dạy, học kỳ</a:t>
            </a:r>
            <a:r>
              <a:rPr lang="vi-VN" dirty="0" smtClean="0"/>
              <a:t>.</a:t>
            </a:r>
            <a:endParaRPr lang="en-US" dirty="0" smtClean="0"/>
          </a:p>
          <a:p>
            <a:pPr lvl="1"/>
            <a:r>
              <a:rPr lang="vi-VN" dirty="0"/>
              <a:t>Mỗi khoa có nhiều giáo viên làm việc, nhưng mỗi giáo viên chỉ làm việc cho một khoa. Mỗi một khoa có một chủ nhiệm khoa, đó là một giáo viên.</a:t>
            </a:r>
            <a:endParaRPr lang="en-US" dirty="0"/>
          </a:p>
        </p:txBody>
      </p:sp>
    </p:spTree>
    <p:extLst>
      <p:ext uri="{BB962C8B-B14F-4D97-AF65-F5344CB8AC3E}">
        <p14:creationId xmlns:p14="http://schemas.microsoft.com/office/powerpoint/2010/main" val="2917767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2: </a:t>
            </a:r>
            <a:r>
              <a:rPr lang="en-US" dirty="0" err="1"/>
              <a:t>Quản</a:t>
            </a:r>
            <a:r>
              <a:rPr lang="en-US" dirty="0"/>
              <a:t> </a:t>
            </a:r>
            <a:r>
              <a:rPr lang="en-US" dirty="0" err="1"/>
              <a:t>lý</a:t>
            </a:r>
            <a:r>
              <a:rPr lang="en-US" dirty="0"/>
              <a:t> </a:t>
            </a:r>
            <a:r>
              <a:rPr lang="en-US" dirty="0" err="1"/>
              <a:t>Trường</a:t>
            </a:r>
            <a:r>
              <a:rPr lang="en-US" dirty="0"/>
              <a:t> </a:t>
            </a:r>
            <a:r>
              <a:rPr lang="en-US" dirty="0" err="1" smtClean="0"/>
              <a:t>Học</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r>
              <a:rPr lang="en-US" dirty="0" err="1"/>
              <a:t>Mỗi</a:t>
            </a:r>
            <a:r>
              <a:rPr lang="en-US" dirty="0"/>
              <a:t> </a:t>
            </a:r>
            <a:r>
              <a:rPr lang="en-US" dirty="0" err="1"/>
              <a:t>sinh</a:t>
            </a:r>
            <a:r>
              <a:rPr lang="en-US" dirty="0"/>
              <a:t> </a:t>
            </a:r>
            <a:r>
              <a:rPr lang="en-US" dirty="0" err="1"/>
              <a:t>viên</a:t>
            </a:r>
            <a:r>
              <a:rPr lang="en-US" dirty="0"/>
              <a:t> </a:t>
            </a:r>
            <a:r>
              <a:rPr lang="en-US" dirty="0" err="1"/>
              <a:t>phải</a:t>
            </a:r>
            <a:r>
              <a:rPr lang="en-US" dirty="0"/>
              <a:t> </a:t>
            </a:r>
            <a:r>
              <a:rPr lang="en-US" dirty="0" err="1"/>
              <a:t>học</a:t>
            </a:r>
            <a:r>
              <a:rPr lang="en-US" dirty="0"/>
              <a:t> </a:t>
            </a:r>
            <a:r>
              <a:rPr lang="en-US" dirty="0" err="1"/>
              <a:t>nhiều</a:t>
            </a:r>
            <a:r>
              <a:rPr lang="en-US" dirty="0"/>
              <a:t> </a:t>
            </a:r>
            <a:r>
              <a:rPr lang="en-US" dirty="0" err="1"/>
              <a:t>học</a:t>
            </a:r>
            <a:r>
              <a:rPr lang="en-US" dirty="0"/>
              <a:t> </a:t>
            </a:r>
            <a:r>
              <a:rPr lang="en-US" dirty="0" err="1"/>
              <a:t>phần</a:t>
            </a:r>
            <a:r>
              <a:rPr lang="en-US" dirty="0" smtClean="0"/>
              <a:t>.</a:t>
            </a:r>
          </a:p>
          <a:p>
            <a:pPr lvl="1"/>
            <a:r>
              <a:rPr lang="en-US" dirty="0" err="1"/>
              <a:t>Mỗi</a:t>
            </a:r>
            <a:r>
              <a:rPr lang="en-US" dirty="0"/>
              <a:t> </a:t>
            </a:r>
            <a:r>
              <a:rPr lang="en-US" dirty="0" err="1"/>
              <a:t>một</a:t>
            </a:r>
            <a:r>
              <a:rPr lang="en-US" dirty="0"/>
              <a:t> </a:t>
            </a:r>
            <a:r>
              <a:rPr lang="en-US" dirty="0" err="1"/>
              <a:t>khoa</a:t>
            </a:r>
            <a:r>
              <a:rPr lang="en-US" dirty="0"/>
              <a:t> </a:t>
            </a:r>
            <a:r>
              <a:rPr lang="en-US" dirty="0" err="1"/>
              <a:t>có</a:t>
            </a:r>
            <a:r>
              <a:rPr lang="en-US" dirty="0"/>
              <a:t> </a:t>
            </a:r>
            <a:r>
              <a:rPr lang="en-US" dirty="0" err="1"/>
              <a:t>nhiều</a:t>
            </a:r>
            <a:r>
              <a:rPr lang="en-US" dirty="0"/>
              <a:t> </a:t>
            </a:r>
            <a:r>
              <a:rPr lang="en-US" dirty="0" err="1"/>
              <a:t>sinh</a:t>
            </a:r>
            <a:r>
              <a:rPr lang="en-US" dirty="0"/>
              <a:t> </a:t>
            </a:r>
            <a:r>
              <a:rPr lang="en-US" dirty="0" err="1"/>
              <a:t>viên</a:t>
            </a:r>
            <a:r>
              <a:rPr lang="en-US" dirty="0"/>
              <a:t>, </a:t>
            </a:r>
            <a:r>
              <a:rPr lang="en-US" dirty="0" err="1"/>
              <a:t>mỗi</a:t>
            </a:r>
            <a:r>
              <a:rPr lang="en-US" dirty="0"/>
              <a:t> </a:t>
            </a:r>
            <a:r>
              <a:rPr lang="en-US" dirty="0" err="1"/>
              <a:t>sinh</a:t>
            </a:r>
            <a:r>
              <a:rPr lang="en-US" dirty="0"/>
              <a:t> </a:t>
            </a:r>
            <a:r>
              <a:rPr lang="en-US" dirty="0" err="1"/>
              <a:t>viên</a:t>
            </a:r>
            <a:r>
              <a:rPr lang="en-US" dirty="0"/>
              <a:t> </a:t>
            </a:r>
            <a:r>
              <a:rPr lang="en-US" dirty="0" err="1"/>
              <a:t>chỉ</a:t>
            </a:r>
            <a:r>
              <a:rPr lang="en-US" dirty="0"/>
              <a:t> </a:t>
            </a:r>
            <a:r>
              <a:rPr lang="en-US" dirty="0" err="1"/>
              <a:t>thuộc</a:t>
            </a:r>
            <a:r>
              <a:rPr lang="en-US" dirty="0"/>
              <a:t> </a:t>
            </a:r>
            <a:r>
              <a:rPr lang="en-US" dirty="0" err="1"/>
              <a:t>về</a:t>
            </a:r>
            <a:r>
              <a:rPr lang="en-US" dirty="0"/>
              <a:t> </a:t>
            </a:r>
            <a:r>
              <a:rPr lang="en-US" dirty="0" err="1"/>
              <a:t>một</a:t>
            </a:r>
            <a:r>
              <a:rPr lang="en-US" dirty="0"/>
              <a:t> </a:t>
            </a:r>
            <a:r>
              <a:rPr lang="en-US" dirty="0" err="1"/>
              <a:t>khoa</a:t>
            </a:r>
            <a:r>
              <a:rPr lang="en-US" dirty="0"/>
              <a:t>. </a:t>
            </a:r>
            <a:r>
              <a:rPr lang="en-US" dirty="0" err="1"/>
              <a:t>Thông</a:t>
            </a:r>
            <a:r>
              <a:rPr lang="en-US" dirty="0"/>
              <a:t> tin </a:t>
            </a:r>
            <a:r>
              <a:rPr lang="en-US" dirty="0" err="1"/>
              <a:t>về</a:t>
            </a:r>
            <a:r>
              <a:rPr lang="en-US" dirty="0"/>
              <a:t> </a:t>
            </a:r>
            <a:r>
              <a:rPr lang="en-US" dirty="0" err="1"/>
              <a:t>mỗi</a:t>
            </a:r>
            <a:r>
              <a:rPr lang="en-US" dirty="0"/>
              <a:t> </a:t>
            </a:r>
            <a:r>
              <a:rPr lang="en-US" dirty="0" err="1"/>
              <a:t>sinh</a:t>
            </a:r>
            <a:r>
              <a:rPr lang="en-US" dirty="0"/>
              <a:t> </a:t>
            </a:r>
            <a:r>
              <a:rPr lang="en-US" dirty="0" err="1"/>
              <a:t>viên</a:t>
            </a:r>
            <a:r>
              <a:rPr lang="en-US" dirty="0"/>
              <a:t> </a:t>
            </a:r>
            <a:r>
              <a:rPr lang="en-US" dirty="0" err="1"/>
              <a:t>gồm</a:t>
            </a:r>
            <a:r>
              <a:rPr lang="en-US" dirty="0"/>
              <a:t>: </a:t>
            </a:r>
            <a:r>
              <a:rPr lang="en-US" dirty="0" err="1"/>
              <a:t>Mã</a:t>
            </a:r>
            <a:r>
              <a:rPr lang="en-US" dirty="0"/>
              <a:t> </a:t>
            </a:r>
            <a:r>
              <a:rPr lang="en-US" dirty="0" err="1"/>
              <a:t>sinh</a:t>
            </a:r>
            <a:r>
              <a:rPr lang="en-US" dirty="0"/>
              <a:t> </a:t>
            </a:r>
            <a:r>
              <a:rPr lang="en-US" dirty="0" err="1"/>
              <a:t>viên</a:t>
            </a:r>
            <a:r>
              <a:rPr lang="en-US" dirty="0"/>
              <a:t>, </a:t>
            </a:r>
            <a:r>
              <a:rPr lang="en-US" dirty="0" err="1"/>
              <a:t>Họ</a:t>
            </a:r>
            <a:r>
              <a:rPr lang="en-US" dirty="0"/>
              <a:t> </a:t>
            </a:r>
            <a:r>
              <a:rPr lang="en-US" dirty="0" err="1"/>
              <a:t>tên</a:t>
            </a:r>
            <a:r>
              <a:rPr lang="en-US" dirty="0"/>
              <a:t>, </a:t>
            </a:r>
            <a:r>
              <a:rPr lang="en-US" dirty="0" err="1"/>
              <a:t>địa</a:t>
            </a:r>
            <a:r>
              <a:rPr lang="en-US" dirty="0"/>
              <a:t> </a:t>
            </a:r>
            <a:r>
              <a:rPr lang="en-US" dirty="0" err="1"/>
              <a:t>chỉ</a:t>
            </a:r>
            <a:r>
              <a:rPr lang="en-US" dirty="0"/>
              <a:t>, </a:t>
            </a:r>
            <a:r>
              <a:rPr lang="en-US" dirty="0" err="1"/>
              <a:t>ngày</a:t>
            </a:r>
            <a:r>
              <a:rPr lang="en-US" dirty="0"/>
              <a:t> </a:t>
            </a:r>
            <a:r>
              <a:rPr lang="en-US" dirty="0" err="1"/>
              <a:t>sinh</a:t>
            </a:r>
            <a:r>
              <a:rPr lang="en-US" dirty="0"/>
              <a:t>, </a:t>
            </a:r>
            <a:r>
              <a:rPr lang="en-US" dirty="0" err="1"/>
              <a:t>giới</a:t>
            </a:r>
            <a:r>
              <a:rPr lang="en-US" dirty="0"/>
              <a:t> </a:t>
            </a:r>
            <a:r>
              <a:rPr lang="en-US" dirty="0" err="1"/>
              <a:t>tính</a:t>
            </a:r>
            <a:r>
              <a:rPr lang="en-US" dirty="0"/>
              <a:t>, </a:t>
            </a:r>
            <a:r>
              <a:rPr lang="en-US" dirty="0" err="1"/>
              <a:t>Lớp</a:t>
            </a:r>
            <a:r>
              <a:rPr lang="en-US" dirty="0"/>
              <a:t>, </a:t>
            </a:r>
            <a:r>
              <a:rPr lang="en-US" dirty="0" err="1"/>
              <a:t>Tên</a:t>
            </a:r>
            <a:r>
              <a:rPr lang="en-US" dirty="0"/>
              <a:t> </a:t>
            </a:r>
            <a:r>
              <a:rPr lang="en-US" dirty="0" err="1"/>
              <a:t>Khoa</a:t>
            </a:r>
            <a:r>
              <a:rPr lang="en-US" dirty="0"/>
              <a:t> </a:t>
            </a:r>
            <a:r>
              <a:rPr lang="en-US" dirty="0" err="1"/>
              <a:t>và</a:t>
            </a:r>
            <a:r>
              <a:rPr lang="en-US" dirty="0"/>
              <a:t> </a:t>
            </a:r>
            <a:r>
              <a:rPr lang="en-US" dirty="0" err="1"/>
              <a:t>chế</a:t>
            </a:r>
            <a:r>
              <a:rPr lang="en-US" dirty="0"/>
              <a:t> </a:t>
            </a:r>
            <a:r>
              <a:rPr lang="en-US" dirty="0" err="1"/>
              <a:t>độ</a:t>
            </a:r>
            <a:r>
              <a:rPr lang="en-US" dirty="0"/>
              <a:t> </a:t>
            </a:r>
            <a:r>
              <a:rPr lang="en-US" dirty="0" err="1"/>
              <a:t>đào</a:t>
            </a:r>
            <a:r>
              <a:rPr lang="en-US" dirty="0"/>
              <a:t> </a:t>
            </a:r>
            <a:r>
              <a:rPr lang="en-US" dirty="0" err="1"/>
              <a:t>tạo</a:t>
            </a:r>
            <a:r>
              <a:rPr lang="en-US" dirty="0" smtClean="0"/>
              <a:t>.</a:t>
            </a:r>
          </a:p>
          <a:p>
            <a:pPr lvl="1"/>
            <a:r>
              <a:rPr lang="vi-VN" dirty="0"/>
              <a:t>Mỗi sinh viên có một người giám sát (giáo viên chủ nhiệm), người đó là một giáo viên</a:t>
            </a:r>
            <a:r>
              <a:rPr lang="vi-VN" dirty="0" smtClean="0"/>
              <a:t>.</a:t>
            </a:r>
            <a:endParaRPr lang="en-US" dirty="0" smtClean="0"/>
          </a:p>
          <a:p>
            <a:pPr lvl="1"/>
            <a:r>
              <a:rPr lang="en-US" dirty="0" err="1"/>
              <a:t>Sau</a:t>
            </a:r>
            <a:r>
              <a:rPr lang="en-US" dirty="0"/>
              <a:t> </a:t>
            </a:r>
            <a:r>
              <a:rPr lang="en-US" dirty="0" err="1"/>
              <a:t>mỗi</a:t>
            </a:r>
            <a:r>
              <a:rPr lang="en-US" dirty="0"/>
              <a:t> </a:t>
            </a:r>
            <a:r>
              <a:rPr lang="en-US" dirty="0" err="1"/>
              <a:t>học</a:t>
            </a:r>
            <a:r>
              <a:rPr lang="en-US" dirty="0"/>
              <a:t> </a:t>
            </a:r>
            <a:r>
              <a:rPr lang="en-US" dirty="0" err="1"/>
              <a:t>kỳ</a:t>
            </a:r>
            <a:r>
              <a:rPr lang="en-US" dirty="0"/>
              <a:t> </a:t>
            </a:r>
            <a:r>
              <a:rPr lang="en-US" dirty="0" err="1"/>
              <a:t>sẽ</a:t>
            </a:r>
            <a:r>
              <a:rPr lang="en-US" dirty="0"/>
              <a:t> </a:t>
            </a:r>
            <a:r>
              <a:rPr lang="en-US" dirty="0" err="1"/>
              <a:t>có</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điểm</a:t>
            </a:r>
            <a:r>
              <a:rPr lang="en-US" dirty="0"/>
              <a:t> </a:t>
            </a:r>
            <a:r>
              <a:rPr lang="en-US" dirty="0" err="1"/>
              <a:t>để</a:t>
            </a:r>
            <a:r>
              <a:rPr lang="en-US" dirty="0"/>
              <a:t> </a:t>
            </a:r>
            <a:r>
              <a:rPr lang="en-US" dirty="0" err="1"/>
              <a:t>phân</a:t>
            </a:r>
            <a:r>
              <a:rPr lang="en-US" dirty="0"/>
              <a:t> </a:t>
            </a:r>
            <a:r>
              <a:rPr lang="en-US" dirty="0" err="1"/>
              <a:t>loại</a:t>
            </a:r>
            <a:r>
              <a:rPr lang="en-US" dirty="0"/>
              <a:t>. </a:t>
            </a:r>
            <a:r>
              <a:rPr lang="en-US" dirty="0" err="1"/>
              <a:t>Nó</a:t>
            </a:r>
            <a:r>
              <a:rPr lang="en-US" dirty="0"/>
              <a:t> </a:t>
            </a:r>
            <a:r>
              <a:rPr lang="en-US" dirty="0" err="1"/>
              <a:t>gồm</a:t>
            </a:r>
            <a:r>
              <a:rPr lang="en-US" dirty="0"/>
              <a:t> </a:t>
            </a:r>
            <a:r>
              <a:rPr lang="en-US" dirty="0" err="1"/>
              <a:t>các</a:t>
            </a:r>
            <a:r>
              <a:rPr lang="en-US" dirty="0"/>
              <a:t> </a:t>
            </a:r>
            <a:r>
              <a:rPr lang="en-US" dirty="0" err="1"/>
              <a:t>thông</a:t>
            </a:r>
            <a:r>
              <a:rPr lang="en-US" dirty="0"/>
              <a:t> tin: </a:t>
            </a:r>
            <a:r>
              <a:rPr lang="en-US" dirty="0" err="1"/>
              <a:t>Mã</a:t>
            </a:r>
            <a:r>
              <a:rPr lang="en-US" dirty="0"/>
              <a:t> </a:t>
            </a:r>
            <a:r>
              <a:rPr lang="en-US" dirty="0" err="1"/>
              <a:t>sinh</a:t>
            </a:r>
            <a:r>
              <a:rPr lang="en-US" dirty="0"/>
              <a:t> </a:t>
            </a:r>
            <a:r>
              <a:rPr lang="en-US" dirty="0" err="1"/>
              <a:t>viên</a:t>
            </a:r>
            <a:r>
              <a:rPr lang="en-US" dirty="0"/>
              <a:t>, </a:t>
            </a:r>
            <a:r>
              <a:rPr lang="en-US" dirty="0" err="1"/>
              <a:t>mã</a:t>
            </a:r>
            <a:r>
              <a:rPr lang="en-US" dirty="0"/>
              <a:t> </a:t>
            </a:r>
            <a:r>
              <a:rPr lang="en-US" dirty="0" err="1"/>
              <a:t>học</a:t>
            </a:r>
            <a:r>
              <a:rPr lang="en-US" dirty="0"/>
              <a:t> </a:t>
            </a:r>
            <a:r>
              <a:rPr lang="en-US" dirty="0" err="1"/>
              <a:t>phần</a:t>
            </a:r>
            <a:r>
              <a:rPr lang="en-US" dirty="0"/>
              <a:t>, </a:t>
            </a:r>
            <a:r>
              <a:rPr lang="en-US" dirty="0" err="1"/>
              <a:t>điểm</a:t>
            </a:r>
            <a:r>
              <a:rPr lang="en-US" dirty="0"/>
              <a:t> </a:t>
            </a:r>
            <a:r>
              <a:rPr lang="en-US" dirty="0" err="1"/>
              <a:t>bằng</a:t>
            </a:r>
            <a:r>
              <a:rPr lang="en-US" dirty="0"/>
              <a:t> </a:t>
            </a:r>
            <a:r>
              <a:rPr lang="en-US" dirty="0" err="1"/>
              <a:t>chữ</a:t>
            </a:r>
            <a:r>
              <a:rPr lang="en-US" dirty="0"/>
              <a:t>, </a:t>
            </a:r>
            <a:r>
              <a:rPr lang="en-US" dirty="0" err="1"/>
              <a:t>điểm</a:t>
            </a:r>
            <a:r>
              <a:rPr lang="en-US" dirty="0"/>
              <a:t> </a:t>
            </a:r>
            <a:r>
              <a:rPr lang="en-US" dirty="0" err="1"/>
              <a:t>bằng</a:t>
            </a:r>
            <a:r>
              <a:rPr lang="en-US" dirty="0"/>
              <a:t> </a:t>
            </a:r>
            <a:r>
              <a:rPr lang="en-US" dirty="0" err="1"/>
              <a:t>số</a:t>
            </a:r>
            <a:r>
              <a:rPr lang="en-US" dirty="0"/>
              <a:t>.</a:t>
            </a:r>
          </a:p>
        </p:txBody>
      </p:sp>
    </p:spTree>
    <p:extLst>
      <p:ext uri="{BB962C8B-B14F-4D97-AF65-F5344CB8AC3E}">
        <p14:creationId xmlns:p14="http://schemas.microsoft.com/office/powerpoint/2010/main" val="956999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a.D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a.Dan</Template>
  <TotalTime>376</TotalTime>
  <Words>553</Words>
  <Application>Microsoft Office PowerPoint</Application>
  <PresentationFormat>On-screen Show (4:3)</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a.Dan</vt:lpstr>
      <vt:lpstr>Introduction to Database</vt:lpstr>
      <vt:lpstr>Bài 1: Quản lý đề án công ty</vt:lpstr>
      <vt:lpstr>Bài 1: Quản lý đề án công ty (tt)</vt:lpstr>
      <vt:lpstr>Bài 2: Quản lý Trường Học </vt:lpstr>
      <vt:lpstr>Bài 2: Quản lý Trường Học (tt)</vt:lpstr>
      <vt:lpstr>Bài 2: Quản lý Trường Học (tt)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Tran Thanh Dan</dc:creator>
  <cp:lastModifiedBy>Administrator</cp:lastModifiedBy>
  <cp:revision>229</cp:revision>
  <dcterms:created xsi:type="dcterms:W3CDTF">2011-06-03T06:55:37Z</dcterms:created>
  <dcterms:modified xsi:type="dcterms:W3CDTF">2017-07-03T06:50:24Z</dcterms:modified>
</cp:coreProperties>
</file>