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12" autoAdjust="0"/>
  </p:normalViewPr>
  <p:slideViewPr>
    <p:cSldViewPr snapToGrid="0">
      <p:cViewPr varScale="1">
        <p:scale>
          <a:sx n="101" d="100"/>
          <a:sy n="101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2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0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1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5D48-15C6-41CC-9D47-B510606792D8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ACD2-D68B-4247-BD46-D3D0420F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selectors.asp" TargetMode="External"/><Relationship Id="rId2" Type="http://schemas.openxmlformats.org/officeDocument/2006/relationships/hyperlink" Target="http://www.w3schools.com/cs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ref/defaul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&amp; CSS 3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Text-Level </a:t>
            </a:r>
            <a:r>
              <a:rPr lang="en-US" b="1" dirty="0" smtClean="0"/>
              <a:t>Element (Inline)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21758"/>
            <a:ext cx="6095999" cy="5175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215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2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 Sets and Special</a:t>
            </a:r>
            <a:br>
              <a:rPr lang="en-US" b="1" dirty="0"/>
            </a:br>
            <a:r>
              <a:rPr lang="en-US" b="1" dirty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 </a:t>
            </a:r>
            <a:r>
              <a:rPr lang="en-US" b="1" dirty="0" smtClean="0"/>
              <a:t>Encoding</a:t>
            </a:r>
          </a:p>
          <a:p>
            <a:pPr lvl="1"/>
            <a:r>
              <a:rPr lang="en-US" dirty="0" smtClean="0"/>
              <a:t>&amp;#code;</a:t>
            </a:r>
          </a:p>
          <a:p>
            <a:pPr lvl="1"/>
            <a:r>
              <a:rPr lang="en-US" dirty="0" smtClean="0"/>
              <a:t>Ex: &amp;#169;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©</a:t>
            </a:r>
          </a:p>
          <a:p>
            <a:r>
              <a:rPr lang="en-US" b="1" dirty="0"/>
              <a:t>Character Entity </a:t>
            </a:r>
            <a:r>
              <a:rPr lang="en-US" b="1" dirty="0" smtClean="0"/>
              <a:t>References</a:t>
            </a:r>
          </a:p>
          <a:p>
            <a:pPr lvl="1"/>
            <a:r>
              <a:rPr lang="en-US" dirty="0"/>
              <a:t>&amp;</a:t>
            </a:r>
            <a:r>
              <a:rPr lang="en-US" i="1" dirty="0"/>
              <a:t>char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Ex: </a:t>
            </a:r>
            <a:r>
              <a:rPr lang="en-US" dirty="0" smtClean="0"/>
              <a:t>&amp;copy;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269529"/>
            <a:ext cx="8305800" cy="3100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3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the Character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render a numeric character reference correctly, a browser must apply the correct </a:t>
            </a:r>
            <a:r>
              <a:rPr lang="en-US" dirty="0" smtClean="0"/>
              <a:t>character set </a:t>
            </a:r>
            <a:r>
              <a:rPr lang="en-US" dirty="0"/>
              <a:t>to a Web page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/>
              <a:t>meta charset=”</a:t>
            </a:r>
            <a:r>
              <a:rPr lang="en-US" i="1" dirty="0" err="1"/>
              <a:t>character_set</a:t>
            </a:r>
            <a:r>
              <a:rPr lang="en-US" dirty="0"/>
              <a:t>” /&gt;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3730247"/>
            <a:ext cx="7648575" cy="25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3" y="1544190"/>
            <a:ext cx="6396038" cy="5142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61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925128" cy="33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7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Sharp(#): for Id</a:t>
            </a:r>
          </a:p>
          <a:p>
            <a:r>
              <a:rPr lang="en-US" dirty="0" smtClean="0"/>
              <a:t>Dot(.): class</a:t>
            </a:r>
          </a:p>
          <a:p>
            <a:r>
              <a:rPr lang="en-US" dirty="0" smtClean="0"/>
              <a:t>HTML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6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=”</a:t>
            </a:r>
            <a:r>
              <a:rPr lang="en-US" i="1" dirty="0" err="1"/>
              <a:t>url</a:t>
            </a:r>
            <a:r>
              <a:rPr lang="en-US" dirty="0"/>
              <a:t>” </a:t>
            </a:r>
            <a:r>
              <a:rPr lang="en-US" dirty="0" err="1"/>
              <a:t>rel</a:t>
            </a:r>
            <a:r>
              <a:rPr lang="en-US" dirty="0"/>
              <a:t>=”stylesheet” type=”text/</a:t>
            </a:r>
            <a:r>
              <a:rPr lang="en-US" dirty="0" err="1"/>
              <a:t>css</a:t>
            </a:r>
            <a:r>
              <a:rPr lang="en-US" dirty="0" smtClean="0"/>
              <a:t>” media=“device” /&gt;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 import a stylesheet use</a:t>
            </a:r>
          </a:p>
          <a:p>
            <a:pPr marL="0" indent="0">
              <a:buNone/>
            </a:pPr>
            <a:r>
              <a:rPr lang="en-US" dirty="0"/>
              <a:t>	@import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i="1" dirty="0" err="1"/>
              <a:t>url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Ex: 	@</a:t>
            </a:r>
            <a:r>
              <a:rPr lang="en-US" dirty="0"/>
              <a:t>import </a:t>
            </a:r>
            <a:r>
              <a:rPr lang="en-US" dirty="0" err="1"/>
              <a:t>url</a:t>
            </a:r>
            <a:r>
              <a:rPr lang="en-US" dirty="0"/>
              <a:t>(company.css);</a:t>
            </a:r>
          </a:p>
          <a:p>
            <a:pPr marL="0" indent="0">
              <a:buNone/>
            </a:pPr>
            <a:r>
              <a:rPr lang="en-US" dirty="0" smtClean="0"/>
              <a:t>		@</a:t>
            </a:r>
            <a:r>
              <a:rPr lang="en-US" dirty="0"/>
              <a:t>import </a:t>
            </a:r>
            <a:r>
              <a:rPr lang="en-US" dirty="0" err="1"/>
              <a:t>url</a:t>
            </a:r>
            <a:r>
              <a:rPr lang="en-US" dirty="0"/>
              <a:t>(support.css);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92" y="2619376"/>
            <a:ext cx="8556616" cy="1571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62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Embedded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Place &lt;style&gt; in &lt;head&gt; tag</a:t>
            </a:r>
          </a:p>
          <a:p>
            <a:pPr marL="457200" lvl="1" indent="0">
              <a:buNone/>
            </a:pPr>
            <a:r>
              <a:rPr lang="en-US" dirty="0" smtClean="0"/>
              <a:t>&lt;style type=”text/</a:t>
            </a:r>
            <a:r>
              <a:rPr lang="en-US" dirty="0" err="1" smtClean="0"/>
              <a:t>css</a:t>
            </a:r>
            <a:r>
              <a:rPr lang="en-US" dirty="0" smtClean="0"/>
              <a:t>”&gt;</a:t>
            </a:r>
          </a:p>
          <a:p>
            <a:pPr marL="457200" lvl="1" indent="0">
              <a:buNone/>
            </a:pPr>
            <a:r>
              <a:rPr lang="en-US" i="1" dirty="0" smtClean="0"/>
              <a:t>	styles</a:t>
            </a:r>
          </a:p>
          <a:p>
            <a:pPr marL="457200" lvl="1" indent="0">
              <a:buNone/>
            </a:pPr>
            <a:r>
              <a:rPr lang="en-US" dirty="0" smtClean="0"/>
              <a:t>&lt;/style&gt;</a:t>
            </a:r>
          </a:p>
          <a:p>
            <a:r>
              <a:rPr lang="en-US" dirty="0" smtClean="0"/>
              <a:t>Ex:</a:t>
            </a:r>
          </a:p>
          <a:p>
            <a:pPr marL="457200" lvl="1" indent="0">
              <a:buNone/>
            </a:pPr>
            <a:r>
              <a:rPr lang="en-US" dirty="0"/>
              <a:t>&lt;style type=”text/</a:t>
            </a:r>
            <a:r>
              <a:rPr lang="en-US" dirty="0" err="1"/>
              <a:t>css</a:t>
            </a:r>
            <a:r>
              <a:rPr lang="en-US" dirty="0"/>
              <a:t>”&gt;</a:t>
            </a:r>
          </a:p>
          <a:p>
            <a:pPr marL="914400" lvl="2" indent="0">
              <a:buNone/>
            </a:pPr>
            <a:r>
              <a:rPr lang="en-US" sz="2200" dirty="0"/>
              <a:t>h1 {</a:t>
            </a:r>
          </a:p>
          <a:p>
            <a:pPr marL="1371600" lvl="3" indent="0">
              <a:buNone/>
            </a:pPr>
            <a:r>
              <a:rPr lang="en-US" sz="2200" dirty="0"/>
              <a:t>color: red;</a:t>
            </a:r>
          </a:p>
          <a:p>
            <a:pPr marL="1371600" lvl="3" indent="0">
              <a:buNone/>
            </a:pPr>
            <a:r>
              <a:rPr lang="en-US" sz="2200" dirty="0"/>
              <a:t>text-align: center;</a:t>
            </a:r>
          </a:p>
          <a:p>
            <a:pPr marL="914400" lvl="2" indent="0">
              <a:buNone/>
            </a:pPr>
            <a:r>
              <a:rPr lang="en-US" sz="2200" dirty="0"/>
              <a:t>}</a:t>
            </a:r>
          </a:p>
          <a:p>
            <a:pPr marL="457200" lvl="1" indent="0">
              <a:buNone/>
            </a:pPr>
            <a:r>
              <a:rPr lang="en-US" dirty="0"/>
              <a:t>&lt;/style&gt;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69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&amp;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Two-sided tag:</a:t>
            </a:r>
            <a:r>
              <a:rPr lang="en-US" sz="2400" dirty="0"/>
              <a:t> is a tag that contains some document content.  General syntax for a two-sided tag:</a:t>
            </a:r>
          </a:p>
          <a:p>
            <a:pPr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&lt;element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attribute1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sz="2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400" b="1" dirty="0">
                <a:solidFill>
                  <a:srgbClr val="C00000"/>
                </a:solidFill>
              </a:rPr>
              <a:t>&gt;</a:t>
            </a:r>
            <a:r>
              <a:rPr lang="en-US" sz="2400" b="1" dirty="0">
                <a:solidFill>
                  <a:srgbClr val="00B0F0"/>
                </a:solidFill>
              </a:rPr>
              <a:t>content</a:t>
            </a:r>
            <a:r>
              <a:rPr lang="en-US" sz="2400" b="1" dirty="0">
                <a:solidFill>
                  <a:srgbClr val="C00000"/>
                </a:solidFill>
              </a:rPr>
              <a:t>&lt;/element&gt;</a:t>
            </a:r>
          </a:p>
          <a:p>
            <a:r>
              <a:rPr lang="en-US" sz="2400" dirty="0"/>
              <a:t>A two-sided tag’s opening tag (&lt;p&gt;) and closing tag (&lt;/p&gt;) should completely enclose its content</a:t>
            </a:r>
            <a:endParaRPr lang="en-US" dirty="0"/>
          </a:p>
          <a:p>
            <a:pPr lvl="1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&lt;p&gt;</a:t>
            </a:r>
            <a:r>
              <a:rPr lang="en-US" b="1" dirty="0">
                <a:solidFill>
                  <a:srgbClr val="00B0F0"/>
                </a:solidFill>
              </a:rPr>
              <a:t>Welcome to the J-Prop Shop</a:t>
            </a:r>
            <a:r>
              <a:rPr lang="en-US" b="1" dirty="0">
                <a:solidFill>
                  <a:srgbClr val="C00000"/>
                </a:solidFill>
              </a:rPr>
              <a:t>&lt;/p&gt;</a:t>
            </a:r>
          </a:p>
          <a:p>
            <a:r>
              <a:rPr lang="en-US" sz="2400" b="1" dirty="0"/>
              <a:t>One-sided tag: </a:t>
            </a:r>
            <a:r>
              <a:rPr lang="en-US" dirty="0"/>
              <a:t>is an </a:t>
            </a:r>
            <a:r>
              <a:rPr lang="en-US" b="1" dirty="0"/>
              <a:t>empty element</a:t>
            </a:r>
            <a:r>
              <a:rPr lang="en-US" dirty="0"/>
              <a:t>. General syntax for a one-sided tag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i="1" dirty="0">
                <a:solidFill>
                  <a:srgbClr val="C00000"/>
                </a:solidFill>
              </a:rPr>
              <a:t>element</a:t>
            </a:r>
            <a:r>
              <a:rPr lang="en-US" i="1" dirty="0"/>
              <a:t>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attribute1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&lt;input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type</a:t>
            </a:r>
            <a:r>
              <a:rPr lang="en-US" dirty="0"/>
              <a:t>=“</a:t>
            </a:r>
            <a:r>
              <a:rPr lang="en-US" dirty="0">
                <a:solidFill>
                  <a:srgbClr val="00B0F0"/>
                </a:solidFill>
              </a:rPr>
              <a:t>text</a:t>
            </a:r>
            <a:r>
              <a:rPr lang="en-US" dirty="0"/>
              <a:t>” </a:t>
            </a:r>
            <a:r>
              <a:rPr lang="en-US" dirty="0" smtClean="0">
                <a:solidFill>
                  <a:srgbClr val="C00000"/>
                </a:solidFill>
              </a:rPr>
              <a:t>/&gt;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31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i="1" dirty="0"/>
              <a:t>element </a:t>
            </a:r>
            <a:r>
              <a:rPr lang="en-US" dirty="0"/>
              <a:t>style</a:t>
            </a:r>
            <a:r>
              <a:rPr lang="en-US" dirty="0" smtClean="0"/>
              <a:t>=”</a:t>
            </a:r>
            <a:r>
              <a:rPr lang="en-US" i="1" dirty="0" smtClean="0"/>
              <a:t>property1: value1; </a:t>
            </a:r>
            <a:r>
              <a:rPr lang="en-US" dirty="0" smtClean="0"/>
              <a:t>”&gt; </a:t>
            </a:r>
            <a:r>
              <a:rPr lang="en-US" dirty="0"/>
              <a:t>… &lt;/</a:t>
            </a:r>
            <a:r>
              <a:rPr lang="en-US" i="1" dirty="0"/>
              <a:t>element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h1 style=”color: green; text-align: center;”&gt;</a:t>
            </a:r>
          </a:p>
          <a:p>
            <a:pPr marL="457200" lvl="1" indent="0">
              <a:buNone/>
            </a:pPr>
            <a:r>
              <a:rPr lang="en-US" dirty="0" smtClean="0"/>
              <a:t>	Sunny </a:t>
            </a:r>
            <a:r>
              <a:rPr lang="en-US" dirty="0"/>
              <a:t>Acres</a:t>
            </a:r>
          </a:p>
          <a:p>
            <a:pPr marL="457200" lvl="1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377214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Style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Style Precedence and </a:t>
            </a:r>
            <a:r>
              <a:rPr lang="en-US" b="1" dirty="0" smtClean="0"/>
              <a:t>Specificity</a:t>
            </a:r>
          </a:p>
          <a:p>
            <a:pPr marL="457200" lvl="1" indent="0">
              <a:buNone/>
            </a:pPr>
            <a:r>
              <a:rPr lang="en-US" dirty="0"/>
              <a:t>body {color: black;}</a:t>
            </a:r>
          </a:p>
          <a:p>
            <a:pPr marL="457200" lvl="1" indent="0">
              <a:buNone/>
            </a:pPr>
            <a:r>
              <a:rPr lang="en-US" dirty="0"/>
              <a:t>header {color: red</a:t>
            </a:r>
            <a:r>
              <a:rPr lang="en-US" dirty="0" smtClean="0"/>
              <a:t>;}</a:t>
            </a:r>
          </a:p>
          <a:p>
            <a:r>
              <a:rPr lang="en-US" b="1" dirty="0"/>
              <a:t>Style </a:t>
            </a:r>
            <a:r>
              <a:rPr lang="en-US" b="1" dirty="0" smtClean="0"/>
              <a:t>Inheritance</a:t>
            </a:r>
          </a:p>
          <a:p>
            <a:pPr marL="457200" lvl="1" indent="0">
              <a:buNone/>
            </a:pPr>
            <a:r>
              <a:rPr lang="en-US" dirty="0" smtClean="0"/>
              <a:t>#content { color: red; }</a:t>
            </a:r>
          </a:p>
          <a:p>
            <a:pPr marL="457200" lvl="1" indent="0">
              <a:buNone/>
            </a:pPr>
            <a:r>
              <a:rPr lang="en-US" dirty="0" smtClean="0"/>
              <a:t>#content h1 { text-align: center; font-style: italic;}</a:t>
            </a:r>
          </a:p>
          <a:p>
            <a:r>
              <a:rPr lang="en-US" b="1" dirty="0"/>
              <a:t>Defining Important </a:t>
            </a:r>
            <a:r>
              <a:rPr lang="en-US" b="1" dirty="0" smtClean="0"/>
              <a:t>Styles</a:t>
            </a:r>
          </a:p>
          <a:p>
            <a:pPr marL="0" indent="0">
              <a:buNone/>
            </a:pPr>
            <a:r>
              <a:rPr lang="en-US" i="1" dirty="0" smtClean="0"/>
              <a:t>	property</a:t>
            </a:r>
            <a:r>
              <a:rPr lang="en-US" dirty="0"/>
              <a:t>: value !</a:t>
            </a:r>
            <a:r>
              <a:rPr lang="en-US" dirty="0" smtClean="0"/>
              <a:t>important;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Ex: </a:t>
            </a:r>
            <a:r>
              <a:rPr lang="en-US" dirty="0"/>
              <a:t>h1 {color: orange !important;}</a:t>
            </a:r>
          </a:p>
        </p:txBody>
      </p:sp>
    </p:spTree>
    <p:extLst>
      <p:ext uri="{BB962C8B-B14F-4D97-AF65-F5344CB8AC3E}">
        <p14:creationId xmlns:p14="http://schemas.microsoft.com/office/powerpoint/2010/main" val="1651159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Style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</a:t>
            </a:r>
          </a:p>
          <a:p>
            <a:pPr marL="457200" lvl="1" indent="0">
              <a:buNone/>
            </a:pPr>
            <a:r>
              <a:rPr lang="en-US" dirty="0"/>
              <a:t>Sunny Acres</a:t>
            </a:r>
          </a:p>
          <a:p>
            <a:pPr marL="457200" lvl="1" indent="0">
              <a:buNone/>
            </a:pPr>
            <a:r>
              <a:rPr lang="en-US" dirty="0"/>
              <a:t>Style Sheet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567077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Tutorial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www.w3schools.com/css/default.asp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CSS Selectors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www.w3schools.com/cssref/css_selectors.asp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CSS Properties</a:t>
            </a:r>
          </a:p>
          <a:p>
            <a:pPr marL="457200" lvl="1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www.w3schools.com/cssref/default.asp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0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92797"/>
            <a:ext cx="7753350" cy="3107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48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&lt;!DOCTYPE html&gt;	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70C0"/>
                </a:solidFill>
              </a:rPr>
              <a:t>&lt;title&gt;</a:t>
            </a:r>
            <a:r>
              <a:rPr lang="en-US" dirty="0" err="1" smtClean="0">
                <a:solidFill>
                  <a:srgbClr val="C00000"/>
                </a:solidFill>
              </a:rPr>
              <a:t>SaigonTech</a:t>
            </a:r>
            <a:r>
              <a:rPr lang="en-US" dirty="0" smtClean="0">
                <a:solidFill>
                  <a:srgbClr val="C00000"/>
                </a:solidFill>
              </a:rPr>
              <a:t> – Home page</a:t>
            </a:r>
            <a:r>
              <a:rPr lang="en-US" dirty="0" smtClean="0">
                <a:solidFill>
                  <a:srgbClr val="0070C0"/>
                </a:solidFill>
              </a:rPr>
              <a:t>&lt;/title&gt;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body content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1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comment tag</a:t>
            </a:r>
            <a:r>
              <a:rPr lang="en-US" dirty="0"/>
              <a:t> adds notes to your HTML code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&lt;!-- comment --&gt;</a:t>
            </a:r>
          </a:p>
          <a:p>
            <a:r>
              <a:rPr lang="en-US" dirty="0" smtClean="0"/>
              <a:t>Ex:</a:t>
            </a:r>
          </a:p>
          <a:p>
            <a:pPr marL="457200" lvl="1" indent="0">
              <a:buNone/>
            </a:pPr>
            <a:r>
              <a:rPr lang="en-US" dirty="0" smtClean="0"/>
              <a:t>&lt;!</a:t>
            </a:r>
            <a:r>
              <a:rPr lang="en-US" dirty="0"/>
              <a:t>DOCTYPE html&gt;	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&lt;!--	The sample page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Author: </a:t>
            </a:r>
            <a:r>
              <a:rPr lang="en-US" dirty="0" err="1" smtClean="0">
                <a:solidFill>
                  <a:srgbClr val="FF0000"/>
                </a:solidFill>
              </a:rPr>
              <a:t>DanTT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Date: 16-Aug-2016	--&gt;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&lt;title&gt;</a:t>
            </a:r>
            <a:r>
              <a:rPr lang="en-US" dirty="0" err="1">
                <a:solidFill>
                  <a:srgbClr val="0070C0"/>
                </a:solidFill>
              </a:rPr>
              <a:t>SaigonTech</a:t>
            </a:r>
            <a:r>
              <a:rPr lang="en-US" dirty="0">
                <a:solidFill>
                  <a:srgbClr val="0070C0"/>
                </a:solidFill>
              </a:rPr>
              <a:t> – Home page</a:t>
            </a:r>
            <a:r>
              <a:rPr lang="en-US" dirty="0">
                <a:solidFill>
                  <a:srgbClr val="C00000"/>
                </a:solidFill>
              </a:rPr>
              <a:t>&lt;/title&gt;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  <a:p>
            <a:pPr marL="457200" lvl="1" indent="0">
              <a:buNone/>
            </a:pPr>
            <a:r>
              <a:rPr lang="en-US" dirty="0"/>
              <a:t>	&lt;body</a:t>
            </a:r>
            <a:r>
              <a:rPr lang="en-US" dirty="0" smtClean="0"/>
              <a:t>&gt;…&lt;/</a:t>
            </a:r>
            <a:r>
              <a:rPr lang="en-US" dirty="0"/>
              <a:t>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0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Structural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3" y="1825625"/>
            <a:ext cx="8024813" cy="232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875"/>
            <a:ext cx="7878963" cy="6407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773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6" y="174626"/>
            <a:ext cx="7671188" cy="6530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413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Elements (Block)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3236"/>
            <a:ext cx="7681913" cy="51485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877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361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HTML5 &amp; CSS 3 Review</vt:lpstr>
      <vt:lpstr>HTML Tag &amp; Attributes</vt:lpstr>
      <vt:lpstr>Basic Structure of HTML file</vt:lpstr>
      <vt:lpstr>Defining the Page Title</vt:lpstr>
      <vt:lpstr>Adding Comments</vt:lpstr>
      <vt:lpstr>HTML5 Structural elements</vt:lpstr>
      <vt:lpstr>PowerPoint Presentation</vt:lpstr>
      <vt:lpstr>PowerPoint Presentation</vt:lpstr>
      <vt:lpstr>Group Elements (Block)</vt:lpstr>
      <vt:lpstr>Text-Level Element (Inline)</vt:lpstr>
      <vt:lpstr>Other Tags</vt:lpstr>
      <vt:lpstr>Character Sets and Special Characters</vt:lpstr>
      <vt:lpstr>HTML characters</vt:lpstr>
      <vt:lpstr>Specifying the Character Set</vt:lpstr>
      <vt:lpstr>Working with Metadata</vt:lpstr>
      <vt:lpstr>CSS</vt:lpstr>
      <vt:lpstr>CSS Factors</vt:lpstr>
      <vt:lpstr>External Style Sheets</vt:lpstr>
      <vt:lpstr>Embedded Style Sheets</vt:lpstr>
      <vt:lpstr>Inline Styles</vt:lpstr>
      <vt:lpstr>Style Cascade</vt:lpstr>
      <vt:lpstr>Style Comments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&amp; CSS 3 Review</dc:title>
  <dc:creator>Tran Thanh Dan</dc:creator>
  <cp:lastModifiedBy>TranThanhDan</cp:lastModifiedBy>
  <cp:revision>60</cp:revision>
  <dcterms:created xsi:type="dcterms:W3CDTF">2016-08-11T08:26:22Z</dcterms:created>
  <dcterms:modified xsi:type="dcterms:W3CDTF">2016-08-17T02:34:18Z</dcterms:modified>
</cp:coreProperties>
</file>