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" charset="1" panose="00000500000000000000"/>
      <p:regular r:id="rId10"/>
    </p:embeddedFont>
    <p:embeddedFont>
      <p:font typeface="Muli Bold" charset="1" panose="00000800000000000000"/>
      <p:regular r:id="rId11"/>
    </p:embeddedFont>
    <p:embeddedFont>
      <p:font typeface="Muli Italics" charset="1" panose="00000500000000000000"/>
      <p:regular r:id="rId12"/>
    </p:embeddedFont>
    <p:embeddedFont>
      <p:font typeface="Muli Bold Italics" charset="1" panose="00000800000000000000"/>
      <p:regular r:id="rId13"/>
    </p:embeddedFont>
    <p:embeddedFont>
      <p:font typeface="Muli Extra-Light" charset="1" panose="00000300000000000000"/>
      <p:regular r:id="rId14"/>
    </p:embeddedFont>
    <p:embeddedFont>
      <p:font typeface="Muli Extra-Light Italics" charset="1" panose="00000300000000000000"/>
      <p:regular r:id="rId15"/>
    </p:embeddedFont>
    <p:embeddedFont>
      <p:font typeface="Muli Light" charset="1" panose="00000400000000000000"/>
      <p:regular r:id="rId16"/>
    </p:embeddedFont>
    <p:embeddedFont>
      <p:font typeface="Muli Light Italics" charset="1" panose="00000400000000000000"/>
      <p:regular r:id="rId17"/>
    </p:embeddedFont>
    <p:embeddedFont>
      <p:font typeface="Muli Semi-Bold" charset="1" panose="00000700000000000000"/>
      <p:regular r:id="rId18"/>
    </p:embeddedFont>
    <p:embeddedFont>
      <p:font typeface="Muli Semi-Bold Italics" charset="1" panose="00000700000000000000"/>
      <p:regular r:id="rId19"/>
    </p:embeddedFont>
    <p:embeddedFont>
      <p:font typeface="Muli Ultra-Bold" charset="1" panose="00000900000000000000"/>
      <p:regular r:id="rId20"/>
    </p:embeddedFont>
    <p:embeddedFont>
      <p:font typeface="Muli Ultra-Bold Italics" charset="1" panose="00000900000000000000"/>
      <p:regular r:id="rId21"/>
    </p:embeddedFont>
    <p:embeddedFont>
      <p:font typeface="Muli Heavy" charset="1" panose="00000A00000000000000"/>
      <p:regular r:id="rId22"/>
    </p:embeddedFont>
    <p:embeddedFont>
      <p:font typeface="Muli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4050" y="3568931"/>
            <a:ext cx="11437054" cy="2825090"/>
            <a:chOff x="0" y="0"/>
            <a:chExt cx="15249406" cy="37667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2720"/>
              <a:ext cx="15249406" cy="2105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29"/>
                </a:lnSpc>
              </a:pPr>
              <a:r>
                <a:rPr lang="en-US" sz="9449" spc="-103">
                  <a:solidFill>
                    <a:srgbClr val="004AAD"/>
                  </a:solidFill>
                  <a:latin typeface="Muli Bold"/>
                </a:rPr>
                <a:t>Child Health Care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80656"/>
              <a:ext cx="15249406" cy="786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Muli"/>
                </a:rPr>
                <a:t>Demo Application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894517" y="1625736"/>
            <a:ext cx="335148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Muli Bold"/>
              </a:rPr>
              <a:t>Tuan-Thanh Phan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924050" y="1604099"/>
            <a:ext cx="678758" cy="586200"/>
          </a:xfrm>
          <a:custGeom>
            <a:avLst/>
            <a:gdLst/>
            <a:ahLst/>
            <a:cxnLst/>
            <a:rect r="r" b="b" t="t" l="l"/>
            <a:pathLst>
              <a:path h="586200" w="678758">
                <a:moveTo>
                  <a:pt x="0" y="0"/>
                </a:moveTo>
                <a:lnTo>
                  <a:pt x="678758" y="0"/>
                </a:lnTo>
                <a:lnTo>
                  <a:pt x="678758" y="586200"/>
                </a:lnTo>
                <a:lnTo>
                  <a:pt x="0" y="58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1543" y="482714"/>
            <a:ext cx="4304913" cy="9321572"/>
          </a:xfrm>
          <a:custGeom>
            <a:avLst/>
            <a:gdLst/>
            <a:ahLst/>
            <a:cxnLst/>
            <a:rect r="r" b="b" t="t" l="l"/>
            <a:pathLst>
              <a:path h="9321572" w="4304913">
                <a:moveTo>
                  <a:pt x="0" y="0"/>
                </a:moveTo>
                <a:lnTo>
                  <a:pt x="4304914" y="0"/>
                </a:lnTo>
                <a:lnTo>
                  <a:pt x="4304914" y="9321572"/>
                </a:lnTo>
                <a:lnTo>
                  <a:pt x="0" y="932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347161" y="482714"/>
            <a:ext cx="4304913" cy="9321572"/>
          </a:xfrm>
          <a:custGeom>
            <a:avLst/>
            <a:gdLst/>
            <a:ahLst/>
            <a:cxnLst/>
            <a:rect r="r" b="b" t="t" l="l"/>
            <a:pathLst>
              <a:path h="9321572" w="4304913">
                <a:moveTo>
                  <a:pt x="0" y="0"/>
                </a:moveTo>
                <a:lnTo>
                  <a:pt x="4304913" y="0"/>
                </a:lnTo>
                <a:lnTo>
                  <a:pt x="4304913" y="9321572"/>
                </a:lnTo>
                <a:lnTo>
                  <a:pt x="0" y="9321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4668838"/>
            <a:ext cx="5110257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5">
                <a:solidFill>
                  <a:srgbClr val="004AAD"/>
                </a:solidFill>
                <a:latin typeface="Muli Bold"/>
              </a:rPr>
              <a:t>Doctor screen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1543" y="482714"/>
            <a:ext cx="4304913" cy="9321572"/>
          </a:xfrm>
          <a:custGeom>
            <a:avLst/>
            <a:gdLst/>
            <a:ahLst/>
            <a:cxnLst/>
            <a:rect r="r" b="b" t="t" l="l"/>
            <a:pathLst>
              <a:path h="9321572" w="4304913">
                <a:moveTo>
                  <a:pt x="0" y="0"/>
                </a:moveTo>
                <a:lnTo>
                  <a:pt x="4304914" y="0"/>
                </a:lnTo>
                <a:lnTo>
                  <a:pt x="4304914" y="9321572"/>
                </a:lnTo>
                <a:lnTo>
                  <a:pt x="0" y="932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549784" y="482714"/>
            <a:ext cx="4304913" cy="9321572"/>
          </a:xfrm>
          <a:custGeom>
            <a:avLst/>
            <a:gdLst/>
            <a:ahLst/>
            <a:cxnLst/>
            <a:rect r="r" b="b" t="t" l="l"/>
            <a:pathLst>
              <a:path h="9321572" w="4304913">
                <a:moveTo>
                  <a:pt x="0" y="0"/>
                </a:moveTo>
                <a:lnTo>
                  <a:pt x="4304913" y="0"/>
                </a:lnTo>
                <a:lnTo>
                  <a:pt x="4304913" y="9321572"/>
                </a:lnTo>
                <a:lnTo>
                  <a:pt x="0" y="9321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4668838"/>
            <a:ext cx="5110257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5">
                <a:solidFill>
                  <a:srgbClr val="004AAD"/>
                </a:solidFill>
                <a:latin typeface="Muli Bold"/>
              </a:rPr>
              <a:t>Parent screen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5551" y="3396615"/>
            <a:ext cx="10236899" cy="330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9"/>
              </a:lnSpc>
            </a:pPr>
            <a:r>
              <a:rPr lang="en-US" sz="9449" spc="-103">
                <a:solidFill>
                  <a:srgbClr val="004AAD"/>
                </a:solidFill>
                <a:latin typeface="Muli Bold"/>
              </a:rPr>
              <a:t>Thank You For Taking Your Time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38200"/>
            <a:ext cx="5327173" cy="162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29"/>
              </a:lnSpc>
            </a:pPr>
            <a:r>
              <a:rPr lang="en-US" sz="9449" spc="-103">
                <a:solidFill>
                  <a:srgbClr val="004AAD"/>
                </a:solidFill>
                <a:latin typeface="Muli Bold"/>
              </a:rPr>
              <a:t>Contents</a:t>
            </a:r>
          </a:p>
        </p:txBody>
      </p:sp>
      <p:sp>
        <p:nvSpPr>
          <p:cNvPr name="AutoShape 3" id="3"/>
          <p:cNvSpPr/>
          <p:nvPr/>
        </p:nvSpPr>
        <p:spPr>
          <a:xfrm>
            <a:off x="2637188" y="3907680"/>
            <a:ext cx="0" cy="2965790"/>
          </a:xfrm>
          <a:prstGeom prst="line">
            <a:avLst/>
          </a:prstGeom>
          <a:ln cap="rnd" w="1905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5400000">
            <a:off x="2447087" y="3552949"/>
            <a:ext cx="380203" cy="329258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2437562" y="5130895"/>
            <a:ext cx="380203" cy="329258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08545" y="3455640"/>
            <a:ext cx="257973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A181"/>
                </a:solidFill>
                <a:latin typeface="Muli Bold"/>
              </a:rPr>
              <a:t>1.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08545" y="5033586"/>
            <a:ext cx="248621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A181"/>
                </a:solidFill>
                <a:latin typeface="Muli Bold"/>
              </a:rPr>
              <a:t>2.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08545" y="6611532"/>
            <a:ext cx="304732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A181"/>
                </a:solidFill>
                <a:latin typeface="Muli Bold"/>
              </a:rPr>
              <a:t>3. Designs</a:t>
            </a:r>
          </a:p>
        </p:txBody>
      </p:sp>
      <p:grpSp>
        <p:nvGrpSpPr>
          <p:cNvPr name="Group 11" id="11"/>
          <p:cNvGrpSpPr/>
          <p:nvPr/>
        </p:nvGrpSpPr>
        <p:grpSpPr>
          <a:xfrm rot="5400000">
            <a:off x="2447087" y="6708841"/>
            <a:ext cx="380203" cy="32925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38200"/>
            <a:ext cx="6693804" cy="162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29"/>
              </a:lnSpc>
            </a:pPr>
            <a:r>
              <a:rPr lang="en-US" sz="9449" spc="-103">
                <a:solidFill>
                  <a:srgbClr val="004AAD"/>
                </a:solidFill>
                <a:latin typeface="Muli Bold"/>
              </a:rPr>
              <a:t>1.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02817"/>
            <a:ext cx="16448810" cy="169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Muli"/>
              </a:rPr>
              <a:t>The Child HealthCare App aims to provide a comprehensive and user-friendly platform for parents and caregivers to monitor, manage, and track the health and well-being of their children.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124575"/>
            <a:ext cx="16230600" cy="1122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Muli"/>
              </a:rPr>
              <a:t>The app will facilitate the input of health-related information, allow for error reporting, and enable seamless communication between parents and healthcare 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37947" y="4234815"/>
            <a:ext cx="6077076" cy="162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29"/>
              </a:lnSpc>
            </a:pPr>
            <a:r>
              <a:rPr lang="en-US" sz="9449" spc="-103">
                <a:solidFill>
                  <a:srgbClr val="004AAD"/>
                </a:solidFill>
                <a:latin typeface="Muli Bold"/>
              </a:rPr>
              <a:t>2.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67359" y="0"/>
            <a:ext cx="5111609" cy="10287000"/>
          </a:xfrm>
          <a:custGeom>
            <a:avLst/>
            <a:gdLst/>
            <a:ahLst/>
            <a:cxnLst/>
            <a:rect r="r" b="b" t="t" l="l"/>
            <a:pathLst>
              <a:path h="10287000" w="5111609">
                <a:moveTo>
                  <a:pt x="0" y="0"/>
                </a:moveTo>
                <a:lnTo>
                  <a:pt x="5111609" y="0"/>
                </a:lnTo>
                <a:lnTo>
                  <a:pt x="511160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1201" y="4668838"/>
            <a:ext cx="604544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5">
                <a:solidFill>
                  <a:srgbClr val="004AAD"/>
                </a:solidFill>
                <a:latin typeface="Muli Bold"/>
              </a:rPr>
              <a:t>System Usecase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638425"/>
          <a:ext cx="16230600" cy="6621780"/>
        </p:xfrm>
        <a:graphic>
          <a:graphicData uri="http://schemas.openxmlformats.org/drawingml/2006/table">
            <a:tbl>
              <a:tblPr/>
              <a:tblGrid>
                <a:gridCol w="5410200"/>
                <a:gridCol w="5410200"/>
                <a:gridCol w="5410200"/>
              </a:tblGrid>
              <a:tr h="13488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</a:rPr>
                        <a:t>#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</a:rPr>
                        <a:t>Actor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</a:rPr>
                        <a:t>Definition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49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Admin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Who manages the accounts of doctors and parents, as well as their associated children, to maintain tighter control over the system.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9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Doctor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A medical professional who has been added to the system to help care for the children and exchange necessary information with the parents.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Parent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"/>
                        </a:rPr>
                        <a:t>They can track their child’s developmental parameters, view instructional documents, and receive notifications from the doctor.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933450"/>
            <a:ext cx="604544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5">
                <a:solidFill>
                  <a:srgbClr val="004AAD"/>
                </a:solidFill>
                <a:latin typeface="Muli Bold"/>
              </a:rPr>
              <a:t>Actors in the system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42500" y="810490"/>
            <a:ext cx="12097141" cy="8904045"/>
          </a:xfrm>
          <a:custGeom>
            <a:avLst/>
            <a:gdLst/>
            <a:ahLst/>
            <a:cxnLst/>
            <a:rect r="r" b="b" t="t" l="l"/>
            <a:pathLst>
              <a:path h="8904045" w="12097141">
                <a:moveTo>
                  <a:pt x="0" y="0"/>
                </a:moveTo>
                <a:lnTo>
                  <a:pt x="12097140" y="0"/>
                </a:lnTo>
                <a:lnTo>
                  <a:pt x="12097140" y="8904045"/>
                </a:lnTo>
                <a:lnTo>
                  <a:pt x="0" y="8904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7074" y="4668838"/>
            <a:ext cx="428417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5">
                <a:solidFill>
                  <a:srgbClr val="004AAD"/>
                </a:solidFill>
                <a:latin typeface="Muli Bold"/>
              </a:rPr>
              <a:t>Class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37947" y="4234815"/>
            <a:ext cx="5812106" cy="162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29"/>
              </a:lnSpc>
            </a:pPr>
            <a:r>
              <a:rPr lang="en-US" sz="9449" spc="-103">
                <a:solidFill>
                  <a:srgbClr val="004AAD"/>
                </a:solidFill>
                <a:latin typeface="Muli Bold"/>
              </a:rPr>
              <a:t>3. Designs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3919" y="1269624"/>
            <a:ext cx="11335381" cy="7747752"/>
          </a:xfrm>
          <a:custGeom>
            <a:avLst/>
            <a:gdLst/>
            <a:ahLst/>
            <a:cxnLst/>
            <a:rect r="r" b="b" t="t" l="l"/>
            <a:pathLst>
              <a:path h="7747752" w="11335381">
                <a:moveTo>
                  <a:pt x="0" y="0"/>
                </a:moveTo>
                <a:lnTo>
                  <a:pt x="11335381" y="0"/>
                </a:lnTo>
                <a:lnTo>
                  <a:pt x="11335381" y="7747752"/>
                </a:lnTo>
                <a:lnTo>
                  <a:pt x="0" y="7747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68838"/>
            <a:ext cx="5110257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55">
                <a:solidFill>
                  <a:srgbClr val="004AAD"/>
                </a:solidFill>
                <a:latin typeface="Muli Bold"/>
              </a:rPr>
              <a:t>Admin 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DAF59x7yDHw</dc:identifier>
  <dcterms:modified xsi:type="dcterms:W3CDTF">2011-08-01T06:04:30Z</dcterms:modified>
  <cp:revision>1</cp:revision>
  <dc:title>Báo cáo RE</dc:title>
</cp:coreProperties>
</file>