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10231438" cy="70961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1926" y="2386851"/>
            <a:ext cx="8785225" cy="1079500"/>
            <a:chOff x="68" y="210"/>
            <a:chExt cx="5534" cy="680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301" y="565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215" y="281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0D92C7"/>
                </a:gs>
                <a:gs pos="100000">
                  <a:srgbClr val="2E489F"/>
                </a:gs>
              </a:gsLst>
              <a:lin ang="5400000" scaled="1"/>
            </a:gradFill>
            <a:ln w="9525" algn="ctr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12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68" y="482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006600"/>
                </a:gs>
              </a:gsLst>
              <a:lin ang="5400000" scaled="1"/>
            </a:gradFill>
            <a:ln w="9525" algn="ctr">
              <a:solidFill>
                <a:srgbClr val="99FF33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 rot="16200000">
              <a:off x="159" y="527"/>
              <a:ext cx="680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vert="eaVert"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283" y="709"/>
              <a:ext cx="5319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41426" y="1686763"/>
            <a:ext cx="7521575" cy="1384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13643" y="3622097"/>
            <a:ext cx="6400800" cy="238957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 flipV="1">
            <a:off x="881859" y="6399213"/>
            <a:ext cx="8011318" cy="71437"/>
          </a:xfrm>
          <a:prstGeom prst="roundRect">
            <a:avLst>
              <a:gd name="adj" fmla="val 16667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9525" algn="ctr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rot="10800000" wrap="none" tIns="54000"/>
          <a:lstStyle/>
          <a:p>
            <a:pPr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ko-KR" sz="1800" b="0">
              <a:solidFill>
                <a:srgbClr val="004400"/>
              </a:solidFill>
              <a:latin typeface="IB_K820Medium" pitchFamily="18" charset="-127"/>
              <a:ea typeface="IB_K820Medium" pitchFamily="18" charset="-127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="" xmlns:a16="http://schemas.microsoft.com/office/drawing/2014/main" id="{413952F6-57D9-4045-B1A2-52FD5C5E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593"/>
            <a:ext cx="931391" cy="7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8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9" y="188915"/>
            <a:ext cx="2160587" cy="6192837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6" y="188915"/>
            <a:ext cx="6329363" cy="619283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6" y="188915"/>
            <a:ext cx="8642350" cy="67222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4" y="958789"/>
            <a:ext cx="8519103" cy="5422962"/>
          </a:xfr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21729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71710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1" y="1003177"/>
            <a:ext cx="4100513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2664" y="1003177"/>
            <a:ext cx="4100512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60425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935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48025"/>
            <a:ext cx="4040188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9935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748025"/>
            <a:ext cx="4041775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61471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12056"/>
            <a:ext cx="3008313" cy="51141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74199"/>
            <a:ext cx="5486400" cy="3653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188914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정봉수심혁재 </a:t>
            </a:r>
            <a:r>
              <a:rPr lang="en-US" altLang="ko-KR" dirty="0" err="1"/>
              <a:t>Jungyoup</a:t>
            </a:r>
            <a:r>
              <a:rPr lang="en-US" altLang="ko-KR" dirty="0"/>
              <a:t> Yang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740" y="984595"/>
            <a:ext cx="8511435" cy="539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ver.01</a:t>
            </a:r>
          </a:p>
          <a:p>
            <a:pPr lvl="1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2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3"/>
            <a:endParaRPr lang="en-US" altLang="ko-KR" dirty="0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250826" y="902591"/>
            <a:ext cx="864235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524627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489702"/>
            <a:ext cx="43204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 i="1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679269" y="6464300"/>
            <a:ext cx="8201206" cy="0"/>
          </a:xfrm>
          <a:prstGeom prst="line">
            <a:avLst/>
          </a:prstGeom>
          <a:noFill/>
          <a:ln w="28575">
            <a:pattFill prst="pct5">
              <a:fgClr>
                <a:srgbClr val="003366"/>
              </a:fgClr>
              <a:bgClr>
                <a:schemeClr val="tx2"/>
              </a:bgClr>
            </a:patt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="" xmlns:a16="http://schemas.microsoft.com/office/drawing/2014/main" id="{7460A7AC-8B42-4CA0-B89E-D142DA5C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9364"/>
            <a:ext cx="679269" cy="5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4.png"/><Relationship Id="rId26" Type="http://schemas.openxmlformats.org/officeDocument/2006/relationships/image" Target="../media/image44.png"/><Relationship Id="rId3" Type="http://schemas.openxmlformats.org/officeDocument/2006/relationships/image" Target="../media/image38.png"/><Relationship Id="rId21" Type="http://schemas.openxmlformats.org/officeDocument/2006/relationships/image" Target="../media/image21.png"/><Relationship Id="rId34" Type="http://schemas.openxmlformats.org/officeDocument/2006/relationships/image" Target="../media/image52.png"/><Relationship Id="rId17" Type="http://schemas.openxmlformats.org/officeDocument/2006/relationships/image" Target="../media/image23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22.png"/><Relationship Id="rId20" Type="http://schemas.openxmlformats.org/officeDocument/2006/relationships/image" Target="../media/image20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15" Type="http://schemas.openxmlformats.org/officeDocument/2006/relationships/image" Target="../media/image21.png"/><Relationship Id="rId5" Type="http://schemas.openxmlformats.org/officeDocument/2006/relationships/image" Target="../media/image2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9" Type="http://schemas.openxmlformats.org/officeDocument/2006/relationships/image" Target="../media/image39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DLSG Week 3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Shallow </a:t>
            </a:r>
            <a:r>
              <a:rPr lang="en-US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Thanh</a:t>
            </a:r>
            <a:r>
              <a:rPr lang="en-US" dirty="0" smtClean="0"/>
              <a:t> Pham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July 2019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3643" y="6521648"/>
            <a:ext cx="639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This material is based on Coursera Deep Learning Specialization and Stanford CS231n Course</a:t>
            </a:r>
          </a:p>
        </p:txBody>
      </p:sp>
    </p:spTree>
    <p:extLst>
      <p:ext uri="{BB962C8B-B14F-4D97-AF65-F5344CB8AC3E}">
        <p14:creationId xmlns:p14="http://schemas.microsoft.com/office/powerpoint/2010/main" val="37763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auto">
          <a:xfrm>
            <a:off x="4951562" y="2078966"/>
            <a:ext cx="584161" cy="21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16926" y="4480898"/>
            <a:ext cx="65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 bwMode="auto">
          <a:xfrm>
            <a:off x="7302828" y="2084531"/>
            <a:ext cx="584161" cy="2180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154299" y="2078966"/>
            <a:ext cx="584161" cy="2180391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2" y="932910"/>
            <a:ext cx="8519103" cy="5422962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pPr marL="0" indent="0">
              <a:buNone/>
            </a:pPr>
            <a:r>
              <a:rPr lang="en-US" dirty="0" smtClean="0"/>
              <a:t>     Neural                                                      </a:t>
            </a:r>
            <a:r>
              <a:rPr lang="en-US" dirty="0" err="1" smtClean="0"/>
              <a:t>Neural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2334058" y="2940624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29835" y="2787738"/>
            <a:ext cx="1104223" cy="26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</p:cNvCxnSpPr>
          <p:nvPr/>
        </p:nvCxnSpPr>
        <p:spPr>
          <a:xfrm flipV="1">
            <a:off x="2713620" y="3126091"/>
            <a:ext cx="8626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5449" y="2467395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9" y="2467395"/>
                <a:ext cx="49913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9831" y="2789379"/>
                <a:ext cx="375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31" y="2789379"/>
                <a:ext cx="375887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1129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229834" y="3115040"/>
            <a:ext cx="1104224" cy="2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229834" y="3201303"/>
            <a:ext cx="1104224" cy="332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75449" y="2844698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9" y="2844698"/>
                <a:ext cx="49913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5449" y="3225769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9" y="3225769"/>
                <a:ext cx="49913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741836" y="4502084"/>
            <a:ext cx="457242" cy="24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7450" y="4181741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0" y="4181741"/>
                <a:ext cx="49913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3" idx="2"/>
          </p:cNvCxnSpPr>
          <p:nvPr/>
        </p:nvCxnSpPr>
        <p:spPr>
          <a:xfrm flipV="1">
            <a:off x="720889" y="4813108"/>
            <a:ext cx="457243" cy="6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41834" y="4890482"/>
            <a:ext cx="457244" cy="37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1321" y="4572629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21" y="4572629"/>
                <a:ext cx="49913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6771" y="4973593"/>
                <a:ext cx="499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1" y="4973593"/>
                <a:ext cx="49913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16336" y="4608436"/>
                <a:ext cx="1293963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336" y="4608436"/>
                <a:ext cx="129396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738" t="-6349" b="-23810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V="1">
            <a:off x="2510299" y="4809929"/>
            <a:ext cx="2286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727179" y="4608261"/>
                <a:ext cx="1680922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79" y="4608261"/>
                <a:ext cx="16809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6349" b="-23810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stCxn id="3" idx="0"/>
            <a:endCxn id="3" idx="2"/>
          </p:cNvCxnSpPr>
          <p:nvPr/>
        </p:nvCxnSpPr>
        <p:spPr bwMode="auto">
          <a:xfrm>
            <a:off x="4633624" y="932910"/>
            <a:ext cx="0" cy="54229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213786" y="2209200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5332540" y="2394668"/>
            <a:ext cx="881246" cy="387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5" idx="2"/>
          </p:cNvCxnSpPr>
          <p:nvPr/>
        </p:nvCxnSpPr>
        <p:spPr>
          <a:xfrm>
            <a:off x="5346635" y="2782311"/>
            <a:ext cx="882684" cy="347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201375" y="2785699"/>
                <a:ext cx="375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375" y="2785699"/>
                <a:ext cx="375887" cy="307777"/>
              </a:xfrm>
              <a:prstGeom prst="rect">
                <a:avLst/>
              </a:prstGeom>
              <a:blipFill rotWithShape="0">
                <a:blip r:embed="rId11"/>
                <a:stretch>
                  <a:fillRect r="-1129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6" idx="2"/>
          </p:cNvCxnSpPr>
          <p:nvPr/>
        </p:nvCxnSpPr>
        <p:spPr>
          <a:xfrm flipV="1">
            <a:off x="5304613" y="2394668"/>
            <a:ext cx="909173" cy="756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6" idx="2"/>
          </p:cNvCxnSpPr>
          <p:nvPr/>
        </p:nvCxnSpPr>
        <p:spPr>
          <a:xfrm flipV="1">
            <a:off x="5350142" y="2394668"/>
            <a:ext cx="863644" cy="112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589" y="2975868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89" y="2975868"/>
                <a:ext cx="499135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036589" y="3356939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89" y="3356939"/>
                <a:ext cx="499135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36588" y="2582651"/>
                <a:ext cx="499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88" y="2582651"/>
                <a:ext cx="49913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/>
          <p:nvPr/>
        </p:nvSpPr>
        <p:spPr>
          <a:xfrm>
            <a:off x="6229319" y="2943986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32826" y="3663166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endCxn id="65" idx="2"/>
          </p:cNvCxnSpPr>
          <p:nvPr/>
        </p:nvCxnSpPr>
        <p:spPr>
          <a:xfrm flipV="1">
            <a:off x="5304613" y="3129454"/>
            <a:ext cx="924706" cy="7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2"/>
          </p:cNvCxnSpPr>
          <p:nvPr/>
        </p:nvCxnSpPr>
        <p:spPr>
          <a:xfrm>
            <a:off x="5289080" y="3129454"/>
            <a:ext cx="943746" cy="719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5" idx="2"/>
          </p:cNvCxnSpPr>
          <p:nvPr/>
        </p:nvCxnSpPr>
        <p:spPr>
          <a:xfrm flipV="1">
            <a:off x="5350142" y="3129454"/>
            <a:ext cx="879177" cy="394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6" idx="2"/>
          </p:cNvCxnSpPr>
          <p:nvPr/>
        </p:nvCxnSpPr>
        <p:spPr>
          <a:xfrm>
            <a:off x="5354515" y="3528204"/>
            <a:ext cx="878311" cy="320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6" idx="2"/>
          </p:cNvCxnSpPr>
          <p:nvPr/>
        </p:nvCxnSpPr>
        <p:spPr>
          <a:xfrm>
            <a:off x="5346635" y="2782311"/>
            <a:ext cx="886191" cy="106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95" idx="2"/>
          </p:cNvCxnSpPr>
          <p:nvPr/>
        </p:nvCxnSpPr>
        <p:spPr>
          <a:xfrm flipV="1">
            <a:off x="6601584" y="3117307"/>
            <a:ext cx="803544" cy="724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5" idx="2"/>
          </p:cNvCxnSpPr>
          <p:nvPr/>
        </p:nvCxnSpPr>
        <p:spPr>
          <a:xfrm>
            <a:off x="6591910" y="2432401"/>
            <a:ext cx="813218" cy="684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5" idx="2"/>
          </p:cNvCxnSpPr>
          <p:nvPr/>
        </p:nvCxnSpPr>
        <p:spPr>
          <a:xfrm>
            <a:off x="6591910" y="3114161"/>
            <a:ext cx="813218" cy="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405128" y="2931839"/>
            <a:ext cx="379562" cy="3709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783252" y="3111015"/>
            <a:ext cx="813218" cy="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90079" y="4493464"/>
            <a:ext cx="89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191377" y="4495067"/>
            <a:ext cx="76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107" grpId="0" animBg="1"/>
      <p:bldP spid="106" grpId="0" animBg="1"/>
      <p:bldP spid="105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neural network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output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74074" y="2093585"/>
            <a:ext cx="3432387" cy="2447756"/>
            <a:chOff x="374074" y="2757819"/>
            <a:chExt cx="2885494" cy="1824901"/>
          </a:xfrm>
        </p:grpSpPr>
        <p:sp>
          <p:nvSpPr>
            <p:cNvPr id="5" name="Oval 4"/>
            <p:cNvSpPr/>
            <p:nvPr/>
          </p:nvSpPr>
          <p:spPr>
            <a:xfrm>
              <a:off x="1551272" y="2757819"/>
              <a:ext cx="379562" cy="3709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 flipV="1">
              <a:off x="670026" y="2943287"/>
              <a:ext cx="881246" cy="3876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4" idx="2"/>
            </p:cNvCxnSpPr>
            <p:nvPr/>
          </p:nvCxnSpPr>
          <p:spPr>
            <a:xfrm>
              <a:off x="684121" y="3330930"/>
              <a:ext cx="882684" cy="34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83681" y="3387004"/>
                  <a:ext cx="3758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681" y="3387004"/>
                  <a:ext cx="375887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78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endCxn id="5" idx="2"/>
            </p:cNvCxnSpPr>
            <p:nvPr/>
          </p:nvCxnSpPr>
          <p:spPr>
            <a:xfrm flipV="1">
              <a:off x="642099" y="2943287"/>
              <a:ext cx="909173" cy="756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 flipV="1">
              <a:off x="687628" y="2943287"/>
              <a:ext cx="863644" cy="1129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4075" y="3524487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5" y="3524487"/>
                  <a:ext cx="499135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74075" y="3905558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5" y="3905558"/>
                  <a:ext cx="49913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74074" y="3131270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4" y="3131270"/>
                  <a:ext cx="49913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566805" y="3492605"/>
              <a:ext cx="379562" cy="3709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70312" y="4211785"/>
              <a:ext cx="379562" cy="3709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5" idx="2"/>
            </p:cNvCxnSpPr>
            <p:nvPr/>
          </p:nvCxnSpPr>
          <p:spPr>
            <a:xfrm>
              <a:off x="670026" y="3694781"/>
              <a:ext cx="900286" cy="702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5" idx="2"/>
            </p:cNvCxnSpPr>
            <p:nvPr/>
          </p:nvCxnSpPr>
          <p:spPr>
            <a:xfrm>
              <a:off x="692001" y="4076823"/>
              <a:ext cx="878311" cy="32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5" idx="2"/>
            </p:cNvCxnSpPr>
            <p:nvPr/>
          </p:nvCxnSpPr>
          <p:spPr>
            <a:xfrm>
              <a:off x="684121" y="3330930"/>
              <a:ext cx="886191" cy="106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2" idx="2"/>
            </p:cNvCxnSpPr>
            <p:nvPr/>
          </p:nvCxnSpPr>
          <p:spPr>
            <a:xfrm flipV="1">
              <a:off x="1939070" y="3659634"/>
              <a:ext cx="521375" cy="731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22" idx="2"/>
            </p:cNvCxnSpPr>
            <p:nvPr/>
          </p:nvCxnSpPr>
          <p:spPr>
            <a:xfrm>
              <a:off x="1929396" y="2981020"/>
              <a:ext cx="531049" cy="67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22" idx="2"/>
            </p:cNvCxnSpPr>
            <p:nvPr/>
          </p:nvCxnSpPr>
          <p:spPr>
            <a:xfrm flipV="1">
              <a:off x="1929396" y="3659634"/>
              <a:ext cx="531049" cy="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60445" y="3474166"/>
              <a:ext cx="379562" cy="3709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2" idx="6"/>
            </p:cNvCxnSpPr>
            <p:nvPr/>
          </p:nvCxnSpPr>
          <p:spPr>
            <a:xfrm>
              <a:off x="2840007" y="3659634"/>
              <a:ext cx="369019" cy="10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4" idx="2"/>
            </p:cNvCxnSpPr>
            <p:nvPr/>
          </p:nvCxnSpPr>
          <p:spPr>
            <a:xfrm flipV="1">
              <a:off x="648589" y="3678073"/>
              <a:ext cx="918216" cy="4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2"/>
            </p:cNvCxnSpPr>
            <p:nvPr/>
          </p:nvCxnSpPr>
          <p:spPr>
            <a:xfrm flipV="1">
              <a:off x="687628" y="3678073"/>
              <a:ext cx="879177" cy="40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95425" y="1586715"/>
                <a:ext cx="3390182" cy="10051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25" y="1586715"/>
                <a:ext cx="3390182" cy="10051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Arrow 48"/>
          <p:cNvSpPr/>
          <p:nvPr/>
        </p:nvSpPr>
        <p:spPr bwMode="auto">
          <a:xfrm>
            <a:off x="2191031" y="4510673"/>
            <a:ext cx="2993725" cy="20536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195425" y="4124386"/>
                <a:ext cx="3390182" cy="10051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25" y="4124386"/>
                <a:ext cx="3390182" cy="10051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95425" y="2877115"/>
                <a:ext cx="3390182" cy="10051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25" y="2877115"/>
                <a:ext cx="3390182" cy="10051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Arrow 53"/>
          <p:cNvSpPr/>
          <p:nvPr/>
        </p:nvSpPr>
        <p:spPr bwMode="auto">
          <a:xfrm>
            <a:off x="2244367" y="2110823"/>
            <a:ext cx="2940390" cy="1844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2165848" y="3544411"/>
            <a:ext cx="3018908" cy="18150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6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50" grpId="0" animBg="1"/>
      <p:bldP spid="51" grpId="0" animBg="1"/>
      <p:bldP spid="54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neural network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form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2443" y="1614046"/>
                <a:ext cx="2441502" cy="1122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43" y="1614046"/>
                <a:ext cx="2441502" cy="11226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 bwMode="auto">
          <a:xfrm rot="5400000">
            <a:off x="2505953" y="2661004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3200495" y="2661004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421246" y="2661004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2255" y="3113891"/>
                <a:ext cx="489436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55" y="3113891"/>
                <a:ext cx="489436" cy="381130"/>
              </a:xfrm>
              <a:prstGeom prst="rect">
                <a:avLst/>
              </a:prstGeom>
              <a:blipFill rotWithShape="0">
                <a:blip r:embed="rId3"/>
                <a:stretch>
                  <a:fillRect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3758" y="3113891"/>
                <a:ext cx="489436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58" y="3113891"/>
                <a:ext cx="489436" cy="381130"/>
              </a:xfrm>
              <a:prstGeom prst="rect">
                <a:avLst/>
              </a:prstGeom>
              <a:blipFill rotWithShape="0">
                <a:blip r:embed="rId4"/>
                <a:stretch>
                  <a:fillRect r="-17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84697" y="3113891"/>
                <a:ext cx="489436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97" y="3113891"/>
                <a:ext cx="489436" cy="381130"/>
              </a:xfrm>
              <a:prstGeom prst="rect">
                <a:avLst/>
              </a:prstGeom>
              <a:blipFill rotWithShape="0">
                <a:blip r:embed="rId5"/>
                <a:stretch>
                  <a:fillRect r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83080" y="2053086"/>
            <a:ext cx="13802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Layer 1</a:t>
            </a:r>
          </a:p>
          <a:p>
            <a:r>
              <a:rPr lang="en-US" dirty="0" smtClean="0"/>
              <a:t>(Hidden layer)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67438" y="1942970"/>
            <a:ext cx="1950984" cy="756447"/>
            <a:chOff x="6020789" y="1787042"/>
            <a:chExt cx="1950984" cy="756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020790" y="1787042"/>
                  <a:ext cx="1950983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r>
                    <a:rPr lang="en-US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790" y="1787042"/>
                  <a:ext cx="1950983" cy="3811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020789" y="2162359"/>
                  <a:ext cx="1458926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𝝈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789" y="2162359"/>
                  <a:ext cx="1458926" cy="3811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ight Arrow 18"/>
          <p:cNvSpPr/>
          <p:nvPr/>
        </p:nvSpPr>
        <p:spPr bwMode="auto">
          <a:xfrm>
            <a:off x="5132717" y="2137125"/>
            <a:ext cx="948906" cy="371727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080" y="4586376"/>
            <a:ext cx="13802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Layer 2</a:t>
            </a:r>
          </a:p>
          <a:p>
            <a:r>
              <a:rPr lang="en-US" dirty="0" smtClean="0"/>
              <a:t>(Output layer)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96551" y="4284460"/>
                <a:ext cx="2536166" cy="121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51" y="4284460"/>
                <a:ext cx="2536166" cy="12149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 bwMode="auto">
          <a:xfrm rot="5400000">
            <a:off x="3988567" y="5297190"/>
            <a:ext cx="302040" cy="60373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95261" y="5748218"/>
                <a:ext cx="489436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61" y="5748218"/>
                <a:ext cx="489436" cy="381130"/>
              </a:xfrm>
              <a:prstGeom prst="rect">
                <a:avLst/>
              </a:prstGeom>
              <a:blipFill rotWithShape="0">
                <a:blip r:embed="rId9"/>
                <a:stretch>
                  <a:fillRect r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167438" y="4489143"/>
            <a:ext cx="2078455" cy="756447"/>
            <a:chOff x="6020789" y="1787042"/>
            <a:chExt cx="2078455" cy="756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6020790" y="1787042"/>
                  <a:ext cx="2078454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r>
                    <a:rPr lang="en-US" dirty="0"/>
                    <a:t>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790" y="1787042"/>
                  <a:ext cx="2078454" cy="38113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020789" y="2162359"/>
                  <a:ext cx="1455014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𝝈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789" y="2162359"/>
                  <a:ext cx="1455014" cy="3811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ight Arrow 26"/>
          <p:cNvSpPr/>
          <p:nvPr/>
        </p:nvSpPr>
        <p:spPr bwMode="auto">
          <a:xfrm>
            <a:off x="5132717" y="4683298"/>
            <a:ext cx="948906" cy="371727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0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3BE764F-840B-4185-A1D3-4AFF02C9A346}"/>
              </a:ext>
            </a:extLst>
          </p:cNvPr>
          <p:cNvSpPr txBox="1"/>
          <p:nvPr/>
        </p:nvSpPr>
        <p:spPr>
          <a:xfrm>
            <a:off x="435044" y="1318069"/>
            <a:ext cx="1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pairs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F32EF695-D822-4CD0-93EA-C789A467DF0E}"/>
                  </a:ext>
                </a:extLst>
              </p:cNvPr>
              <p:cNvSpPr txBox="1"/>
              <p:nvPr/>
            </p:nvSpPr>
            <p:spPr>
              <a:xfrm>
                <a:off x="1705708" y="1321662"/>
                <a:ext cx="292791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32EF695-D822-4CD0-93EA-C789A467D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08" y="1321662"/>
                <a:ext cx="2927917" cy="312650"/>
              </a:xfrm>
              <a:prstGeom prst="rect">
                <a:avLst/>
              </a:prstGeom>
              <a:blipFill rotWithShape="0"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1A8CAC6B-0036-4614-9FDB-C7020A9985AA}"/>
              </a:ext>
            </a:extLst>
          </p:cNvPr>
          <p:cNvGrpSpPr/>
          <p:nvPr/>
        </p:nvGrpSpPr>
        <p:grpSpPr>
          <a:xfrm>
            <a:off x="5337808" y="1373570"/>
            <a:ext cx="2520856" cy="1208857"/>
            <a:chOff x="4883904" y="2500077"/>
            <a:chExt cx="2553584" cy="1208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="" xmlns:a16="http://schemas.microsoft.com/office/drawing/2014/main" id="{65B35C1C-C280-4BC3-8A42-140C2FD092AE}"/>
                    </a:ext>
                  </a:extLst>
                </p:cNvPr>
                <p:cNvSpPr txBox="1"/>
                <p:nvPr/>
              </p:nvSpPr>
              <p:spPr>
                <a:xfrm>
                  <a:off x="4883904" y="2500077"/>
                  <a:ext cx="2553584" cy="12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5B35C1C-C280-4BC3-8A42-140C2FD0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904" y="2500077"/>
                  <a:ext cx="2553584" cy="12088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="" xmlns:a16="http://schemas.microsoft.com/office/drawing/2014/main" id="{B616E260-847E-49B9-88FF-5545D9D60DC2}"/>
                    </a:ext>
                  </a:extLst>
                </p:cNvPr>
                <p:cNvSpPr/>
                <p:nvPr/>
              </p:nvSpPr>
              <p:spPr>
                <a:xfrm>
                  <a:off x="5401269" y="2873203"/>
                  <a:ext cx="62203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B616E260-847E-49B9-88FF-5545D9D60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269" y="2873203"/>
                  <a:ext cx="622030" cy="3808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7C9D4DD0-7A65-4590-B5DD-80478E03A349}"/>
                    </a:ext>
                  </a:extLst>
                </p:cNvPr>
                <p:cNvSpPr/>
                <p:nvPr/>
              </p:nvSpPr>
              <p:spPr>
                <a:xfrm>
                  <a:off x="5799885" y="2885188"/>
                  <a:ext cx="622030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C9D4DD0-7A65-4590-B5DD-80478E03A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885" y="2885188"/>
                  <a:ext cx="622030" cy="3808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="" xmlns:a16="http://schemas.microsoft.com/office/drawing/2014/main" id="{51A0F09D-874B-48A7-BC99-008457CD6E78}"/>
                    </a:ext>
                  </a:extLst>
                </p:cNvPr>
                <p:cNvSpPr/>
                <p:nvPr/>
              </p:nvSpPr>
              <p:spPr>
                <a:xfrm>
                  <a:off x="6672722" y="2874573"/>
                  <a:ext cx="684226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1A0F09D-874B-48A7-BC99-008457CD6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722" y="2874573"/>
                  <a:ext cx="684226" cy="3808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="" xmlns:a16="http://schemas.microsoft.com/office/drawing/2014/main" id="{DC84FFD3-B757-4459-ABB2-38E1DBF2FCD4}"/>
                    </a:ext>
                  </a:extLst>
                </p:cNvPr>
                <p:cNvSpPr/>
                <p:nvPr/>
              </p:nvSpPr>
              <p:spPr>
                <a:xfrm>
                  <a:off x="6264659" y="2922056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84FFD3-B757-4459-ABB2-38E1DBF2F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659" y="2922056"/>
                  <a:ext cx="43473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14CC413-0B1B-47B6-A7B3-91BBEEF87A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91552" y="2629242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A0A1CA20-4C9A-420F-A923-2F21757BE0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85252" y="2629242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95BBC0CE-6F60-41DC-B0E3-DA113D319F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64727" y="2629242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ADC26EAF-D2E7-4E85-919E-C910014CD6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91552" y="3210848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251DA2E2-0999-4831-806F-9A51B7F805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80865" y="3210848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E70F364D-1171-4CFA-9CCD-4939C6AF12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64727" y="3210848"/>
              <a:ext cx="0" cy="361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29341" y="2816319"/>
            <a:ext cx="3423583" cy="2447756"/>
            <a:chOff x="374074" y="2757819"/>
            <a:chExt cx="2878093" cy="1824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1551272" y="2757819"/>
                  <a:ext cx="379562" cy="37093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272" y="2757819"/>
                  <a:ext cx="379562" cy="370935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 l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endCxn id="39" idx="2"/>
            </p:cNvCxnSpPr>
            <p:nvPr/>
          </p:nvCxnSpPr>
          <p:spPr>
            <a:xfrm flipV="1">
              <a:off x="670026" y="2943287"/>
              <a:ext cx="881246" cy="3876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8" idx="2"/>
            </p:cNvCxnSpPr>
            <p:nvPr/>
          </p:nvCxnSpPr>
          <p:spPr>
            <a:xfrm>
              <a:off x="684121" y="3330930"/>
              <a:ext cx="882684" cy="347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876280" y="3370890"/>
                  <a:ext cx="3758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280" y="3370890"/>
                  <a:ext cx="375887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r="-178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endCxn id="39" idx="2"/>
            </p:cNvCxnSpPr>
            <p:nvPr/>
          </p:nvCxnSpPr>
          <p:spPr>
            <a:xfrm flipV="1">
              <a:off x="642099" y="2943287"/>
              <a:ext cx="909173" cy="756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9" idx="2"/>
            </p:cNvCxnSpPr>
            <p:nvPr/>
          </p:nvCxnSpPr>
          <p:spPr>
            <a:xfrm flipV="1">
              <a:off x="687628" y="2943287"/>
              <a:ext cx="863644" cy="1129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74075" y="3524487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5" y="3524487"/>
                  <a:ext cx="49913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4075" y="3905558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5" y="3905558"/>
                  <a:ext cx="49913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74074" y="3131270"/>
                  <a:ext cx="4991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4" y="3131270"/>
                  <a:ext cx="49913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1566805" y="3492605"/>
                  <a:ext cx="379562" cy="37093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805" y="3492605"/>
                  <a:ext cx="379562" cy="370935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l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1570312" y="4211785"/>
                  <a:ext cx="379562" cy="37093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312" y="4211785"/>
                  <a:ext cx="379562" cy="370935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l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endCxn id="49" idx="2"/>
            </p:cNvCxnSpPr>
            <p:nvPr/>
          </p:nvCxnSpPr>
          <p:spPr>
            <a:xfrm>
              <a:off x="670026" y="3694781"/>
              <a:ext cx="900286" cy="702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9" idx="2"/>
            </p:cNvCxnSpPr>
            <p:nvPr/>
          </p:nvCxnSpPr>
          <p:spPr>
            <a:xfrm>
              <a:off x="692001" y="4076823"/>
              <a:ext cx="878311" cy="320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9" idx="2"/>
            </p:cNvCxnSpPr>
            <p:nvPr/>
          </p:nvCxnSpPr>
          <p:spPr>
            <a:xfrm>
              <a:off x="684121" y="3330930"/>
              <a:ext cx="886191" cy="106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6" idx="2"/>
            </p:cNvCxnSpPr>
            <p:nvPr/>
          </p:nvCxnSpPr>
          <p:spPr>
            <a:xfrm flipV="1">
              <a:off x="1939070" y="3659634"/>
              <a:ext cx="521375" cy="731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6" idx="2"/>
            </p:cNvCxnSpPr>
            <p:nvPr/>
          </p:nvCxnSpPr>
          <p:spPr>
            <a:xfrm>
              <a:off x="1929396" y="2981020"/>
              <a:ext cx="531049" cy="67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6" idx="2"/>
            </p:cNvCxnSpPr>
            <p:nvPr/>
          </p:nvCxnSpPr>
          <p:spPr>
            <a:xfrm flipV="1">
              <a:off x="1929396" y="3659634"/>
              <a:ext cx="531049" cy="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2460445" y="3474166"/>
                  <a:ext cx="379562" cy="37093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445" y="3474166"/>
                  <a:ext cx="379562" cy="370935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56" idx="6"/>
            </p:cNvCxnSpPr>
            <p:nvPr/>
          </p:nvCxnSpPr>
          <p:spPr>
            <a:xfrm>
              <a:off x="2840007" y="3659634"/>
              <a:ext cx="369019" cy="10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48" idx="2"/>
            </p:cNvCxnSpPr>
            <p:nvPr/>
          </p:nvCxnSpPr>
          <p:spPr>
            <a:xfrm flipV="1">
              <a:off x="648589" y="3678073"/>
              <a:ext cx="918216" cy="4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48" idx="2"/>
            </p:cNvCxnSpPr>
            <p:nvPr/>
          </p:nvCxnSpPr>
          <p:spPr>
            <a:xfrm flipV="1">
              <a:off x="687628" y="3678073"/>
              <a:ext cx="879177" cy="403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32256" y="2077070"/>
            <a:ext cx="569343" cy="1114090"/>
            <a:chOff x="532256" y="2077070"/>
            <a:chExt cx="569343" cy="1114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32256" y="2077070"/>
                  <a:ext cx="569343" cy="38081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56" y="2077070"/>
                  <a:ext cx="569343" cy="38081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Down Arrow 63"/>
            <p:cNvSpPr/>
            <p:nvPr/>
          </p:nvSpPr>
          <p:spPr bwMode="auto">
            <a:xfrm rot="10800000">
              <a:off x="714747" y="2538067"/>
              <a:ext cx="192778" cy="65309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765779" y="2077070"/>
            <a:ext cx="724594" cy="655903"/>
            <a:chOff x="1765779" y="2077070"/>
            <a:chExt cx="724594" cy="655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5779" y="2077070"/>
                  <a:ext cx="724594" cy="38081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779" y="2077070"/>
                  <a:ext cx="724594" cy="3808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Down Arrow 64"/>
            <p:cNvSpPr/>
            <p:nvPr/>
          </p:nvSpPr>
          <p:spPr bwMode="auto">
            <a:xfrm rot="10800000">
              <a:off x="2014394" y="2483887"/>
              <a:ext cx="194511" cy="249086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879536" y="2064887"/>
            <a:ext cx="1432989" cy="1665168"/>
            <a:chOff x="2879536" y="2064887"/>
            <a:chExt cx="1432989" cy="1665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879536" y="2064887"/>
                  <a:ext cx="1432989" cy="392993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9536" y="2064887"/>
                  <a:ext cx="1432989" cy="39299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Down Arrow 65"/>
            <p:cNvSpPr/>
            <p:nvPr/>
          </p:nvSpPr>
          <p:spPr bwMode="auto">
            <a:xfrm rot="10800000">
              <a:off x="3526016" y="2512429"/>
              <a:ext cx="156520" cy="1217626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97783" y="2524602"/>
            <a:ext cx="3338851" cy="1208857"/>
            <a:chOff x="5097783" y="2569547"/>
            <a:chExt cx="3338851" cy="1208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="" xmlns:a16="http://schemas.microsoft.com/office/drawing/2014/main" id="{DC84FFD3-B757-4459-ABB2-38E1DBF2FCD4}"/>
                    </a:ext>
                  </a:extLst>
                </p:cNvPr>
                <p:cNvSpPr/>
                <p:nvPr/>
              </p:nvSpPr>
              <p:spPr>
                <a:xfrm>
                  <a:off x="7154271" y="3038618"/>
                  <a:ext cx="46445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C84FFD3-B757-4459-ABB2-38E1DBF2F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4271" y="3038618"/>
                  <a:ext cx="464459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/>
            <p:cNvGrpSpPr/>
            <p:nvPr/>
          </p:nvGrpSpPr>
          <p:grpSpPr>
            <a:xfrm>
              <a:off x="5097783" y="2569547"/>
              <a:ext cx="3338851" cy="1208857"/>
              <a:chOff x="5097783" y="2569547"/>
              <a:chExt cx="3338851" cy="1208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="" xmlns:a16="http://schemas.microsoft.com/office/drawing/2014/main" id="{65B35C1C-C280-4BC3-8A42-140C2FD09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097783" y="2569547"/>
                    <a:ext cx="3338851" cy="1208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</m:t>
                                  </m:r>
                                </m:e>
                              </m:eqAr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65B35C1C-C280-4BC3-8A42-140C2FD09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7783" y="2569547"/>
                    <a:ext cx="3338851" cy="1208857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="" xmlns:a16="http://schemas.microsoft.com/office/drawing/2014/main" id="{B616E260-847E-49B9-88FF-5545D9D60DC2}"/>
                      </a:ext>
                    </a:extLst>
                  </p:cNvPr>
                  <p:cNvSpPr/>
                  <p:nvPr/>
                </p:nvSpPr>
                <p:spPr>
                  <a:xfrm>
                    <a:off x="5875466" y="2936216"/>
                    <a:ext cx="847603" cy="3883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616E260-847E-49B9-88FF-5545D9D60D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466" y="2936216"/>
                    <a:ext cx="847603" cy="388311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914CC413-0B1B-47B6-A7B3-91BBEEF87A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74371" y="2692255"/>
                <a:ext cx="0" cy="36195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ADC26EAF-D2E7-4E85-919E-C910014CD6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74371" y="3273861"/>
                <a:ext cx="0" cy="36195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6558750" y="2692255"/>
                <a:ext cx="844398" cy="943556"/>
                <a:chOff x="6558750" y="2692255"/>
                <a:chExt cx="844398" cy="9435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="" xmlns:a16="http://schemas.microsoft.com/office/drawing/2014/main" id="{7C9D4DD0-7A65-4590-B5DD-80478E03A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8750" y="2948201"/>
                      <a:ext cx="844398" cy="38831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7C9D4DD0-7A65-4590-B5DD-80478E03A3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8750" y="2948201"/>
                      <a:ext cx="844398" cy="388311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Straight Connector 73">
                  <a:extLst>
                    <a:ext uri="{FF2B5EF4-FFF2-40B4-BE49-F238E27FC236}">
                      <a16:creationId xmlns="" xmlns:a16="http://schemas.microsoft.com/office/drawing/2014/main" id="{A0A1CA20-4C9A-420F-A923-2F21757BE0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52743" y="2692255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="" xmlns:a16="http://schemas.microsoft.com/office/drawing/2014/main" id="{251DA2E2-0999-4831-806F-9A51B7F805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48356" y="3273861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462463" y="2705683"/>
                <a:ext cx="906595" cy="943556"/>
                <a:chOff x="6558750" y="2692255"/>
                <a:chExt cx="906595" cy="9435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="" xmlns:a16="http://schemas.microsoft.com/office/drawing/2014/main" id="{7C9D4DD0-7A65-4590-B5DD-80478E03A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8750" y="2948201"/>
                      <a:ext cx="906595" cy="38831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7C9D4DD0-7A65-4590-B5DD-80478E03A3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8750" y="2948201"/>
                      <a:ext cx="906595" cy="388311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Straight Connector 81">
                  <a:extLst>
                    <a:ext uri="{FF2B5EF4-FFF2-40B4-BE49-F238E27FC236}">
                      <a16:creationId xmlns="" xmlns:a16="http://schemas.microsoft.com/office/drawing/2014/main" id="{A0A1CA20-4C9A-420F-A923-2F21757BE0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52743" y="2692255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="" xmlns:a16="http://schemas.microsoft.com/office/drawing/2014/main" id="{251DA2E2-0999-4831-806F-9A51B7F805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48356" y="3273861"/>
                  <a:ext cx="0" cy="36195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5337808" y="3916526"/>
                <a:ext cx="2227299" cy="3811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08" y="3916526"/>
                <a:ext cx="2227299" cy="38113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5337808" y="4521094"/>
                <a:ext cx="2227299" cy="3811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08" y="4521094"/>
                <a:ext cx="2227299" cy="38113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5337809" y="5117989"/>
                <a:ext cx="2227298" cy="3811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09" y="5117989"/>
                <a:ext cx="2227298" cy="38113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5348950" y="5746572"/>
                <a:ext cx="2227299" cy="3877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50" y="5746572"/>
                <a:ext cx="2227299" cy="387725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Down Arrow 92"/>
          <p:cNvSpPr/>
          <p:nvPr/>
        </p:nvSpPr>
        <p:spPr bwMode="auto">
          <a:xfrm>
            <a:off x="6220153" y="4320803"/>
            <a:ext cx="401114" cy="22232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94" name="Down Arrow 93"/>
          <p:cNvSpPr/>
          <p:nvPr/>
        </p:nvSpPr>
        <p:spPr bwMode="auto">
          <a:xfrm>
            <a:off x="6242049" y="4895298"/>
            <a:ext cx="401114" cy="22232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95" name="Down Arrow 94"/>
          <p:cNvSpPr/>
          <p:nvPr/>
        </p:nvSpPr>
        <p:spPr bwMode="auto">
          <a:xfrm>
            <a:off x="6242049" y="5515736"/>
            <a:ext cx="401114" cy="22232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99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624240" y="1907695"/>
            <a:ext cx="2731435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Linear activation function</a:t>
            </a:r>
          </a:p>
          <a:p>
            <a:pPr marL="0" indent="0" algn="ctr">
              <a:buNone/>
            </a:pPr>
            <a:r>
              <a:rPr lang="en-US" dirty="0" smtClean="0"/>
              <a:t>(y = </a:t>
            </a:r>
            <a:r>
              <a:rPr lang="en-US" dirty="0" err="1" smtClean="0"/>
              <a:t>ax+b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5460258" y="1907695"/>
            <a:ext cx="3139752" cy="769441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Blip>
                <a:blip r:embed="rId4"/>
              </a:buBlip>
              <a:defRPr kumimoji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 smtClean="0"/>
              <a:t>Non-linear activation function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kern="0" dirty="0" smtClean="0"/>
              <a:t>(Sigmoid, </a:t>
            </a:r>
            <a:r>
              <a:rPr lang="en-US" kern="0" dirty="0" err="1" smtClean="0"/>
              <a:t>Tanh</a:t>
            </a:r>
            <a:r>
              <a:rPr lang="en-US" kern="0" dirty="0" smtClean="0"/>
              <a:t>, </a:t>
            </a:r>
            <a:r>
              <a:rPr lang="en-US" kern="0" dirty="0" err="1" smtClean="0"/>
              <a:t>ReLu</a:t>
            </a:r>
            <a:r>
              <a:rPr lang="en-US" kern="0" dirty="0" smtClean="0"/>
              <a:t>,…)</a:t>
            </a:r>
            <a:endParaRPr lang="en-US" kern="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3355675" y="1168972"/>
            <a:ext cx="2104583" cy="430887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Blip>
                <a:blip r:embed="rId4"/>
              </a:buBlip>
              <a:defRPr kumimoji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A</a:t>
            </a:r>
            <a:r>
              <a:rPr lang="en-US" kern="0" dirty="0" smtClean="0"/>
              <a:t>ctivation function</a:t>
            </a:r>
            <a:endParaRPr lang="en-US" kern="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17507"/>
              </p:ext>
            </p:extLst>
          </p:nvPr>
        </p:nvGraphicFramePr>
        <p:xfrm>
          <a:off x="624240" y="3312502"/>
          <a:ext cx="8071185" cy="260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385"/>
                <a:gridCol w="2422793"/>
                <a:gridCol w="3856007"/>
              </a:tblGrid>
              <a:tr h="437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/>
                </a:tc>
              </a:tr>
              <a:tr h="63078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Suitable with linear regression, data is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None/>
                      </a:pPr>
                      <a:r>
                        <a:rPr lang="en-US" sz="1600" kern="0" dirty="0" smtClean="0"/>
                        <a:t>All neural of network is linear active function</a:t>
                      </a:r>
                    </a:p>
                    <a:p>
                      <a:pPr algn="l">
                        <a:buFontTx/>
                        <a:buNone/>
                      </a:pPr>
                      <a:r>
                        <a:rPr lang="en-US" sz="1600" kern="0" dirty="0" smtClean="0"/>
                        <a:t> -&gt; network become linear model</a:t>
                      </a:r>
                    </a:p>
                  </a:txBody>
                  <a:tcPr/>
                </a:tc>
              </a:tr>
              <a:tr h="62135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Sigmoid,Tanh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Compute</a:t>
                      </a:r>
                      <a:r>
                        <a:rPr lang="en-US" sz="1600" baseline="0" dirty="0" smtClean="0"/>
                        <a:t> derivative easy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Input is</a:t>
                      </a:r>
                      <a:r>
                        <a:rPr lang="en-US" sz="1600" baseline="0" dirty="0" smtClean="0"/>
                        <a:t> big value -&gt; slop of gradient ≈ </a:t>
                      </a:r>
                      <a:r>
                        <a:rPr lang="en-US" sz="1600" baseline="0" dirty="0" err="1" smtClean="0"/>
                        <a:t>const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l"/>
                      <a:r>
                        <a:rPr lang="en-US" sz="1600" baseline="0" dirty="0" smtClean="0"/>
                        <a:t> -&gt; parameter not update -&gt;Training time slow</a:t>
                      </a:r>
                      <a:endParaRPr lang="en-US" sz="1600" dirty="0"/>
                    </a:p>
                  </a:txBody>
                  <a:tcPr/>
                </a:tc>
              </a:tr>
              <a:tr h="915681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ReLu</a:t>
                      </a:r>
                      <a:r>
                        <a:rPr lang="en-US" dirty="0" smtClean="0"/>
                        <a:t>, Leaky </a:t>
                      </a:r>
                      <a:r>
                        <a:rPr lang="en-US" dirty="0" err="1" smtClean="0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Compute</a:t>
                      </a:r>
                      <a:r>
                        <a:rPr lang="en-US" sz="1600" baseline="0" dirty="0" smtClean="0"/>
                        <a:t> derivative easy and fast</a:t>
                      </a:r>
                      <a:endParaRPr lang="en-US" sz="1600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Derivative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≈0 -&gt; parameter not update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334935" y="1670459"/>
            <a:ext cx="2145890" cy="408579"/>
            <a:chOff x="3334935" y="1670459"/>
            <a:chExt cx="2145890" cy="408579"/>
          </a:xfrm>
          <a:solidFill>
            <a:srgbClr val="00B0F0"/>
          </a:solidFill>
        </p:grpSpPr>
        <p:sp>
          <p:nvSpPr>
            <p:cNvPr id="15" name="Down Arrow 14"/>
            <p:cNvSpPr/>
            <p:nvPr/>
          </p:nvSpPr>
          <p:spPr bwMode="auto">
            <a:xfrm rot="4161081">
              <a:off x="3703279" y="1315317"/>
              <a:ext cx="395377" cy="1132066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 rot="17341388">
              <a:off x="4717103" y="1302115"/>
              <a:ext cx="395377" cy="1132066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4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</a:t>
            </a:r>
            <a:r>
              <a:rPr lang="en-US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922504"/>
                  </p:ext>
                </p:extLst>
              </p:nvPr>
            </p:nvGraphicFramePr>
            <p:xfrm>
              <a:off x="1135809" y="1311216"/>
              <a:ext cx="7136922" cy="4358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3655"/>
                    <a:gridCol w="2648310"/>
                    <a:gridCol w="2794957"/>
                  </a:tblGrid>
                  <a:tr h="560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Formular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Derivative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83658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Sigmoid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72147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Tanh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kumimoji="0" lang="en-US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  <m:r>
                                      <a:rPr kumimoji="0" 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kumimoji="0" lang="en-US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acc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9277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max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(0,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z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́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acc>
                            </m:oMath>
                          </a14:m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0  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1  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9277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Leaky </a:t>
                          </a:r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max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(0.01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z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z</m:t>
                                </m:r>
                                <m:r>
                                  <a:rPr kumimoji="0" lang="en-US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́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acc>
                            </m:oMath>
                          </a14:m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0.01  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1  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922504"/>
                  </p:ext>
                </p:extLst>
              </p:nvPr>
            </p:nvGraphicFramePr>
            <p:xfrm>
              <a:off x="1135809" y="1311216"/>
              <a:ext cx="7136922" cy="4358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3655"/>
                    <a:gridCol w="2648310"/>
                    <a:gridCol w="2794957"/>
                  </a:tblGrid>
                  <a:tr h="560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Formular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Derivative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</a:tr>
                  <a:tr h="11330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Sigmoid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38" t="-52151" r="-106437" b="-236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5556" t="-52151" r="-871" b="-236559"/>
                          </a:stretch>
                        </a:blipFill>
                      </a:tcPr>
                    </a:tc>
                  </a:tr>
                  <a:tr h="730695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Tanh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38" t="-235833" r="-106437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5556" t="-235833" r="-871" b="-266667"/>
                          </a:stretch>
                        </a:blipFill>
                      </a:tcPr>
                    </a:tc>
                  </a:tr>
                  <a:tr h="9277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38" t="-263399" r="-106437" b="-109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5556" t="-263399" r="-871" b="-109150"/>
                          </a:stretch>
                        </a:blipFill>
                      </a:tcPr>
                    </a:tc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Leaky </a:t>
                          </a:r>
                          <a:r>
                            <a:rPr lang="en-US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endPara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138" t="-336970" r="-106437" b="-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5556" t="-336970" r="-871" b="-12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87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4" y="958789"/>
            <a:ext cx="8519101" cy="53643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869766" y="2452166"/>
            <a:ext cx="2238441" cy="2786198"/>
            <a:chOff x="516083" y="2591566"/>
            <a:chExt cx="2238441" cy="2786198"/>
          </a:xfrm>
        </p:grpSpPr>
        <p:grpSp>
          <p:nvGrpSpPr>
            <p:cNvPr id="9" name="Group 8"/>
            <p:cNvGrpSpPr/>
            <p:nvPr/>
          </p:nvGrpSpPr>
          <p:grpSpPr>
            <a:xfrm>
              <a:off x="516083" y="2591566"/>
              <a:ext cx="2238441" cy="2786198"/>
              <a:chOff x="1128117" y="2838225"/>
              <a:chExt cx="2238441" cy="22177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28117" y="2838225"/>
                    <a:ext cx="2227299" cy="38113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r>
                      <a:rPr lang="en-US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+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117" y="2838225"/>
                    <a:ext cx="2227299" cy="38113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128117" y="3442793"/>
                    <a:ext cx="2227299" cy="38113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a14:m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117" y="3442793"/>
                    <a:ext cx="2227299" cy="38113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28118" y="4039688"/>
                    <a:ext cx="2227298" cy="38113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+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118" y="4039688"/>
                    <a:ext cx="2227298" cy="38113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139259" y="4668271"/>
                    <a:ext cx="2227299" cy="38772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a14:m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259" y="4668271"/>
                    <a:ext cx="2227299" cy="38772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Down Arrow 21"/>
            <p:cNvSpPr/>
            <p:nvPr/>
          </p:nvSpPr>
          <p:spPr bwMode="auto">
            <a:xfrm>
              <a:off x="1434747" y="3123213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3" name="Down Arrow 22"/>
            <p:cNvSpPr/>
            <p:nvPr/>
          </p:nvSpPr>
          <p:spPr bwMode="auto">
            <a:xfrm>
              <a:off x="1423605" y="3873504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423605" y="4637808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26604" y="1689566"/>
            <a:ext cx="3171050" cy="4633596"/>
            <a:chOff x="5402650" y="1721298"/>
            <a:chExt cx="3171050" cy="4633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402650" y="1721298"/>
                  <a:ext cx="3171050" cy="38113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1721298"/>
                  <a:ext cx="3171050" cy="3811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402650" y="2327939"/>
                  <a:ext cx="3171050" cy="48494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2327939"/>
                  <a:ext cx="3171050" cy="4849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402650" y="3012518"/>
                  <a:ext cx="3171050" cy="8897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axis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keepdims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3012518"/>
                  <a:ext cx="3171050" cy="8897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402650" y="4114716"/>
                  <a:ext cx="3171050" cy="41190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a14:m>
                  <a:r>
                    <a:rPr lang="en-US" dirty="0" smtClean="0"/>
                    <a:t>*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4114716"/>
                  <a:ext cx="3171050" cy="4119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402650" y="4753423"/>
                  <a:ext cx="3171050" cy="48494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650" y="4753423"/>
                  <a:ext cx="3171050" cy="4849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413213" y="5465163"/>
                  <a:ext cx="3160487" cy="8897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axis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keepdims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213" y="5465163"/>
                  <a:ext cx="3160487" cy="8897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Down Arrow 24"/>
            <p:cNvSpPr/>
            <p:nvPr/>
          </p:nvSpPr>
          <p:spPr bwMode="auto">
            <a:xfrm>
              <a:off x="6787618" y="5238364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6" name="Down Arrow 25"/>
            <p:cNvSpPr/>
            <p:nvPr/>
          </p:nvSpPr>
          <p:spPr bwMode="auto">
            <a:xfrm>
              <a:off x="6783537" y="4551958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7" name="Down Arrow 26"/>
            <p:cNvSpPr/>
            <p:nvPr/>
          </p:nvSpPr>
          <p:spPr bwMode="auto">
            <a:xfrm>
              <a:off x="6792899" y="3902822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8" name="Down Arrow 27"/>
            <p:cNvSpPr/>
            <p:nvPr/>
          </p:nvSpPr>
          <p:spPr bwMode="auto">
            <a:xfrm>
              <a:off x="6773143" y="2807447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>
              <a:off x="6773143" y="2096995"/>
              <a:ext cx="401114" cy="222323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6850" y="1104905"/>
            <a:ext cx="24242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Forward propagation step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33761" y="1103344"/>
            <a:ext cx="25715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Backward propagation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3d extrusionH="57150">
              <a:bevelT w="38100" h="38100" prst="slope"/>
            </a:sp3d>
          </a:bodyPr>
          <a:lstStyle/>
          <a:p>
            <a:pPr marL="0" indent="0" algn="ctr">
              <a:buNone/>
            </a:pPr>
            <a:endParaRPr lang="en-US" sz="5400" dirty="0" smtClean="0">
              <a:solidFill>
                <a:schemeClr val="tx2">
                  <a:lumMod val="5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  <a:endParaRPr lang="en-US" sz="5400" dirty="0">
              <a:solidFill>
                <a:schemeClr val="tx2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SG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rial">
      <a:majorFont>
        <a:latin typeface="Arial"/>
        <a:ea typeface="IB_K820Medium"/>
        <a:cs typeface=""/>
      </a:majorFont>
      <a:minorFont>
        <a:latin typeface="Arial Narrow"/>
        <a:ea typeface="IB_K820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LSG" id="{A7039671-F0B3-4935-BEBB-9D97C113B21B}" vid="{53374AE6-C4C3-4D79-8099-4E9B6C04F1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DLSG</Template>
  <TotalTime>731</TotalTime>
  <Words>202</Words>
  <Application>Microsoft Office PowerPoint</Application>
  <PresentationFormat>On-screen Show (4:3)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Cambria Math</vt:lpstr>
      <vt:lpstr>HY견고딕</vt:lpstr>
      <vt:lpstr>IB_K820Medium</vt:lpstr>
      <vt:lpstr>Times New Roman</vt:lpstr>
      <vt:lpstr>Verdana</vt:lpstr>
      <vt:lpstr>Wingdings</vt:lpstr>
      <vt:lpstr>Wingdings 2</vt:lpstr>
      <vt:lpstr>DLSG</vt:lpstr>
      <vt:lpstr>DLSG Week 3: Shallow neural networks</vt:lpstr>
      <vt:lpstr>Neural network overview</vt:lpstr>
      <vt:lpstr>Compute neural network output</vt:lpstr>
      <vt:lpstr>Compute neural network output</vt:lpstr>
      <vt:lpstr>Vectorization</vt:lpstr>
      <vt:lpstr>Activation Function</vt:lpstr>
      <vt:lpstr>Derivative Activation Function</vt:lpstr>
      <vt:lpstr>Gradient descent for NN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DLSG Week 3: Shallow neural networks</dc:title>
  <dc:creator>DeepVisionLap</dc:creator>
  <cp:lastModifiedBy>DeepVisionLap</cp:lastModifiedBy>
  <cp:revision>50</cp:revision>
  <dcterms:created xsi:type="dcterms:W3CDTF">2019-07-31T16:12:47Z</dcterms:created>
  <dcterms:modified xsi:type="dcterms:W3CDTF">2019-08-06T16:28:58Z</dcterms:modified>
</cp:coreProperties>
</file>