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sldIdLst>
    <p:sldId id="256" r:id="rId2"/>
    <p:sldId id="257" r:id="rId3"/>
    <p:sldId id="265" r:id="rId4"/>
    <p:sldId id="266" r:id="rId5"/>
    <p:sldId id="259" r:id="rId6"/>
    <p:sldId id="261" r:id="rId7"/>
    <p:sldId id="262" r:id="rId8"/>
    <p:sldId id="263" r:id="rId9"/>
    <p:sldId id="264" r:id="rId10"/>
    <p:sldId id="268" r:id="rId11"/>
  </p:sldIdLst>
  <p:sldSz cx="9144000" cy="6858000" type="screen4x3"/>
  <p:notesSz cx="10231438" cy="70961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jpeg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61926" y="2386851"/>
            <a:ext cx="8785225" cy="1079500"/>
            <a:chOff x="68" y="210"/>
            <a:chExt cx="5534" cy="680"/>
          </a:xfrm>
        </p:grpSpPr>
        <p:sp>
          <p:nvSpPr>
            <p:cNvPr id="6" name="AutoShape 20"/>
            <p:cNvSpPr>
              <a:spLocks noChangeArrowheads="1"/>
            </p:cNvSpPr>
            <p:nvPr/>
          </p:nvSpPr>
          <p:spPr bwMode="auto">
            <a:xfrm>
              <a:off x="301" y="565"/>
              <a:ext cx="424" cy="291"/>
            </a:xfrm>
            <a:prstGeom prst="roundRect">
              <a:avLst>
                <a:gd name="adj" fmla="val 14009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9900CC"/>
                </a:gs>
              </a:gsLst>
              <a:lin ang="5400000" scaled="1"/>
            </a:gradFill>
            <a:ln w="9525" algn="ctr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lIns="342000" tIns="190800" anchor="ctr"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7" name="AutoShape 21"/>
            <p:cNvSpPr>
              <a:spLocks noChangeArrowheads="1"/>
            </p:cNvSpPr>
            <p:nvPr/>
          </p:nvSpPr>
          <p:spPr bwMode="auto">
            <a:xfrm>
              <a:off x="215" y="281"/>
              <a:ext cx="424" cy="291"/>
            </a:xfrm>
            <a:prstGeom prst="roundRect">
              <a:avLst>
                <a:gd name="adj" fmla="val 14009"/>
              </a:avLst>
            </a:prstGeom>
            <a:gradFill rotWithShape="1">
              <a:gsLst>
                <a:gs pos="0">
                  <a:srgbClr val="0D92C7"/>
                </a:gs>
                <a:gs pos="100000">
                  <a:srgbClr val="2E489F"/>
                </a:gs>
              </a:gsLst>
              <a:lin ang="5400000" scaled="1"/>
            </a:gradFill>
            <a:ln w="9525" algn="ctr">
              <a:solidFill>
                <a:srgbClr val="006699"/>
              </a:solidFill>
              <a:round/>
              <a:headEnd/>
              <a:tailEnd/>
            </a:ln>
            <a:effectLst/>
          </p:spPr>
          <p:txBody>
            <a:bodyPr wrap="none" lIns="342000" tIns="190800" anchor="ctr"/>
            <a:lstStyle/>
            <a:p>
              <a:pPr latinLnBrk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ko-KR" altLang="ko-KR" sz="1200" 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IB_K820Medium" pitchFamily="18" charset="-127"/>
                <a:ea typeface="IB_K820Medium" pitchFamily="18" charset="-127"/>
              </a:endParaRPr>
            </a:p>
          </p:txBody>
        </p:sp>
        <p:sp>
          <p:nvSpPr>
            <p:cNvPr id="8" name="AutoShape 22"/>
            <p:cNvSpPr>
              <a:spLocks noChangeArrowheads="1"/>
            </p:cNvSpPr>
            <p:nvPr/>
          </p:nvSpPr>
          <p:spPr bwMode="auto">
            <a:xfrm>
              <a:off x="68" y="482"/>
              <a:ext cx="424" cy="291"/>
            </a:xfrm>
            <a:prstGeom prst="roundRect">
              <a:avLst>
                <a:gd name="adj" fmla="val 14009"/>
              </a:avLst>
            </a:prstGeom>
            <a:gradFill rotWithShape="1">
              <a:gsLst>
                <a:gs pos="0">
                  <a:srgbClr val="33CC33"/>
                </a:gs>
                <a:gs pos="100000">
                  <a:srgbClr val="006600"/>
                </a:gs>
              </a:gsLst>
              <a:lin ang="5400000" scaled="1"/>
            </a:gradFill>
            <a:ln w="9525" algn="ctr">
              <a:solidFill>
                <a:srgbClr val="99FF33"/>
              </a:solidFill>
              <a:round/>
              <a:headEnd/>
              <a:tailEnd/>
            </a:ln>
            <a:effectLst/>
          </p:spPr>
          <p:txBody>
            <a:bodyPr wrap="none" lIns="342000" tIns="190800" anchor="ctr"/>
            <a:lstStyle/>
            <a:p>
              <a:pPr>
                <a:defRPr/>
              </a:pPr>
              <a:endParaRPr lang="ko-KR" altLang="en-US" sz="1800"/>
            </a:p>
          </p:txBody>
        </p:sp>
        <p:sp>
          <p:nvSpPr>
            <p:cNvPr id="9" name="AutoShape 23"/>
            <p:cNvSpPr>
              <a:spLocks noChangeArrowheads="1"/>
            </p:cNvSpPr>
            <p:nvPr/>
          </p:nvSpPr>
          <p:spPr bwMode="auto">
            <a:xfrm rot="16200000">
              <a:off x="159" y="527"/>
              <a:ext cx="680" cy="45"/>
            </a:xfrm>
            <a:prstGeom prst="roundRect">
              <a:avLst>
                <a:gd name="adj" fmla="val 16667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 w="9525" algn="ctr">
              <a:solidFill>
                <a:srgbClr val="CC9900"/>
              </a:solidFill>
              <a:round/>
              <a:headEnd/>
              <a:tailEnd/>
            </a:ln>
            <a:effectLst>
              <a:outerShdw dist="35921" dir="2700000" algn="ctr" rotWithShape="0">
                <a:srgbClr val="B2B2B2">
                  <a:alpha val="50000"/>
                </a:srgbClr>
              </a:outerShdw>
            </a:effectLst>
          </p:spPr>
          <p:txBody>
            <a:bodyPr vert="eaVert" wrap="none" lIns="0" tIns="54000" rIns="0" bIns="0"/>
            <a:lstStyle/>
            <a:p>
              <a:pPr latinLnBrk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ko-KR" altLang="ko-KR" sz="2000" b="0">
                <a:solidFill>
                  <a:srgbClr val="990000"/>
                </a:solidFill>
                <a:latin typeface="IB_K820Medium" pitchFamily="18" charset="-127"/>
                <a:ea typeface="IB_K820Medium" pitchFamily="18" charset="-127"/>
              </a:endParaRPr>
            </a:p>
          </p:txBody>
        </p:sp>
        <p:sp>
          <p:nvSpPr>
            <p:cNvPr id="10" name="AutoShape 24"/>
            <p:cNvSpPr>
              <a:spLocks noChangeArrowheads="1"/>
            </p:cNvSpPr>
            <p:nvPr/>
          </p:nvSpPr>
          <p:spPr bwMode="auto">
            <a:xfrm>
              <a:off x="283" y="709"/>
              <a:ext cx="5319" cy="45"/>
            </a:xfrm>
            <a:prstGeom prst="roundRect">
              <a:avLst>
                <a:gd name="adj" fmla="val 16667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9525" algn="ctr">
              <a:solidFill>
                <a:srgbClr val="CC9900"/>
              </a:solidFill>
              <a:round/>
              <a:headEnd/>
              <a:tailEnd/>
            </a:ln>
            <a:effectLst>
              <a:outerShdw dist="35921" dir="2700000" algn="ctr" rotWithShape="0">
                <a:srgbClr val="B2B2B2">
                  <a:alpha val="50000"/>
                </a:srgbClr>
              </a:outerShdw>
            </a:effectLst>
          </p:spPr>
          <p:txBody>
            <a:bodyPr wrap="none" lIns="0" tIns="54000" rIns="0" bIns="0"/>
            <a:lstStyle/>
            <a:p>
              <a:pPr latinLnBrk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ko-KR" altLang="ko-KR" sz="2000" b="0">
                <a:solidFill>
                  <a:srgbClr val="990000"/>
                </a:solidFill>
                <a:latin typeface="IB_K820Medium" pitchFamily="18" charset="-127"/>
                <a:ea typeface="IB_K820Medium" pitchFamily="18" charset="-127"/>
              </a:endParaRPr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241426" y="1686763"/>
            <a:ext cx="7521575" cy="13843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 altLang="ko-KR" dirty="0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513643" y="3622097"/>
            <a:ext cx="6400800" cy="238957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ko-KR" smtClean="0"/>
              <a:t>Click to edit Master subtitle style</a:t>
            </a:r>
            <a:endParaRPr lang="en-US" altLang="ko-KR"/>
          </a:p>
        </p:txBody>
      </p:sp>
      <p:sp>
        <p:nvSpPr>
          <p:cNvPr id="13" name="Rectangle 2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AutoShape 28"/>
          <p:cNvSpPr>
            <a:spLocks noChangeArrowheads="1"/>
          </p:cNvSpPr>
          <p:nvPr/>
        </p:nvSpPr>
        <p:spPr bwMode="auto">
          <a:xfrm flipV="1">
            <a:off x="881859" y="6399213"/>
            <a:ext cx="8011318" cy="71437"/>
          </a:xfrm>
          <a:prstGeom prst="roundRect">
            <a:avLst>
              <a:gd name="adj" fmla="val 16667"/>
            </a:avLst>
          </a:prstGeom>
          <a:blipFill dpi="0" rotWithShape="0">
            <a:blip r:embed="rId4" cstate="print"/>
            <a:srcRect/>
            <a:stretch>
              <a:fillRect/>
            </a:stretch>
          </a:blipFill>
          <a:ln w="9525" algn="ctr">
            <a:solidFill>
              <a:srgbClr val="B2B2B2"/>
            </a:solidFill>
            <a:round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rot="10800000" wrap="none" tIns="54000"/>
          <a:lstStyle/>
          <a:p>
            <a:pPr latin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ko-KR" altLang="ko-KR" sz="1800" b="0">
              <a:solidFill>
                <a:srgbClr val="004400"/>
              </a:solidFill>
              <a:latin typeface="IB_K820Medium" pitchFamily="18" charset="-127"/>
              <a:ea typeface="IB_K820Medium" pitchFamily="18" charset="-127"/>
            </a:endParaRP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xmlns="" id="{413952F6-57D9-4045-B1A2-52FD5C5E4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4593"/>
            <a:ext cx="931391" cy="79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01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48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32589" y="188915"/>
            <a:ext cx="2160587" cy="6192837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826" y="188915"/>
            <a:ext cx="6329363" cy="6192837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85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6" y="188915"/>
            <a:ext cx="8642350" cy="672221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4074" y="958789"/>
            <a:ext cx="8519103" cy="5422962"/>
          </a:xfrm>
        </p:spPr>
        <p:txBody>
          <a:bodyPr/>
          <a:lstStyle>
            <a:lvl1pPr>
              <a:defRPr sz="22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 dirty="0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78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21729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171710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52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9751" y="1003177"/>
            <a:ext cx="4100513" cy="53785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92664" y="1003177"/>
            <a:ext cx="4100512" cy="53785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71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604251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99357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748025"/>
            <a:ext cx="4040188" cy="43781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99357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748025"/>
            <a:ext cx="4041775" cy="43781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55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51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82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61471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12056"/>
            <a:ext cx="3008313" cy="511410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98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074199"/>
            <a:ext cx="5486400" cy="3653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ko-KR" noProof="0" smtClean="0"/>
              <a:t>Click icon to add picture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0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188914"/>
            <a:ext cx="86423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정봉수심혁재 </a:t>
            </a:r>
            <a:r>
              <a:rPr lang="en-US" altLang="ko-KR" dirty="0" err="1"/>
              <a:t>Jungyoup</a:t>
            </a:r>
            <a:r>
              <a:rPr lang="en-US" altLang="ko-KR" dirty="0"/>
              <a:t> Yang</a:t>
            </a:r>
          </a:p>
        </p:txBody>
      </p:sp>
      <p:sp>
        <p:nvSpPr>
          <p:cNvPr id="1032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740" y="984595"/>
            <a:ext cx="8511435" cy="5397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봉수 혁재 </a:t>
            </a:r>
            <a:r>
              <a:rPr lang="en-US" altLang="ko-KR" dirty="0" err="1"/>
              <a:t>Jungyoup</a:t>
            </a:r>
            <a:r>
              <a:rPr lang="en-US" altLang="ko-KR" dirty="0"/>
              <a:t> ver.01</a:t>
            </a:r>
          </a:p>
          <a:p>
            <a:pPr lvl="1"/>
            <a:r>
              <a:rPr lang="ko-KR" altLang="en-US" dirty="0"/>
              <a:t>봉수 혁재 </a:t>
            </a:r>
            <a:r>
              <a:rPr lang="en-US" altLang="ko-KR" dirty="0" err="1"/>
              <a:t>Jungyoup</a:t>
            </a:r>
            <a:r>
              <a:rPr lang="en-US" altLang="ko-KR" dirty="0"/>
              <a:t> ver. 01</a:t>
            </a:r>
          </a:p>
          <a:p>
            <a:pPr lvl="2"/>
            <a:r>
              <a:rPr lang="ko-KR" altLang="en-US" dirty="0"/>
              <a:t>봉수 혁재 </a:t>
            </a:r>
            <a:r>
              <a:rPr lang="en-US" altLang="ko-KR" dirty="0" err="1"/>
              <a:t>Jungyoup</a:t>
            </a:r>
            <a:r>
              <a:rPr lang="en-US" altLang="ko-KR" dirty="0"/>
              <a:t> ver. 01</a:t>
            </a:r>
          </a:p>
          <a:p>
            <a:pPr lvl="3"/>
            <a:endParaRPr lang="en-US" altLang="ko-KR" dirty="0"/>
          </a:p>
        </p:txBody>
      </p:sp>
      <p:sp>
        <p:nvSpPr>
          <p:cNvPr id="4126" name="Line 30"/>
          <p:cNvSpPr>
            <a:spLocks noChangeShapeType="1"/>
          </p:cNvSpPr>
          <p:nvPr/>
        </p:nvSpPr>
        <p:spPr bwMode="auto">
          <a:xfrm>
            <a:off x="250826" y="902591"/>
            <a:ext cx="8642350" cy="0"/>
          </a:xfrm>
          <a:prstGeom prst="line">
            <a:avLst/>
          </a:prstGeom>
          <a:noFill/>
          <a:ln w="28575">
            <a:solidFill>
              <a:srgbClr val="003366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en-US" sz="1800"/>
          </a:p>
        </p:txBody>
      </p:sp>
      <p:sp>
        <p:nvSpPr>
          <p:cNvPr id="4130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88175" y="6524627"/>
            <a:ext cx="1905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6376B962-9A28-45C6-BBAD-D5665CAF49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131" name="Rectangle 3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760" y="6489702"/>
            <a:ext cx="432048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latin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b="0" i="1">
                <a:solidFill>
                  <a:srgbClr val="FF0000"/>
                </a:solidFill>
                <a:latin typeface="+mn-lt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4132" name="Line 36"/>
          <p:cNvSpPr>
            <a:spLocks noChangeShapeType="1"/>
          </p:cNvSpPr>
          <p:nvPr/>
        </p:nvSpPr>
        <p:spPr bwMode="auto">
          <a:xfrm>
            <a:off x="679269" y="6464300"/>
            <a:ext cx="8201206" cy="0"/>
          </a:xfrm>
          <a:prstGeom prst="line">
            <a:avLst/>
          </a:prstGeom>
          <a:noFill/>
          <a:ln w="28575">
            <a:pattFill prst="pct5">
              <a:fgClr>
                <a:srgbClr val="003366"/>
              </a:fgClr>
              <a:bgClr>
                <a:schemeClr val="tx2"/>
              </a:bgClr>
            </a:patt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1800"/>
          </a:p>
        </p:txBody>
      </p:sp>
      <p:pic>
        <p:nvPicPr>
          <p:cNvPr id="9" name="Picture 4" descr="Related image">
            <a:extLst>
              <a:ext uri="{FF2B5EF4-FFF2-40B4-BE49-F238E27FC236}">
                <a16:creationId xmlns:a16="http://schemas.microsoft.com/office/drawing/2014/main" xmlns="" id="{7460A7AC-8B42-4CA0-B89E-D142DA5C9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9364"/>
            <a:ext cx="679269" cy="57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27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IB_K820Medium" pitchFamily="18" charset="-127"/>
          <a:ea typeface="IB_K820Medium" pitchFamily="18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IB_K820Medium" pitchFamily="18" charset="-127"/>
          <a:ea typeface="IB_K820Medium" pitchFamily="18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IB_K820Medium" pitchFamily="18" charset="-127"/>
          <a:ea typeface="IB_K820Medium" pitchFamily="18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IB_K820Medium" pitchFamily="18" charset="-127"/>
          <a:ea typeface="IB_K820Medium" pitchFamily="18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IB_K820Medium" pitchFamily="18" charset="-127"/>
          <a:ea typeface="IB_K820Medium" pitchFamily="18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IB_K820Medium" pitchFamily="18" charset="-127"/>
          <a:ea typeface="IB_K820Medium" pitchFamily="18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IB_K820Medium" pitchFamily="18" charset="-127"/>
          <a:ea typeface="IB_K820Medium" pitchFamily="18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IB_K820Medium" pitchFamily="18" charset="-127"/>
          <a:ea typeface="IB_K820Medium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4"/>
        </a:buBlip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Blip>
          <a:blip r:embed="rId16"/>
        </a:buBlip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kumimoji="1" sz="1600">
          <a:solidFill>
            <a:schemeClr val="tx1"/>
          </a:solidFill>
          <a:latin typeface="Verdana" pitchFamily="34" charset="0"/>
          <a:ea typeface="HY견고딕" pitchFamily="18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Verdana" pitchFamily="34" charset="0"/>
          <a:ea typeface="HY견고딕" pitchFamily="18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Verdana" pitchFamily="34" charset="0"/>
          <a:ea typeface="HY견고딕" pitchFamily="18" charset="-127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Verdana" pitchFamily="34" charset="0"/>
          <a:ea typeface="HY견고딕" pitchFamily="18" charset="-127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Verdana" pitchFamily="34" charset="0"/>
          <a:ea typeface="HY견고딕" pitchFamily="18" charset="-127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Verdana" pitchFamily="34" charset="0"/>
          <a:ea typeface="HY견고딕" pitchFamily="18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dames.org.uk/courses/msc/projects/PastProjects/exemplars/abba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Convolution Neural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Thanh</a:t>
            </a:r>
            <a:r>
              <a:rPr lang="en-US" dirty="0" smtClean="0"/>
              <a:t> Pham </a:t>
            </a:r>
            <a:r>
              <a:rPr lang="en-US" dirty="0" err="1" smtClean="0"/>
              <a:t>Trung</a:t>
            </a:r>
            <a:endParaRPr lang="en-US" dirty="0" smtClean="0"/>
          </a:p>
          <a:p>
            <a:r>
              <a:rPr lang="en-US" dirty="0" smtClean="0"/>
              <a:t>Aug 18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3643" y="6521648"/>
            <a:ext cx="6399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This material is based on Coursera Deep Learning Specialization and Stanford CS231n Course</a:t>
            </a:r>
          </a:p>
        </p:txBody>
      </p:sp>
    </p:spTree>
    <p:extLst>
      <p:ext uri="{BB962C8B-B14F-4D97-AF65-F5344CB8AC3E}">
        <p14:creationId xmlns:p14="http://schemas.microsoft.com/office/powerpoint/2010/main" val="9979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sp3d extrusionH="57150">
              <a:bevelT w="38100" h="38100" prst="slope"/>
            </a:sp3d>
          </a:bodyPr>
          <a:lstStyle/>
          <a:p>
            <a:pPr marL="0" indent="0" algn="ctr">
              <a:buNone/>
            </a:pPr>
            <a:endParaRPr lang="en-US" sz="5400" dirty="0" smtClean="0">
              <a:solidFill>
                <a:schemeClr val="tx2">
                  <a:lumMod val="50000"/>
                </a:schemeClr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400" dirty="0" smtClean="0">
                <a:solidFill>
                  <a:schemeClr val="tx2">
                    <a:lumMod val="50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</a:t>
            </a:r>
            <a:r>
              <a:rPr lang="en-US" sz="5400" dirty="0" smtClean="0">
                <a:solidFill>
                  <a:schemeClr val="tx2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watching</a:t>
            </a:r>
            <a:endParaRPr lang="en-US" sz="5400" dirty="0">
              <a:solidFill>
                <a:schemeClr val="tx2">
                  <a:lumMod val="5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6B962-9A28-45C6-BBAD-D5665CAF492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11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vision problem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6B962-9A28-45C6-BBAD-D5665CAF4927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69" y="2484452"/>
            <a:ext cx="1875706" cy="16790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150" y="4351852"/>
            <a:ext cx="102654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Cat? (0/1)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5569" y="1742093"/>
            <a:ext cx="187570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Image Classification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415" y="2426596"/>
            <a:ext cx="1948838" cy="17368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53415" y="1742093"/>
            <a:ext cx="191858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Object detection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233" y="2484451"/>
            <a:ext cx="4044942" cy="16790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71123" y="1742093"/>
            <a:ext cx="260320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Neural Style Transfer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90902" y="4351852"/>
            <a:ext cx="205661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Object (What, Where)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6291" y="4536516"/>
            <a:ext cx="2028825" cy="1657250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 bwMode="auto">
          <a:xfrm>
            <a:off x="6685235" y="4163490"/>
            <a:ext cx="370935" cy="373026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196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 and same </a:t>
            </a:r>
            <a:r>
              <a:rPr lang="en-US" dirty="0" smtClean="0"/>
              <a:t>convolution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6B962-9A28-45C6-BBAD-D5665CAF4927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77" y="2669979"/>
            <a:ext cx="1834288" cy="18497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468" y="3113115"/>
            <a:ext cx="947954" cy="9634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054" y="4111730"/>
            <a:ext cx="1834288" cy="18497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964" y="1518099"/>
            <a:ext cx="2028825" cy="17716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67813" y="3289749"/>
            <a:ext cx="362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*</a:t>
            </a:r>
            <a:endParaRPr lang="en-US" sz="3600" b="1" dirty="0"/>
          </a:p>
        </p:txBody>
      </p:sp>
      <p:cxnSp>
        <p:nvCxnSpPr>
          <p:cNvPr id="11" name="Straight Arrow Connector 10"/>
          <p:cNvCxnSpPr>
            <a:stCxn id="6" idx="3"/>
            <a:endCxn id="8" idx="1"/>
          </p:cNvCxnSpPr>
          <p:nvPr/>
        </p:nvCxnSpPr>
        <p:spPr bwMode="auto">
          <a:xfrm flipV="1">
            <a:off x="4119422" y="2403924"/>
            <a:ext cx="2500542" cy="11909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 bwMode="auto">
          <a:xfrm>
            <a:off x="4119422" y="3594862"/>
            <a:ext cx="2212632" cy="1441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 rot="20055519">
            <a:off x="4485124" y="2328063"/>
            <a:ext cx="1599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 convolution (No padding)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2007362">
            <a:off x="4255078" y="4328530"/>
            <a:ext cx="1748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convolution (Padding = 1)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29764" y="4667281"/>
            <a:ext cx="528535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6x6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377814" y="4187279"/>
            <a:ext cx="528535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3x3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56354" y="2920417"/>
            <a:ext cx="528535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4x4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59627" y="5986958"/>
            <a:ext cx="528535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6x6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73438" y="5636936"/>
            <a:ext cx="315768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Output size = (</a:t>
            </a:r>
            <a:r>
              <a:rPr lang="en-US" dirty="0"/>
              <a:t>n+2p-f+1, n+2p-f+1)</a:t>
            </a:r>
          </a:p>
        </p:txBody>
      </p:sp>
    </p:spTree>
    <p:extLst>
      <p:ext uri="{BB962C8B-B14F-4D97-AF65-F5344CB8AC3E}">
        <p14:creationId xmlns:p14="http://schemas.microsoft.com/office/powerpoint/2010/main" val="348096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6B962-9A28-45C6-BBAD-D5665CAF4927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634372" y="6444220"/>
            <a:ext cx="70298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http://www.dames.org.uk/courses/msc/projects/PastProjects/exemplars/abbas.pdf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652412" y="5517845"/>
                <a:ext cx="3839173" cy="49398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Output size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/>
                  <a:t> 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12" y="5517845"/>
                <a:ext cx="3839173" cy="4939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37" y="1753646"/>
            <a:ext cx="7781925" cy="26860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71636" y="4537349"/>
            <a:ext cx="528535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6x6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30496" y="4537349"/>
            <a:ext cx="528535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3x3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35674" y="4537349"/>
            <a:ext cx="528535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4x4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56341" y="1255031"/>
            <a:ext cx="75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85452" y="1255031"/>
            <a:ext cx="75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84678" y="1256321"/>
            <a:ext cx="75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2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over volumes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Convolution on RGB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6B962-9A28-45C6-BBAD-D5665CAF4927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4" y="1975359"/>
            <a:ext cx="2724150" cy="2676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500" y="1578993"/>
            <a:ext cx="1381125" cy="133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812" y="1578993"/>
            <a:ext cx="1362075" cy="1276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130" y="3870958"/>
            <a:ext cx="1381125" cy="1333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36147" y="2047336"/>
            <a:ext cx="362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*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144779" y="3891377"/>
            <a:ext cx="362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*</a:t>
            </a:r>
            <a:endParaRPr lang="en-US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87476" y="4835126"/>
            <a:ext cx="69011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6x6x3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34093" y="1320459"/>
            <a:ext cx="109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Filter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04701" y="3644835"/>
            <a:ext cx="109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Filter 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56003" y="2890833"/>
            <a:ext cx="69011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3x3x3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64635" y="5237401"/>
            <a:ext cx="69011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3x3x3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75053" y="2855343"/>
            <a:ext cx="56759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4x4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810" y="3882750"/>
            <a:ext cx="1362075" cy="12763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075051" y="5159100"/>
            <a:ext cx="56759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4x4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 bwMode="auto">
          <a:xfrm>
            <a:off x="5032392" y="1835266"/>
            <a:ext cx="543017" cy="910091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5029647" y="4109701"/>
            <a:ext cx="543017" cy="910091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8249" y="2747957"/>
            <a:ext cx="1362075" cy="12763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365" y="2890833"/>
            <a:ext cx="1362075" cy="127635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751269" y="4282552"/>
            <a:ext cx="82795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4x4x2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 bwMode="auto">
          <a:xfrm>
            <a:off x="6838507" y="2998219"/>
            <a:ext cx="543017" cy="910091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134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convolution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6B962-9A28-45C6-BBAD-D5665CAF4927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Cube 4"/>
          <p:cNvSpPr/>
          <p:nvPr/>
        </p:nvSpPr>
        <p:spPr bwMode="auto">
          <a:xfrm>
            <a:off x="733244" y="2229659"/>
            <a:ext cx="1337095" cy="1440611"/>
          </a:xfrm>
          <a:prstGeom prst="cube">
            <a:avLst>
              <a:gd name="adj" fmla="val 13387"/>
            </a:avLst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p:sp>
        <p:nvSpPr>
          <p:cNvPr id="8" name="Cube 7"/>
          <p:cNvSpPr/>
          <p:nvPr/>
        </p:nvSpPr>
        <p:spPr bwMode="auto">
          <a:xfrm>
            <a:off x="7414401" y="2445316"/>
            <a:ext cx="1199071" cy="1224952"/>
          </a:xfrm>
          <a:prstGeom prst="cube">
            <a:avLst>
              <a:gd name="adj" fmla="val 71763"/>
            </a:avLst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48573" y="4157932"/>
                <a:ext cx="1906439" cy="9469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39x39x3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39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[0]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73" y="4157932"/>
                <a:ext cx="1906439" cy="9469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141363" y="4449643"/>
            <a:ext cx="115691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7x7x40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546170" y="2016095"/>
            <a:ext cx="4564152" cy="1252890"/>
            <a:chOff x="2424023" y="1964763"/>
            <a:chExt cx="4564152" cy="1252890"/>
          </a:xfrm>
        </p:grpSpPr>
        <p:sp>
          <p:nvSpPr>
            <p:cNvPr id="12" name="Right Arrow 11"/>
            <p:cNvSpPr/>
            <p:nvPr/>
          </p:nvSpPr>
          <p:spPr bwMode="auto">
            <a:xfrm>
              <a:off x="2424023" y="2743200"/>
              <a:ext cx="4564152" cy="474453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04580" y="1964763"/>
              <a:ext cx="7332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rgbClr val="FF0000"/>
                  </a:solidFill>
                </a:rPr>
                <a:t>?</a:t>
              </a:r>
              <a:endParaRPr lang="en-US" sz="60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665562" y="4170070"/>
                <a:ext cx="1906439" cy="9469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37x37x10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37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562" y="4170070"/>
                <a:ext cx="1906439" cy="9469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882551" y="4157932"/>
                <a:ext cx="1906439" cy="9469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17x17x20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17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551" y="4157932"/>
                <a:ext cx="1906439" cy="9469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2191111" y="2017864"/>
            <a:ext cx="2234241" cy="1623983"/>
            <a:chOff x="2191111" y="2017864"/>
            <a:chExt cx="2234241" cy="1623983"/>
          </a:xfrm>
        </p:grpSpPr>
        <p:sp>
          <p:nvSpPr>
            <p:cNvPr id="15" name="Cube 14"/>
            <p:cNvSpPr/>
            <p:nvPr/>
          </p:nvSpPr>
          <p:spPr bwMode="auto">
            <a:xfrm>
              <a:off x="3088257" y="2201236"/>
              <a:ext cx="1337095" cy="1440611"/>
            </a:xfrm>
            <a:prstGeom prst="cube">
              <a:avLst>
                <a:gd name="adj" fmla="val 23065"/>
              </a:avLst>
            </a:prstGeom>
            <a:solidFill>
              <a:srgbClr val="7030A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19" name="Right Arrow 18"/>
            <p:cNvSpPr/>
            <p:nvPr/>
          </p:nvSpPr>
          <p:spPr bwMode="auto">
            <a:xfrm>
              <a:off x="2191111" y="2921540"/>
              <a:ext cx="836761" cy="20994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225617" y="2017864"/>
                  <a:ext cx="767749" cy="854849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200" b="0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200" dirty="0" smtClean="0"/>
                </a:p>
                <a:p>
                  <a:pPr algn="ctr"/>
                  <a:r>
                    <a:rPr lang="en-US" sz="1200" dirty="0" smtClean="0"/>
                    <a:t>10 filter</a:t>
                  </a: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5617" y="2017864"/>
                  <a:ext cx="767749" cy="85484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4485737" y="2029850"/>
            <a:ext cx="2234241" cy="1611996"/>
            <a:chOff x="4485737" y="2029850"/>
            <a:chExt cx="2234241" cy="1611996"/>
          </a:xfrm>
        </p:grpSpPr>
        <p:sp>
          <p:nvSpPr>
            <p:cNvPr id="17" name="Cube 16"/>
            <p:cNvSpPr/>
            <p:nvPr/>
          </p:nvSpPr>
          <p:spPr bwMode="auto">
            <a:xfrm>
              <a:off x="5382883" y="2201235"/>
              <a:ext cx="1337095" cy="1440611"/>
            </a:xfrm>
            <a:prstGeom prst="cube">
              <a:avLst>
                <a:gd name="adj" fmla="val 47581"/>
              </a:avLst>
            </a:prstGeom>
            <a:solidFill>
              <a:srgbClr val="7030A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20" name="Right Arrow 19"/>
            <p:cNvSpPr/>
            <p:nvPr/>
          </p:nvSpPr>
          <p:spPr bwMode="auto">
            <a:xfrm>
              <a:off x="4485737" y="2921540"/>
              <a:ext cx="836761" cy="20994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520242" y="2029850"/>
                  <a:ext cx="767749" cy="854849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200" b="0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200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200" dirty="0" smtClean="0"/>
                </a:p>
                <a:p>
                  <a:pPr algn="ctr"/>
                  <a:r>
                    <a:rPr lang="en-US" sz="1200" dirty="0"/>
                    <a:t>2</a:t>
                  </a:r>
                  <a:r>
                    <a:rPr lang="en-US" sz="1200" dirty="0" smtClean="0"/>
                    <a:t>0 filter</a:t>
                  </a: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0242" y="2029850"/>
                  <a:ext cx="767749" cy="85484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/>
          <p:cNvGrpSpPr/>
          <p:nvPr/>
        </p:nvGrpSpPr>
        <p:grpSpPr>
          <a:xfrm>
            <a:off x="6780363" y="2012852"/>
            <a:ext cx="793628" cy="1118634"/>
            <a:chOff x="6780363" y="2012852"/>
            <a:chExt cx="793628" cy="1118634"/>
          </a:xfrm>
        </p:grpSpPr>
        <p:sp>
          <p:nvSpPr>
            <p:cNvPr id="21" name="Right Arrow 20"/>
            <p:cNvSpPr/>
            <p:nvPr/>
          </p:nvSpPr>
          <p:spPr bwMode="auto">
            <a:xfrm>
              <a:off x="6780363" y="2916528"/>
              <a:ext cx="785005" cy="21495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806242" y="2012852"/>
                  <a:ext cx="767749" cy="854849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[3]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200" b="0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200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200" dirty="0" smtClean="0"/>
                </a:p>
                <a:p>
                  <a:pPr algn="ctr"/>
                  <a:r>
                    <a:rPr lang="en-US" sz="1200" dirty="0"/>
                    <a:t>4</a:t>
                  </a:r>
                  <a:r>
                    <a:rPr lang="en-US" sz="1200" dirty="0" smtClean="0"/>
                    <a:t>0 filter</a:t>
                  </a: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6242" y="2012852"/>
                  <a:ext cx="767749" cy="85484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ight Arrow 29"/>
          <p:cNvSpPr/>
          <p:nvPr/>
        </p:nvSpPr>
        <p:spPr bwMode="auto">
          <a:xfrm>
            <a:off x="2361155" y="4441004"/>
            <a:ext cx="310550" cy="510562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p:sp>
        <p:nvSpPr>
          <p:cNvPr id="31" name="Right Arrow 30"/>
          <p:cNvSpPr/>
          <p:nvPr/>
        </p:nvSpPr>
        <p:spPr bwMode="auto">
          <a:xfrm>
            <a:off x="4574157" y="4376114"/>
            <a:ext cx="310550" cy="510562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6809901" y="4376114"/>
            <a:ext cx="310550" cy="510562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782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30" grpId="0" animBg="1"/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Pooling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 pooling and </a:t>
            </a:r>
            <a:r>
              <a:rPr lang="en-US" dirty="0"/>
              <a:t>A</a:t>
            </a:r>
            <a:r>
              <a:rPr lang="en-US" dirty="0" smtClean="0"/>
              <a:t>verage pooling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6B962-9A28-45C6-BBAD-D5665CAF4927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732" y="1442318"/>
            <a:ext cx="4988763" cy="399443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349351" y="5570084"/>
            <a:ext cx="3959524" cy="369332"/>
            <a:chOff x="2251495" y="5608792"/>
            <a:chExt cx="3959524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2251495" y="5608792"/>
              <a:ext cx="3959524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     Pooling ≠ Convolution: No use parameter</a:t>
              </a:r>
              <a:endParaRPr lang="en-US" dirty="0"/>
            </a:p>
          </p:txBody>
        </p:sp>
        <p:sp>
          <p:nvSpPr>
            <p:cNvPr id="7" name="5-Point Star 6"/>
            <p:cNvSpPr/>
            <p:nvPr/>
          </p:nvSpPr>
          <p:spPr bwMode="auto">
            <a:xfrm>
              <a:off x="2335064" y="5686685"/>
              <a:ext cx="189781" cy="213545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529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Convolution neural network sample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826" y="1518534"/>
            <a:ext cx="1396818" cy="14984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6B962-9A28-45C6-BBAD-D5665CAF4927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2803" y="1598636"/>
            <a:ext cx="957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chemeClr val="accent1">
                    <a:lumMod val="50000"/>
                  </a:schemeClr>
                </a:solidFill>
              </a:rPr>
              <a:t>9</a:t>
            </a:r>
            <a:endParaRPr lang="en-US" sz="7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1208" y="3189048"/>
            <a:ext cx="112973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32x32x3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99406" y="1405528"/>
            <a:ext cx="2216986" cy="1575154"/>
            <a:chOff x="2087599" y="2017864"/>
            <a:chExt cx="2216986" cy="1575154"/>
          </a:xfrm>
        </p:grpSpPr>
        <p:sp>
          <p:nvSpPr>
            <p:cNvPr id="10" name="Cube 9"/>
            <p:cNvSpPr/>
            <p:nvPr/>
          </p:nvSpPr>
          <p:spPr bwMode="auto">
            <a:xfrm>
              <a:off x="2967490" y="2152407"/>
              <a:ext cx="1337095" cy="1440611"/>
            </a:xfrm>
            <a:prstGeom prst="cube">
              <a:avLst>
                <a:gd name="adj" fmla="val 30162"/>
              </a:avLst>
            </a:prstGeom>
            <a:solidFill>
              <a:srgbClr val="7030A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2087599" y="2921540"/>
              <a:ext cx="836761" cy="20994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130729" y="2017864"/>
                  <a:ext cx="767749" cy="854849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200" b="0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200" dirty="0" smtClean="0"/>
                </a:p>
                <a:p>
                  <a:pPr algn="ctr"/>
                  <a:r>
                    <a:rPr lang="en-US" sz="1200" dirty="0"/>
                    <a:t>6</a:t>
                  </a:r>
                  <a:r>
                    <a:rPr lang="en-US" sz="1200" dirty="0" smtClean="0"/>
                    <a:t> filter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0729" y="2017864"/>
                  <a:ext cx="767749" cy="85484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Cube 12"/>
          <p:cNvSpPr/>
          <p:nvPr/>
        </p:nvSpPr>
        <p:spPr bwMode="auto">
          <a:xfrm>
            <a:off x="4908423" y="1760044"/>
            <a:ext cx="994917" cy="1000664"/>
          </a:xfrm>
          <a:prstGeom prst="cube">
            <a:avLst>
              <a:gd name="adj" fmla="val 37075"/>
            </a:avLst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976770" y="1581137"/>
                <a:ext cx="879893" cy="66223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200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200" dirty="0" smtClean="0"/>
              </a:p>
              <a:p>
                <a:pPr algn="ctr"/>
                <a:r>
                  <a:rPr lang="en-US" sz="1200" dirty="0" smtClean="0"/>
                  <a:t>Max pooling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770" y="1581137"/>
                <a:ext cx="879893" cy="6622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14"/>
          <p:cNvSpPr/>
          <p:nvPr/>
        </p:nvSpPr>
        <p:spPr bwMode="auto">
          <a:xfrm>
            <a:off x="3976774" y="2315127"/>
            <a:ext cx="836761" cy="209946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88255" y="3189048"/>
            <a:ext cx="112973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28x28x6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76487" y="3185403"/>
            <a:ext cx="112973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14x14x6</a:t>
            </a:r>
          </a:p>
        </p:txBody>
      </p:sp>
      <p:sp>
        <p:nvSpPr>
          <p:cNvPr id="18" name="Cube 17"/>
          <p:cNvSpPr/>
          <p:nvPr/>
        </p:nvSpPr>
        <p:spPr bwMode="auto">
          <a:xfrm>
            <a:off x="6579068" y="1760044"/>
            <a:ext cx="1262344" cy="1260034"/>
          </a:xfrm>
          <a:prstGeom prst="cube">
            <a:avLst>
              <a:gd name="adj" fmla="val 58470"/>
            </a:avLst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54298" y="3185403"/>
            <a:ext cx="112973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10x10x16</a:t>
            </a:r>
          </a:p>
        </p:txBody>
      </p:sp>
      <p:sp>
        <p:nvSpPr>
          <p:cNvPr id="21" name="Right Arrow 20"/>
          <p:cNvSpPr/>
          <p:nvPr/>
        </p:nvSpPr>
        <p:spPr bwMode="auto">
          <a:xfrm>
            <a:off x="5931609" y="2332133"/>
            <a:ext cx="601944" cy="231589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931607" y="1454355"/>
                <a:ext cx="767749" cy="85484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1200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 smtClean="0"/>
              </a:p>
              <a:p>
                <a:pPr algn="ctr"/>
                <a:r>
                  <a:rPr lang="en-US" sz="1200" dirty="0" smtClean="0"/>
                  <a:t>16 filter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607" y="1454355"/>
                <a:ext cx="767749" cy="85484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ube 26"/>
          <p:cNvSpPr/>
          <p:nvPr/>
        </p:nvSpPr>
        <p:spPr bwMode="auto">
          <a:xfrm>
            <a:off x="8018332" y="2052907"/>
            <a:ext cx="911358" cy="932486"/>
          </a:xfrm>
          <a:prstGeom prst="cube">
            <a:avLst>
              <a:gd name="adj" fmla="val 66543"/>
            </a:avLst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63443" y="3185403"/>
            <a:ext cx="95786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5x5x16</a:t>
            </a:r>
          </a:p>
        </p:txBody>
      </p:sp>
      <p:sp>
        <p:nvSpPr>
          <p:cNvPr id="29" name="Right Arrow 28"/>
          <p:cNvSpPr/>
          <p:nvPr/>
        </p:nvSpPr>
        <p:spPr bwMode="auto">
          <a:xfrm>
            <a:off x="7763443" y="2331353"/>
            <a:ext cx="371266" cy="232369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878301" y="1383465"/>
                <a:ext cx="879893" cy="66223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[4]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200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200" dirty="0" smtClean="0"/>
              </a:p>
              <a:p>
                <a:pPr algn="ctr"/>
                <a:r>
                  <a:rPr lang="en-US" sz="1200" dirty="0" smtClean="0"/>
                  <a:t>Max pooling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301" y="1383465"/>
                <a:ext cx="879893" cy="66223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2932508" y="1085023"/>
            <a:ext cx="93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994215" y="1085023"/>
            <a:ext cx="93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POOL1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935399" y="1089513"/>
            <a:ext cx="93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292367" y="1085023"/>
            <a:ext cx="93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POOL2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736141" y="4152048"/>
            <a:ext cx="279866" cy="1895070"/>
            <a:chOff x="768875" y="4083035"/>
            <a:chExt cx="207034" cy="2268747"/>
          </a:xfrm>
        </p:grpSpPr>
        <p:sp>
          <p:nvSpPr>
            <p:cNvPr id="35" name="Rectangle 34"/>
            <p:cNvSpPr/>
            <p:nvPr/>
          </p:nvSpPr>
          <p:spPr bwMode="auto">
            <a:xfrm>
              <a:off x="768875" y="4083035"/>
              <a:ext cx="207034" cy="2268747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847951" y="4123428"/>
              <a:ext cx="73161" cy="10351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847328" y="4275828"/>
              <a:ext cx="73161" cy="10351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847323" y="4413849"/>
              <a:ext cx="73161" cy="10351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847325" y="4560491"/>
              <a:ext cx="73161" cy="10351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842193" y="5762453"/>
              <a:ext cx="73161" cy="10351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841570" y="5914853"/>
              <a:ext cx="73161" cy="10351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841565" y="6052874"/>
              <a:ext cx="73161" cy="10351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841567" y="6199516"/>
              <a:ext cx="73161" cy="10351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852132" y="5076654"/>
              <a:ext cx="56842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849260" y="5194550"/>
              <a:ext cx="56842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852765" y="5303820"/>
              <a:ext cx="56842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53379" y="6012609"/>
                <a:ext cx="8453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=400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79" y="6012609"/>
                <a:ext cx="845389" cy="2769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/>
          <p:cNvGrpSpPr/>
          <p:nvPr/>
        </p:nvGrpSpPr>
        <p:grpSpPr>
          <a:xfrm>
            <a:off x="1977853" y="4488590"/>
            <a:ext cx="279866" cy="1246578"/>
            <a:chOff x="768875" y="4083035"/>
            <a:chExt cx="207034" cy="2268747"/>
          </a:xfrm>
        </p:grpSpPr>
        <p:sp>
          <p:nvSpPr>
            <p:cNvPr id="52" name="Rectangle 51"/>
            <p:cNvSpPr/>
            <p:nvPr/>
          </p:nvSpPr>
          <p:spPr bwMode="auto">
            <a:xfrm>
              <a:off x="768875" y="4083035"/>
              <a:ext cx="207034" cy="2268747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847951" y="4123428"/>
              <a:ext cx="73161" cy="10351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847328" y="4275828"/>
              <a:ext cx="73161" cy="10351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847323" y="4413849"/>
              <a:ext cx="73161" cy="10351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847325" y="4560491"/>
              <a:ext cx="73161" cy="10351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842193" y="5762452"/>
              <a:ext cx="73161" cy="10351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841570" y="5914853"/>
              <a:ext cx="73161" cy="10351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841565" y="6052874"/>
              <a:ext cx="73161" cy="10351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841567" y="6199516"/>
              <a:ext cx="73161" cy="10351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852132" y="5076654"/>
              <a:ext cx="56842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849260" y="5194550"/>
              <a:ext cx="56842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846384" y="5303820"/>
              <a:ext cx="56842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834312" y="4108691"/>
            <a:ext cx="56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FC3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3146900" y="4799211"/>
            <a:ext cx="279866" cy="759955"/>
            <a:chOff x="768875" y="4083035"/>
            <a:chExt cx="207034" cy="2268747"/>
          </a:xfrm>
        </p:grpSpPr>
        <p:sp>
          <p:nvSpPr>
            <p:cNvPr id="66" name="Rectangle 65"/>
            <p:cNvSpPr/>
            <p:nvPr/>
          </p:nvSpPr>
          <p:spPr bwMode="auto">
            <a:xfrm>
              <a:off x="768875" y="4083035"/>
              <a:ext cx="207034" cy="2268747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847951" y="4123427"/>
              <a:ext cx="73161" cy="10351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847328" y="4275828"/>
              <a:ext cx="73161" cy="10351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847323" y="4413849"/>
              <a:ext cx="73161" cy="10351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847325" y="4560491"/>
              <a:ext cx="73161" cy="10351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842193" y="5762452"/>
              <a:ext cx="73161" cy="10351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841570" y="5914853"/>
              <a:ext cx="73161" cy="10351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841565" y="6052874"/>
              <a:ext cx="73161" cy="10351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841567" y="6199516"/>
              <a:ext cx="73161" cy="10351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852132" y="5076654"/>
              <a:ext cx="56842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849260" y="5194550"/>
              <a:ext cx="56842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846384" y="5303820"/>
              <a:ext cx="56842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2996473" y="4115490"/>
            <a:ext cx="56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FC4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667704" y="5985182"/>
                <a:ext cx="8453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0" dirty="0" smtClean="0"/>
                  <a:t>unit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704" y="5985182"/>
                <a:ext cx="84538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725" t="-444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825312" y="5971894"/>
                <a:ext cx="7726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0" dirty="0" smtClean="0"/>
                  <a:t>unit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=84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312" y="5971894"/>
                <a:ext cx="772613" cy="276999"/>
              </a:xfrm>
              <a:prstGeom prst="rect">
                <a:avLst/>
              </a:prstGeom>
              <a:blipFill rotWithShape="0">
                <a:blip r:embed="rId9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/>
          <p:cNvCxnSpPr/>
          <p:nvPr/>
        </p:nvCxnSpPr>
        <p:spPr bwMode="auto">
          <a:xfrm>
            <a:off x="1016007" y="4272255"/>
            <a:ext cx="961846" cy="2954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Straight Arrow Connector 83"/>
          <p:cNvCxnSpPr/>
          <p:nvPr/>
        </p:nvCxnSpPr>
        <p:spPr bwMode="auto">
          <a:xfrm>
            <a:off x="1033497" y="4330192"/>
            <a:ext cx="933807" cy="3655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Straight Arrow Connector 84"/>
          <p:cNvCxnSpPr/>
          <p:nvPr/>
        </p:nvCxnSpPr>
        <p:spPr bwMode="auto">
          <a:xfrm flipV="1">
            <a:off x="1024752" y="5679263"/>
            <a:ext cx="925713" cy="2510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>
            <a:off x="1024752" y="4384409"/>
            <a:ext cx="942552" cy="2453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Straight Arrow Connector 86"/>
          <p:cNvCxnSpPr/>
          <p:nvPr/>
        </p:nvCxnSpPr>
        <p:spPr bwMode="auto">
          <a:xfrm>
            <a:off x="1021956" y="4467289"/>
            <a:ext cx="928509" cy="2836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Straight Arrow Connector 87"/>
          <p:cNvCxnSpPr/>
          <p:nvPr/>
        </p:nvCxnSpPr>
        <p:spPr bwMode="auto">
          <a:xfrm flipV="1">
            <a:off x="1035863" y="5447232"/>
            <a:ext cx="941990" cy="3473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Straight Arrow Connector 88"/>
          <p:cNvCxnSpPr/>
          <p:nvPr/>
        </p:nvCxnSpPr>
        <p:spPr bwMode="auto">
          <a:xfrm flipV="1">
            <a:off x="1024752" y="5548549"/>
            <a:ext cx="882214" cy="1641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 flipV="1">
            <a:off x="1055295" y="5641322"/>
            <a:ext cx="875112" cy="1629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2" name="Straight Arrow Connector 101"/>
          <p:cNvCxnSpPr/>
          <p:nvPr/>
        </p:nvCxnSpPr>
        <p:spPr bwMode="auto">
          <a:xfrm>
            <a:off x="2252483" y="4571087"/>
            <a:ext cx="928509" cy="2836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3" name="Straight Arrow Connector 102"/>
          <p:cNvCxnSpPr/>
          <p:nvPr/>
        </p:nvCxnSpPr>
        <p:spPr bwMode="auto">
          <a:xfrm>
            <a:off x="2256776" y="4622838"/>
            <a:ext cx="928509" cy="2836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4" name="Straight Arrow Connector 103"/>
          <p:cNvCxnSpPr/>
          <p:nvPr/>
        </p:nvCxnSpPr>
        <p:spPr bwMode="auto">
          <a:xfrm>
            <a:off x="2252482" y="4670358"/>
            <a:ext cx="928509" cy="2836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5" name="Straight Arrow Connector 104"/>
          <p:cNvCxnSpPr/>
          <p:nvPr/>
        </p:nvCxnSpPr>
        <p:spPr bwMode="auto">
          <a:xfrm flipV="1">
            <a:off x="2238057" y="5314482"/>
            <a:ext cx="908843" cy="1156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7" name="Straight Arrow Connector 106"/>
          <p:cNvCxnSpPr/>
          <p:nvPr/>
        </p:nvCxnSpPr>
        <p:spPr bwMode="auto">
          <a:xfrm flipV="1">
            <a:off x="2244552" y="5361760"/>
            <a:ext cx="902348" cy="1377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9" name="Straight Arrow Connector 108"/>
          <p:cNvCxnSpPr/>
          <p:nvPr/>
        </p:nvCxnSpPr>
        <p:spPr bwMode="auto">
          <a:xfrm flipV="1">
            <a:off x="2244552" y="5412809"/>
            <a:ext cx="902348" cy="171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1" name="Straight Arrow Connector 110"/>
          <p:cNvCxnSpPr/>
          <p:nvPr/>
        </p:nvCxnSpPr>
        <p:spPr bwMode="auto">
          <a:xfrm flipV="1">
            <a:off x="2244552" y="5459042"/>
            <a:ext cx="902348" cy="2150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3" name="Oval 112"/>
          <p:cNvSpPr/>
          <p:nvPr/>
        </p:nvSpPr>
        <p:spPr bwMode="auto">
          <a:xfrm>
            <a:off x="1444494" y="4832930"/>
            <a:ext cx="76838" cy="38189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p:sp>
        <p:nvSpPr>
          <p:cNvPr id="114" name="Oval 113"/>
          <p:cNvSpPr/>
          <p:nvPr/>
        </p:nvSpPr>
        <p:spPr bwMode="auto">
          <a:xfrm>
            <a:off x="1440611" y="4931407"/>
            <a:ext cx="76838" cy="38189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p:sp>
        <p:nvSpPr>
          <p:cNvPr id="115" name="Oval 114"/>
          <p:cNvSpPr/>
          <p:nvPr/>
        </p:nvSpPr>
        <p:spPr bwMode="auto">
          <a:xfrm>
            <a:off x="1445349" y="5022680"/>
            <a:ext cx="76838" cy="38189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p:sp>
        <p:nvSpPr>
          <p:cNvPr id="116" name="Oval 115"/>
          <p:cNvSpPr/>
          <p:nvPr/>
        </p:nvSpPr>
        <p:spPr bwMode="auto">
          <a:xfrm>
            <a:off x="1440738" y="5115317"/>
            <a:ext cx="76838" cy="38189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p:sp>
        <p:nvSpPr>
          <p:cNvPr id="117" name="Oval 116"/>
          <p:cNvSpPr/>
          <p:nvPr/>
        </p:nvSpPr>
        <p:spPr bwMode="auto">
          <a:xfrm>
            <a:off x="1436855" y="5213794"/>
            <a:ext cx="76838" cy="38189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p:sp>
        <p:nvSpPr>
          <p:cNvPr id="118" name="Oval 117"/>
          <p:cNvSpPr/>
          <p:nvPr/>
        </p:nvSpPr>
        <p:spPr bwMode="auto">
          <a:xfrm>
            <a:off x="1441593" y="5305067"/>
            <a:ext cx="76838" cy="38189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p:sp>
        <p:nvSpPr>
          <p:cNvPr id="119" name="Oval 118"/>
          <p:cNvSpPr/>
          <p:nvPr/>
        </p:nvSpPr>
        <p:spPr bwMode="auto">
          <a:xfrm>
            <a:off x="2589649" y="4813835"/>
            <a:ext cx="76838" cy="38189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p:sp>
        <p:nvSpPr>
          <p:cNvPr id="120" name="Oval 119"/>
          <p:cNvSpPr/>
          <p:nvPr/>
        </p:nvSpPr>
        <p:spPr bwMode="auto">
          <a:xfrm>
            <a:off x="2585766" y="4912312"/>
            <a:ext cx="76838" cy="38189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p:sp>
        <p:nvSpPr>
          <p:cNvPr id="121" name="Oval 120"/>
          <p:cNvSpPr/>
          <p:nvPr/>
        </p:nvSpPr>
        <p:spPr bwMode="auto">
          <a:xfrm>
            <a:off x="2590504" y="5003585"/>
            <a:ext cx="76838" cy="38189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p:sp>
        <p:nvSpPr>
          <p:cNvPr id="122" name="Oval 121"/>
          <p:cNvSpPr/>
          <p:nvPr/>
        </p:nvSpPr>
        <p:spPr bwMode="auto">
          <a:xfrm>
            <a:off x="2585893" y="5096222"/>
            <a:ext cx="76838" cy="38189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p:sp>
        <p:nvSpPr>
          <p:cNvPr id="123" name="Oval 122"/>
          <p:cNvSpPr/>
          <p:nvPr/>
        </p:nvSpPr>
        <p:spPr bwMode="auto">
          <a:xfrm>
            <a:off x="2582010" y="5194699"/>
            <a:ext cx="76838" cy="38189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p:sp>
        <p:nvSpPr>
          <p:cNvPr id="124" name="Oval 123"/>
          <p:cNvSpPr/>
          <p:nvPr/>
        </p:nvSpPr>
        <p:spPr bwMode="auto">
          <a:xfrm>
            <a:off x="2586748" y="5285972"/>
            <a:ext cx="76838" cy="38189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p:cxnSp>
        <p:nvCxnSpPr>
          <p:cNvPr id="126" name="Straight Arrow Connector 125"/>
          <p:cNvCxnSpPr>
            <a:stCxn id="66" idx="3"/>
            <a:endCxn id="133" idx="1"/>
          </p:cNvCxnSpPr>
          <p:nvPr/>
        </p:nvCxnSpPr>
        <p:spPr bwMode="auto">
          <a:xfrm flipV="1">
            <a:off x="3426766" y="5176600"/>
            <a:ext cx="611237" cy="25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1" name="TextBox 130"/>
          <p:cNvSpPr txBox="1"/>
          <p:nvPr/>
        </p:nvSpPr>
        <p:spPr>
          <a:xfrm>
            <a:off x="4403296" y="4807809"/>
            <a:ext cx="1158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err="1" smtClean="0"/>
              <a:t>Softmax</a:t>
            </a:r>
            <a:r>
              <a:rPr lang="en-US" sz="1200" b="0" dirty="0" smtClean="0"/>
              <a:t> function</a:t>
            </a:r>
            <a:endParaRPr lang="en-US" sz="12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4038003" y="4796622"/>
            <a:ext cx="279866" cy="759955"/>
            <a:chOff x="768875" y="4083035"/>
            <a:chExt cx="207034" cy="2268747"/>
          </a:xfrm>
        </p:grpSpPr>
        <p:sp>
          <p:nvSpPr>
            <p:cNvPr id="133" name="Rectangle 132"/>
            <p:cNvSpPr/>
            <p:nvPr/>
          </p:nvSpPr>
          <p:spPr bwMode="auto">
            <a:xfrm>
              <a:off x="768875" y="4083035"/>
              <a:ext cx="207034" cy="2268747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134" name="Oval 133"/>
            <p:cNvSpPr/>
            <p:nvPr/>
          </p:nvSpPr>
          <p:spPr bwMode="auto">
            <a:xfrm>
              <a:off x="847951" y="4123427"/>
              <a:ext cx="73161" cy="10351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135" name="Oval 134"/>
            <p:cNvSpPr/>
            <p:nvPr/>
          </p:nvSpPr>
          <p:spPr bwMode="auto">
            <a:xfrm>
              <a:off x="847328" y="4275828"/>
              <a:ext cx="73161" cy="10351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136" name="Oval 135"/>
            <p:cNvSpPr/>
            <p:nvPr/>
          </p:nvSpPr>
          <p:spPr bwMode="auto">
            <a:xfrm>
              <a:off x="847323" y="4413849"/>
              <a:ext cx="73161" cy="10351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137" name="Oval 136"/>
            <p:cNvSpPr/>
            <p:nvPr/>
          </p:nvSpPr>
          <p:spPr bwMode="auto">
            <a:xfrm>
              <a:off x="847325" y="4560491"/>
              <a:ext cx="73161" cy="10351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138" name="Oval 137"/>
            <p:cNvSpPr/>
            <p:nvPr/>
          </p:nvSpPr>
          <p:spPr bwMode="auto">
            <a:xfrm>
              <a:off x="842193" y="5762452"/>
              <a:ext cx="73161" cy="10351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139" name="Oval 138"/>
            <p:cNvSpPr/>
            <p:nvPr/>
          </p:nvSpPr>
          <p:spPr bwMode="auto">
            <a:xfrm>
              <a:off x="841570" y="5914853"/>
              <a:ext cx="73161" cy="10351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140" name="Oval 139"/>
            <p:cNvSpPr/>
            <p:nvPr/>
          </p:nvSpPr>
          <p:spPr bwMode="auto">
            <a:xfrm>
              <a:off x="841565" y="6052874"/>
              <a:ext cx="73161" cy="10351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141" name="Oval 140"/>
            <p:cNvSpPr/>
            <p:nvPr/>
          </p:nvSpPr>
          <p:spPr bwMode="auto">
            <a:xfrm>
              <a:off x="841567" y="6199516"/>
              <a:ext cx="73161" cy="10351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142" name="Oval 141"/>
            <p:cNvSpPr/>
            <p:nvPr/>
          </p:nvSpPr>
          <p:spPr bwMode="auto">
            <a:xfrm>
              <a:off x="852132" y="5076654"/>
              <a:ext cx="56842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143" name="Oval 142"/>
            <p:cNvSpPr/>
            <p:nvPr/>
          </p:nvSpPr>
          <p:spPr bwMode="auto">
            <a:xfrm>
              <a:off x="849260" y="5194550"/>
              <a:ext cx="56842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  <p:sp>
          <p:nvSpPr>
            <p:cNvPr id="144" name="Oval 143"/>
            <p:cNvSpPr/>
            <p:nvPr/>
          </p:nvSpPr>
          <p:spPr bwMode="auto">
            <a:xfrm>
              <a:off x="846384" y="5303820"/>
              <a:ext cx="56842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AutoNum type="arabicParenR"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folHlink"/>
                </a:solidFill>
                <a:effectLst/>
                <a:latin typeface="Verdana" pitchFamily="34" charset="0"/>
                <a:ea typeface="HY견고딕" pitchFamily="18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3569000" y="5964254"/>
                <a:ext cx="14547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000" y="5964254"/>
                <a:ext cx="1454710" cy="27699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TextBox 145"/>
          <p:cNvSpPr txBox="1"/>
          <p:nvPr/>
        </p:nvSpPr>
        <p:spPr>
          <a:xfrm>
            <a:off x="3673825" y="4402360"/>
            <a:ext cx="1107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Output layer</a:t>
            </a:r>
            <a:endParaRPr lang="en-US" sz="1400" b="1" dirty="0"/>
          </a:p>
        </p:txBody>
      </p:sp>
      <p:cxnSp>
        <p:nvCxnSpPr>
          <p:cNvPr id="150" name="Straight Arrow Connector 149"/>
          <p:cNvCxnSpPr/>
          <p:nvPr/>
        </p:nvCxnSpPr>
        <p:spPr bwMode="auto">
          <a:xfrm>
            <a:off x="4315947" y="5176600"/>
            <a:ext cx="1437872" cy="76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/>
              <p:cNvSpPr txBox="1"/>
              <p:nvPr/>
            </p:nvSpPr>
            <p:spPr>
              <a:xfrm>
                <a:off x="5506830" y="4829331"/>
                <a:ext cx="3758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5" name="TextBox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830" y="4829331"/>
                <a:ext cx="375887" cy="307777"/>
              </a:xfrm>
              <a:prstGeom prst="rect">
                <a:avLst/>
              </a:prstGeom>
              <a:blipFill rotWithShape="0">
                <a:blip r:embed="rId11"/>
                <a:stretch>
                  <a:fillRect r="-11290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TextBox 155"/>
          <p:cNvSpPr txBox="1"/>
          <p:nvPr/>
        </p:nvSpPr>
        <p:spPr>
          <a:xfrm>
            <a:off x="400982" y="1087790"/>
            <a:ext cx="1107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Input layer</a:t>
            </a:r>
            <a:endParaRPr lang="en-US" sz="1400" b="1" dirty="0"/>
          </a:p>
        </p:txBody>
      </p:sp>
      <p:sp>
        <p:nvSpPr>
          <p:cNvPr id="157" name="Right Brace 156"/>
          <p:cNvSpPr/>
          <p:nvPr/>
        </p:nvSpPr>
        <p:spPr bwMode="auto">
          <a:xfrm rot="5400000">
            <a:off x="4107666" y="2065978"/>
            <a:ext cx="302040" cy="3345841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598766" y="3843420"/>
            <a:ext cx="150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Layer 1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6699356" y="3859963"/>
            <a:ext cx="150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Layer 2</a:t>
            </a:r>
            <a:endParaRPr lang="en-US" dirty="0"/>
          </a:p>
        </p:txBody>
      </p:sp>
      <p:sp>
        <p:nvSpPr>
          <p:cNvPr id="160" name="Right Brace 159"/>
          <p:cNvSpPr/>
          <p:nvPr/>
        </p:nvSpPr>
        <p:spPr bwMode="auto">
          <a:xfrm rot="5400000">
            <a:off x="7447475" y="2436773"/>
            <a:ext cx="333817" cy="2630612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AutoNum type="arabicParenR"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folHlink"/>
              </a:solidFill>
              <a:effectLst/>
              <a:latin typeface="Verdana" pitchFamily="34" charset="0"/>
              <a:ea typeface="HY견고딕" pitchFamily="18" charset="-127"/>
            </a:endParaRPr>
          </a:p>
        </p:txBody>
      </p:sp>
      <p:grpSp>
        <p:nvGrpSpPr>
          <p:cNvPr id="166" name="Group 165"/>
          <p:cNvGrpSpPr/>
          <p:nvPr/>
        </p:nvGrpSpPr>
        <p:grpSpPr>
          <a:xfrm>
            <a:off x="4982352" y="4807809"/>
            <a:ext cx="3947338" cy="1467646"/>
            <a:chOff x="4982352" y="4807809"/>
            <a:chExt cx="3947338" cy="1467646"/>
          </a:xfrm>
        </p:grpSpPr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968122" y="5427557"/>
              <a:ext cx="2961568" cy="847898"/>
            </a:xfrm>
            <a:prstGeom prst="rect">
              <a:avLst/>
            </a:prstGeom>
          </p:spPr>
        </p:pic>
        <p:cxnSp>
          <p:nvCxnSpPr>
            <p:cNvPr id="164" name="Elbow Connector 163"/>
            <p:cNvCxnSpPr>
              <a:stCxn id="131" idx="0"/>
              <a:endCxn id="161" idx="0"/>
            </p:cNvCxnSpPr>
            <p:nvPr/>
          </p:nvCxnSpPr>
          <p:spPr bwMode="auto">
            <a:xfrm rot="16200000" flipH="1">
              <a:off x="5905755" y="3884406"/>
              <a:ext cx="619748" cy="2466554"/>
            </a:xfrm>
            <a:prstGeom prst="bentConnector3">
              <a:avLst>
                <a:gd name="adj1" fmla="val -36886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5801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convolution?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 </a:t>
            </a:r>
            <a:r>
              <a:rPr lang="en-US" dirty="0" smtClean="0"/>
              <a:t>sharing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feature detector that’s useful in one part of image is probably useful in  another part of the image.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Sparsity</a:t>
            </a:r>
            <a:r>
              <a:rPr lang="en-US" dirty="0" smtClean="0"/>
              <a:t> of connections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6B962-9A28-45C6-BBAD-D5665CAF492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76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LSG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Arial">
      <a:majorFont>
        <a:latin typeface="Arial"/>
        <a:ea typeface="IB_K820Medium"/>
        <a:cs typeface=""/>
      </a:majorFont>
      <a:minorFont>
        <a:latin typeface="Arial Narrow"/>
        <a:ea typeface="IB_K820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90000"/>
          <a:buFont typeface="Wingdings 2" pitchFamily="18" charset="2"/>
          <a:buAutoNum type="arabicParenR"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Verdana" pitchFamily="34" charset="0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90000"/>
          <a:buFont typeface="Wingdings 2" pitchFamily="18" charset="2"/>
          <a:buAutoNum type="arabicParenR"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Verdana" pitchFamily="34" charset="0"/>
            <a:ea typeface="HY견고딕" pitchFamily="18" charset="-127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LSG" id="{A7039671-F0B3-4935-BEBB-9D97C113B21B}" vid="{53374AE6-C4C3-4D79-8099-4E9B6C04F1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DLSG</Template>
  <TotalTime>401</TotalTime>
  <Words>220</Words>
  <Application>Microsoft Office PowerPoint</Application>
  <PresentationFormat>On-screen Show (4:3)</PresentationFormat>
  <Paragraphs>125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Arial Narrow</vt:lpstr>
      <vt:lpstr>Cambria Math</vt:lpstr>
      <vt:lpstr>HY견고딕</vt:lpstr>
      <vt:lpstr>IB_K820Medium</vt:lpstr>
      <vt:lpstr>Times New Roman</vt:lpstr>
      <vt:lpstr>Verdana</vt:lpstr>
      <vt:lpstr>Wingdings</vt:lpstr>
      <vt:lpstr>Wingdings 2</vt:lpstr>
      <vt:lpstr>DLSG</vt:lpstr>
      <vt:lpstr>Convolution Neural Network</vt:lpstr>
      <vt:lpstr>Computer vision</vt:lpstr>
      <vt:lpstr>Padding</vt:lpstr>
      <vt:lpstr>Stride</vt:lpstr>
      <vt:lpstr>Convolution over volumes</vt:lpstr>
      <vt:lpstr>A simple convolution network</vt:lpstr>
      <vt:lpstr>Pooling layer</vt:lpstr>
      <vt:lpstr>Convolution neural network sample</vt:lpstr>
      <vt:lpstr>Why convolution?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 Neural Network</dc:title>
  <dc:creator>DeepVisionLap</dc:creator>
  <cp:lastModifiedBy>DeepVisionLap</cp:lastModifiedBy>
  <cp:revision>33</cp:revision>
  <dcterms:created xsi:type="dcterms:W3CDTF">2019-08-17T16:04:43Z</dcterms:created>
  <dcterms:modified xsi:type="dcterms:W3CDTF">2019-08-21T10:45:57Z</dcterms:modified>
</cp:coreProperties>
</file>