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8288000" cy="10287000"/>
  <p:notesSz cx="6858000" cy="9144000"/>
  <p:embeddedFontLst>
    <p:embeddedFont>
      <p:font typeface="Aileron Bold" charset="1" panose="00000800000000000000"/>
      <p:regular r:id="rId49"/>
    </p:embeddedFont>
    <p:embeddedFont>
      <p:font typeface="Calibri (MS) Bold" charset="1" panose="020F0702030404030204"/>
      <p:regular r:id="rId50"/>
    </p:embeddedFont>
    <p:embeddedFont>
      <p:font typeface="Aileron Ultra-Bold" charset="1" panose="00000A00000000000000"/>
      <p:regular r:id="rId51"/>
    </p:embeddedFont>
    <p:embeddedFont>
      <p:font typeface="Aileron" charset="1" panose="00000500000000000000"/>
      <p:regular r:id="rId52"/>
    </p:embeddedFont>
    <p:embeddedFont>
      <p:font typeface="Aileron Heavy" charset="1" panose="00000A00000000000000"/>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 Id="rId3" Target="../media/image39.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2.png" Type="http://schemas.openxmlformats.org/officeDocument/2006/relationships/image"/><Relationship Id="rId3" Target="../media/image43.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719738"/>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956144" y="5834358"/>
            <a:ext cx="3534654" cy="495300"/>
          </a:xfrm>
          <a:prstGeom prst="rect">
            <a:avLst/>
          </a:prstGeom>
        </p:spPr>
        <p:txBody>
          <a:bodyPr anchor="t" rtlCol="false" tIns="0" lIns="0" bIns="0" rIns="0">
            <a:spAutoFit/>
          </a:bodyPr>
          <a:lstStyle/>
          <a:p>
            <a:pPr algn="r">
              <a:lnSpc>
                <a:spcPts val="3900"/>
              </a:lnSpc>
            </a:pPr>
            <a:r>
              <a:rPr lang="en-US" b="true" sz="3000">
                <a:solidFill>
                  <a:srgbClr val="FFFFFF"/>
                </a:solidFill>
                <a:latin typeface="Aileron Bold"/>
                <a:ea typeface="Aileron Bold"/>
                <a:cs typeface="Aileron Bold"/>
                <a:sym typeface="Aileron Bold"/>
              </a:rPr>
              <a:t>NHÓM 4 - 64TTNT1</a:t>
            </a:r>
          </a:p>
        </p:txBody>
      </p:sp>
      <p:sp>
        <p:nvSpPr>
          <p:cNvPr name="TextBox 4" id="4"/>
          <p:cNvSpPr txBox="true"/>
          <p:nvPr/>
        </p:nvSpPr>
        <p:spPr>
          <a:xfrm rot="0">
            <a:off x="1028700" y="575708"/>
            <a:ext cx="12003780" cy="4930670"/>
          </a:xfrm>
          <a:prstGeom prst="rect">
            <a:avLst/>
          </a:prstGeom>
        </p:spPr>
        <p:txBody>
          <a:bodyPr anchor="t" rtlCol="false" tIns="0" lIns="0" bIns="0" rIns="0">
            <a:spAutoFit/>
          </a:bodyPr>
          <a:lstStyle/>
          <a:p>
            <a:pPr algn="l">
              <a:lnSpc>
                <a:spcPts val="12334"/>
              </a:lnSpc>
            </a:pPr>
            <a:r>
              <a:rPr lang="en-US" sz="10819" spc="108" b="true">
                <a:solidFill>
                  <a:srgbClr val="FFFFFF"/>
                </a:solidFill>
                <a:latin typeface="Calibri (MS) Bold"/>
                <a:ea typeface="Calibri (MS) Bold"/>
                <a:cs typeface="Calibri (MS) Bold"/>
                <a:sym typeface="Calibri (MS) Bold"/>
              </a:rPr>
              <a:t>Phân loại và dự báo chất lượng giấc ngủ của sinh viên</a:t>
            </a:r>
          </a:p>
        </p:txBody>
      </p:sp>
      <p:sp>
        <p:nvSpPr>
          <p:cNvPr name="TextBox 5" id="5"/>
          <p:cNvSpPr txBox="true"/>
          <p:nvPr/>
        </p:nvSpPr>
        <p:spPr>
          <a:xfrm rot="0">
            <a:off x="6650666" y="9018905"/>
            <a:ext cx="4986669" cy="450215"/>
          </a:xfrm>
          <a:prstGeom prst="rect">
            <a:avLst/>
          </a:prstGeom>
        </p:spPr>
        <p:txBody>
          <a:bodyPr anchor="t" rtlCol="false" tIns="0" lIns="0" bIns="0" rIns="0">
            <a:spAutoFit/>
          </a:bodyPr>
          <a:lstStyle/>
          <a:p>
            <a:pPr algn="r">
              <a:lnSpc>
                <a:spcPts val="3640"/>
              </a:lnSpc>
            </a:pPr>
            <a:r>
              <a:rPr lang="en-US" b="true" sz="2800">
                <a:solidFill>
                  <a:srgbClr val="FFFFFF"/>
                </a:solidFill>
                <a:latin typeface="Aileron Bold"/>
                <a:ea typeface="Aileron Bold"/>
                <a:cs typeface="Aileron Bold"/>
                <a:sym typeface="Aileron Bold"/>
              </a:rPr>
              <a:t>BỘ MÔN: TRÍ TUỆ NHÂN TẠO </a:t>
            </a:r>
          </a:p>
        </p:txBody>
      </p:sp>
      <p:sp>
        <p:nvSpPr>
          <p:cNvPr name="TextBox 6" id="6"/>
          <p:cNvSpPr txBox="true"/>
          <p:nvPr/>
        </p:nvSpPr>
        <p:spPr>
          <a:xfrm rot="0">
            <a:off x="9956144" y="6618263"/>
            <a:ext cx="5700371" cy="476250"/>
          </a:xfrm>
          <a:prstGeom prst="rect">
            <a:avLst/>
          </a:prstGeom>
        </p:spPr>
        <p:txBody>
          <a:bodyPr anchor="t" rtlCol="false" tIns="0" lIns="0" bIns="0" rIns="0">
            <a:spAutoFit/>
          </a:bodyPr>
          <a:lstStyle/>
          <a:p>
            <a:pPr algn="r">
              <a:lnSpc>
                <a:spcPts val="3899"/>
              </a:lnSpc>
            </a:pPr>
            <a:r>
              <a:rPr lang="en-US" b="true" sz="2999">
                <a:solidFill>
                  <a:srgbClr val="FFFFFF"/>
                </a:solidFill>
                <a:latin typeface="Aileron Bold"/>
                <a:ea typeface="Aileron Bold"/>
                <a:cs typeface="Aileron Bold"/>
                <a:sym typeface="Aileron Bold"/>
              </a:rPr>
              <a:t>GIẢNG VIÊN:  TẠ QUANG CHIỂU</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8710386" y="2660566"/>
            <a:ext cx="7494085" cy="5863082"/>
          </a:xfrm>
          <a:custGeom>
            <a:avLst/>
            <a:gdLst/>
            <a:ahLst/>
            <a:cxnLst/>
            <a:rect r="r" b="b" t="t" l="l"/>
            <a:pathLst>
              <a:path h="5863082" w="7494085">
                <a:moveTo>
                  <a:pt x="0" y="0"/>
                </a:moveTo>
                <a:lnTo>
                  <a:pt x="7494085" y="0"/>
                </a:lnTo>
                <a:lnTo>
                  <a:pt x="7494085" y="5863083"/>
                </a:lnTo>
                <a:lnTo>
                  <a:pt x="0" y="5863083"/>
                </a:lnTo>
                <a:lnTo>
                  <a:pt x="0" y="0"/>
                </a:lnTo>
                <a:close/>
              </a:path>
            </a:pathLst>
          </a:custGeom>
          <a:blipFill>
            <a:blip r:embed="rId2"/>
            <a:stretch>
              <a:fillRect l="0" t="0" r="0" b="0"/>
            </a:stretch>
          </a:blipFill>
        </p:spPr>
      </p:sp>
      <p:sp>
        <p:nvSpPr>
          <p:cNvPr name="TextBox 6" id="6"/>
          <p:cNvSpPr txBox="true"/>
          <p:nvPr/>
        </p:nvSpPr>
        <p:spPr>
          <a:xfrm rot="0">
            <a:off x="1502122" y="5076825"/>
            <a:ext cx="6131271" cy="1216279"/>
          </a:xfrm>
          <a:prstGeom prst="rect">
            <a:avLst/>
          </a:prstGeom>
        </p:spPr>
        <p:txBody>
          <a:bodyPr anchor="t" rtlCol="false" tIns="0" lIns="0" bIns="0" rIns="0">
            <a:spAutoFit/>
          </a:bodyPr>
          <a:lstStyle/>
          <a:p>
            <a:pPr algn="l">
              <a:lnSpc>
                <a:spcPts val="4885"/>
              </a:lnSpc>
              <a:spcBef>
                <a:spcPct val="0"/>
              </a:spcBef>
            </a:pPr>
            <a:r>
              <a:rPr lang="en-US" sz="3489">
                <a:solidFill>
                  <a:srgbClr val="191919"/>
                </a:solidFill>
                <a:latin typeface="Aileron"/>
                <a:ea typeface="Aileron"/>
                <a:cs typeface="Aileron"/>
                <a:sym typeface="Aileron"/>
              </a:rPr>
              <a:t>Sử dụng Slihouette Score để tính ra số cụm tối ưu </a:t>
            </a:r>
          </a:p>
        </p:txBody>
      </p:sp>
      <p:sp>
        <p:nvSpPr>
          <p:cNvPr name="TextBox 7" id="7"/>
          <p:cNvSpPr txBox="true"/>
          <p:nvPr/>
        </p:nvSpPr>
        <p:spPr>
          <a:xfrm rot="0">
            <a:off x="1975544" y="2227975"/>
            <a:ext cx="6198631"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 1. K-MEANS CLUSTERING</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7345206" y="3610273"/>
            <a:ext cx="11301259" cy="621569"/>
          </a:xfrm>
          <a:custGeom>
            <a:avLst/>
            <a:gdLst/>
            <a:ahLst/>
            <a:cxnLst/>
            <a:rect r="r" b="b" t="t" l="l"/>
            <a:pathLst>
              <a:path h="621569" w="11301259">
                <a:moveTo>
                  <a:pt x="0" y="0"/>
                </a:moveTo>
                <a:lnTo>
                  <a:pt x="11301259" y="0"/>
                </a:lnTo>
                <a:lnTo>
                  <a:pt x="11301259" y="621569"/>
                </a:lnTo>
                <a:lnTo>
                  <a:pt x="0" y="621569"/>
                </a:lnTo>
                <a:lnTo>
                  <a:pt x="0" y="0"/>
                </a:lnTo>
                <a:close/>
              </a:path>
            </a:pathLst>
          </a:custGeom>
          <a:blipFill>
            <a:blip r:embed="rId2"/>
            <a:stretch>
              <a:fillRect l="0" t="0" r="0" b="0"/>
            </a:stretch>
          </a:blipFill>
        </p:spPr>
      </p:sp>
      <p:sp>
        <p:nvSpPr>
          <p:cNvPr name="Freeform 6" id="6"/>
          <p:cNvSpPr/>
          <p:nvPr/>
        </p:nvSpPr>
        <p:spPr>
          <a:xfrm flipH="false" flipV="false" rot="0">
            <a:off x="7345206" y="4851806"/>
            <a:ext cx="11301259" cy="762835"/>
          </a:xfrm>
          <a:custGeom>
            <a:avLst/>
            <a:gdLst/>
            <a:ahLst/>
            <a:cxnLst/>
            <a:rect r="r" b="b" t="t" l="l"/>
            <a:pathLst>
              <a:path h="762835" w="11301259">
                <a:moveTo>
                  <a:pt x="0" y="0"/>
                </a:moveTo>
                <a:lnTo>
                  <a:pt x="11301259" y="0"/>
                </a:lnTo>
                <a:lnTo>
                  <a:pt x="11301259" y="762835"/>
                </a:lnTo>
                <a:lnTo>
                  <a:pt x="0" y="762835"/>
                </a:lnTo>
                <a:lnTo>
                  <a:pt x="0" y="0"/>
                </a:lnTo>
                <a:close/>
              </a:path>
            </a:pathLst>
          </a:custGeom>
          <a:blipFill>
            <a:blip r:embed="rId3"/>
            <a:stretch>
              <a:fillRect l="0" t="0" r="0" b="0"/>
            </a:stretch>
          </a:blipFill>
        </p:spPr>
      </p:sp>
      <p:sp>
        <p:nvSpPr>
          <p:cNvPr name="Freeform 7" id="7"/>
          <p:cNvSpPr/>
          <p:nvPr/>
        </p:nvSpPr>
        <p:spPr>
          <a:xfrm flipH="false" flipV="false" rot="0">
            <a:off x="7345206" y="6233766"/>
            <a:ext cx="5394853" cy="3467604"/>
          </a:xfrm>
          <a:custGeom>
            <a:avLst/>
            <a:gdLst/>
            <a:ahLst/>
            <a:cxnLst/>
            <a:rect r="r" b="b" t="t" l="l"/>
            <a:pathLst>
              <a:path h="3467604" w="5394853">
                <a:moveTo>
                  <a:pt x="0" y="0"/>
                </a:moveTo>
                <a:lnTo>
                  <a:pt x="5394853" y="0"/>
                </a:lnTo>
                <a:lnTo>
                  <a:pt x="5394853" y="3467604"/>
                </a:lnTo>
                <a:lnTo>
                  <a:pt x="0" y="3467604"/>
                </a:lnTo>
                <a:lnTo>
                  <a:pt x="0" y="0"/>
                </a:lnTo>
                <a:close/>
              </a:path>
            </a:pathLst>
          </a:custGeom>
          <a:blipFill>
            <a:blip r:embed="rId4"/>
            <a:stretch>
              <a:fillRect l="0" t="-142" r="-1146" b="-142"/>
            </a:stretch>
          </a:blipFill>
        </p:spPr>
      </p:sp>
      <p:sp>
        <p:nvSpPr>
          <p:cNvPr name="TextBox 8" id="8"/>
          <p:cNvSpPr txBox="true"/>
          <p:nvPr/>
        </p:nvSpPr>
        <p:spPr>
          <a:xfrm rot="0">
            <a:off x="295523" y="3543598"/>
            <a:ext cx="6131271" cy="597154"/>
          </a:xfrm>
          <a:prstGeom prst="rect">
            <a:avLst/>
          </a:prstGeom>
        </p:spPr>
        <p:txBody>
          <a:bodyPr anchor="t" rtlCol="false" tIns="0" lIns="0" bIns="0" rIns="0">
            <a:spAutoFit/>
          </a:bodyPr>
          <a:lstStyle/>
          <a:p>
            <a:pPr algn="l">
              <a:lnSpc>
                <a:spcPts val="4885"/>
              </a:lnSpc>
              <a:spcBef>
                <a:spcPct val="0"/>
              </a:spcBef>
            </a:pPr>
            <a:r>
              <a:rPr lang="en-US" sz="3489">
                <a:solidFill>
                  <a:srgbClr val="191919"/>
                </a:solidFill>
                <a:latin typeface="Aileron"/>
                <a:ea typeface="Aileron"/>
                <a:cs typeface="Aileron"/>
                <a:sym typeface="Aileron"/>
              </a:rPr>
              <a:t>Trích xuất các cột liên quan</a:t>
            </a:r>
          </a:p>
        </p:txBody>
      </p:sp>
      <p:sp>
        <p:nvSpPr>
          <p:cNvPr name="TextBox 9" id="9"/>
          <p:cNvSpPr txBox="true"/>
          <p:nvPr/>
        </p:nvSpPr>
        <p:spPr>
          <a:xfrm rot="0">
            <a:off x="1975544" y="2227975"/>
            <a:ext cx="6198631"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 1. K-MEANS CLUSTERING</a:t>
            </a:r>
          </a:p>
          <a:p>
            <a:pPr algn="ctr">
              <a:lnSpc>
                <a:spcPts val="4412"/>
              </a:lnSpc>
            </a:pPr>
          </a:p>
        </p:txBody>
      </p:sp>
      <p:sp>
        <p:nvSpPr>
          <p:cNvPr name="TextBox 10" id="10"/>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11" id="11"/>
          <p:cNvSpPr txBox="true"/>
          <p:nvPr/>
        </p:nvSpPr>
        <p:spPr>
          <a:xfrm rot="0">
            <a:off x="457448" y="4851806"/>
            <a:ext cx="6027143" cy="2095500"/>
          </a:xfrm>
          <a:prstGeom prst="rect">
            <a:avLst/>
          </a:prstGeom>
        </p:spPr>
        <p:txBody>
          <a:bodyPr anchor="t" rtlCol="false" tIns="0" lIns="0" bIns="0" rIns="0">
            <a:spAutoFit/>
          </a:bodyPr>
          <a:lstStyle/>
          <a:p>
            <a:pPr algn="ctr">
              <a:lnSpc>
                <a:spcPts val="4187"/>
              </a:lnSpc>
            </a:pPr>
            <a:r>
              <a:rPr lang="en-US" sz="3489" spc="104">
                <a:solidFill>
                  <a:srgbClr val="191919"/>
                </a:solidFill>
                <a:latin typeface="Aileron"/>
                <a:ea typeface="Aileron"/>
                <a:cs typeface="Aileron"/>
                <a:sym typeface="Aileron"/>
              </a:rPr>
              <a:t>Áp dụng thuật toán K-means</a:t>
            </a:r>
          </a:p>
          <a:p>
            <a:pPr algn="ctr">
              <a:lnSpc>
                <a:spcPts val="4187"/>
              </a:lnSpc>
            </a:pPr>
          </a:p>
          <a:p>
            <a:pPr algn="ctr">
              <a:lnSpc>
                <a:spcPts val="4187"/>
              </a:lnSpc>
            </a:pPr>
          </a:p>
          <a:p>
            <a:pPr algn="ctr">
              <a:lnSpc>
                <a:spcPts val="4187"/>
              </a:lnSpc>
              <a:spcBef>
                <a:spcPct val="0"/>
              </a:spcBef>
            </a:pPr>
          </a:p>
        </p:txBody>
      </p:sp>
      <p:sp>
        <p:nvSpPr>
          <p:cNvPr name="TextBox 12" id="12"/>
          <p:cNvSpPr txBox="true"/>
          <p:nvPr/>
        </p:nvSpPr>
        <p:spPr>
          <a:xfrm rot="0">
            <a:off x="543280" y="6509156"/>
            <a:ext cx="3624759" cy="523875"/>
          </a:xfrm>
          <a:prstGeom prst="rect">
            <a:avLst/>
          </a:prstGeom>
        </p:spPr>
        <p:txBody>
          <a:bodyPr anchor="t" rtlCol="false" tIns="0" lIns="0" bIns="0" rIns="0">
            <a:spAutoFit/>
          </a:bodyPr>
          <a:lstStyle/>
          <a:p>
            <a:pPr algn="ctr">
              <a:lnSpc>
                <a:spcPts val="4187"/>
              </a:lnSpc>
              <a:spcBef>
                <a:spcPct val="0"/>
              </a:spcBef>
            </a:pPr>
            <a:r>
              <a:rPr lang="en-US" sz="3489" spc="104">
                <a:solidFill>
                  <a:srgbClr val="191919"/>
                </a:solidFill>
                <a:latin typeface="Aileron"/>
                <a:ea typeface="Aileron"/>
                <a:cs typeface="Aileron"/>
                <a:sym typeface="Aileron"/>
              </a:rPr>
              <a:t>KẾT QUẢ ĐẦU RA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8010778" y="3715048"/>
            <a:ext cx="11795878" cy="699804"/>
          </a:xfrm>
          <a:custGeom>
            <a:avLst/>
            <a:gdLst/>
            <a:ahLst/>
            <a:cxnLst/>
            <a:rect r="r" b="b" t="t" l="l"/>
            <a:pathLst>
              <a:path h="699804" w="11795878">
                <a:moveTo>
                  <a:pt x="0" y="0"/>
                </a:moveTo>
                <a:lnTo>
                  <a:pt x="11795878" y="0"/>
                </a:lnTo>
                <a:lnTo>
                  <a:pt x="11795878" y="699804"/>
                </a:lnTo>
                <a:lnTo>
                  <a:pt x="0" y="699804"/>
                </a:lnTo>
                <a:lnTo>
                  <a:pt x="0" y="0"/>
                </a:lnTo>
                <a:close/>
              </a:path>
            </a:pathLst>
          </a:custGeom>
          <a:blipFill>
            <a:blip r:embed="rId2"/>
            <a:stretch>
              <a:fillRect l="-490" t="0" r="-490" b="0"/>
            </a:stretch>
          </a:blipFill>
        </p:spPr>
      </p:sp>
      <p:sp>
        <p:nvSpPr>
          <p:cNvPr name="Freeform 6" id="6"/>
          <p:cNvSpPr/>
          <p:nvPr/>
        </p:nvSpPr>
        <p:spPr>
          <a:xfrm flipH="false" flipV="false" rot="0">
            <a:off x="8010778" y="5950120"/>
            <a:ext cx="7901497" cy="1221561"/>
          </a:xfrm>
          <a:custGeom>
            <a:avLst/>
            <a:gdLst/>
            <a:ahLst/>
            <a:cxnLst/>
            <a:rect r="r" b="b" t="t" l="l"/>
            <a:pathLst>
              <a:path h="1221561" w="7901497">
                <a:moveTo>
                  <a:pt x="0" y="0"/>
                </a:moveTo>
                <a:lnTo>
                  <a:pt x="7901497" y="0"/>
                </a:lnTo>
                <a:lnTo>
                  <a:pt x="7901497" y="1221562"/>
                </a:lnTo>
                <a:lnTo>
                  <a:pt x="0" y="1221562"/>
                </a:lnTo>
                <a:lnTo>
                  <a:pt x="0" y="0"/>
                </a:lnTo>
                <a:close/>
              </a:path>
            </a:pathLst>
          </a:custGeom>
          <a:blipFill>
            <a:blip r:embed="rId3"/>
            <a:stretch>
              <a:fillRect l="0" t="0" r="-4894" b="0"/>
            </a:stretch>
          </a:blipFill>
        </p:spPr>
      </p:sp>
      <p:sp>
        <p:nvSpPr>
          <p:cNvPr name="TextBox 7" id="7"/>
          <p:cNvSpPr txBox="true"/>
          <p:nvPr/>
        </p:nvSpPr>
        <p:spPr>
          <a:xfrm rot="0">
            <a:off x="533525" y="3366828"/>
            <a:ext cx="6131271" cy="1835404"/>
          </a:xfrm>
          <a:prstGeom prst="rect">
            <a:avLst/>
          </a:prstGeom>
        </p:spPr>
        <p:txBody>
          <a:bodyPr anchor="t" rtlCol="false" tIns="0" lIns="0" bIns="0" rIns="0">
            <a:spAutoFit/>
          </a:bodyPr>
          <a:lstStyle/>
          <a:p>
            <a:pPr algn="l" marL="753490" indent="-376745" lvl="1">
              <a:lnSpc>
                <a:spcPts val="4885"/>
              </a:lnSpc>
              <a:buFont typeface="Arial"/>
              <a:buChar char="•"/>
            </a:pPr>
            <a:r>
              <a:rPr lang="en-US" sz="3489">
                <a:solidFill>
                  <a:srgbClr val="191919"/>
                </a:solidFill>
                <a:latin typeface="Aileron"/>
                <a:ea typeface="Aileron"/>
                <a:cs typeface="Aileron"/>
                <a:sym typeface="Aileron"/>
              </a:rPr>
              <a:t>Tính Silhouette Score để xem độ chính xác của thuật toán </a:t>
            </a:r>
          </a:p>
        </p:txBody>
      </p:sp>
      <p:sp>
        <p:nvSpPr>
          <p:cNvPr name="TextBox 8" id="8"/>
          <p:cNvSpPr txBox="true"/>
          <p:nvPr/>
        </p:nvSpPr>
        <p:spPr>
          <a:xfrm rot="0">
            <a:off x="1975544" y="2227975"/>
            <a:ext cx="6198631"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 1. K-MEANS CLUSTERING</a:t>
            </a:r>
          </a:p>
          <a:p>
            <a:pPr algn="ctr">
              <a:lnSpc>
                <a:spcPts val="4412"/>
              </a:lnSpc>
            </a:pPr>
          </a:p>
        </p:txBody>
      </p:sp>
      <p:sp>
        <p:nvSpPr>
          <p:cNvPr name="TextBox 9" id="9"/>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10" id="10"/>
          <p:cNvSpPr txBox="true"/>
          <p:nvPr/>
        </p:nvSpPr>
        <p:spPr>
          <a:xfrm rot="0">
            <a:off x="0" y="6066782"/>
            <a:ext cx="8265370" cy="1047750"/>
          </a:xfrm>
          <a:prstGeom prst="rect">
            <a:avLst/>
          </a:prstGeom>
        </p:spPr>
        <p:txBody>
          <a:bodyPr anchor="t" rtlCol="false" tIns="0" lIns="0" bIns="0" rIns="0">
            <a:spAutoFit/>
          </a:bodyPr>
          <a:lstStyle/>
          <a:p>
            <a:pPr algn="ctr" marL="753490" indent="-376745" lvl="1">
              <a:lnSpc>
                <a:spcPts val="4187"/>
              </a:lnSpc>
              <a:buFont typeface="Arial"/>
              <a:buChar char="•"/>
            </a:pPr>
            <a:r>
              <a:rPr lang="en-US" sz="3489" spc="104">
                <a:solidFill>
                  <a:srgbClr val="191919"/>
                </a:solidFill>
                <a:latin typeface="Aileron"/>
                <a:ea typeface="Aileron"/>
                <a:cs typeface="Aileron"/>
                <a:sym typeface="Aileron"/>
              </a:rPr>
              <a:t>Tính Inertia để xem độ chính xác của thuật toán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9144000" y="2790536"/>
            <a:ext cx="7472531" cy="5867478"/>
          </a:xfrm>
          <a:custGeom>
            <a:avLst/>
            <a:gdLst/>
            <a:ahLst/>
            <a:cxnLst/>
            <a:rect r="r" b="b" t="t" l="l"/>
            <a:pathLst>
              <a:path h="5867478" w="7472531">
                <a:moveTo>
                  <a:pt x="0" y="0"/>
                </a:moveTo>
                <a:lnTo>
                  <a:pt x="7472531" y="0"/>
                </a:lnTo>
                <a:lnTo>
                  <a:pt x="7472531" y="5867478"/>
                </a:lnTo>
                <a:lnTo>
                  <a:pt x="0" y="5867478"/>
                </a:lnTo>
                <a:lnTo>
                  <a:pt x="0" y="0"/>
                </a:lnTo>
                <a:close/>
              </a:path>
            </a:pathLst>
          </a:custGeom>
          <a:blipFill>
            <a:blip r:embed="rId2"/>
            <a:stretch>
              <a:fillRect l="0" t="0" r="0" b="0"/>
            </a:stretch>
          </a:blipFill>
        </p:spPr>
      </p:sp>
      <p:sp>
        <p:nvSpPr>
          <p:cNvPr name="TextBox 6" id="6"/>
          <p:cNvSpPr txBox="true"/>
          <p:nvPr/>
        </p:nvSpPr>
        <p:spPr>
          <a:xfrm rot="0">
            <a:off x="1975544" y="2227975"/>
            <a:ext cx="6198631"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 1. K-MEANS CLUSTERING</a:t>
            </a:r>
          </a:p>
          <a:p>
            <a:pPr algn="ctr">
              <a:lnSpc>
                <a:spcPts val="4412"/>
              </a:lnSpc>
            </a:pP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669702" y="4591050"/>
            <a:ext cx="6089204" cy="1047750"/>
          </a:xfrm>
          <a:prstGeom prst="rect">
            <a:avLst/>
          </a:prstGeom>
        </p:spPr>
        <p:txBody>
          <a:bodyPr anchor="t" rtlCol="false" tIns="0" lIns="0" bIns="0" rIns="0">
            <a:spAutoFit/>
          </a:bodyPr>
          <a:lstStyle/>
          <a:p>
            <a:pPr algn="ctr">
              <a:lnSpc>
                <a:spcPts val="4187"/>
              </a:lnSpc>
              <a:spcBef>
                <a:spcPct val="0"/>
              </a:spcBef>
            </a:pPr>
            <a:r>
              <a:rPr lang="en-US" sz="3489" spc="104">
                <a:solidFill>
                  <a:srgbClr val="191919"/>
                </a:solidFill>
                <a:latin typeface="Aileron"/>
                <a:ea typeface="Aileron"/>
                <a:cs typeface="Aileron"/>
                <a:sym typeface="Aileron"/>
              </a:rPr>
              <a:t>Trực quan hóa bộ dữ liệu sau khi đã được phân cụm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4623082" y="3715048"/>
            <a:ext cx="12636218" cy="4359495"/>
          </a:xfrm>
          <a:custGeom>
            <a:avLst/>
            <a:gdLst/>
            <a:ahLst/>
            <a:cxnLst/>
            <a:rect r="r" b="b" t="t" l="l"/>
            <a:pathLst>
              <a:path h="4359495" w="12636218">
                <a:moveTo>
                  <a:pt x="0" y="0"/>
                </a:moveTo>
                <a:lnTo>
                  <a:pt x="12636218" y="0"/>
                </a:lnTo>
                <a:lnTo>
                  <a:pt x="12636218" y="4359495"/>
                </a:lnTo>
                <a:lnTo>
                  <a:pt x="0" y="4359495"/>
                </a:lnTo>
                <a:lnTo>
                  <a:pt x="0" y="0"/>
                </a:lnTo>
                <a:close/>
              </a:path>
            </a:pathLst>
          </a:custGeom>
          <a:blipFill>
            <a:blip r:embed="rId2"/>
            <a:stretch>
              <a:fillRect l="0" t="0" r="0" b="0"/>
            </a:stretch>
          </a:blipFill>
        </p:spPr>
      </p:sp>
      <p:sp>
        <p:nvSpPr>
          <p:cNvPr name="TextBox 6" id="6"/>
          <p:cNvSpPr txBox="true"/>
          <p:nvPr/>
        </p:nvSpPr>
        <p:spPr>
          <a:xfrm rot="0">
            <a:off x="1975544" y="2227975"/>
            <a:ext cx="4598954"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 2. NAIVE BAYES</a:t>
            </a:r>
          </a:p>
          <a:p>
            <a:pPr algn="ctr">
              <a:lnSpc>
                <a:spcPts val="4412"/>
              </a:lnSpc>
            </a:pP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829801" y="4784675"/>
            <a:ext cx="3793282" cy="2390420"/>
          </a:xfrm>
          <a:prstGeom prst="rect">
            <a:avLst/>
          </a:prstGeom>
        </p:spPr>
        <p:txBody>
          <a:bodyPr anchor="t" rtlCol="false" tIns="0" lIns="0" bIns="0" rIns="0">
            <a:spAutoFit/>
          </a:bodyPr>
          <a:lstStyle/>
          <a:p>
            <a:pPr algn="l">
              <a:lnSpc>
                <a:spcPts val="4744"/>
              </a:lnSpc>
              <a:spcBef>
                <a:spcPct val="0"/>
              </a:spcBef>
            </a:pPr>
            <a:r>
              <a:rPr lang="en-US" sz="3388">
                <a:solidFill>
                  <a:srgbClr val="191919"/>
                </a:solidFill>
                <a:latin typeface="Aileron"/>
                <a:ea typeface="Aileron"/>
                <a:cs typeface="Aileron"/>
                <a:sym typeface="Aileron"/>
              </a:rPr>
              <a:t>Chia thuộc tính “Sleep_Quality” và chọn nhãn muc tiêu</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4623082" y="4860875"/>
            <a:ext cx="13156692" cy="2121517"/>
          </a:xfrm>
          <a:custGeom>
            <a:avLst/>
            <a:gdLst/>
            <a:ahLst/>
            <a:cxnLst/>
            <a:rect r="r" b="b" t="t" l="l"/>
            <a:pathLst>
              <a:path h="2121517" w="13156692">
                <a:moveTo>
                  <a:pt x="0" y="0"/>
                </a:moveTo>
                <a:lnTo>
                  <a:pt x="13156692" y="0"/>
                </a:lnTo>
                <a:lnTo>
                  <a:pt x="13156692" y="2121517"/>
                </a:lnTo>
                <a:lnTo>
                  <a:pt x="0" y="2121517"/>
                </a:lnTo>
                <a:lnTo>
                  <a:pt x="0" y="0"/>
                </a:lnTo>
                <a:close/>
              </a:path>
            </a:pathLst>
          </a:custGeom>
          <a:blipFill>
            <a:blip r:embed="rId2"/>
            <a:stretch>
              <a:fillRect l="0" t="0" r="0" b="0"/>
            </a:stretch>
          </a:blipFill>
        </p:spPr>
      </p:sp>
      <p:sp>
        <p:nvSpPr>
          <p:cNvPr name="TextBox 6" id="6"/>
          <p:cNvSpPr txBox="true"/>
          <p:nvPr/>
        </p:nvSpPr>
        <p:spPr>
          <a:xfrm rot="0">
            <a:off x="1975544" y="2227975"/>
            <a:ext cx="4598954"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 2. NAIVE BAYES</a:t>
            </a:r>
          </a:p>
          <a:p>
            <a:pPr algn="ctr">
              <a:lnSpc>
                <a:spcPts val="4412"/>
              </a:lnSpc>
            </a:pP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829801" y="4088248"/>
            <a:ext cx="3793282" cy="3590570"/>
          </a:xfrm>
          <a:prstGeom prst="rect">
            <a:avLst/>
          </a:prstGeom>
        </p:spPr>
        <p:txBody>
          <a:bodyPr anchor="t" rtlCol="false" tIns="0" lIns="0" bIns="0" rIns="0">
            <a:spAutoFit/>
          </a:bodyPr>
          <a:lstStyle/>
          <a:p>
            <a:pPr algn="l">
              <a:lnSpc>
                <a:spcPts val="4744"/>
              </a:lnSpc>
              <a:spcBef>
                <a:spcPct val="0"/>
              </a:spcBef>
            </a:pPr>
            <a:r>
              <a:rPr lang="en-US" sz="3388">
                <a:solidFill>
                  <a:srgbClr val="191919"/>
                </a:solidFill>
                <a:latin typeface="Aileron"/>
                <a:ea typeface="Aileron"/>
                <a:cs typeface="Aileron"/>
                <a:sym typeface="Aileron"/>
              </a:rPr>
              <a:t>Chia bộ dữ liệu thành tập train và test. Sau đó khởi tạo và huấn luyện mô hình Naive Bayes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7589271" y="3657719"/>
            <a:ext cx="9015958" cy="5186499"/>
          </a:xfrm>
          <a:custGeom>
            <a:avLst/>
            <a:gdLst/>
            <a:ahLst/>
            <a:cxnLst/>
            <a:rect r="r" b="b" t="t" l="l"/>
            <a:pathLst>
              <a:path h="5186499" w="9015958">
                <a:moveTo>
                  <a:pt x="0" y="0"/>
                </a:moveTo>
                <a:lnTo>
                  <a:pt x="9015958" y="0"/>
                </a:lnTo>
                <a:lnTo>
                  <a:pt x="9015958" y="5186499"/>
                </a:lnTo>
                <a:lnTo>
                  <a:pt x="0" y="5186499"/>
                </a:lnTo>
                <a:lnTo>
                  <a:pt x="0" y="0"/>
                </a:lnTo>
                <a:close/>
              </a:path>
            </a:pathLst>
          </a:custGeom>
          <a:blipFill>
            <a:blip r:embed="rId2"/>
            <a:stretch>
              <a:fillRect l="0" t="0" r="0" b="0"/>
            </a:stretch>
          </a:blipFill>
        </p:spPr>
      </p:sp>
      <p:sp>
        <p:nvSpPr>
          <p:cNvPr name="TextBox 6" id="6"/>
          <p:cNvSpPr txBox="true"/>
          <p:nvPr/>
        </p:nvSpPr>
        <p:spPr>
          <a:xfrm rot="0">
            <a:off x="1975544" y="2227975"/>
            <a:ext cx="4598954"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 2. NAIVE BAYES</a:t>
            </a:r>
          </a:p>
          <a:p>
            <a:pPr algn="ctr">
              <a:lnSpc>
                <a:spcPts val="4412"/>
              </a:lnSpc>
            </a:pP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1502122" y="4110878"/>
            <a:ext cx="4433152" cy="4203980"/>
          </a:xfrm>
          <a:prstGeom prst="rect">
            <a:avLst/>
          </a:prstGeom>
        </p:spPr>
        <p:txBody>
          <a:bodyPr anchor="t" rtlCol="false" tIns="0" lIns="0" bIns="0" rIns="0">
            <a:spAutoFit/>
          </a:bodyPr>
          <a:lstStyle/>
          <a:p>
            <a:pPr algn="l">
              <a:lnSpc>
                <a:spcPts val="5584"/>
              </a:lnSpc>
              <a:spcBef>
                <a:spcPct val="0"/>
              </a:spcBef>
            </a:pPr>
            <a:r>
              <a:rPr lang="en-US" sz="3988">
                <a:solidFill>
                  <a:srgbClr val="191919"/>
                </a:solidFill>
                <a:latin typeface="Aileron"/>
                <a:ea typeface="Aileron"/>
                <a:cs typeface="Aileron"/>
                <a:sym typeface="Aileron"/>
              </a:rPr>
              <a:t>Dự đoán dựa trên mô hình đã huấn luyện và tập test. Sau đó đánh giá mô hình và in ra kết quả</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5935275" y="3343573"/>
            <a:ext cx="9911536" cy="5895655"/>
          </a:xfrm>
          <a:custGeom>
            <a:avLst/>
            <a:gdLst/>
            <a:ahLst/>
            <a:cxnLst/>
            <a:rect r="r" b="b" t="t" l="l"/>
            <a:pathLst>
              <a:path h="5895655" w="9911536">
                <a:moveTo>
                  <a:pt x="0" y="0"/>
                </a:moveTo>
                <a:lnTo>
                  <a:pt x="9911536" y="0"/>
                </a:lnTo>
                <a:lnTo>
                  <a:pt x="9911536" y="5895655"/>
                </a:lnTo>
                <a:lnTo>
                  <a:pt x="0" y="5895655"/>
                </a:lnTo>
                <a:lnTo>
                  <a:pt x="0" y="0"/>
                </a:lnTo>
                <a:close/>
              </a:path>
            </a:pathLst>
          </a:custGeom>
          <a:blipFill>
            <a:blip r:embed="rId2"/>
            <a:stretch>
              <a:fillRect l="0" t="0" r="0" b="0"/>
            </a:stretch>
          </a:blipFill>
        </p:spPr>
      </p:sp>
      <p:sp>
        <p:nvSpPr>
          <p:cNvPr name="TextBox 6" id="6"/>
          <p:cNvSpPr txBox="true"/>
          <p:nvPr/>
        </p:nvSpPr>
        <p:spPr>
          <a:xfrm rot="0">
            <a:off x="1975544" y="2227975"/>
            <a:ext cx="4598954"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 2. NAIVE BAYES</a:t>
            </a:r>
          </a:p>
          <a:p>
            <a:pPr algn="ctr">
              <a:lnSpc>
                <a:spcPts val="4412"/>
              </a:lnSpc>
            </a:pP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1502122" y="5462653"/>
            <a:ext cx="4433152" cy="788316"/>
          </a:xfrm>
          <a:prstGeom prst="rect">
            <a:avLst/>
          </a:prstGeom>
        </p:spPr>
        <p:txBody>
          <a:bodyPr anchor="t" rtlCol="false" tIns="0" lIns="0" bIns="0" rIns="0">
            <a:spAutoFit/>
          </a:bodyPr>
          <a:lstStyle/>
          <a:p>
            <a:pPr algn="l">
              <a:lnSpc>
                <a:spcPts val="6424"/>
              </a:lnSpc>
              <a:spcBef>
                <a:spcPct val="0"/>
              </a:spcBef>
            </a:pPr>
            <a:r>
              <a:rPr lang="en-US" sz="4588">
                <a:solidFill>
                  <a:srgbClr val="191919"/>
                </a:solidFill>
                <a:latin typeface="Aileron"/>
                <a:ea typeface="Aileron"/>
                <a:cs typeface="Aileron"/>
                <a:sym typeface="Aileron"/>
              </a:rPr>
              <a:t>Kết quả in ra</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5935275" y="3343573"/>
            <a:ext cx="10760645" cy="6469838"/>
          </a:xfrm>
          <a:custGeom>
            <a:avLst/>
            <a:gdLst/>
            <a:ahLst/>
            <a:cxnLst/>
            <a:rect r="r" b="b" t="t" l="l"/>
            <a:pathLst>
              <a:path h="6469838" w="10760645">
                <a:moveTo>
                  <a:pt x="0" y="0"/>
                </a:moveTo>
                <a:lnTo>
                  <a:pt x="10760645" y="0"/>
                </a:lnTo>
                <a:lnTo>
                  <a:pt x="10760645" y="6469838"/>
                </a:lnTo>
                <a:lnTo>
                  <a:pt x="0" y="6469838"/>
                </a:lnTo>
                <a:lnTo>
                  <a:pt x="0" y="0"/>
                </a:lnTo>
                <a:close/>
              </a:path>
            </a:pathLst>
          </a:custGeom>
          <a:blipFill>
            <a:blip r:embed="rId2"/>
            <a:stretch>
              <a:fillRect l="0" t="0" r="0" b="0"/>
            </a:stretch>
          </a:blipFill>
        </p:spPr>
      </p:sp>
      <p:sp>
        <p:nvSpPr>
          <p:cNvPr name="TextBox 6" id="6"/>
          <p:cNvSpPr txBox="true"/>
          <p:nvPr/>
        </p:nvSpPr>
        <p:spPr>
          <a:xfrm rot="0">
            <a:off x="1975544" y="2227975"/>
            <a:ext cx="4598954"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 2. NAIVE BAYES</a:t>
            </a:r>
          </a:p>
          <a:p>
            <a:pPr algn="ctr">
              <a:lnSpc>
                <a:spcPts val="4412"/>
              </a:lnSpc>
            </a:pP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1028700" y="4241657"/>
            <a:ext cx="4704236" cy="3717965"/>
          </a:xfrm>
          <a:prstGeom prst="rect">
            <a:avLst/>
          </a:prstGeom>
        </p:spPr>
        <p:txBody>
          <a:bodyPr anchor="t" rtlCol="false" tIns="0" lIns="0" bIns="0" rIns="0">
            <a:spAutoFit/>
          </a:bodyPr>
          <a:lstStyle/>
          <a:p>
            <a:pPr algn="l">
              <a:lnSpc>
                <a:spcPts val="5926"/>
              </a:lnSpc>
              <a:spcBef>
                <a:spcPct val="0"/>
              </a:spcBef>
            </a:pPr>
            <a:r>
              <a:rPr lang="en-US" sz="4232">
                <a:solidFill>
                  <a:srgbClr val="191919"/>
                </a:solidFill>
                <a:latin typeface="Aileron"/>
                <a:ea typeface="Aileron"/>
                <a:cs typeface="Aileron"/>
                <a:sym typeface="Aileron"/>
              </a:rPr>
              <a:t>Biểu đồ so sánh giá trị dự đoán giữa việc có và không sử dụng thư viện sklearn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708830" y="3715048"/>
            <a:ext cx="10400092" cy="4152827"/>
          </a:xfrm>
          <a:custGeom>
            <a:avLst/>
            <a:gdLst/>
            <a:ahLst/>
            <a:cxnLst/>
            <a:rect r="r" b="b" t="t" l="l"/>
            <a:pathLst>
              <a:path h="4152827" w="10400092">
                <a:moveTo>
                  <a:pt x="0" y="0"/>
                </a:moveTo>
                <a:lnTo>
                  <a:pt x="10400092" y="0"/>
                </a:lnTo>
                <a:lnTo>
                  <a:pt x="10400092" y="4152827"/>
                </a:lnTo>
                <a:lnTo>
                  <a:pt x="0" y="4152827"/>
                </a:lnTo>
                <a:lnTo>
                  <a:pt x="0" y="0"/>
                </a:lnTo>
                <a:close/>
              </a:path>
            </a:pathLst>
          </a:custGeom>
          <a:blipFill>
            <a:blip r:embed="rId2"/>
            <a:stretch>
              <a:fillRect l="0" t="0" r="-41929" b="0"/>
            </a:stretch>
          </a:blipFill>
        </p:spPr>
      </p:sp>
      <p:sp>
        <p:nvSpPr>
          <p:cNvPr name="TextBox 3" id="3"/>
          <p:cNvSpPr txBox="true"/>
          <p:nvPr/>
        </p:nvSpPr>
        <p:spPr>
          <a:xfrm rot="0">
            <a:off x="1502122" y="4671816"/>
            <a:ext cx="3793282" cy="21535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Thiết lập giá trị cv và tạo tham số cho KNN </a:t>
            </a:r>
          </a:p>
        </p:txBody>
      </p:sp>
      <p:grpSp>
        <p:nvGrpSpPr>
          <p:cNvPr name="Group 4" id="4"/>
          <p:cNvGrpSpPr/>
          <p:nvPr/>
        </p:nvGrpSpPr>
        <p:grpSpPr>
          <a:xfrm rot="0">
            <a:off x="1028700" y="1028700"/>
            <a:ext cx="946844" cy="946844"/>
            <a:chOff x="0" y="0"/>
            <a:chExt cx="556826" cy="556826"/>
          </a:xfrm>
        </p:grpSpPr>
        <p:sp>
          <p:nvSpPr>
            <p:cNvPr name="Freeform 5" id="5"/>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6" id="6"/>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TextBox 7" id="7"/>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3. K-NEAREST NEIGHBORS</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80087" y="221494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b="true" sz="2799">
                  <a:solidFill>
                    <a:srgbClr val="FFFFFF"/>
                  </a:solidFill>
                  <a:latin typeface="Aileron Bold"/>
                  <a:ea typeface="Aileron Bold"/>
                  <a:cs typeface="Aileron Bold"/>
                  <a:sym typeface="Aileron Bold"/>
                </a:rPr>
                <a:t>1</a:t>
              </a:r>
            </a:p>
          </p:txBody>
        </p:sp>
      </p:grpSp>
      <p:sp>
        <p:nvSpPr>
          <p:cNvPr name="TextBox 5" id="5"/>
          <p:cNvSpPr txBox="true"/>
          <p:nvPr/>
        </p:nvSpPr>
        <p:spPr>
          <a:xfrm rot="0">
            <a:off x="3036288" y="2427060"/>
            <a:ext cx="5715110" cy="494030"/>
          </a:xfrm>
          <a:prstGeom prst="rect">
            <a:avLst/>
          </a:prstGeom>
        </p:spPr>
        <p:txBody>
          <a:bodyPr anchor="t" rtlCol="false" tIns="0" lIns="0" bIns="0" rIns="0">
            <a:spAutoFit/>
          </a:bodyPr>
          <a:lstStyle/>
          <a:p>
            <a:pPr algn="ctr">
              <a:lnSpc>
                <a:spcPts val="4029"/>
              </a:lnSpc>
            </a:pPr>
            <a:r>
              <a:rPr lang="en-US" b="true" sz="3099">
                <a:solidFill>
                  <a:srgbClr val="191919"/>
                </a:solidFill>
                <a:latin typeface="Aileron Bold"/>
                <a:ea typeface="Aileron Bold"/>
                <a:cs typeface="Aileron Bold"/>
                <a:sym typeface="Aileron Bold"/>
              </a:rPr>
              <a:t>CHU ĐỨC HOÀNG - 64TTNT1</a:t>
            </a:r>
          </a:p>
        </p:txBody>
      </p:sp>
      <p:sp>
        <p:nvSpPr>
          <p:cNvPr name="TextBox 6" id="6"/>
          <p:cNvSpPr txBox="true"/>
          <p:nvPr/>
        </p:nvSpPr>
        <p:spPr>
          <a:xfrm rot="0">
            <a:off x="3036288" y="6763822"/>
            <a:ext cx="6050699" cy="494030"/>
          </a:xfrm>
          <a:prstGeom prst="rect">
            <a:avLst/>
          </a:prstGeom>
        </p:spPr>
        <p:txBody>
          <a:bodyPr anchor="t" rtlCol="false" tIns="0" lIns="0" bIns="0" rIns="0">
            <a:spAutoFit/>
          </a:bodyPr>
          <a:lstStyle/>
          <a:p>
            <a:pPr algn="ctr">
              <a:lnSpc>
                <a:spcPts val="4029"/>
              </a:lnSpc>
            </a:pPr>
            <a:r>
              <a:rPr lang="en-US" b="true" sz="3099">
                <a:solidFill>
                  <a:srgbClr val="191919"/>
                </a:solidFill>
                <a:latin typeface="Aileron Bold"/>
                <a:ea typeface="Aileron Bold"/>
                <a:cs typeface="Aileron Bold"/>
                <a:sym typeface="Aileron Bold"/>
              </a:rPr>
              <a:t>PHẠM TIẾN THÀNH - 64TTNT1</a:t>
            </a:r>
          </a:p>
        </p:txBody>
      </p:sp>
      <p:grpSp>
        <p:nvGrpSpPr>
          <p:cNvPr name="Group 7" id="7"/>
          <p:cNvGrpSpPr/>
          <p:nvPr/>
        </p:nvGrpSpPr>
        <p:grpSpPr>
          <a:xfrm rot="0">
            <a:off x="1780087" y="3658642"/>
            <a:ext cx="946844" cy="946844"/>
            <a:chOff x="0" y="0"/>
            <a:chExt cx="556826" cy="556826"/>
          </a:xfrm>
        </p:grpSpPr>
        <p:sp>
          <p:nvSpPr>
            <p:cNvPr name="Freeform 8" id="8"/>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3EDAD8"/>
            </a:solidFill>
          </p:spPr>
        </p:sp>
        <p:sp>
          <p:nvSpPr>
            <p:cNvPr name="TextBox 9" id="9"/>
            <p:cNvSpPr txBox="true"/>
            <p:nvPr/>
          </p:nvSpPr>
          <p:spPr>
            <a:xfrm>
              <a:off x="52202" y="-4948"/>
              <a:ext cx="452421" cy="509571"/>
            </a:xfrm>
            <a:prstGeom prst="rect">
              <a:avLst/>
            </a:prstGeom>
          </p:spPr>
          <p:txBody>
            <a:bodyPr anchor="ctr" rtlCol="false" tIns="0" lIns="0" bIns="0" rIns="0"/>
            <a:lstStyle/>
            <a:p>
              <a:pPr algn="ctr">
                <a:lnSpc>
                  <a:spcPts val="3919"/>
                </a:lnSpc>
              </a:pPr>
              <a:r>
                <a:rPr lang="en-US" b="true" sz="2799">
                  <a:solidFill>
                    <a:srgbClr val="FFFFFF"/>
                  </a:solidFill>
                  <a:latin typeface="Aileron Bold"/>
                  <a:ea typeface="Aileron Bold"/>
                  <a:cs typeface="Aileron Bold"/>
                  <a:sym typeface="Aileron Bold"/>
                </a:rPr>
                <a:t>2</a:t>
              </a:r>
            </a:p>
          </p:txBody>
        </p:sp>
      </p:grpSp>
      <p:grpSp>
        <p:nvGrpSpPr>
          <p:cNvPr name="Group 10" id="10"/>
          <p:cNvGrpSpPr/>
          <p:nvPr/>
        </p:nvGrpSpPr>
        <p:grpSpPr>
          <a:xfrm rot="0">
            <a:off x="1780087" y="5100787"/>
            <a:ext cx="946844" cy="946844"/>
            <a:chOff x="0" y="0"/>
            <a:chExt cx="556826" cy="556826"/>
          </a:xfrm>
        </p:grpSpPr>
        <p:sp>
          <p:nvSpPr>
            <p:cNvPr name="Freeform 11" id="11"/>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37C9EF"/>
            </a:solidFill>
          </p:spPr>
        </p:sp>
        <p:sp>
          <p:nvSpPr>
            <p:cNvPr name="TextBox 12" id="12"/>
            <p:cNvSpPr txBox="true"/>
            <p:nvPr/>
          </p:nvSpPr>
          <p:spPr>
            <a:xfrm>
              <a:off x="52202" y="-4948"/>
              <a:ext cx="452421" cy="509571"/>
            </a:xfrm>
            <a:prstGeom prst="rect">
              <a:avLst/>
            </a:prstGeom>
          </p:spPr>
          <p:txBody>
            <a:bodyPr anchor="ctr" rtlCol="false" tIns="0" lIns="0" bIns="0" rIns="0"/>
            <a:lstStyle/>
            <a:p>
              <a:pPr algn="ctr">
                <a:lnSpc>
                  <a:spcPts val="3919"/>
                </a:lnSpc>
              </a:pPr>
              <a:r>
                <a:rPr lang="en-US" b="true" sz="2799">
                  <a:solidFill>
                    <a:srgbClr val="FFFFFF"/>
                  </a:solidFill>
                  <a:latin typeface="Aileron Bold"/>
                  <a:ea typeface="Aileron Bold"/>
                  <a:cs typeface="Aileron Bold"/>
                  <a:sym typeface="Aileron Bold"/>
                </a:rPr>
                <a:t>3</a:t>
              </a:r>
            </a:p>
          </p:txBody>
        </p:sp>
      </p:grpSp>
      <p:grpSp>
        <p:nvGrpSpPr>
          <p:cNvPr name="Group 13" id="13"/>
          <p:cNvGrpSpPr/>
          <p:nvPr/>
        </p:nvGrpSpPr>
        <p:grpSpPr>
          <a:xfrm rot="0">
            <a:off x="1780087" y="6542931"/>
            <a:ext cx="946844" cy="946844"/>
            <a:chOff x="0" y="0"/>
            <a:chExt cx="556826" cy="556826"/>
          </a:xfrm>
        </p:grpSpPr>
        <p:sp>
          <p:nvSpPr>
            <p:cNvPr name="Freeform 14" id="14"/>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18AFD6"/>
            </a:solidFill>
          </p:spPr>
        </p:sp>
        <p:sp>
          <p:nvSpPr>
            <p:cNvPr name="TextBox 15" id="15"/>
            <p:cNvSpPr txBox="true"/>
            <p:nvPr/>
          </p:nvSpPr>
          <p:spPr>
            <a:xfrm>
              <a:off x="52202" y="-4948"/>
              <a:ext cx="452421" cy="509571"/>
            </a:xfrm>
            <a:prstGeom prst="rect">
              <a:avLst/>
            </a:prstGeom>
          </p:spPr>
          <p:txBody>
            <a:bodyPr anchor="ctr" rtlCol="false" tIns="0" lIns="0" bIns="0" rIns="0"/>
            <a:lstStyle/>
            <a:p>
              <a:pPr algn="ctr">
                <a:lnSpc>
                  <a:spcPts val="3919"/>
                </a:lnSpc>
              </a:pPr>
              <a:r>
                <a:rPr lang="en-US" b="true" sz="2799">
                  <a:solidFill>
                    <a:srgbClr val="FFFFFF"/>
                  </a:solidFill>
                  <a:latin typeface="Aileron Bold"/>
                  <a:ea typeface="Aileron Bold"/>
                  <a:cs typeface="Aileron Bold"/>
                  <a:sym typeface="Aileron Bold"/>
                </a:rPr>
                <a:t>4</a:t>
              </a:r>
            </a:p>
          </p:txBody>
        </p:sp>
      </p:grpSp>
      <p:sp>
        <p:nvSpPr>
          <p:cNvPr name="TextBox 16" id="16"/>
          <p:cNvSpPr txBox="true"/>
          <p:nvPr/>
        </p:nvSpPr>
        <p:spPr>
          <a:xfrm rot="0">
            <a:off x="5600484" y="1019175"/>
            <a:ext cx="7087032" cy="842279"/>
          </a:xfrm>
          <a:prstGeom prst="rect">
            <a:avLst/>
          </a:prstGeom>
        </p:spPr>
        <p:txBody>
          <a:bodyPr anchor="t" rtlCol="false" tIns="0" lIns="0" bIns="0" rIns="0">
            <a:spAutoFit/>
          </a:bodyPr>
          <a:lstStyle/>
          <a:p>
            <a:pPr algn="ctr">
              <a:lnSpc>
                <a:spcPts val="6640"/>
              </a:lnSpc>
            </a:pPr>
            <a:r>
              <a:rPr lang="en-US" b="true" sz="5533" spc="166">
                <a:solidFill>
                  <a:srgbClr val="191919"/>
                </a:solidFill>
                <a:latin typeface="Aileron Ultra-Bold"/>
                <a:ea typeface="Aileron Ultra-Bold"/>
                <a:cs typeface="Aileron Ultra-Bold"/>
                <a:sym typeface="Aileron Ultra-Bold"/>
              </a:rPr>
              <a:t>THÀNH VIÊN NHÓM</a:t>
            </a:r>
          </a:p>
        </p:txBody>
      </p:sp>
      <p:sp>
        <p:nvSpPr>
          <p:cNvPr name="TextBox 17" id="17"/>
          <p:cNvSpPr txBox="true"/>
          <p:nvPr/>
        </p:nvSpPr>
        <p:spPr>
          <a:xfrm rot="0">
            <a:off x="3036288" y="3870762"/>
            <a:ext cx="5344789" cy="494030"/>
          </a:xfrm>
          <a:prstGeom prst="rect">
            <a:avLst/>
          </a:prstGeom>
        </p:spPr>
        <p:txBody>
          <a:bodyPr anchor="t" rtlCol="false" tIns="0" lIns="0" bIns="0" rIns="0">
            <a:spAutoFit/>
          </a:bodyPr>
          <a:lstStyle/>
          <a:p>
            <a:pPr algn="ctr">
              <a:lnSpc>
                <a:spcPts val="4029"/>
              </a:lnSpc>
            </a:pPr>
            <a:r>
              <a:rPr lang="en-US" b="true" sz="3099">
                <a:solidFill>
                  <a:srgbClr val="191919"/>
                </a:solidFill>
                <a:latin typeface="Aileron Bold"/>
                <a:ea typeface="Aileron Bold"/>
                <a:cs typeface="Aileron Bold"/>
                <a:sym typeface="Aileron Bold"/>
              </a:rPr>
              <a:t>LÊ HỒNG NHẬT - 64TTNT1</a:t>
            </a:r>
          </a:p>
        </p:txBody>
      </p:sp>
      <p:sp>
        <p:nvSpPr>
          <p:cNvPr name="TextBox 18" id="18"/>
          <p:cNvSpPr txBox="true"/>
          <p:nvPr/>
        </p:nvSpPr>
        <p:spPr>
          <a:xfrm rot="0">
            <a:off x="3094465" y="5317292"/>
            <a:ext cx="5656932" cy="494030"/>
          </a:xfrm>
          <a:prstGeom prst="rect">
            <a:avLst/>
          </a:prstGeom>
        </p:spPr>
        <p:txBody>
          <a:bodyPr anchor="t" rtlCol="false" tIns="0" lIns="0" bIns="0" rIns="0">
            <a:spAutoFit/>
          </a:bodyPr>
          <a:lstStyle/>
          <a:p>
            <a:pPr algn="ctr">
              <a:lnSpc>
                <a:spcPts val="4029"/>
              </a:lnSpc>
            </a:pPr>
            <a:r>
              <a:rPr lang="en-US" b="true" sz="3099">
                <a:solidFill>
                  <a:srgbClr val="191919"/>
                </a:solidFill>
                <a:latin typeface="Aileron Bold"/>
                <a:ea typeface="Aileron Bold"/>
                <a:cs typeface="Aileron Bold"/>
                <a:sym typeface="Aileron Bold"/>
              </a:rPr>
              <a:t>MAI HOÀNG TÙNG - 64TTNT1</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483523" y="4100567"/>
            <a:ext cx="11775777" cy="3381789"/>
          </a:xfrm>
          <a:custGeom>
            <a:avLst/>
            <a:gdLst/>
            <a:ahLst/>
            <a:cxnLst/>
            <a:rect r="r" b="b" t="t" l="l"/>
            <a:pathLst>
              <a:path h="3381789" w="11775777">
                <a:moveTo>
                  <a:pt x="0" y="0"/>
                </a:moveTo>
                <a:lnTo>
                  <a:pt x="11775777" y="0"/>
                </a:lnTo>
                <a:lnTo>
                  <a:pt x="11775777" y="3381789"/>
                </a:lnTo>
                <a:lnTo>
                  <a:pt x="0" y="3381789"/>
                </a:lnTo>
                <a:lnTo>
                  <a:pt x="0" y="0"/>
                </a:lnTo>
                <a:close/>
              </a:path>
            </a:pathLst>
          </a:custGeom>
          <a:blipFill>
            <a:blip r:embed="rId2"/>
            <a:stretch>
              <a:fillRect l="0" t="0" r="0" b="-1455"/>
            </a:stretch>
          </a:blipFill>
        </p:spPr>
      </p:sp>
      <p:sp>
        <p:nvSpPr>
          <p:cNvPr name="TextBox 3" id="3"/>
          <p:cNvSpPr txBox="true"/>
          <p:nvPr/>
        </p:nvSpPr>
        <p:spPr>
          <a:xfrm rot="0">
            <a:off x="1206797" y="4690866"/>
            <a:ext cx="4088607" cy="2454555"/>
          </a:xfrm>
          <a:prstGeom prst="rect">
            <a:avLst/>
          </a:prstGeom>
        </p:spPr>
        <p:txBody>
          <a:bodyPr anchor="t" rtlCol="false" tIns="0" lIns="0" bIns="0" rIns="0">
            <a:spAutoFit/>
          </a:bodyPr>
          <a:lstStyle/>
          <a:p>
            <a:pPr algn="l">
              <a:lnSpc>
                <a:spcPts val="4884"/>
              </a:lnSpc>
              <a:spcBef>
                <a:spcPct val="0"/>
              </a:spcBef>
            </a:pPr>
            <a:r>
              <a:rPr lang="en-US" sz="3488">
                <a:solidFill>
                  <a:srgbClr val="191919"/>
                </a:solidFill>
                <a:latin typeface="Aileron"/>
                <a:ea typeface="Aileron"/>
                <a:cs typeface="Aileron"/>
                <a:sym typeface="Aileron"/>
              </a:rPr>
              <a:t>Tạo và chạy GridsearchCV để tìm ra giá trị K tốt nhất với mỗi giá trị cv </a:t>
            </a:r>
          </a:p>
        </p:txBody>
      </p:sp>
      <p:grpSp>
        <p:nvGrpSpPr>
          <p:cNvPr name="Group 4" id="4"/>
          <p:cNvGrpSpPr/>
          <p:nvPr/>
        </p:nvGrpSpPr>
        <p:grpSpPr>
          <a:xfrm rot="0">
            <a:off x="1028700" y="1028700"/>
            <a:ext cx="946844" cy="946844"/>
            <a:chOff x="0" y="0"/>
            <a:chExt cx="556826" cy="556826"/>
          </a:xfrm>
        </p:grpSpPr>
        <p:sp>
          <p:nvSpPr>
            <p:cNvPr name="Freeform 5" id="5"/>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6" id="6"/>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TextBox 7" id="7"/>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3. K-NEAREST NEIGHBORS</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5906936" y="4871493"/>
            <a:ext cx="11500026" cy="2508236"/>
          </a:xfrm>
          <a:custGeom>
            <a:avLst/>
            <a:gdLst/>
            <a:ahLst/>
            <a:cxnLst/>
            <a:rect r="r" b="b" t="t" l="l"/>
            <a:pathLst>
              <a:path h="2508236" w="11500026">
                <a:moveTo>
                  <a:pt x="0" y="0"/>
                </a:moveTo>
                <a:lnTo>
                  <a:pt x="11500026" y="0"/>
                </a:lnTo>
                <a:lnTo>
                  <a:pt x="11500026" y="2508236"/>
                </a:lnTo>
                <a:lnTo>
                  <a:pt x="0" y="2508236"/>
                </a:lnTo>
                <a:lnTo>
                  <a:pt x="0" y="0"/>
                </a:lnTo>
                <a:close/>
              </a:path>
            </a:pathLst>
          </a:custGeom>
          <a:blipFill>
            <a:blip r:embed="rId2"/>
            <a:stretch>
              <a:fillRect l="0" t="0" r="0" b="0"/>
            </a:stretch>
          </a:blipFill>
        </p:spPr>
      </p:sp>
      <p:sp>
        <p:nvSpPr>
          <p:cNvPr name="TextBox 6" id="6"/>
          <p:cNvSpPr txBox="true"/>
          <p:nvPr/>
        </p:nvSpPr>
        <p:spPr>
          <a:xfrm rot="0">
            <a:off x="1206797" y="4690866"/>
            <a:ext cx="4088607" cy="2454555"/>
          </a:xfrm>
          <a:prstGeom prst="rect">
            <a:avLst/>
          </a:prstGeom>
        </p:spPr>
        <p:txBody>
          <a:bodyPr anchor="t" rtlCol="false" tIns="0" lIns="0" bIns="0" rIns="0">
            <a:spAutoFit/>
          </a:bodyPr>
          <a:lstStyle/>
          <a:p>
            <a:pPr algn="l">
              <a:lnSpc>
                <a:spcPts val="4884"/>
              </a:lnSpc>
              <a:spcBef>
                <a:spcPct val="0"/>
              </a:spcBef>
            </a:pPr>
            <a:r>
              <a:rPr lang="en-US" sz="3488">
                <a:solidFill>
                  <a:srgbClr val="191919"/>
                </a:solidFill>
                <a:latin typeface="Aileron"/>
                <a:ea typeface="Aileron"/>
                <a:cs typeface="Aileron"/>
                <a:sym typeface="Aileron"/>
              </a:rPr>
              <a:t>Cập nhật khi có giá trị tốt hơn sau đó in ra giá trị tốt nhất cuối cùng </a:t>
            </a:r>
          </a:p>
        </p:txBody>
      </p:sp>
      <p:sp>
        <p:nvSpPr>
          <p:cNvPr name="TextBox 7" id="7"/>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3. K-NEAREST NEIGHBORS</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8710386" y="3875003"/>
            <a:ext cx="7256456" cy="3723696"/>
          </a:xfrm>
          <a:custGeom>
            <a:avLst/>
            <a:gdLst/>
            <a:ahLst/>
            <a:cxnLst/>
            <a:rect r="r" b="b" t="t" l="l"/>
            <a:pathLst>
              <a:path h="3723696" w="7256456">
                <a:moveTo>
                  <a:pt x="0" y="0"/>
                </a:moveTo>
                <a:lnTo>
                  <a:pt x="7256456" y="0"/>
                </a:lnTo>
                <a:lnTo>
                  <a:pt x="7256456" y="3723696"/>
                </a:lnTo>
                <a:lnTo>
                  <a:pt x="0" y="3723696"/>
                </a:lnTo>
                <a:lnTo>
                  <a:pt x="0" y="0"/>
                </a:lnTo>
                <a:close/>
              </a:path>
            </a:pathLst>
          </a:custGeom>
          <a:blipFill>
            <a:blip r:embed="rId2"/>
            <a:stretch>
              <a:fillRect l="0" t="0" r="-92083" b="0"/>
            </a:stretch>
          </a:blipFill>
        </p:spPr>
      </p:sp>
      <p:sp>
        <p:nvSpPr>
          <p:cNvPr name="TextBox 6" id="6"/>
          <p:cNvSpPr txBox="true"/>
          <p:nvPr/>
        </p:nvSpPr>
        <p:spPr>
          <a:xfrm rot="0">
            <a:off x="2895199" y="4671816"/>
            <a:ext cx="4088607" cy="2044345"/>
          </a:xfrm>
          <a:prstGeom prst="rect">
            <a:avLst/>
          </a:prstGeom>
        </p:spPr>
        <p:txBody>
          <a:bodyPr anchor="t" rtlCol="false" tIns="0" lIns="0" bIns="0" rIns="0">
            <a:spAutoFit/>
          </a:bodyPr>
          <a:lstStyle/>
          <a:p>
            <a:pPr algn="l">
              <a:lnSpc>
                <a:spcPts val="5444"/>
              </a:lnSpc>
              <a:spcBef>
                <a:spcPct val="0"/>
              </a:spcBef>
            </a:pPr>
            <a:r>
              <a:rPr lang="en-US" sz="3888">
                <a:solidFill>
                  <a:srgbClr val="191919"/>
                </a:solidFill>
                <a:latin typeface="Aileron"/>
                <a:ea typeface="Aileron"/>
                <a:cs typeface="Aileron"/>
                <a:sym typeface="Aileron"/>
              </a:rPr>
              <a:t>Cuối cùng in ra giá trị tốt nhất k=12 với cv=6</a:t>
            </a:r>
          </a:p>
        </p:txBody>
      </p:sp>
      <p:sp>
        <p:nvSpPr>
          <p:cNvPr name="TextBox 7" id="7"/>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3. K-NEAREST NEIGHBORS</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6338271" y="3679000"/>
            <a:ext cx="10921029" cy="6074324"/>
          </a:xfrm>
          <a:custGeom>
            <a:avLst/>
            <a:gdLst/>
            <a:ahLst/>
            <a:cxnLst/>
            <a:rect r="r" b="b" t="t" l="l"/>
            <a:pathLst>
              <a:path h="6074324" w="10921029">
                <a:moveTo>
                  <a:pt x="0" y="0"/>
                </a:moveTo>
                <a:lnTo>
                  <a:pt x="10921029" y="0"/>
                </a:lnTo>
                <a:lnTo>
                  <a:pt x="10921029" y="6074324"/>
                </a:lnTo>
                <a:lnTo>
                  <a:pt x="0" y="6074324"/>
                </a:lnTo>
                <a:lnTo>
                  <a:pt x="0" y="0"/>
                </a:lnTo>
                <a:close/>
              </a:path>
            </a:pathLst>
          </a:custGeom>
          <a:blipFill>
            <a:blip r:embed="rId2"/>
            <a:stretch>
              <a:fillRect l="0" t="0" r="0" b="0"/>
            </a:stretch>
          </a:blipFill>
        </p:spPr>
      </p:sp>
      <p:sp>
        <p:nvSpPr>
          <p:cNvPr name="TextBox 6" id="6"/>
          <p:cNvSpPr txBox="true"/>
          <p:nvPr/>
        </p:nvSpPr>
        <p:spPr>
          <a:xfrm rot="0">
            <a:off x="1502122" y="5057775"/>
            <a:ext cx="4088607" cy="2044345"/>
          </a:xfrm>
          <a:prstGeom prst="rect">
            <a:avLst/>
          </a:prstGeom>
        </p:spPr>
        <p:txBody>
          <a:bodyPr anchor="t" rtlCol="false" tIns="0" lIns="0" bIns="0" rIns="0">
            <a:spAutoFit/>
          </a:bodyPr>
          <a:lstStyle/>
          <a:p>
            <a:pPr algn="l">
              <a:lnSpc>
                <a:spcPts val="5444"/>
              </a:lnSpc>
              <a:spcBef>
                <a:spcPct val="0"/>
              </a:spcBef>
            </a:pPr>
            <a:r>
              <a:rPr lang="en-US" sz="3888">
                <a:solidFill>
                  <a:srgbClr val="191919"/>
                </a:solidFill>
                <a:latin typeface="Aileron"/>
                <a:ea typeface="Aileron"/>
                <a:cs typeface="Aileron"/>
                <a:sym typeface="Aileron"/>
              </a:rPr>
              <a:t>Đọc và xử lí dữ liệu trước khi chạy thuật toán </a:t>
            </a:r>
          </a:p>
        </p:txBody>
      </p:sp>
      <p:sp>
        <p:nvSpPr>
          <p:cNvPr name="TextBox 7" id="7"/>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3. K-NEAREST NEIGHBORS</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5366328" y="4423818"/>
            <a:ext cx="11429395" cy="3172708"/>
          </a:xfrm>
          <a:custGeom>
            <a:avLst/>
            <a:gdLst/>
            <a:ahLst/>
            <a:cxnLst/>
            <a:rect r="r" b="b" t="t" l="l"/>
            <a:pathLst>
              <a:path h="3172708" w="11429395">
                <a:moveTo>
                  <a:pt x="0" y="0"/>
                </a:moveTo>
                <a:lnTo>
                  <a:pt x="11429395" y="0"/>
                </a:lnTo>
                <a:lnTo>
                  <a:pt x="11429395" y="3172708"/>
                </a:lnTo>
                <a:lnTo>
                  <a:pt x="0" y="3172708"/>
                </a:lnTo>
                <a:lnTo>
                  <a:pt x="0" y="0"/>
                </a:lnTo>
                <a:close/>
              </a:path>
            </a:pathLst>
          </a:custGeom>
          <a:blipFill>
            <a:blip r:embed="rId2"/>
            <a:stretch>
              <a:fillRect l="0" t="0" r="0" b="0"/>
            </a:stretch>
          </a:blipFill>
        </p:spPr>
      </p:sp>
      <p:sp>
        <p:nvSpPr>
          <p:cNvPr name="TextBox 6" id="6"/>
          <p:cNvSpPr txBox="true"/>
          <p:nvPr/>
        </p:nvSpPr>
        <p:spPr>
          <a:xfrm rot="0">
            <a:off x="1502122" y="5057775"/>
            <a:ext cx="3694840" cy="1358545"/>
          </a:xfrm>
          <a:prstGeom prst="rect">
            <a:avLst/>
          </a:prstGeom>
        </p:spPr>
        <p:txBody>
          <a:bodyPr anchor="t" rtlCol="false" tIns="0" lIns="0" bIns="0" rIns="0">
            <a:spAutoFit/>
          </a:bodyPr>
          <a:lstStyle/>
          <a:p>
            <a:pPr algn="l">
              <a:lnSpc>
                <a:spcPts val="5444"/>
              </a:lnSpc>
              <a:spcBef>
                <a:spcPct val="0"/>
              </a:spcBef>
            </a:pPr>
            <a:r>
              <a:rPr lang="en-US" sz="3888">
                <a:solidFill>
                  <a:srgbClr val="191919"/>
                </a:solidFill>
                <a:latin typeface="Aileron"/>
                <a:ea typeface="Aileron"/>
                <a:cs typeface="Aileron"/>
                <a:sym typeface="Aileron"/>
              </a:rPr>
              <a:t>Huấn luyện mô hình KNN</a:t>
            </a:r>
          </a:p>
        </p:txBody>
      </p:sp>
      <p:sp>
        <p:nvSpPr>
          <p:cNvPr name="TextBox 7" id="7"/>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3. K-NEAREST NEIGHBORS</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5590729" y="3516524"/>
            <a:ext cx="10900940" cy="6343855"/>
          </a:xfrm>
          <a:custGeom>
            <a:avLst/>
            <a:gdLst/>
            <a:ahLst/>
            <a:cxnLst/>
            <a:rect r="r" b="b" t="t" l="l"/>
            <a:pathLst>
              <a:path h="6343855" w="10900940">
                <a:moveTo>
                  <a:pt x="0" y="0"/>
                </a:moveTo>
                <a:lnTo>
                  <a:pt x="10900940" y="0"/>
                </a:lnTo>
                <a:lnTo>
                  <a:pt x="10900940" y="6343855"/>
                </a:lnTo>
                <a:lnTo>
                  <a:pt x="0" y="6343855"/>
                </a:lnTo>
                <a:lnTo>
                  <a:pt x="0" y="0"/>
                </a:lnTo>
                <a:close/>
              </a:path>
            </a:pathLst>
          </a:custGeom>
          <a:blipFill>
            <a:blip r:embed="rId2"/>
            <a:stretch>
              <a:fillRect l="0" t="0" r="0" b="0"/>
            </a:stretch>
          </a:blipFill>
        </p:spPr>
      </p:sp>
      <p:sp>
        <p:nvSpPr>
          <p:cNvPr name="TextBox 6" id="6"/>
          <p:cNvSpPr txBox="true"/>
          <p:nvPr/>
        </p:nvSpPr>
        <p:spPr>
          <a:xfrm rot="0">
            <a:off x="1502122" y="5057775"/>
            <a:ext cx="4088607" cy="3415945"/>
          </a:xfrm>
          <a:prstGeom prst="rect">
            <a:avLst/>
          </a:prstGeom>
        </p:spPr>
        <p:txBody>
          <a:bodyPr anchor="t" rtlCol="false" tIns="0" lIns="0" bIns="0" rIns="0">
            <a:spAutoFit/>
          </a:bodyPr>
          <a:lstStyle/>
          <a:p>
            <a:pPr algn="l">
              <a:lnSpc>
                <a:spcPts val="5444"/>
              </a:lnSpc>
              <a:spcBef>
                <a:spcPct val="0"/>
              </a:spcBef>
            </a:pPr>
            <a:r>
              <a:rPr lang="en-US" sz="3888">
                <a:solidFill>
                  <a:srgbClr val="191919"/>
                </a:solidFill>
                <a:latin typeface="Aileron"/>
                <a:ea typeface="Aileron"/>
                <a:cs typeface="Aileron"/>
                <a:sym typeface="Aileron"/>
              </a:rPr>
              <a:t>Hàm dự đoán chất lượng giấc ngủ khi người dùng nhập vào dữ liệu</a:t>
            </a:r>
          </a:p>
        </p:txBody>
      </p:sp>
      <p:sp>
        <p:nvSpPr>
          <p:cNvPr name="TextBox 7" id="7"/>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3. K-NEAREST NEIGHBORS</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7557130" y="3366543"/>
            <a:ext cx="7888097" cy="6375816"/>
          </a:xfrm>
          <a:custGeom>
            <a:avLst/>
            <a:gdLst/>
            <a:ahLst/>
            <a:cxnLst/>
            <a:rect r="r" b="b" t="t" l="l"/>
            <a:pathLst>
              <a:path h="6375816" w="7888097">
                <a:moveTo>
                  <a:pt x="0" y="0"/>
                </a:moveTo>
                <a:lnTo>
                  <a:pt x="7888097" y="0"/>
                </a:lnTo>
                <a:lnTo>
                  <a:pt x="7888097" y="6375816"/>
                </a:lnTo>
                <a:lnTo>
                  <a:pt x="0" y="6375816"/>
                </a:lnTo>
                <a:lnTo>
                  <a:pt x="0" y="0"/>
                </a:lnTo>
                <a:close/>
              </a:path>
            </a:pathLst>
          </a:custGeom>
          <a:blipFill>
            <a:blip r:embed="rId2"/>
            <a:stretch>
              <a:fillRect l="0" t="-23085" r="-26537" b="-15650"/>
            </a:stretch>
          </a:blipFill>
        </p:spPr>
      </p:sp>
      <p:sp>
        <p:nvSpPr>
          <p:cNvPr name="TextBox 6" id="6"/>
          <p:cNvSpPr txBox="true"/>
          <p:nvPr/>
        </p:nvSpPr>
        <p:spPr>
          <a:xfrm rot="0">
            <a:off x="1975544" y="5057775"/>
            <a:ext cx="4088607" cy="2044345"/>
          </a:xfrm>
          <a:prstGeom prst="rect">
            <a:avLst/>
          </a:prstGeom>
        </p:spPr>
        <p:txBody>
          <a:bodyPr anchor="t" rtlCol="false" tIns="0" lIns="0" bIns="0" rIns="0">
            <a:spAutoFit/>
          </a:bodyPr>
          <a:lstStyle/>
          <a:p>
            <a:pPr algn="l">
              <a:lnSpc>
                <a:spcPts val="5444"/>
              </a:lnSpc>
              <a:spcBef>
                <a:spcPct val="0"/>
              </a:spcBef>
            </a:pPr>
            <a:r>
              <a:rPr lang="en-US" sz="3888">
                <a:solidFill>
                  <a:srgbClr val="191919"/>
                </a:solidFill>
                <a:latin typeface="Aileron"/>
                <a:ea typeface="Aileron"/>
                <a:cs typeface="Aileron"/>
                <a:sym typeface="Aileron"/>
              </a:rPr>
              <a:t>Tạo giao diện nhập bằng thư viện tkinter </a:t>
            </a:r>
          </a:p>
        </p:txBody>
      </p:sp>
      <p:sp>
        <p:nvSpPr>
          <p:cNvPr name="TextBox 7" id="7"/>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3. K-NEAREST NEIGHBORS</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8174175" y="3548880"/>
            <a:ext cx="6098080" cy="5826652"/>
          </a:xfrm>
          <a:custGeom>
            <a:avLst/>
            <a:gdLst/>
            <a:ahLst/>
            <a:cxnLst/>
            <a:rect r="r" b="b" t="t" l="l"/>
            <a:pathLst>
              <a:path h="5826652" w="6098080">
                <a:moveTo>
                  <a:pt x="0" y="0"/>
                </a:moveTo>
                <a:lnTo>
                  <a:pt x="6098081" y="0"/>
                </a:lnTo>
                <a:lnTo>
                  <a:pt x="6098081" y="5826652"/>
                </a:lnTo>
                <a:lnTo>
                  <a:pt x="0" y="5826652"/>
                </a:lnTo>
                <a:lnTo>
                  <a:pt x="0" y="0"/>
                </a:lnTo>
                <a:close/>
              </a:path>
            </a:pathLst>
          </a:custGeom>
          <a:blipFill>
            <a:blip r:embed="rId2"/>
            <a:stretch>
              <a:fillRect l="0" t="0" r="0" b="0"/>
            </a:stretch>
          </a:blipFill>
        </p:spPr>
      </p:sp>
      <p:sp>
        <p:nvSpPr>
          <p:cNvPr name="TextBox 6" id="6"/>
          <p:cNvSpPr txBox="true"/>
          <p:nvPr/>
        </p:nvSpPr>
        <p:spPr>
          <a:xfrm rot="0">
            <a:off x="1975544" y="5057775"/>
            <a:ext cx="4088607" cy="7057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 Giao diện nhập </a:t>
            </a:r>
          </a:p>
        </p:txBody>
      </p:sp>
      <p:sp>
        <p:nvSpPr>
          <p:cNvPr name="TextBox 7" id="7"/>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3. K-NEAREST NEIGHBORS</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1502122" y="5692037"/>
            <a:ext cx="7970581" cy="3787769"/>
          </a:xfrm>
          <a:custGeom>
            <a:avLst/>
            <a:gdLst/>
            <a:ahLst/>
            <a:cxnLst/>
            <a:rect r="r" b="b" t="t" l="l"/>
            <a:pathLst>
              <a:path h="3787769" w="7970581">
                <a:moveTo>
                  <a:pt x="0" y="0"/>
                </a:moveTo>
                <a:lnTo>
                  <a:pt x="7970581" y="0"/>
                </a:lnTo>
                <a:lnTo>
                  <a:pt x="7970581" y="3787769"/>
                </a:lnTo>
                <a:lnTo>
                  <a:pt x="0" y="3787769"/>
                </a:lnTo>
                <a:lnTo>
                  <a:pt x="0" y="0"/>
                </a:lnTo>
                <a:close/>
              </a:path>
            </a:pathLst>
          </a:custGeom>
          <a:blipFill>
            <a:blip r:embed="rId2"/>
            <a:stretch>
              <a:fillRect l="0" t="0" r="0" b="0"/>
            </a:stretch>
          </a:blipFill>
        </p:spPr>
      </p:sp>
      <p:sp>
        <p:nvSpPr>
          <p:cNvPr name="Freeform 6" id="6"/>
          <p:cNvSpPr/>
          <p:nvPr/>
        </p:nvSpPr>
        <p:spPr>
          <a:xfrm flipH="false" flipV="false" rot="0">
            <a:off x="10503710" y="5493753"/>
            <a:ext cx="6376117" cy="4090730"/>
          </a:xfrm>
          <a:custGeom>
            <a:avLst/>
            <a:gdLst/>
            <a:ahLst/>
            <a:cxnLst/>
            <a:rect r="r" b="b" t="t" l="l"/>
            <a:pathLst>
              <a:path h="4090730" w="6376117">
                <a:moveTo>
                  <a:pt x="0" y="0"/>
                </a:moveTo>
                <a:lnTo>
                  <a:pt x="6376116" y="0"/>
                </a:lnTo>
                <a:lnTo>
                  <a:pt x="6376116" y="4090730"/>
                </a:lnTo>
                <a:lnTo>
                  <a:pt x="0" y="4090730"/>
                </a:lnTo>
                <a:lnTo>
                  <a:pt x="0" y="0"/>
                </a:lnTo>
                <a:close/>
              </a:path>
            </a:pathLst>
          </a:custGeom>
          <a:blipFill>
            <a:blip r:embed="rId3"/>
            <a:stretch>
              <a:fillRect l="0" t="0" r="-1313" b="0"/>
            </a:stretch>
          </a:blipFill>
        </p:spPr>
      </p:sp>
      <p:sp>
        <p:nvSpPr>
          <p:cNvPr name="TextBox 7" id="7"/>
          <p:cNvSpPr txBox="true"/>
          <p:nvPr/>
        </p:nvSpPr>
        <p:spPr>
          <a:xfrm rot="0">
            <a:off x="1975544" y="3624401"/>
            <a:ext cx="15405391" cy="1519099"/>
          </a:xfrm>
          <a:prstGeom prst="rect">
            <a:avLst/>
          </a:prstGeom>
        </p:spPr>
        <p:txBody>
          <a:bodyPr anchor="t" rtlCol="false" tIns="0" lIns="0" bIns="0" rIns="0">
            <a:spAutoFit/>
          </a:bodyPr>
          <a:lstStyle/>
          <a:p>
            <a:pPr algn="l">
              <a:lnSpc>
                <a:spcPts val="4086"/>
              </a:lnSpc>
            </a:pPr>
            <a:r>
              <a:rPr lang="en-US" sz="2918">
                <a:solidFill>
                  <a:srgbClr val="191919"/>
                </a:solidFill>
                <a:latin typeface="Aileron"/>
                <a:ea typeface="Aileron"/>
                <a:cs typeface="Aileron"/>
                <a:sym typeface="Aileron"/>
              </a:rPr>
              <a:t>Giao diện sau khi nhập và in ra kết quả dự đoán </a:t>
            </a:r>
          </a:p>
          <a:p>
            <a:pPr algn="l">
              <a:lnSpc>
                <a:spcPts val="4086"/>
              </a:lnSpc>
              <a:spcBef>
                <a:spcPct val="0"/>
              </a:spcBef>
            </a:pPr>
            <a:r>
              <a:rPr lang="en-US" sz="2918">
                <a:solidFill>
                  <a:srgbClr val="191919"/>
                </a:solidFill>
                <a:latin typeface="Aileron"/>
                <a:ea typeface="Aileron"/>
                <a:cs typeface="Aileron"/>
                <a:sym typeface="Aileron"/>
              </a:rPr>
              <a:t>=&gt;Ta thấy độ chính xác của mô hình dừng lại ở mức khá thấp (xấp xỉ 69%) qua việc kết quả dự đoán có sự chênh lệch so với giá trị thực tế.</a:t>
            </a:r>
          </a:p>
        </p:txBody>
      </p:sp>
      <p:sp>
        <p:nvSpPr>
          <p:cNvPr name="TextBox 8" id="8"/>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3. K-NEAREST NEIGHBORS</a:t>
            </a:r>
          </a:p>
          <a:p>
            <a:pPr algn="ctr">
              <a:lnSpc>
                <a:spcPts val="4412"/>
              </a:lnSpc>
            </a:pPr>
          </a:p>
        </p:txBody>
      </p:sp>
      <p:sp>
        <p:nvSpPr>
          <p:cNvPr name="TextBox 9" id="9"/>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5258932" y="2790536"/>
            <a:ext cx="6902907" cy="7145824"/>
          </a:xfrm>
          <a:custGeom>
            <a:avLst/>
            <a:gdLst/>
            <a:ahLst/>
            <a:cxnLst/>
            <a:rect r="r" b="b" t="t" l="l"/>
            <a:pathLst>
              <a:path h="7145824" w="6902907">
                <a:moveTo>
                  <a:pt x="0" y="0"/>
                </a:moveTo>
                <a:lnTo>
                  <a:pt x="6902907" y="0"/>
                </a:lnTo>
                <a:lnTo>
                  <a:pt x="6902907" y="7145825"/>
                </a:lnTo>
                <a:lnTo>
                  <a:pt x="0" y="7145825"/>
                </a:lnTo>
                <a:lnTo>
                  <a:pt x="0" y="0"/>
                </a:lnTo>
                <a:close/>
              </a:path>
            </a:pathLst>
          </a:custGeom>
          <a:blipFill>
            <a:blip r:embed="rId2"/>
            <a:stretch>
              <a:fillRect l="0" t="0" r="0" b="0"/>
            </a:stretch>
          </a:blipFill>
        </p:spPr>
      </p:sp>
      <p:sp>
        <p:nvSpPr>
          <p:cNvPr name="TextBox 6" id="6"/>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3. K-NEAREST NEIGHBORS</a:t>
            </a:r>
          </a:p>
          <a:p>
            <a:pPr algn="ctr">
              <a:lnSpc>
                <a:spcPts val="4412"/>
              </a:lnSpc>
            </a:pP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287377" y="1019175"/>
            <a:ext cx="11724140" cy="800100"/>
          </a:xfrm>
          <a:prstGeom prst="rect">
            <a:avLst/>
          </a:prstGeom>
        </p:spPr>
        <p:txBody>
          <a:bodyPr anchor="t" rtlCol="false" tIns="0" lIns="0" bIns="0" rIns="0">
            <a:spAutoFit/>
          </a:bodyPr>
          <a:lstStyle/>
          <a:p>
            <a:pPr algn="ctr">
              <a:lnSpc>
                <a:spcPts val="6239"/>
              </a:lnSpc>
            </a:pPr>
            <a:r>
              <a:rPr lang="en-US" b="true" sz="5199" spc="155">
                <a:solidFill>
                  <a:srgbClr val="191919"/>
                </a:solidFill>
                <a:latin typeface="Aileron Ultra-Bold"/>
                <a:ea typeface="Aileron Ultra-Bold"/>
                <a:cs typeface="Aileron Ultra-Bold"/>
                <a:sym typeface="Aileron Ultra-Bold"/>
              </a:rPr>
              <a:t>NỘI DUNG</a:t>
            </a:r>
          </a:p>
        </p:txBody>
      </p:sp>
      <p:sp>
        <p:nvSpPr>
          <p:cNvPr name="TextBox 3" id="3"/>
          <p:cNvSpPr txBox="true"/>
          <p:nvPr/>
        </p:nvSpPr>
        <p:spPr>
          <a:xfrm rot="0">
            <a:off x="2308743" y="2208738"/>
            <a:ext cx="4115045"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GIỚI THIỆU</a:t>
            </a:r>
          </a:p>
        </p:txBody>
      </p:sp>
      <p:grpSp>
        <p:nvGrpSpPr>
          <p:cNvPr name="Group 4" id="4"/>
          <p:cNvGrpSpPr/>
          <p:nvPr/>
        </p:nvGrpSpPr>
        <p:grpSpPr>
          <a:xfrm rot="0">
            <a:off x="1593144" y="2097266"/>
            <a:ext cx="946844" cy="946844"/>
            <a:chOff x="0" y="0"/>
            <a:chExt cx="556826" cy="556826"/>
          </a:xfrm>
        </p:grpSpPr>
        <p:sp>
          <p:nvSpPr>
            <p:cNvPr name="Freeform 5" id="5"/>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6" id="6"/>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a:t>
              </a:r>
            </a:p>
          </p:txBody>
        </p:sp>
      </p:grpSp>
      <p:grpSp>
        <p:nvGrpSpPr>
          <p:cNvPr name="Group 7" id="7"/>
          <p:cNvGrpSpPr/>
          <p:nvPr/>
        </p:nvGrpSpPr>
        <p:grpSpPr>
          <a:xfrm rot="0">
            <a:off x="1593144" y="3546108"/>
            <a:ext cx="946844" cy="946844"/>
            <a:chOff x="0" y="0"/>
            <a:chExt cx="556826" cy="556826"/>
          </a:xfrm>
        </p:grpSpPr>
        <p:sp>
          <p:nvSpPr>
            <p:cNvPr name="Freeform 8" id="8"/>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9" id="9"/>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a:t>
              </a:r>
            </a:p>
          </p:txBody>
        </p:sp>
      </p:grpSp>
      <p:sp>
        <p:nvSpPr>
          <p:cNvPr name="TextBox 10" id="10"/>
          <p:cNvSpPr txBox="true"/>
          <p:nvPr/>
        </p:nvSpPr>
        <p:spPr>
          <a:xfrm rot="0">
            <a:off x="2539989" y="3657580"/>
            <a:ext cx="7681768"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XỬ LÍ DỮ LIỆU ĐẦU VÀO</a:t>
            </a:r>
          </a:p>
        </p:txBody>
      </p:sp>
      <p:grpSp>
        <p:nvGrpSpPr>
          <p:cNvPr name="Group 11" id="11"/>
          <p:cNvGrpSpPr/>
          <p:nvPr/>
        </p:nvGrpSpPr>
        <p:grpSpPr>
          <a:xfrm rot="0">
            <a:off x="1593144" y="4982969"/>
            <a:ext cx="946844" cy="946844"/>
            <a:chOff x="0" y="0"/>
            <a:chExt cx="556826" cy="556826"/>
          </a:xfrm>
        </p:grpSpPr>
        <p:sp>
          <p:nvSpPr>
            <p:cNvPr name="Freeform 12" id="12"/>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13" id="13"/>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TextBox 14" id="14"/>
          <p:cNvSpPr txBox="true"/>
          <p:nvPr/>
        </p:nvSpPr>
        <p:spPr>
          <a:xfrm rot="0">
            <a:off x="2539989" y="5094441"/>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grpSp>
        <p:nvGrpSpPr>
          <p:cNvPr name="Group 15" id="15"/>
          <p:cNvGrpSpPr/>
          <p:nvPr/>
        </p:nvGrpSpPr>
        <p:grpSpPr>
          <a:xfrm rot="0">
            <a:off x="1593144" y="6434638"/>
            <a:ext cx="946844" cy="946844"/>
            <a:chOff x="0" y="0"/>
            <a:chExt cx="556826" cy="556826"/>
          </a:xfrm>
        </p:grpSpPr>
        <p:sp>
          <p:nvSpPr>
            <p:cNvPr name="Freeform 16" id="16"/>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17" id="17"/>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IV</a:t>
              </a:r>
            </a:p>
          </p:txBody>
        </p:sp>
      </p:grpSp>
      <p:sp>
        <p:nvSpPr>
          <p:cNvPr name="TextBox 18" id="18"/>
          <p:cNvSpPr txBox="true"/>
          <p:nvPr/>
        </p:nvSpPr>
        <p:spPr>
          <a:xfrm rot="0">
            <a:off x="2539989" y="6529888"/>
            <a:ext cx="11011068"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KẾT LUẬN VÀ HƯỚNG PHÁT TRIỂN</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6767051" y="3884368"/>
            <a:ext cx="9966833" cy="1907093"/>
          </a:xfrm>
          <a:custGeom>
            <a:avLst/>
            <a:gdLst/>
            <a:ahLst/>
            <a:cxnLst/>
            <a:rect r="r" b="b" t="t" l="l"/>
            <a:pathLst>
              <a:path h="1907093" w="9966833">
                <a:moveTo>
                  <a:pt x="0" y="0"/>
                </a:moveTo>
                <a:lnTo>
                  <a:pt x="9966833" y="0"/>
                </a:lnTo>
                <a:lnTo>
                  <a:pt x="9966833" y="1907094"/>
                </a:lnTo>
                <a:lnTo>
                  <a:pt x="0" y="1907094"/>
                </a:lnTo>
                <a:lnTo>
                  <a:pt x="0" y="0"/>
                </a:lnTo>
                <a:close/>
              </a:path>
            </a:pathLst>
          </a:custGeom>
          <a:blipFill>
            <a:blip r:embed="rId2"/>
            <a:stretch>
              <a:fillRect l="0" t="0" r="0" b="0"/>
            </a:stretch>
          </a:blipFill>
        </p:spPr>
      </p:sp>
      <p:sp>
        <p:nvSpPr>
          <p:cNvPr name="Freeform 6" id="6"/>
          <p:cNvSpPr/>
          <p:nvPr/>
        </p:nvSpPr>
        <p:spPr>
          <a:xfrm flipH="false" flipV="false" rot="0">
            <a:off x="6136821" y="7298073"/>
            <a:ext cx="10843866" cy="421481"/>
          </a:xfrm>
          <a:custGeom>
            <a:avLst/>
            <a:gdLst/>
            <a:ahLst/>
            <a:cxnLst/>
            <a:rect r="r" b="b" t="t" l="l"/>
            <a:pathLst>
              <a:path h="421481" w="10843866">
                <a:moveTo>
                  <a:pt x="0" y="0"/>
                </a:moveTo>
                <a:lnTo>
                  <a:pt x="10843865" y="0"/>
                </a:lnTo>
                <a:lnTo>
                  <a:pt x="10843865" y="421481"/>
                </a:lnTo>
                <a:lnTo>
                  <a:pt x="0" y="421481"/>
                </a:lnTo>
                <a:lnTo>
                  <a:pt x="0" y="0"/>
                </a:lnTo>
                <a:close/>
              </a:path>
            </a:pathLst>
          </a:custGeom>
          <a:blipFill>
            <a:blip r:embed="rId3"/>
            <a:stretch>
              <a:fillRect l="-3686" t="0" r="-3686" b="0"/>
            </a:stretch>
          </a:blipFill>
        </p:spPr>
      </p:sp>
      <p:sp>
        <p:nvSpPr>
          <p:cNvPr name="TextBox 7" id="7"/>
          <p:cNvSpPr txBox="true"/>
          <p:nvPr/>
        </p:nvSpPr>
        <p:spPr>
          <a:xfrm rot="0">
            <a:off x="1975544" y="3798643"/>
            <a:ext cx="3793282" cy="21535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Xác định đặc trưng (X) và nhãn (y)</a:t>
            </a:r>
          </a:p>
        </p:txBody>
      </p:sp>
      <p:sp>
        <p:nvSpPr>
          <p:cNvPr name="TextBox 8" id="8"/>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4. LINEAR REGRESSION</a:t>
            </a:r>
          </a:p>
          <a:p>
            <a:pPr algn="ctr">
              <a:lnSpc>
                <a:spcPts val="4412"/>
              </a:lnSpc>
            </a:pPr>
          </a:p>
        </p:txBody>
      </p:sp>
      <p:sp>
        <p:nvSpPr>
          <p:cNvPr name="TextBox 9" id="9"/>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10" id="10"/>
          <p:cNvSpPr txBox="true"/>
          <p:nvPr/>
        </p:nvSpPr>
        <p:spPr>
          <a:xfrm rot="0">
            <a:off x="1704830" y="2909343"/>
            <a:ext cx="11336383" cy="904875"/>
          </a:xfrm>
          <a:prstGeom prst="rect">
            <a:avLst/>
          </a:prstGeom>
        </p:spPr>
        <p:txBody>
          <a:bodyPr anchor="t" rtlCol="false" tIns="0" lIns="0" bIns="0" rIns="0">
            <a:spAutoFit/>
          </a:bodyPr>
          <a:lstStyle/>
          <a:p>
            <a:pPr algn="ctr">
              <a:lnSpc>
                <a:spcPts val="3572"/>
              </a:lnSpc>
            </a:pPr>
            <a:r>
              <a:rPr lang="en-US" b="true" sz="2977" spc="89">
                <a:solidFill>
                  <a:srgbClr val="191919"/>
                </a:solidFill>
                <a:latin typeface="Aileron Ultra-Bold"/>
                <a:ea typeface="Aileron Ultra-Bold"/>
                <a:cs typeface="Aileron Ultra-Bold"/>
                <a:sym typeface="Aileron Ultra-Bold"/>
              </a:rPr>
              <a:t>4.1. LINEAR REGRESSION SỬ DỤNG THƯ VIỆN SKLEARN</a:t>
            </a:r>
          </a:p>
          <a:p>
            <a:pPr algn="ctr">
              <a:lnSpc>
                <a:spcPts val="3572"/>
              </a:lnSpc>
            </a:pPr>
          </a:p>
        </p:txBody>
      </p:sp>
      <p:sp>
        <p:nvSpPr>
          <p:cNvPr name="TextBox 11" id="11"/>
          <p:cNvSpPr txBox="true"/>
          <p:nvPr/>
        </p:nvSpPr>
        <p:spPr>
          <a:xfrm rot="0">
            <a:off x="1704830" y="6237959"/>
            <a:ext cx="3793282" cy="28774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Chia dữ liệu thành tập huấn luyện và kiểm tra</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7896876" y="4185693"/>
            <a:ext cx="8946323" cy="1544098"/>
          </a:xfrm>
          <a:custGeom>
            <a:avLst/>
            <a:gdLst/>
            <a:ahLst/>
            <a:cxnLst/>
            <a:rect r="r" b="b" t="t" l="l"/>
            <a:pathLst>
              <a:path h="1544098" w="8946323">
                <a:moveTo>
                  <a:pt x="0" y="0"/>
                </a:moveTo>
                <a:lnTo>
                  <a:pt x="8946323" y="0"/>
                </a:lnTo>
                <a:lnTo>
                  <a:pt x="8946323" y="1544098"/>
                </a:lnTo>
                <a:lnTo>
                  <a:pt x="0" y="1544098"/>
                </a:lnTo>
                <a:lnTo>
                  <a:pt x="0" y="0"/>
                </a:lnTo>
                <a:close/>
              </a:path>
            </a:pathLst>
          </a:custGeom>
          <a:blipFill>
            <a:blip r:embed="rId2"/>
            <a:stretch>
              <a:fillRect l="0" t="-5110" r="0" b="0"/>
            </a:stretch>
          </a:blipFill>
        </p:spPr>
      </p:sp>
      <p:sp>
        <p:nvSpPr>
          <p:cNvPr name="Freeform 6" id="6"/>
          <p:cNvSpPr/>
          <p:nvPr/>
        </p:nvSpPr>
        <p:spPr>
          <a:xfrm flipH="false" flipV="false" rot="0">
            <a:off x="7896876" y="6787066"/>
            <a:ext cx="8993921" cy="1339520"/>
          </a:xfrm>
          <a:custGeom>
            <a:avLst/>
            <a:gdLst/>
            <a:ahLst/>
            <a:cxnLst/>
            <a:rect r="r" b="b" t="t" l="l"/>
            <a:pathLst>
              <a:path h="1339520" w="8993921">
                <a:moveTo>
                  <a:pt x="0" y="0"/>
                </a:moveTo>
                <a:lnTo>
                  <a:pt x="8993921" y="0"/>
                </a:lnTo>
                <a:lnTo>
                  <a:pt x="8993921" y="1339520"/>
                </a:lnTo>
                <a:lnTo>
                  <a:pt x="0" y="1339520"/>
                </a:lnTo>
                <a:lnTo>
                  <a:pt x="0" y="0"/>
                </a:lnTo>
                <a:close/>
              </a:path>
            </a:pathLst>
          </a:custGeom>
          <a:blipFill>
            <a:blip r:embed="rId3"/>
            <a:stretch>
              <a:fillRect l="0" t="0" r="0" b="0"/>
            </a:stretch>
          </a:blipFill>
        </p:spPr>
      </p:sp>
      <p:sp>
        <p:nvSpPr>
          <p:cNvPr name="TextBox 7" id="7"/>
          <p:cNvSpPr txBox="true"/>
          <p:nvPr/>
        </p:nvSpPr>
        <p:spPr>
          <a:xfrm rot="0">
            <a:off x="1975544" y="3798643"/>
            <a:ext cx="3793282" cy="21535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Huấn luyện mô hình Linear Regression</a:t>
            </a:r>
          </a:p>
        </p:txBody>
      </p:sp>
      <p:sp>
        <p:nvSpPr>
          <p:cNvPr name="TextBox 8" id="8"/>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4. LINEAR REGRESSION</a:t>
            </a:r>
          </a:p>
          <a:p>
            <a:pPr algn="ctr">
              <a:lnSpc>
                <a:spcPts val="4412"/>
              </a:lnSpc>
            </a:pPr>
          </a:p>
        </p:txBody>
      </p:sp>
      <p:sp>
        <p:nvSpPr>
          <p:cNvPr name="TextBox 9" id="9"/>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10" id="10"/>
          <p:cNvSpPr txBox="true"/>
          <p:nvPr/>
        </p:nvSpPr>
        <p:spPr>
          <a:xfrm rot="0">
            <a:off x="1704830" y="2909343"/>
            <a:ext cx="11336383" cy="904875"/>
          </a:xfrm>
          <a:prstGeom prst="rect">
            <a:avLst/>
          </a:prstGeom>
        </p:spPr>
        <p:txBody>
          <a:bodyPr anchor="t" rtlCol="false" tIns="0" lIns="0" bIns="0" rIns="0">
            <a:spAutoFit/>
          </a:bodyPr>
          <a:lstStyle/>
          <a:p>
            <a:pPr algn="ctr">
              <a:lnSpc>
                <a:spcPts val="3572"/>
              </a:lnSpc>
            </a:pPr>
            <a:r>
              <a:rPr lang="en-US" b="true" sz="2977" spc="89">
                <a:solidFill>
                  <a:srgbClr val="191919"/>
                </a:solidFill>
                <a:latin typeface="Aileron Ultra-Bold"/>
                <a:ea typeface="Aileron Ultra-Bold"/>
                <a:cs typeface="Aileron Ultra-Bold"/>
                <a:sym typeface="Aileron Ultra-Bold"/>
              </a:rPr>
              <a:t>4.1. LINEAR REGRESSION SỬ DỤNG THƯ VIỆN SKLEARN</a:t>
            </a:r>
          </a:p>
          <a:p>
            <a:pPr algn="ctr">
              <a:lnSpc>
                <a:spcPts val="3572"/>
              </a:lnSpc>
            </a:pPr>
          </a:p>
        </p:txBody>
      </p:sp>
      <p:sp>
        <p:nvSpPr>
          <p:cNvPr name="TextBox 11" id="11"/>
          <p:cNvSpPr txBox="true"/>
          <p:nvPr/>
        </p:nvSpPr>
        <p:spPr>
          <a:xfrm rot="0">
            <a:off x="1975544" y="6751118"/>
            <a:ext cx="3793282" cy="14296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Dự đoán trên tập kiểm tra</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7373021" y="4016737"/>
            <a:ext cx="9174923" cy="1868966"/>
          </a:xfrm>
          <a:custGeom>
            <a:avLst/>
            <a:gdLst/>
            <a:ahLst/>
            <a:cxnLst/>
            <a:rect r="r" b="b" t="t" l="l"/>
            <a:pathLst>
              <a:path h="1868966" w="9174923">
                <a:moveTo>
                  <a:pt x="0" y="0"/>
                </a:moveTo>
                <a:lnTo>
                  <a:pt x="9174923" y="0"/>
                </a:lnTo>
                <a:lnTo>
                  <a:pt x="9174923" y="1868966"/>
                </a:lnTo>
                <a:lnTo>
                  <a:pt x="0" y="1868966"/>
                </a:lnTo>
                <a:lnTo>
                  <a:pt x="0" y="0"/>
                </a:lnTo>
                <a:close/>
              </a:path>
            </a:pathLst>
          </a:custGeom>
          <a:blipFill>
            <a:blip r:embed="rId2"/>
            <a:stretch>
              <a:fillRect l="0" t="0" r="0" b="0"/>
            </a:stretch>
          </a:blipFill>
        </p:spPr>
      </p:sp>
      <p:sp>
        <p:nvSpPr>
          <p:cNvPr name="Freeform 6" id="6"/>
          <p:cNvSpPr/>
          <p:nvPr/>
        </p:nvSpPr>
        <p:spPr>
          <a:xfrm flipH="false" flipV="false" rot="0">
            <a:off x="7373021" y="6561978"/>
            <a:ext cx="8876784" cy="2083752"/>
          </a:xfrm>
          <a:custGeom>
            <a:avLst/>
            <a:gdLst/>
            <a:ahLst/>
            <a:cxnLst/>
            <a:rect r="r" b="b" t="t" l="l"/>
            <a:pathLst>
              <a:path h="2083752" w="8876784">
                <a:moveTo>
                  <a:pt x="0" y="0"/>
                </a:moveTo>
                <a:lnTo>
                  <a:pt x="8876784" y="0"/>
                </a:lnTo>
                <a:lnTo>
                  <a:pt x="8876784" y="2083752"/>
                </a:lnTo>
                <a:lnTo>
                  <a:pt x="0" y="2083752"/>
                </a:lnTo>
                <a:lnTo>
                  <a:pt x="0" y="0"/>
                </a:lnTo>
                <a:close/>
              </a:path>
            </a:pathLst>
          </a:custGeom>
          <a:blipFill>
            <a:blip r:embed="rId3"/>
            <a:stretch>
              <a:fillRect l="0" t="0" r="0" b="0"/>
            </a:stretch>
          </a:blipFill>
        </p:spPr>
      </p:sp>
      <p:sp>
        <p:nvSpPr>
          <p:cNvPr name="TextBox 7" id="7"/>
          <p:cNvSpPr txBox="true"/>
          <p:nvPr/>
        </p:nvSpPr>
        <p:spPr>
          <a:xfrm rot="0">
            <a:off x="2082367" y="4555474"/>
            <a:ext cx="4263300" cy="7057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Đánh giá mô hình</a:t>
            </a:r>
          </a:p>
        </p:txBody>
      </p:sp>
      <p:sp>
        <p:nvSpPr>
          <p:cNvPr name="TextBox 8" id="8"/>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4. LINEAR REGRESSION</a:t>
            </a:r>
          </a:p>
          <a:p>
            <a:pPr algn="ctr">
              <a:lnSpc>
                <a:spcPts val="4412"/>
              </a:lnSpc>
            </a:pPr>
          </a:p>
        </p:txBody>
      </p:sp>
      <p:sp>
        <p:nvSpPr>
          <p:cNvPr name="TextBox 9" id="9"/>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10" id="10"/>
          <p:cNvSpPr txBox="true"/>
          <p:nvPr/>
        </p:nvSpPr>
        <p:spPr>
          <a:xfrm rot="0">
            <a:off x="1704830" y="2909343"/>
            <a:ext cx="11336383" cy="904875"/>
          </a:xfrm>
          <a:prstGeom prst="rect">
            <a:avLst/>
          </a:prstGeom>
        </p:spPr>
        <p:txBody>
          <a:bodyPr anchor="t" rtlCol="false" tIns="0" lIns="0" bIns="0" rIns="0">
            <a:spAutoFit/>
          </a:bodyPr>
          <a:lstStyle/>
          <a:p>
            <a:pPr algn="ctr">
              <a:lnSpc>
                <a:spcPts val="3572"/>
              </a:lnSpc>
            </a:pPr>
            <a:r>
              <a:rPr lang="en-US" b="true" sz="2977" spc="89">
                <a:solidFill>
                  <a:srgbClr val="191919"/>
                </a:solidFill>
                <a:latin typeface="Aileron Ultra-Bold"/>
                <a:ea typeface="Aileron Ultra-Bold"/>
                <a:cs typeface="Aileron Ultra-Bold"/>
                <a:sym typeface="Aileron Ultra-Bold"/>
              </a:rPr>
              <a:t>4.1. LINEAR REGRESSION SỬ DỤNG THƯ VIỆN SKLEARN</a:t>
            </a:r>
          </a:p>
          <a:p>
            <a:pPr algn="ctr">
              <a:lnSpc>
                <a:spcPts val="3572"/>
              </a:lnSpc>
            </a:pPr>
          </a:p>
        </p:txBody>
      </p:sp>
      <p:sp>
        <p:nvSpPr>
          <p:cNvPr name="TextBox 11" id="11"/>
          <p:cNvSpPr txBox="true"/>
          <p:nvPr/>
        </p:nvSpPr>
        <p:spPr>
          <a:xfrm rot="0">
            <a:off x="2082367" y="7208108"/>
            <a:ext cx="4476945" cy="7057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In kết quả đánh giá</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7841181" y="3715048"/>
            <a:ext cx="6401770" cy="2905849"/>
          </a:xfrm>
          <a:custGeom>
            <a:avLst/>
            <a:gdLst/>
            <a:ahLst/>
            <a:cxnLst/>
            <a:rect r="r" b="b" t="t" l="l"/>
            <a:pathLst>
              <a:path h="2905849" w="6401770">
                <a:moveTo>
                  <a:pt x="0" y="0"/>
                </a:moveTo>
                <a:lnTo>
                  <a:pt x="6401770" y="0"/>
                </a:lnTo>
                <a:lnTo>
                  <a:pt x="6401770" y="2905849"/>
                </a:lnTo>
                <a:lnTo>
                  <a:pt x="0" y="2905849"/>
                </a:lnTo>
                <a:lnTo>
                  <a:pt x="0" y="0"/>
                </a:lnTo>
                <a:close/>
              </a:path>
            </a:pathLst>
          </a:custGeom>
          <a:blipFill>
            <a:blip r:embed="rId2"/>
            <a:stretch>
              <a:fillRect l="0" t="-10153" r="0" b="0"/>
            </a:stretch>
          </a:blipFill>
        </p:spPr>
      </p:sp>
      <p:sp>
        <p:nvSpPr>
          <p:cNvPr name="TextBox 6" id="6"/>
          <p:cNvSpPr txBox="true"/>
          <p:nvPr/>
        </p:nvSpPr>
        <p:spPr>
          <a:xfrm rot="0">
            <a:off x="1704830" y="2227975"/>
            <a:ext cx="6469345"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4. LINEAR REGRESSION</a:t>
            </a:r>
          </a:p>
          <a:p>
            <a:pPr algn="ctr">
              <a:lnSpc>
                <a:spcPts val="4412"/>
              </a:lnSpc>
            </a:pP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1704830" y="2909343"/>
            <a:ext cx="11336383" cy="904875"/>
          </a:xfrm>
          <a:prstGeom prst="rect">
            <a:avLst/>
          </a:prstGeom>
        </p:spPr>
        <p:txBody>
          <a:bodyPr anchor="t" rtlCol="false" tIns="0" lIns="0" bIns="0" rIns="0">
            <a:spAutoFit/>
          </a:bodyPr>
          <a:lstStyle/>
          <a:p>
            <a:pPr algn="ctr">
              <a:lnSpc>
                <a:spcPts val="3572"/>
              </a:lnSpc>
            </a:pPr>
            <a:r>
              <a:rPr lang="en-US" b="true" sz="2977" spc="89">
                <a:solidFill>
                  <a:srgbClr val="191919"/>
                </a:solidFill>
                <a:latin typeface="Aileron Ultra-Bold"/>
                <a:ea typeface="Aileron Ultra-Bold"/>
                <a:cs typeface="Aileron Ultra-Bold"/>
                <a:sym typeface="Aileron Ultra-Bold"/>
              </a:rPr>
              <a:t>4.1. LINEAR REGRESSION SỬ DỤNG THƯ VIỆN SKLEARN</a:t>
            </a:r>
          </a:p>
          <a:p>
            <a:pPr algn="ctr">
              <a:lnSpc>
                <a:spcPts val="3572"/>
              </a:lnSpc>
            </a:pPr>
          </a:p>
        </p:txBody>
      </p:sp>
      <p:sp>
        <p:nvSpPr>
          <p:cNvPr name="TextBox 9" id="9"/>
          <p:cNvSpPr txBox="true"/>
          <p:nvPr/>
        </p:nvSpPr>
        <p:spPr>
          <a:xfrm rot="0">
            <a:off x="2701030" y="4747755"/>
            <a:ext cx="4476945" cy="7057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Kết quả</a:t>
            </a:r>
          </a:p>
        </p:txBody>
      </p:sp>
      <p:sp>
        <p:nvSpPr>
          <p:cNvPr name="TextBox 10" id="10"/>
          <p:cNvSpPr txBox="true"/>
          <p:nvPr/>
        </p:nvSpPr>
        <p:spPr>
          <a:xfrm rot="0">
            <a:off x="2701030" y="7554347"/>
            <a:ext cx="13855955" cy="14296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Nhận thấy sự sự thiếu hiệu quả nên áp dụng thêm Polynomial Features để cải thiện chất lượng</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7897034" y="3791248"/>
            <a:ext cx="7365034" cy="5720529"/>
          </a:xfrm>
          <a:custGeom>
            <a:avLst/>
            <a:gdLst/>
            <a:ahLst/>
            <a:cxnLst/>
            <a:rect r="r" b="b" t="t" l="l"/>
            <a:pathLst>
              <a:path h="5720529" w="7365034">
                <a:moveTo>
                  <a:pt x="0" y="0"/>
                </a:moveTo>
                <a:lnTo>
                  <a:pt x="7365034" y="0"/>
                </a:lnTo>
                <a:lnTo>
                  <a:pt x="7365034" y="5720529"/>
                </a:lnTo>
                <a:lnTo>
                  <a:pt x="0" y="5720529"/>
                </a:lnTo>
                <a:lnTo>
                  <a:pt x="0" y="0"/>
                </a:lnTo>
                <a:close/>
              </a:path>
            </a:pathLst>
          </a:custGeom>
          <a:blipFill>
            <a:blip r:embed="rId2"/>
            <a:stretch>
              <a:fillRect l="0" t="0" r="0" b="0"/>
            </a:stretch>
          </a:blipFill>
        </p:spPr>
      </p:sp>
      <p:sp>
        <p:nvSpPr>
          <p:cNvPr name="TextBox 6" id="6"/>
          <p:cNvSpPr txBox="true"/>
          <p:nvPr/>
        </p:nvSpPr>
        <p:spPr>
          <a:xfrm rot="0">
            <a:off x="1199616" y="2098327"/>
            <a:ext cx="6383888"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4. LINEAR REGRESSION</a:t>
            </a:r>
          </a:p>
          <a:p>
            <a:pPr algn="ctr">
              <a:lnSpc>
                <a:spcPts val="4412"/>
              </a:lnSpc>
            </a:pP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1418215" y="2886373"/>
            <a:ext cx="16869785" cy="904875"/>
          </a:xfrm>
          <a:prstGeom prst="rect">
            <a:avLst/>
          </a:prstGeom>
        </p:spPr>
        <p:txBody>
          <a:bodyPr anchor="t" rtlCol="false" tIns="0" lIns="0" bIns="0" rIns="0">
            <a:spAutoFit/>
          </a:bodyPr>
          <a:lstStyle/>
          <a:p>
            <a:pPr algn="ctr">
              <a:lnSpc>
                <a:spcPts val="3572"/>
              </a:lnSpc>
            </a:pPr>
            <a:r>
              <a:rPr lang="en-US" b="true" sz="2977" spc="89">
                <a:solidFill>
                  <a:srgbClr val="191919"/>
                </a:solidFill>
                <a:latin typeface="Aileron Ultra-Bold"/>
                <a:ea typeface="Aileron Ultra-Bold"/>
                <a:cs typeface="Aileron Ultra-Bold"/>
                <a:sym typeface="Aileron Ultra-Bold"/>
              </a:rPr>
              <a:t>4.2. ÁP DỤNG POLYNOMIAL FEATURES ĐỂ CẢI THIỆN ĐỘ CHÍNH XÁC CỦA THUẬT TOÁN</a:t>
            </a:r>
          </a:p>
          <a:p>
            <a:pPr algn="ctr">
              <a:lnSpc>
                <a:spcPts val="3572"/>
              </a:lnSpc>
            </a:pPr>
          </a:p>
        </p:txBody>
      </p:sp>
      <p:sp>
        <p:nvSpPr>
          <p:cNvPr name="TextBox 9" id="9"/>
          <p:cNvSpPr txBox="true"/>
          <p:nvPr/>
        </p:nvSpPr>
        <p:spPr>
          <a:xfrm rot="0">
            <a:off x="1694403" y="4367822"/>
            <a:ext cx="3237805" cy="43252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Thử các giá trị degree để có thể cải thiện độ chính xác của thuật toán</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6599234" y="7245287"/>
            <a:ext cx="9875177" cy="944993"/>
          </a:xfrm>
          <a:custGeom>
            <a:avLst/>
            <a:gdLst/>
            <a:ahLst/>
            <a:cxnLst/>
            <a:rect r="r" b="b" t="t" l="l"/>
            <a:pathLst>
              <a:path h="944993" w="9875177">
                <a:moveTo>
                  <a:pt x="0" y="0"/>
                </a:moveTo>
                <a:lnTo>
                  <a:pt x="9875177" y="0"/>
                </a:lnTo>
                <a:lnTo>
                  <a:pt x="9875177" y="944993"/>
                </a:lnTo>
                <a:lnTo>
                  <a:pt x="0" y="944993"/>
                </a:lnTo>
                <a:lnTo>
                  <a:pt x="0" y="0"/>
                </a:lnTo>
                <a:close/>
              </a:path>
            </a:pathLst>
          </a:custGeom>
          <a:blipFill>
            <a:blip r:embed="rId2"/>
            <a:stretch>
              <a:fillRect l="0" t="0" r="0" b="0"/>
            </a:stretch>
          </a:blipFill>
        </p:spPr>
      </p:sp>
      <p:sp>
        <p:nvSpPr>
          <p:cNvPr name="Freeform 6" id="6"/>
          <p:cNvSpPr/>
          <p:nvPr/>
        </p:nvSpPr>
        <p:spPr>
          <a:xfrm flipH="false" flipV="false" rot="0">
            <a:off x="6599234" y="4226908"/>
            <a:ext cx="9103292" cy="2069491"/>
          </a:xfrm>
          <a:custGeom>
            <a:avLst/>
            <a:gdLst/>
            <a:ahLst/>
            <a:cxnLst/>
            <a:rect r="r" b="b" t="t" l="l"/>
            <a:pathLst>
              <a:path h="2069491" w="9103292">
                <a:moveTo>
                  <a:pt x="0" y="0"/>
                </a:moveTo>
                <a:lnTo>
                  <a:pt x="9103292" y="0"/>
                </a:lnTo>
                <a:lnTo>
                  <a:pt x="9103292" y="2069490"/>
                </a:lnTo>
                <a:lnTo>
                  <a:pt x="0" y="2069490"/>
                </a:lnTo>
                <a:lnTo>
                  <a:pt x="0" y="0"/>
                </a:lnTo>
                <a:close/>
              </a:path>
            </a:pathLst>
          </a:custGeom>
          <a:blipFill>
            <a:blip r:embed="rId3"/>
            <a:stretch>
              <a:fillRect l="0" t="-3097" r="0" b="0"/>
            </a:stretch>
          </a:blipFill>
        </p:spPr>
      </p:sp>
      <p:sp>
        <p:nvSpPr>
          <p:cNvPr name="TextBox 7" id="7"/>
          <p:cNvSpPr txBox="true"/>
          <p:nvPr/>
        </p:nvSpPr>
        <p:spPr>
          <a:xfrm rot="0">
            <a:off x="1199616" y="2098327"/>
            <a:ext cx="6383888"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4. LINEAR REGRESSION</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9" id="9"/>
          <p:cNvSpPr txBox="true"/>
          <p:nvPr/>
        </p:nvSpPr>
        <p:spPr>
          <a:xfrm rot="0">
            <a:off x="1418215" y="2886373"/>
            <a:ext cx="16869785" cy="904875"/>
          </a:xfrm>
          <a:prstGeom prst="rect">
            <a:avLst/>
          </a:prstGeom>
        </p:spPr>
        <p:txBody>
          <a:bodyPr anchor="t" rtlCol="false" tIns="0" lIns="0" bIns="0" rIns="0">
            <a:spAutoFit/>
          </a:bodyPr>
          <a:lstStyle/>
          <a:p>
            <a:pPr algn="ctr">
              <a:lnSpc>
                <a:spcPts val="3572"/>
              </a:lnSpc>
            </a:pPr>
            <a:r>
              <a:rPr lang="en-US" b="true" sz="2977" spc="89">
                <a:solidFill>
                  <a:srgbClr val="191919"/>
                </a:solidFill>
                <a:latin typeface="Aileron Ultra-Bold"/>
                <a:ea typeface="Aileron Ultra-Bold"/>
                <a:cs typeface="Aileron Ultra-Bold"/>
                <a:sym typeface="Aileron Ultra-Bold"/>
              </a:rPr>
              <a:t>4.2. ÁP DỤNG POLYNOMIAL FEATURES ĐỂ CẢI THIỆN ĐỘ CHÍNH XÁC CỦA THUẬT TOÁN</a:t>
            </a:r>
          </a:p>
          <a:p>
            <a:pPr algn="ctr">
              <a:lnSpc>
                <a:spcPts val="3572"/>
              </a:lnSpc>
            </a:pPr>
          </a:p>
        </p:txBody>
      </p:sp>
      <p:sp>
        <p:nvSpPr>
          <p:cNvPr name="TextBox 10" id="10"/>
          <p:cNvSpPr txBox="true"/>
          <p:nvPr/>
        </p:nvSpPr>
        <p:spPr>
          <a:xfrm rot="0">
            <a:off x="1694403" y="4367822"/>
            <a:ext cx="3237805" cy="28774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Degree =4 đạt giá trị cao nhất nên ta sử dụng nó</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7755037" y="5418512"/>
            <a:ext cx="8645505" cy="3033510"/>
          </a:xfrm>
          <a:custGeom>
            <a:avLst/>
            <a:gdLst/>
            <a:ahLst/>
            <a:cxnLst/>
            <a:rect r="r" b="b" t="t" l="l"/>
            <a:pathLst>
              <a:path h="3033510" w="8645505">
                <a:moveTo>
                  <a:pt x="0" y="0"/>
                </a:moveTo>
                <a:lnTo>
                  <a:pt x="8645504" y="0"/>
                </a:lnTo>
                <a:lnTo>
                  <a:pt x="8645504" y="3033510"/>
                </a:lnTo>
                <a:lnTo>
                  <a:pt x="0" y="3033510"/>
                </a:lnTo>
                <a:lnTo>
                  <a:pt x="0" y="0"/>
                </a:lnTo>
                <a:close/>
              </a:path>
            </a:pathLst>
          </a:custGeom>
          <a:blipFill>
            <a:blip r:embed="rId2"/>
            <a:stretch>
              <a:fillRect l="0" t="0" r="0" b="0"/>
            </a:stretch>
          </a:blipFill>
        </p:spPr>
      </p:sp>
      <p:sp>
        <p:nvSpPr>
          <p:cNvPr name="TextBox 6" id="6"/>
          <p:cNvSpPr txBox="true"/>
          <p:nvPr/>
        </p:nvSpPr>
        <p:spPr>
          <a:xfrm rot="0">
            <a:off x="1199616" y="2098327"/>
            <a:ext cx="6383888"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4. LINEAR REGRESSION</a:t>
            </a:r>
          </a:p>
          <a:p>
            <a:pPr algn="ctr">
              <a:lnSpc>
                <a:spcPts val="4412"/>
              </a:lnSpc>
            </a:pP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1418215" y="2886373"/>
            <a:ext cx="16869785" cy="904875"/>
          </a:xfrm>
          <a:prstGeom prst="rect">
            <a:avLst/>
          </a:prstGeom>
        </p:spPr>
        <p:txBody>
          <a:bodyPr anchor="t" rtlCol="false" tIns="0" lIns="0" bIns="0" rIns="0">
            <a:spAutoFit/>
          </a:bodyPr>
          <a:lstStyle/>
          <a:p>
            <a:pPr algn="ctr">
              <a:lnSpc>
                <a:spcPts val="3572"/>
              </a:lnSpc>
            </a:pPr>
            <a:r>
              <a:rPr lang="en-US" b="true" sz="2977" spc="89">
                <a:solidFill>
                  <a:srgbClr val="191919"/>
                </a:solidFill>
                <a:latin typeface="Aileron Ultra-Bold"/>
                <a:ea typeface="Aileron Ultra-Bold"/>
                <a:cs typeface="Aileron Ultra-Bold"/>
                <a:sym typeface="Aileron Ultra-Bold"/>
              </a:rPr>
              <a:t>4.2. ÁP DỤNG POLYNOMIAL FEATURES ĐỂ CẢI THIỆN ĐỘ CHÍNH XÁC CỦA THUẬT TOÁN</a:t>
            </a:r>
          </a:p>
          <a:p>
            <a:pPr algn="ctr">
              <a:lnSpc>
                <a:spcPts val="3572"/>
              </a:lnSpc>
            </a:pPr>
          </a:p>
        </p:txBody>
      </p:sp>
      <p:sp>
        <p:nvSpPr>
          <p:cNvPr name="TextBox 9" id="9"/>
          <p:cNvSpPr txBox="true"/>
          <p:nvPr/>
        </p:nvSpPr>
        <p:spPr>
          <a:xfrm rot="0">
            <a:off x="1694403" y="4367822"/>
            <a:ext cx="3858826" cy="5049166"/>
          </a:xfrm>
          <a:prstGeom prst="rect">
            <a:avLst/>
          </a:prstGeom>
        </p:spPr>
        <p:txBody>
          <a:bodyPr anchor="t" rtlCol="false" tIns="0" lIns="0" bIns="0" rIns="0">
            <a:spAutoFit/>
          </a:bodyPr>
          <a:lstStyle/>
          <a:p>
            <a:pPr algn="l">
              <a:lnSpc>
                <a:spcPts val="5724"/>
              </a:lnSpc>
              <a:spcBef>
                <a:spcPct val="0"/>
              </a:spcBef>
            </a:pPr>
            <a:r>
              <a:rPr lang="en-US" sz="4088">
                <a:solidFill>
                  <a:srgbClr val="191919"/>
                </a:solidFill>
                <a:latin typeface="Aileron"/>
                <a:ea typeface="Aileron"/>
                <a:cs typeface="Aileron"/>
                <a:sym typeface="Aileron"/>
              </a:rPr>
              <a:t>Sau khi áp dụng ta được kết quả được cả thiện rõ rệt bởi mô hình học được những quan hệ phi tuyến tính</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6820029" y="3024210"/>
            <a:ext cx="10288324" cy="6687410"/>
          </a:xfrm>
          <a:custGeom>
            <a:avLst/>
            <a:gdLst/>
            <a:ahLst/>
            <a:cxnLst/>
            <a:rect r="r" b="b" t="t" l="l"/>
            <a:pathLst>
              <a:path h="6687410" w="10288324">
                <a:moveTo>
                  <a:pt x="0" y="0"/>
                </a:moveTo>
                <a:lnTo>
                  <a:pt x="10288324" y="0"/>
                </a:lnTo>
                <a:lnTo>
                  <a:pt x="10288324" y="6687410"/>
                </a:lnTo>
                <a:lnTo>
                  <a:pt x="0" y="6687410"/>
                </a:lnTo>
                <a:lnTo>
                  <a:pt x="0" y="0"/>
                </a:lnTo>
                <a:close/>
              </a:path>
            </a:pathLst>
          </a:custGeom>
          <a:blipFill>
            <a:blip r:embed="rId2"/>
            <a:stretch>
              <a:fillRect l="0" t="0" r="0" b="0"/>
            </a:stretch>
          </a:blipFill>
        </p:spPr>
      </p:sp>
      <p:sp>
        <p:nvSpPr>
          <p:cNvPr name="TextBox 6" id="6"/>
          <p:cNvSpPr txBox="true"/>
          <p:nvPr/>
        </p:nvSpPr>
        <p:spPr>
          <a:xfrm rot="0">
            <a:off x="1632928" y="2122937"/>
            <a:ext cx="15022143" cy="562562"/>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5. SO SÁNH ĐỘ CHÍNH XÁC CỦA KNN VÀ LINEAR REGRESSION</a:t>
            </a: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550510" y="2948010"/>
            <a:ext cx="6269519" cy="5991168"/>
          </a:xfrm>
          <a:prstGeom prst="rect">
            <a:avLst/>
          </a:prstGeom>
        </p:spPr>
        <p:txBody>
          <a:bodyPr anchor="t" rtlCol="false" tIns="0" lIns="0" bIns="0" rIns="0">
            <a:spAutoFit/>
          </a:bodyPr>
          <a:lstStyle/>
          <a:p>
            <a:pPr algn="l">
              <a:lnSpc>
                <a:spcPts val="4728"/>
              </a:lnSpc>
              <a:spcBef>
                <a:spcPct val="0"/>
              </a:spcBef>
            </a:pPr>
            <a:r>
              <a:rPr lang="en-US" sz="3377">
                <a:solidFill>
                  <a:srgbClr val="191919"/>
                </a:solidFill>
                <a:latin typeface="Aileron"/>
                <a:ea typeface="Aileron"/>
                <a:cs typeface="Aileron"/>
                <a:sym typeface="Aileron"/>
              </a:rPr>
              <a:t>   </a:t>
            </a:r>
            <a:r>
              <a:rPr lang="en-US" b="true" sz="3377">
                <a:solidFill>
                  <a:srgbClr val="191919"/>
                </a:solidFill>
                <a:latin typeface="Aileron Bold"/>
                <a:ea typeface="Aileron Bold"/>
                <a:cs typeface="Aileron Bold"/>
                <a:sym typeface="Aileron Bold"/>
              </a:rPr>
              <a:t> Linear Regression (LR)</a:t>
            </a:r>
            <a:r>
              <a:rPr lang="en-US" sz="3377">
                <a:solidFill>
                  <a:srgbClr val="191919"/>
                </a:solidFill>
                <a:latin typeface="Aileron"/>
                <a:ea typeface="Aileron"/>
                <a:cs typeface="Aileron"/>
                <a:sym typeface="Aileron"/>
              </a:rPr>
              <a:t> cho kết quả dự đoán ổn định hơn với residuals phân bố đều quanh trục zero, mặc dù có một số sai số lớn. Điều này cho thấy LR không mắc sai số có tính hệ thống và có thể phù hợp hơn với dữ liệu nếu mối quan hệ giữa các biến là tuyến tính hoặc gần tuyến tính. </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6820029" y="3024210"/>
            <a:ext cx="10288324" cy="6687410"/>
          </a:xfrm>
          <a:custGeom>
            <a:avLst/>
            <a:gdLst/>
            <a:ahLst/>
            <a:cxnLst/>
            <a:rect r="r" b="b" t="t" l="l"/>
            <a:pathLst>
              <a:path h="6687410" w="10288324">
                <a:moveTo>
                  <a:pt x="0" y="0"/>
                </a:moveTo>
                <a:lnTo>
                  <a:pt x="10288324" y="0"/>
                </a:lnTo>
                <a:lnTo>
                  <a:pt x="10288324" y="6687410"/>
                </a:lnTo>
                <a:lnTo>
                  <a:pt x="0" y="6687410"/>
                </a:lnTo>
                <a:lnTo>
                  <a:pt x="0" y="0"/>
                </a:lnTo>
                <a:close/>
              </a:path>
            </a:pathLst>
          </a:custGeom>
          <a:blipFill>
            <a:blip r:embed="rId2"/>
            <a:stretch>
              <a:fillRect l="0" t="0" r="0" b="0"/>
            </a:stretch>
          </a:blipFill>
        </p:spPr>
      </p:sp>
      <p:sp>
        <p:nvSpPr>
          <p:cNvPr name="TextBox 6" id="6"/>
          <p:cNvSpPr txBox="true"/>
          <p:nvPr/>
        </p:nvSpPr>
        <p:spPr>
          <a:xfrm rot="0">
            <a:off x="1632928" y="2122937"/>
            <a:ext cx="15022143" cy="562562"/>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5. SO SÁNH ĐỘ CHÍNH XÁC CỦA KNN VÀ LINEAR REGRESSION</a:t>
            </a: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550510" y="3390998"/>
            <a:ext cx="6269519" cy="5391093"/>
          </a:xfrm>
          <a:prstGeom prst="rect">
            <a:avLst/>
          </a:prstGeom>
        </p:spPr>
        <p:txBody>
          <a:bodyPr anchor="t" rtlCol="false" tIns="0" lIns="0" bIns="0" rIns="0">
            <a:spAutoFit/>
          </a:bodyPr>
          <a:lstStyle/>
          <a:p>
            <a:pPr algn="l">
              <a:lnSpc>
                <a:spcPts val="4728"/>
              </a:lnSpc>
              <a:spcBef>
                <a:spcPct val="0"/>
              </a:spcBef>
            </a:pPr>
            <a:r>
              <a:rPr lang="en-US" b="true" sz="3377">
                <a:solidFill>
                  <a:srgbClr val="191919"/>
                </a:solidFill>
                <a:latin typeface="Aileron Bold"/>
                <a:ea typeface="Aileron Bold"/>
                <a:cs typeface="Aileron Bold"/>
                <a:sym typeface="Aileron Bold"/>
              </a:rPr>
              <a:t>   K-Nearest Neighbors (KNN)</a:t>
            </a:r>
            <a:r>
              <a:rPr lang="en-US" sz="3377">
                <a:solidFill>
                  <a:srgbClr val="191919"/>
                </a:solidFill>
                <a:latin typeface="Aileron"/>
                <a:ea typeface="Aileron"/>
                <a:cs typeface="Aileron"/>
                <a:sym typeface="Aileron"/>
              </a:rPr>
              <a:t> có nhiều residuals lặp lại với giá trị sai số cố định (-1 hoặc 1), cho thấy dự đoán của mô hình này bị ảnh hưởng bởi việc chọn số lượng láng giềng và có thể gặp khó khăn trong việc phản ánh chính xác dữ liệu có sự biến thiên lớn. </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6820029" y="3024210"/>
            <a:ext cx="10288324" cy="6687410"/>
          </a:xfrm>
          <a:custGeom>
            <a:avLst/>
            <a:gdLst/>
            <a:ahLst/>
            <a:cxnLst/>
            <a:rect r="r" b="b" t="t" l="l"/>
            <a:pathLst>
              <a:path h="6687410" w="10288324">
                <a:moveTo>
                  <a:pt x="0" y="0"/>
                </a:moveTo>
                <a:lnTo>
                  <a:pt x="10288324" y="0"/>
                </a:lnTo>
                <a:lnTo>
                  <a:pt x="10288324" y="6687410"/>
                </a:lnTo>
                <a:lnTo>
                  <a:pt x="0" y="6687410"/>
                </a:lnTo>
                <a:lnTo>
                  <a:pt x="0" y="0"/>
                </a:lnTo>
                <a:close/>
              </a:path>
            </a:pathLst>
          </a:custGeom>
          <a:blipFill>
            <a:blip r:embed="rId2"/>
            <a:stretch>
              <a:fillRect l="0" t="0" r="0" b="0"/>
            </a:stretch>
          </a:blipFill>
        </p:spPr>
      </p:sp>
      <p:sp>
        <p:nvSpPr>
          <p:cNvPr name="TextBox 6" id="6"/>
          <p:cNvSpPr txBox="true"/>
          <p:nvPr/>
        </p:nvSpPr>
        <p:spPr>
          <a:xfrm rot="0">
            <a:off x="1632928" y="2122937"/>
            <a:ext cx="15022143" cy="562562"/>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5. SO SÁNH ĐỘ CHÍNH XÁC CỦA KNN VÀ LINEAR REGRESSION</a:t>
            </a:r>
          </a:p>
        </p:txBody>
      </p:sp>
      <p:sp>
        <p:nvSpPr>
          <p:cNvPr name="TextBox 7" id="7"/>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
        <p:nvSpPr>
          <p:cNvPr name="TextBox 8" id="8"/>
          <p:cNvSpPr txBox="true"/>
          <p:nvPr/>
        </p:nvSpPr>
        <p:spPr>
          <a:xfrm rot="0">
            <a:off x="1214992" y="3799850"/>
            <a:ext cx="5405327" cy="4324862"/>
          </a:xfrm>
          <a:prstGeom prst="rect">
            <a:avLst/>
          </a:prstGeom>
        </p:spPr>
        <p:txBody>
          <a:bodyPr anchor="t" rtlCol="false" tIns="0" lIns="0" bIns="0" rIns="0">
            <a:spAutoFit/>
          </a:bodyPr>
          <a:lstStyle/>
          <a:p>
            <a:pPr algn="l">
              <a:lnSpc>
                <a:spcPts val="5746"/>
              </a:lnSpc>
              <a:spcBef>
                <a:spcPct val="0"/>
              </a:spcBef>
            </a:pPr>
            <a:r>
              <a:rPr lang="en-US" sz="4104">
                <a:solidFill>
                  <a:srgbClr val="191919"/>
                </a:solidFill>
                <a:latin typeface="Aileron"/>
                <a:ea typeface="Aileron"/>
                <a:cs typeface="Aileron"/>
                <a:sym typeface="Aileron"/>
              </a:rPr>
              <a:t>=&gt; </a:t>
            </a:r>
            <a:r>
              <a:rPr lang="en-US" b="true" sz="4104">
                <a:solidFill>
                  <a:srgbClr val="191919"/>
                </a:solidFill>
                <a:latin typeface="Aileron Bold"/>
                <a:ea typeface="Aileron Bold"/>
                <a:cs typeface="Aileron Bold"/>
                <a:sym typeface="Aileron Bold"/>
              </a:rPr>
              <a:t>Linear Regression</a:t>
            </a:r>
            <a:r>
              <a:rPr lang="en-US" sz="4104">
                <a:solidFill>
                  <a:srgbClr val="191919"/>
                </a:solidFill>
                <a:latin typeface="Aileron"/>
                <a:ea typeface="Aileron"/>
                <a:cs typeface="Aileron"/>
                <a:sym typeface="Aileron"/>
              </a:rPr>
              <a:t> thể hiện hiệu suất tốt hơn </a:t>
            </a:r>
            <a:r>
              <a:rPr lang="en-US" b="true" sz="4104">
                <a:solidFill>
                  <a:srgbClr val="191919"/>
                </a:solidFill>
                <a:latin typeface="Aileron Bold"/>
                <a:ea typeface="Aileron Bold"/>
                <a:cs typeface="Aileron Bold"/>
                <a:sym typeface="Aileron Bold"/>
              </a:rPr>
              <a:t>KNN</a:t>
            </a:r>
            <a:r>
              <a:rPr lang="en-US" sz="4104">
                <a:solidFill>
                  <a:srgbClr val="191919"/>
                </a:solidFill>
                <a:latin typeface="Aileron"/>
                <a:ea typeface="Aileron"/>
                <a:cs typeface="Aileron"/>
                <a:sym typeface="Aileron"/>
              </a:rPr>
              <a:t> trong việc dự đoán chất lượng giấc ngủ trên tập dữ liệu hiện tại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575938" y="2209998"/>
            <a:ext cx="5867003" cy="586700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30350" y="0"/>
                  </a:moveTo>
                  <a:lnTo>
                    <a:pt x="782450" y="0"/>
                  </a:lnTo>
                  <a:cubicBezTo>
                    <a:pt x="799212" y="0"/>
                    <a:pt x="812800" y="13588"/>
                    <a:pt x="812800" y="30350"/>
                  </a:cubicBezTo>
                  <a:lnTo>
                    <a:pt x="812800" y="782450"/>
                  </a:lnTo>
                  <a:cubicBezTo>
                    <a:pt x="812800" y="799212"/>
                    <a:pt x="799212" y="812800"/>
                    <a:pt x="782450" y="812800"/>
                  </a:cubicBezTo>
                  <a:lnTo>
                    <a:pt x="30350" y="812800"/>
                  </a:lnTo>
                  <a:cubicBezTo>
                    <a:pt x="13588" y="812800"/>
                    <a:pt x="0" y="799212"/>
                    <a:pt x="0" y="782450"/>
                  </a:cubicBezTo>
                  <a:lnTo>
                    <a:pt x="0" y="30350"/>
                  </a:lnTo>
                  <a:cubicBezTo>
                    <a:pt x="0" y="13588"/>
                    <a:pt x="13588" y="0"/>
                    <a:pt x="30350" y="0"/>
                  </a:cubicBezTo>
                  <a:close/>
                </a:path>
              </a:pathLst>
            </a:custGeom>
            <a:blipFill>
              <a:blip r:embed="rId2"/>
              <a:stretch>
                <a:fillRect l="-38825" t="0" r="-38825" b="0"/>
              </a:stretch>
            </a:blipFill>
          </p:spPr>
        </p:sp>
      </p:grpSp>
      <p:sp>
        <p:nvSpPr>
          <p:cNvPr name="AutoShape 4" id="4"/>
          <p:cNvSpPr/>
          <p:nvPr/>
        </p:nvSpPr>
        <p:spPr>
          <a:xfrm>
            <a:off x="14509439" y="6213859"/>
            <a:ext cx="173690" cy="0"/>
          </a:xfrm>
          <a:prstGeom prst="line">
            <a:avLst/>
          </a:prstGeom>
          <a:ln cap="flat" w="57150">
            <a:solidFill>
              <a:srgbClr val="EDF0F2"/>
            </a:solidFill>
            <a:prstDash val="solid"/>
            <a:headEnd type="none" len="sm" w="sm"/>
            <a:tailEnd type="none" len="sm" w="sm"/>
          </a:ln>
        </p:spPr>
      </p:sp>
      <p:grpSp>
        <p:nvGrpSpPr>
          <p:cNvPr name="Group 5" id="5"/>
          <p:cNvGrpSpPr/>
          <p:nvPr/>
        </p:nvGrpSpPr>
        <p:grpSpPr>
          <a:xfrm rot="0">
            <a:off x="1028700" y="1107872"/>
            <a:ext cx="946844" cy="946844"/>
            <a:chOff x="0" y="0"/>
            <a:chExt cx="556826" cy="556826"/>
          </a:xfrm>
        </p:grpSpPr>
        <p:sp>
          <p:nvSpPr>
            <p:cNvPr name="Freeform 6" id="6"/>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7" id="7"/>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a:t>
              </a:r>
            </a:p>
          </p:txBody>
        </p:sp>
      </p:grpSp>
      <p:sp>
        <p:nvSpPr>
          <p:cNvPr name="TextBox 8" id="8"/>
          <p:cNvSpPr txBox="true"/>
          <p:nvPr/>
        </p:nvSpPr>
        <p:spPr>
          <a:xfrm rot="0">
            <a:off x="1273766" y="2554307"/>
            <a:ext cx="9771732" cy="5695768"/>
          </a:xfrm>
          <a:prstGeom prst="rect">
            <a:avLst/>
          </a:prstGeom>
        </p:spPr>
        <p:txBody>
          <a:bodyPr anchor="t" rtlCol="false" tIns="0" lIns="0" bIns="0" rIns="0">
            <a:spAutoFit/>
          </a:bodyPr>
          <a:lstStyle/>
          <a:p>
            <a:pPr algn="l">
              <a:lnSpc>
                <a:spcPts val="4507"/>
              </a:lnSpc>
            </a:pPr>
            <a:r>
              <a:rPr lang="en-US" sz="3004" spc="45">
                <a:solidFill>
                  <a:srgbClr val="191919"/>
                </a:solidFill>
                <a:latin typeface="Aileron"/>
                <a:ea typeface="Aileron"/>
                <a:cs typeface="Aileron"/>
                <a:sym typeface="Aileron"/>
              </a:rPr>
              <a:t>     Trong bối cảnh hiện đại, khi áp lực học tập và lối sống không lành mạnh trở nên phổ biến, chất lượng giấc ngủ của sinh viên ngày càng trở thành một mối quan tâm lớn. Các vấn đề như thiếu ngủ, rối loạn nhịp sinh học hay ngủ không sâu giấc không chỉ ảnh hưởng đến sức khỏe thể chất mà còn gây suy giảm khả năng tập trung và hiệu suất học tập. Việc phân loại và dự báo chất lượng giấc ngủ đóng vai trò quan trọng trong việc hiểu rõ tình trạng sức khỏe tổng thể của sinh viên, từ đó đưa ra các giải pháp cải thiện phù hợp. </a:t>
            </a:r>
          </a:p>
        </p:txBody>
      </p:sp>
      <p:sp>
        <p:nvSpPr>
          <p:cNvPr name="TextBox 9" id="9"/>
          <p:cNvSpPr txBox="true"/>
          <p:nvPr/>
        </p:nvSpPr>
        <p:spPr>
          <a:xfrm rot="0">
            <a:off x="1823093" y="1219344"/>
            <a:ext cx="4115045"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GIỚI THIỆU</a:t>
            </a:r>
          </a:p>
        </p:txBody>
      </p:sp>
    </p:spTree>
  </p:cSld>
  <p:clrMapOvr>
    <a:masterClrMapping/>
  </p:clrMapOvr>
</p:sld>
</file>

<file path=ppt/slides/slide4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107872"/>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IV</a:t>
              </a:r>
            </a:p>
          </p:txBody>
        </p:sp>
      </p:grpSp>
      <p:sp>
        <p:nvSpPr>
          <p:cNvPr name="TextBox 5" id="5"/>
          <p:cNvSpPr txBox="true"/>
          <p:nvPr/>
        </p:nvSpPr>
        <p:spPr>
          <a:xfrm rot="0">
            <a:off x="1975544" y="2980387"/>
            <a:ext cx="13463108" cy="7009929"/>
          </a:xfrm>
          <a:prstGeom prst="rect">
            <a:avLst/>
          </a:prstGeom>
        </p:spPr>
        <p:txBody>
          <a:bodyPr anchor="t" rtlCol="false" tIns="0" lIns="0" bIns="0" rIns="0">
            <a:spAutoFit/>
          </a:bodyPr>
          <a:lstStyle/>
          <a:p>
            <a:pPr algn="l" marL="638724" indent="-319362" lvl="1">
              <a:lnSpc>
                <a:spcPts val="3550"/>
              </a:lnSpc>
              <a:buFont typeface="Arial"/>
              <a:buChar char="•"/>
            </a:pPr>
            <a:r>
              <a:rPr lang="en-US" b="true" sz="2958" spc="88">
                <a:solidFill>
                  <a:srgbClr val="191919"/>
                </a:solidFill>
                <a:latin typeface="Aileron Bold"/>
                <a:ea typeface="Aileron Bold"/>
                <a:cs typeface="Aileron Bold"/>
                <a:sym typeface="Aileron Bold"/>
              </a:rPr>
              <a:t>  PHÂN LOẠI CHẤT LƯỢNG GIẤC NGỦ:</a:t>
            </a:r>
            <a:r>
              <a:rPr lang="en-US" sz="2958" spc="88">
                <a:solidFill>
                  <a:srgbClr val="191919"/>
                </a:solidFill>
                <a:latin typeface="Aileron"/>
                <a:ea typeface="Aileron"/>
                <a:cs typeface="Aileron"/>
                <a:sym typeface="Aileron"/>
              </a:rPr>
              <a:t> QUA VIỆC ÁP DỤNG CÁC THUẬT TOÁN HỌC MÁY NHƯ NAIVE BAYES CÓ THỂ PHÂN LOẠI GIẤC NGỦ SINH VIÊN THÀNH CÁC MỨC ĐỘ NHƯ TỐT, BÌNH THƯỜNG VÀ KÉM DỰA TRÊN CÁC YẾU TỐ NHƯ THỜI GIAN NGỦ, MỨC ĐỘ TỈNH TÁO KHI THỨC DẬY, VÀ CÁC YẾU TỐ KHÁC NHƯ HOẠT ĐỘNG THỂ CHẤT HOẶC TÂM LÝ. </a:t>
            </a:r>
          </a:p>
          <a:p>
            <a:pPr algn="l" marL="618664" indent="-309332" lvl="1">
              <a:lnSpc>
                <a:spcPts val="3438"/>
              </a:lnSpc>
              <a:buFont typeface="Arial"/>
              <a:buChar char="•"/>
            </a:pPr>
            <a:r>
              <a:rPr lang="en-US" sz="2865" spc="85">
                <a:solidFill>
                  <a:srgbClr val="191919"/>
                </a:solidFill>
                <a:latin typeface="Aileron"/>
                <a:ea typeface="Aileron"/>
                <a:cs typeface="Aileron"/>
                <a:sym typeface="Aileron"/>
              </a:rPr>
              <a:t>  </a:t>
            </a:r>
            <a:r>
              <a:rPr lang="en-US" b="true" sz="2865" spc="85">
                <a:solidFill>
                  <a:srgbClr val="191919"/>
                </a:solidFill>
                <a:latin typeface="Aileron Bold"/>
                <a:ea typeface="Aileron Bold"/>
                <a:cs typeface="Aileron Bold"/>
                <a:sym typeface="Aileron Bold"/>
              </a:rPr>
              <a:t>DỰ BÁO CHẤT LƯỢNG GIẤC NGỦ:</a:t>
            </a:r>
            <a:r>
              <a:rPr lang="en-US" sz="2865" spc="85">
                <a:solidFill>
                  <a:srgbClr val="191919"/>
                </a:solidFill>
                <a:latin typeface="Aileron"/>
                <a:ea typeface="Aileron"/>
                <a:cs typeface="Aileron"/>
                <a:sym typeface="Aileron"/>
              </a:rPr>
              <a:t> BẰNG CÁCH SỬ DỤNG MÔ HÌNH HỒI QUY (NHƯ LINEAR REGRESSION, KNN) CÓ THỂ DỰ BÁO CHẤT LƯỢNG GIẤC NGỦ CỦA SINH VIÊN TRONG TƯƠNG LAI DỰA TRÊN CÁC DỮ LIỆU LỊCH SỬ VỀ GIẤC NGỦ VÀ CÁC YẾU TỐ TÁC ĐỘNG. </a:t>
            </a:r>
          </a:p>
          <a:p>
            <a:pPr algn="l" marL="618664" indent="-309332" lvl="1">
              <a:lnSpc>
                <a:spcPts val="3438"/>
              </a:lnSpc>
              <a:buFont typeface="Arial"/>
              <a:buChar char="•"/>
            </a:pPr>
            <a:r>
              <a:rPr lang="en-US" sz="2865" spc="85">
                <a:solidFill>
                  <a:srgbClr val="191919"/>
                </a:solidFill>
                <a:latin typeface="Aileron"/>
                <a:ea typeface="Aileron"/>
                <a:cs typeface="Aileron"/>
                <a:sym typeface="Aileron"/>
              </a:rPr>
              <a:t>  </a:t>
            </a:r>
            <a:r>
              <a:rPr lang="en-US" b="true" sz="2865" spc="85">
                <a:solidFill>
                  <a:srgbClr val="191919"/>
                </a:solidFill>
                <a:latin typeface="Aileron Bold"/>
                <a:ea typeface="Aileron Bold"/>
                <a:cs typeface="Aileron Bold"/>
                <a:sym typeface="Aileron Bold"/>
              </a:rPr>
              <a:t>TÁC ĐỘNG CỦA YẾU TỐ NGOÀI:</a:t>
            </a:r>
            <a:r>
              <a:rPr lang="en-US" sz="2865" spc="85">
                <a:solidFill>
                  <a:srgbClr val="191919"/>
                </a:solidFill>
                <a:latin typeface="Aileron"/>
                <a:ea typeface="Aileron"/>
                <a:cs typeface="Aileron"/>
                <a:sym typeface="Aileron"/>
              </a:rPr>
              <a:t> QUA CÁC PHÂN TÍCH, CÓ THỂ THẤY ĐƯỢC ẢNH HƯỞNG CỦA CÁC YẾU TỐ BÊN NGOÀI NHƯ CHẾ ĐỘ ĂN UỐNG, THÓI QUEN SINH HOẠT, MỨC ĐỘ STRESS, VÀ THỜI GIAN SỬ DỤNG THIẾT BỊ ĐIỆN TỬ TRƯỚC KHI NGỦ ĐẾN CHẤT LƯỢNG GIẤC NGỦ CỦA SINH VIÊN. </a:t>
            </a:r>
          </a:p>
          <a:p>
            <a:pPr algn="l">
              <a:lnSpc>
                <a:spcPts val="3550"/>
              </a:lnSpc>
            </a:pPr>
          </a:p>
        </p:txBody>
      </p:sp>
      <p:sp>
        <p:nvSpPr>
          <p:cNvPr name="TextBox 6" id="6"/>
          <p:cNvSpPr txBox="true"/>
          <p:nvPr/>
        </p:nvSpPr>
        <p:spPr>
          <a:xfrm rot="0">
            <a:off x="1975544" y="1216516"/>
            <a:ext cx="11011068"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KẾT LUẬN VÀ HƯỚNG PHÁT TRIỂN</a:t>
            </a:r>
          </a:p>
        </p:txBody>
      </p:sp>
      <p:sp>
        <p:nvSpPr>
          <p:cNvPr name="TextBox 7" id="7"/>
          <p:cNvSpPr txBox="true"/>
          <p:nvPr/>
        </p:nvSpPr>
        <p:spPr>
          <a:xfrm rot="0">
            <a:off x="1502122" y="2221892"/>
            <a:ext cx="3580161" cy="1038225"/>
          </a:xfrm>
          <a:prstGeom prst="rect">
            <a:avLst/>
          </a:prstGeom>
        </p:spPr>
        <p:txBody>
          <a:bodyPr anchor="t" rtlCol="false" tIns="0" lIns="0" bIns="0" rIns="0">
            <a:spAutoFit/>
          </a:bodyPr>
          <a:lstStyle/>
          <a:p>
            <a:pPr algn="ctr">
              <a:lnSpc>
                <a:spcPts val="4052"/>
              </a:lnSpc>
            </a:pPr>
            <a:r>
              <a:rPr lang="en-US" b="true" sz="3377" spc="101">
                <a:solidFill>
                  <a:srgbClr val="191919"/>
                </a:solidFill>
                <a:latin typeface="Aileron Ultra-Bold"/>
                <a:ea typeface="Aileron Ultra-Bold"/>
                <a:cs typeface="Aileron Ultra-Bold"/>
                <a:sym typeface="Aileron Ultra-Bold"/>
              </a:rPr>
              <a:t>4.1. KẾT LUẬN</a:t>
            </a:r>
          </a:p>
          <a:p>
            <a:pPr algn="ctr">
              <a:lnSpc>
                <a:spcPts val="4052"/>
              </a:lnSpc>
            </a:pPr>
          </a:p>
        </p:txBody>
      </p:sp>
    </p:spTree>
  </p:cSld>
  <p:clrMapOvr>
    <a:masterClrMapping/>
  </p:clrMapOvr>
</p:sld>
</file>

<file path=ppt/slides/slide4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107872"/>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IV</a:t>
              </a:r>
            </a:p>
          </p:txBody>
        </p:sp>
      </p:grpSp>
      <p:sp>
        <p:nvSpPr>
          <p:cNvPr name="TextBox 5" id="5"/>
          <p:cNvSpPr txBox="true"/>
          <p:nvPr/>
        </p:nvSpPr>
        <p:spPr>
          <a:xfrm rot="0">
            <a:off x="1425756" y="3385587"/>
            <a:ext cx="15436488" cy="5242149"/>
          </a:xfrm>
          <a:prstGeom prst="rect">
            <a:avLst/>
          </a:prstGeom>
        </p:spPr>
        <p:txBody>
          <a:bodyPr anchor="t" rtlCol="false" tIns="0" lIns="0" bIns="0" rIns="0">
            <a:spAutoFit/>
          </a:bodyPr>
          <a:lstStyle/>
          <a:p>
            <a:pPr algn="l" marL="757101" indent="-378550" lvl="1">
              <a:lnSpc>
                <a:spcPts val="4208"/>
              </a:lnSpc>
              <a:buFont typeface="Arial"/>
              <a:buChar char="•"/>
            </a:pPr>
            <a:r>
              <a:rPr lang="en-US" b="true" sz="3506" spc="105">
                <a:solidFill>
                  <a:srgbClr val="191919"/>
                </a:solidFill>
                <a:latin typeface="Aileron Bold"/>
                <a:ea typeface="Aileron Bold"/>
                <a:cs typeface="Aileron Bold"/>
                <a:sym typeface="Aileron Bold"/>
              </a:rPr>
              <a:t>  TỐI ƯU HÓA MÔ HÌNH:</a:t>
            </a:r>
            <a:r>
              <a:rPr lang="en-US" sz="3506" spc="105">
                <a:solidFill>
                  <a:srgbClr val="191919"/>
                </a:solidFill>
                <a:latin typeface="Aileron"/>
                <a:ea typeface="Aileron"/>
                <a:cs typeface="Aileron"/>
                <a:sym typeface="Aileron"/>
              </a:rPr>
              <a:t> TIẾN HÀNH TỐI ƯU HÓA CÁC MÔ HÌNH HỌC MÁY BẰNG CÁCH SỬ DỤNG CÁC KỸ THUẬT NHƯ GRID SEARCH HOẶC RANDOM SEARCH ĐỂ TÌM RA CÁC SIÊU THAM SỐ TỐI ƯU. NGOÀI RA, CÓ THỂ THỬ NGHIỆM VỚI CÁC MÔ HÌNH TIÊN TIẾN HƠN NHƯ DEEP LEARNING (LSTM, CNN). </a:t>
            </a:r>
          </a:p>
          <a:p>
            <a:pPr algn="l" marL="757101" indent="-378550" lvl="1">
              <a:lnSpc>
                <a:spcPts val="4208"/>
              </a:lnSpc>
              <a:buFont typeface="Arial"/>
              <a:buChar char="•"/>
            </a:pPr>
            <a:r>
              <a:rPr lang="en-US" sz="3506" spc="105">
                <a:solidFill>
                  <a:srgbClr val="191919"/>
                </a:solidFill>
                <a:latin typeface="Aileron"/>
                <a:ea typeface="Aileron"/>
                <a:cs typeface="Aileron"/>
                <a:sym typeface="Aileron"/>
              </a:rPr>
              <a:t>  </a:t>
            </a:r>
            <a:r>
              <a:rPr lang="en-US" b="true" sz="3506" spc="105">
                <a:solidFill>
                  <a:srgbClr val="191919"/>
                </a:solidFill>
                <a:latin typeface="Aileron Bold"/>
                <a:ea typeface="Aileron Bold"/>
                <a:cs typeface="Aileron Bold"/>
                <a:sym typeface="Aileron Bold"/>
              </a:rPr>
              <a:t>Sử dụng dữ liệu đa dạng:</a:t>
            </a:r>
            <a:r>
              <a:rPr lang="en-US" sz="3506" spc="105">
                <a:solidFill>
                  <a:srgbClr val="191919"/>
                </a:solidFill>
                <a:latin typeface="Aileron"/>
                <a:ea typeface="Aileron"/>
                <a:cs typeface="Aileron"/>
                <a:sym typeface="Aileron"/>
              </a:rPr>
              <a:t> Tăng cường chất lượng dự báo bằng cách sử dụng thêm các nguồn dữ liệu khác như cảm biến đeo tay, ứng dụng theo dõi giấc ngủ hoặc dữ liệu từ các khảo sát tâm lý. </a:t>
            </a:r>
          </a:p>
          <a:p>
            <a:pPr algn="l">
              <a:lnSpc>
                <a:spcPts val="4208"/>
              </a:lnSpc>
            </a:pPr>
          </a:p>
        </p:txBody>
      </p:sp>
      <p:sp>
        <p:nvSpPr>
          <p:cNvPr name="TextBox 6" id="6"/>
          <p:cNvSpPr txBox="true"/>
          <p:nvPr/>
        </p:nvSpPr>
        <p:spPr>
          <a:xfrm rot="0">
            <a:off x="1975544" y="1216516"/>
            <a:ext cx="11011068"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KẾT LUẬN VÀ HƯỚNG PHÁT TRIỂN</a:t>
            </a:r>
          </a:p>
        </p:txBody>
      </p:sp>
      <p:sp>
        <p:nvSpPr>
          <p:cNvPr name="TextBox 7" id="7"/>
          <p:cNvSpPr txBox="true"/>
          <p:nvPr/>
        </p:nvSpPr>
        <p:spPr>
          <a:xfrm rot="0">
            <a:off x="1502122" y="2221892"/>
            <a:ext cx="5978956" cy="523875"/>
          </a:xfrm>
          <a:prstGeom prst="rect">
            <a:avLst/>
          </a:prstGeom>
        </p:spPr>
        <p:txBody>
          <a:bodyPr anchor="t" rtlCol="false" tIns="0" lIns="0" bIns="0" rIns="0">
            <a:spAutoFit/>
          </a:bodyPr>
          <a:lstStyle/>
          <a:p>
            <a:pPr algn="ctr">
              <a:lnSpc>
                <a:spcPts val="4052"/>
              </a:lnSpc>
            </a:pPr>
            <a:r>
              <a:rPr lang="en-US" b="true" sz="3377" spc="101">
                <a:solidFill>
                  <a:srgbClr val="191919"/>
                </a:solidFill>
                <a:latin typeface="Aileron Ultra-Bold"/>
                <a:ea typeface="Aileron Ultra-Bold"/>
                <a:cs typeface="Aileron Ultra-Bold"/>
                <a:sym typeface="Aileron Ultra-Bold"/>
              </a:rPr>
              <a:t>4.2. HƯỚNG PHÁT TRIỂN</a:t>
            </a:r>
          </a:p>
        </p:txBody>
      </p:sp>
    </p:spTree>
  </p:cSld>
  <p:clrMapOvr>
    <a:masterClrMapping/>
  </p:clrMapOvr>
</p:sld>
</file>

<file path=ppt/slides/slide4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107872"/>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IV</a:t>
              </a:r>
            </a:p>
          </p:txBody>
        </p:sp>
      </p:grpSp>
      <p:sp>
        <p:nvSpPr>
          <p:cNvPr name="TextBox 5" id="5"/>
          <p:cNvSpPr txBox="true"/>
          <p:nvPr/>
        </p:nvSpPr>
        <p:spPr>
          <a:xfrm rot="0">
            <a:off x="1502122" y="3041042"/>
            <a:ext cx="14284098" cy="6800850"/>
          </a:xfrm>
          <a:prstGeom prst="rect">
            <a:avLst/>
          </a:prstGeom>
        </p:spPr>
        <p:txBody>
          <a:bodyPr anchor="t" rtlCol="false" tIns="0" lIns="0" bIns="0" rIns="0">
            <a:spAutoFit/>
          </a:bodyPr>
          <a:lstStyle/>
          <a:p>
            <a:pPr algn="l" marL="700580" indent="-350290" lvl="1">
              <a:lnSpc>
                <a:spcPts val="3893"/>
              </a:lnSpc>
              <a:buFont typeface="Arial"/>
              <a:buChar char="•"/>
            </a:pPr>
            <a:r>
              <a:rPr lang="en-US" b="true" sz="3244" spc="97">
                <a:solidFill>
                  <a:srgbClr val="191919"/>
                </a:solidFill>
                <a:latin typeface="Aileron Bold"/>
                <a:ea typeface="Aileron Bold"/>
                <a:cs typeface="Aileron Bold"/>
                <a:sym typeface="Aileron Bold"/>
              </a:rPr>
              <a:t>  CHUYỂN SANG DỰ BÁO THỜI GIAN THỰC:</a:t>
            </a:r>
            <a:r>
              <a:rPr lang="en-US" sz="3244" spc="97">
                <a:solidFill>
                  <a:srgbClr val="191919"/>
                </a:solidFill>
                <a:latin typeface="Aileron"/>
                <a:ea typeface="Aileron"/>
                <a:cs typeface="Aileron"/>
                <a:sym typeface="Aileron"/>
              </a:rPr>
              <a:t> PHÁT TRIỂN CÁC ỨNG DỤNG HOẶC HỆ THỐNG CÓ THỂ THEO DÕI VÀ DỰ BÁO CHẤT LƯỢNG GIẤC NGỦ CỦA SINH VIÊN TRONG THỜI GIAN THỰC, TỪ ĐÓ ĐƯA RA KHUYẾN NGHỊ CẢI THIỆN CHẤT LƯỢNG GIẤC NGỦ. </a:t>
            </a:r>
          </a:p>
          <a:p>
            <a:pPr algn="l" marL="700580" indent="-350290" lvl="1">
              <a:lnSpc>
                <a:spcPts val="3893"/>
              </a:lnSpc>
              <a:buFont typeface="Arial"/>
              <a:buChar char="•"/>
            </a:pPr>
            <a:r>
              <a:rPr lang="en-US" sz="3244" spc="97">
                <a:solidFill>
                  <a:srgbClr val="191919"/>
                </a:solidFill>
                <a:latin typeface="Aileron"/>
                <a:ea typeface="Aileron"/>
                <a:cs typeface="Aileron"/>
                <a:sym typeface="Aileron"/>
              </a:rPr>
              <a:t>  </a:t>
            </a:r>
            <a:r>
              <a:rPr lang="en-US" b="true" sz="3244" spc="97">
                <a:solidFill>
                  <a:srgbClr val="191919"/>
                </a:solidFill>
                <a:latin typeface="Aileron Bold"/>
                <a:ea typeface="Aileron Bold"/>
                <a:cs typeface="Aileron Bold"/>
                <a:sym typeface="Aileron Bold"/>
              </a:rPr>
              <a:t>Tích hợp các yếu tố bên ngoài:</a:t>
            </a:r>
            <a:r>
              <a:rPr lang="en-US" sz="3244" spc="97">
                <a:solidFill>
                  <a:srgbClr val="191919"/>
                </a:solidFill>
                <a:latin typeface="Aileron"/>
                <a:ea typeface="Aileron"/>
                <a:cs typeface="Aileron"/>
                <a:sym typeface="Aileron"/>
              </a:rPr>
              <a:t> Xem xét tích hợp các yếu tố ngoài như thói quen ăn uống, thời gian làm việc, và các yếu tố xã hội để làm phong phú mô hình dự báo, từ đó cải thiện độ chính xác và khả năng áp dụng thực tế của mô hình. </a:t>
            </a:r>
          </a:p>
          <a:p>
            <a:pPr algn="l" marL="700580" indent="-350290" lvl="1">
              <a:lnSpc>
                <a:spcPts val="3893"/>
              </a:lnSpc>
              <a:buFont typeface="Arial"/>
              <a:buChar char="•"/>
            </a:pPr>
            <a:r>
              <a:rPr lang="en-US" sz="3244" spc="97">
                <a:solidFill>
                  <a:srgbClr val="191919"/>
                </a:solidFill>
                <a:latin typeface="Aileron"/>
                <a:ea typeface="Aileron"/>
                <a:cs typeface="Aileron"/>
                <a:sym typeface="Aileron"/>
              </a:rPr>
              <a:t>  </a:t>
            </a:r>
            <a:r>
              <a:rPr lang="en-US" b="true" sz="3244" spc="97">
                <a:solidFill>
                  <a:srgbClr val="191919"/>
                </a:solidFill>
                <a:latin typeface="Aileron Bold"/>
                <a:ea typeface="Aileron Bold"/>
                <a:cs typeface="Aileron Bold"/>
                <a:sym typeface="Aileron Bold"/>
              </a:rPr>
              <a:t>Tạo công cụ hỗ trợ sinh viên:</a:t>
            </a:r>
            <a:r>
              <a:rPr lang="en-US" sz="3244" spc="97">
                <a:solidFill>
                  <a:srgbClr val="191919"/>
                </a:solidFill>
                <a:latin typeface="Aileron"/>
                <a:ea typeface="Aileron"/>
                <a:cs typeface="Aileron"/>
                <a:sym typeface="Aileron"/>
              </a:rPr>
              <a:t> Xây dựng một ứng dụng giúp sinh viên theo dõi chất lượng giấc ngủ, nhận cảnh báo về các yếu tố ảnh hưởng đến giấc ngủ và nhận được các đề xuất cải thiện giấc ngủ dựa trên dữ liệu của họ. </a:t>
            </a:r>
          </a:p>
          <a:p>
            <a:pPr algn="l">
              <a:lnSpc>
                <a:spcPts val="3893"/>
              </a:lnSpc>
            </a:pPr>
          </a:p>
        </p:txBody>
      </p:sp>
      <p:sp>
        <p:nvSpPr>
          <p:cNvPr name="TextBox 6" id="6"/>
          <p:cNvSpPr txBox="true"/>
          <p:nvPr/>
        </p:nvSpPr>
        <p:spPr>
          <a:xfrm rot="0">
            <a:off x="1975544" y="1216516"/>
            <a:ext cx="11011068"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KẾT LUẬN VÀ HƯỚNG PHÁT TRIỂN</a:t>
            </a:r>
          </a:p>
        </p:txBody>
      </p:sp>
      <p:sp>
        <p:nvSpPr>
          <p:cNvPr name="TextBox 7" id="7"/>
          <p:cNvSpPr txBox="true"/>
          <p:nvPr/>
        </p:nvSpPr>
        <p:spPr>
          <a:xfrm rot="0">
            <a:off x="1502122" y="2221892"/>
            <a:ext cx="5978956" cy="523875"/>
          </a:xfrm>
          <a:prstGeom prst="rect">
            <a:avLst/>
          </a:prstGeom>
        </p:spPr>
        <p:txBody>
          <a:bodyPr anchor="t" rtlCol="false" tIns="0" lIns="0" bIns="0" rIns="0">
            <a:spAutoFit/>
          </a:bodyPr>
          <a:lstStyle/>
          <a:p>
            <a:pPr algn="ctr">
              <a:lnSpc>
                <a:spcPts val="4052"/>
              </a:lnSpc>
            </a:pPr>
            <a:r>
              <a:rPr lang="en-US" b="true" sz="3377" spc="101">
                <a:solidFill>
                  <a:srgbClr val="191919"/>
                </a:solidFill>
                <a:latin typeface="Aileron Ultra-Bold"/>
                <a:ea typeface="Aileron Ultra-Bold"/>
                <a:cs typeface="Aileron Ultra-Bold"/>
                <a:sym typeface="Aileron Ultra-Bold"/>
              </a:rPr>
              <a:t>4.2. HƯỚNG PHÁT TRIỂN</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5719738"/>
            <a:ext cx="18288000" cy="18288000"/>
          </a:xfrm>
          <a:custGeom>
            <a:avLst/>
            <a:gdLst/>
            <a:ahLst/>
            <a:cxnLst/>
            <a:rect r="r" b="b" t="t" l="l"/>
            <a:pathLst>
              <a:path h="18288000" w="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418030" y="2185389"/>
            <a:ext cx="5014211" cy="4468916"/>
          </a:xfrm>
          <a:custGeom>
            <a:avLst/>
            <a:gdLst/>
            <a:ahLst/>
            <a:cxnLst/>
            <a:rect r="r" b="b" t="t" l="l"/>
            <a:pathLst>
              <a:path h="4468916" w="5014211">
                <a:moveTo>
                  <a:pt x="0" y="0"/>
                </a:moveTo>
                <a:lnTo>
                  <a:pt x="5014211" y="0"/>
                </a:lnTo>
                <a:lnTo>
                  <a:pt x="5014211" y="4468916"/>
                </a:lnTo>
                <a:lnTo>
                  <a:pt x="0" y="4468916"/>
                </a:lnTo>
                <a:lnTo>
                  <a:pt x="0" y="0"/>
                </a:lnTo>
                <a:close/>
              </a:path>
            </a:pathLst>
          </a:custGeom>
          <a:blipFill>
            <a:blip r:embed="rId4"/>
            <a:stretch>
              <a:fillRect l="0" t="0" r="0" b="0"/>
            </a:stretch>
          </a:blipFill>
        </p:spPr>
      </p:sp>
      <p:sp>
        <p:nvSpPr>
          <p:cNvPr name="TextBox 4" id="4"/>
          <p:cNvSpPr txBox="true"/>
          <p:nvPr/>
        </p:nvSpPr>
        <p:spPr>
          <a:xfrm rot="0">
            <a:off x="1028700" y="1104900"/>
            <a:ext cx="8680119" cy="6362824"/>
          </a:xfrm>
          <a:prstGeom prst="rect">
            <a:avLst/>
          </a:prstGeom>
        </p:spPr>
        <p:txBody>
          <a:bodyPr anchor="t" rtlCol="false" tIns="0" lIns="0" bIns="0" rIns="0">
            <a:spAutoFit/>
          </a:bodyPr>
          <a:lstStyle/>
          <a:p>
            <a:pPr algn="l">
              <a:lnSpc>
                <a:spcPts val="16665"/>
              </a:lnSpc>
            </a:pPr>
            <a:r>
              <a:rPr lang="en-US" sz="14618" spc="146" b="true">
                <a:solidFill>
                  <a:srgbClr val="FFFFFF"/>
                </a:solidFill>
                <a:latin typeface="Aileron Heavy"/>
                <a:ea typeface="Aileron Heavy"/>
                <a:cs typeface="Aileron Heavy"/>
                <a:sym typeface="Aileron Heavy"/>
              </a:rPr>
              <a:t>Thank for listening</a:t>
            </a:r>
          </a:p>
        </p:txBody>
      </p:sp>
      <p:sp>
        <p:nvSpPr>
          <p:cNvPr name="TextBox 5" id="5"/>
          <p:cNvSpPr txBox="true"/>
          <p:nvPr/>
        </p:nvSpPr>
        <p:spPr>
          <a:xfrm rot="0">
            <a:off x="6650666" y="9018905"/>
            <a:ext cx="4986669" cy="450215"/>
          </a:xfrm>
          <a:prstGeom prst="rect">
            <a:avLst/>
          </a:prstGeom>
        </p:spPr>
        <p:txBody>
          <a:bodyPr anchor="t" rtlCol="false" tIns="0" lIns="0" bIns="0" rIns="0">
            <a:spAutoFit/>
          </a:bodyPr>
          <a:lstStyle/>
          <a:p>
            <a:pPr algn="r">
              <a:lnSpc>
                <a:spcPts val="3640"/>
              </a:lnSpc>
            </a:pPr>
            <a:r>
              <a:rPr lang="en-US" b="true" sz="2800">
                <a:solidFill>
                  <a:srgbClr val="FFFFFF"/>
                </a:solidFill>
                <a:latin typeface="Aileron Bold"/>
                <a:ea typeface="Aileron Bold"/>
                <a:cs typeface="Aileron Bold"/>
                <a:sym typeface="Aileron Bold"/>
              </a:rPr>
              <a:t>BỘ MÔN: TRÍ TUỆ NHÂN TẠO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51811" y="2209998"/>
            <a:ext cx="5991130" cy="599113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29721" y="0"/>
                  </a:moveTo>
                  <a:lnTo>
                    <a:pt x="783079" y="0"/>
                  </a:lnTo>
                  <a:cubicBezTo>
                    <a:pt x="790961" y="0"/>
                    <a:pt x="798521" y="3131"/>
                    <a:pt x="804095" y="8705"/>
                  </a:cubicBezTo>
                  <a:cubicBezTo>
                    <a:pt x="809669" y="14279"/>
                    <a:pt x="812800" y="21839"/>
                    <a:pt x="812800" y="29721"/>
                  </a:cubicBezTo>
                  <a:lnTo>
                    <a:pt x="812800" y="783079"/>
                  </a:lnTo>
                  <a:cubicBezTo>
                    <a:pt x="812800" y="790961"/>
                    <a:pt x="809669" y="798521"/>
                    <a:pt x="804095" y="804095"/>
                  </a:cubicBezTo>
                  <a:cubicBezTo>
                    <a:pt x="798521" y="809669"/>
                    <a:pt x="790961" y="812800"/>
                    <a:pt x="783079" y="812800"/>
                  </a:cubicBezTo>
                  <a:lnTo>
                    <a:pt x="29721" y="812800"/>
                  </a:lnTo>
                  <a:cubicBezTo>
                    <a:pt x="21839" y="812800"/>
                    <a:pt x="14279" y="809669"/>
                    <a:pt x="8705" y="804095"/>
                  </a:cubicBezTo>
                  <a:cubicBezTo>
                    <a:pt x="3131" y="798521"/>
                    <a:pt x="0" y="790961"/>
                    <a:pt x="0" y="783079"/>
                  </a:cubicBezTo>
                  <a:lnTo>
                    <a:pt x="0" y="29721"/>
                  </a:lnTo>
                  <a:cubicBezTo>
                    <a:pt x="0" y="21839"/>
                    <a:pt x="3131" y="14279"/>
                    <a:pt x="8705" y="8705"/>
                  </a:cubicBezTo>
                  <a:cubicBezTo>
                    <a:pt x="14279" y="3131"/>
                    <a:pt x="21839" y="0"/>
                    <a:pt x="29721" y="0"/>
                  </a:cubicBezTo>
                  <a:close/>
                </a:path>
              </a:pathLst>
            </a:custGeom>
            <a:blipFill>
              <a:blip r:embed="rId2"/>
              <a:stretch>
                <a:fillRect l="-25046" t="0" r="-25046" b="0"/>
              </a:stretch>
            </a:blipFill>
          </p:spPr>
        </p:sp>
      </p:grpSp>
      <p:sp>
        <p:nvSpPr>
          <p:cNvPr name="AutoShape 4" id="4"/>
          <p:cNvSpPr/>
          <p:nvPr/>
        </p:nvSpPr>
        <p:spPr>
          <a:xfrm>
            <a:off x="14509439" y="6213859"/>
            <a:ext cx="173690" cy="0"/>
          </a:xfrm>
          <a:prstGeom prst="line">
            <a:avLst/>
          </a:prstGeom>
          <a:ln cap="flat" w="57150">
            <a:solidFill>
              <a:srgbClr val="EDF0F2"/>
            </a:solidFill>
            <a:prstDash val="solid"/>
            <a:headEnd type="none" len="sm" w="sm"/>
            <a:tailEnd type="none" len="sm" w="sm"/>
          </a:ln>
        </p:spPr>
      </p:sp>
      <p:grpSp>
        <p:nvGrpSpPr>
          <p:cNvPr name="Group 5" id="5"/>
          <p:cNvGrpSpPr/>
          <p:nvPr/>
        </p:nvGrpSpPr>
        <p:grpSpPr>
          <a:xfrm rot="0">
            <a:off x="1028700" y="1107872"/>
            <a:ext cx="946844" cy="946844"/>
            <a:chOff x="0" y="0"/>
            <a:chExt cx="556826" cy="556826"/>
          </a:xfrm>
        </p:grpSpPr>
        <p:sp>
          <p:nvSpPr>
            <p:cNvPr name="Freeform 6" id="6"/>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7" id="7"/>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a:t>
              </a:r>
            </a:p>
          </p:txBody>
        </p:sp>
      </p:grpSp>
      <p:sp>
        <p:nvSpPr>
          <p:cNvPr name="TextBox 8" id="8"/>
          <p:cNvSpPr txBox="true"/>
          <p:nvPr/>
        </p:nvSpPr>
        <p:spPr>
          <a:xfrm rot="0">
            <a:off x="985280" y="2105223"/>
            <a:ext cx="9905716" cy="6835670"/>
          </a:xfrm>
          <a:prstGeom prst="rect">
            <a:avLst/>
          </a:prstGeom>
        </p:spPr>
        <p:txBody>
          <a:bodyPr anchor="t" rtlCol="false" tIns="0" lIns="0" bIns="0" rIns="0">
            <a:spAutoFit/>
          </a:bodyPr>
          <a:lstStyle/>
          <a:p>
            <a:pPr algn="l">
              <a:lnSpc>
                <a:spcPts val="4921"/>
              </a:lnSpc>
            </a:pPr>
            <a:r>
              <a:rPr lang="en-US" sz="3280" spc="49">
                <a:solidFill>
                  <a:srgbClr val="191919"/>
                </a:solidFill>
                <a:latin typeface="Aileron"/>
                <a:ea typeface="Aileron"/>
                <a:cs typeface="Aileron"/>
                <a:sym typeface="Aileron"/>
              </a:rPr>
              <a:t>     Với sự phát triển của Machine Learning, việc phân loại và dự báo chất lượng giấc ngủ có thể được thực hiện chính xác hơn thông qua việc phân tích dữ liệu đa chiều. Công nghệ này có khả năng xử lý thông tin từ các cảm biến giấc ngủ, thiết bị đeo thông minh, hoặc các dữ liệu sinh lý học như nhịp tim, chu kỳ ngủ, và tần suất thức giấc. Nhờ đó, các mô hình Machine Learning có thể xây dựng các dự đoán cá nhân hóa, giúp sinh viên hiểu rõ hơn về giấc ngủ của mình và áp dụng các giải pháp phù hợp để nâng cao chất lượng cuộc sống. </a:t>
            </a:r>
          </a:p>
        </p:txBody>
      </p:sp>
      <p:sp>
        <p:nvSpPr>
          <p:cNvPr name="TextBox 9" id="9"/>
          <p:cNvSpPr txBox="true"/>
          <p:nvPr/>
        </p:nvSpPr>
        <p:spPr>
          <a:xfrm rot="0">
            <a:off x="1823093" y="1219344"/>
            <a:ext cx="4115045"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GIỚI THIỆU</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107872"/>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a:t>
              </a:r>
            </a:p>
          </p:txBody>
        </p:sp>
      </p:grpSp>
      <p:sp>
        <p:nvSpPr>
          <p:cNvPr name="Freeform 5" id="5"/>
          <p:cNvSpPr/>
          <p:nvPr/>
        </p:nvSpPr>
        <p:spPr>
          <a:xfrm flipH="false" flipV="false" rot="0">
            <a:off x="2320559" y="4235967"/>
            <a:ext cx="13979947" cy="3390137"/>
          </a:xfrm>
          <a:custGeom>
            <a:avLst/>
            <a:gdLst/>
            <a:ahLst/>
            <a:cxnLst/>
            <a:rect r="r" b="b" t="t" l="l"/>
            <a:pathLst>
              <a:path h="3390137" w="13979947">
                <a:moveTo>
                  <a:pt x="0" y="0"/>
                </a:moveTo>
                <a:lnTo>
                  <a:pt x="13979947" y="0"/>
                </a:lnTo>
                <a:lnTo>
                  <a:pt x="13979947" y="3390137"/>
                </a:lnTo>
                <a:lnTo>
                  <a:pt x="0" y="3390137"/>
                </a:lnTo>
                <a:lnTo>
                  <a:pt x="0" y="0"/>
                </a:lnTo>
                <a:close/>
              </a:path>
            </a:pathLst>
          </a:custGeom>
          <a:blipFill>
            <a:blip r:embed="rId2"/>
            <a:stretch>
              <a:fillRect l="0" t="0" r="0" b="0"/>
            </a:stretch>
          </a:blipFill>
        </p:spPr>
      </p:sp>
      <p:sp>
        <p:nvSpPr>
          <p:cNvPr name="TextBox 6" id="6"/>
          <p:cNvSpPr txBox="true"/>
          <p:nvPr/>
        </p:nvSpPr>
        <p:spPr>
          <a:xfrm rot="0">
            <a:off x="1926032" y="2363518"/>
            <a:ext cx="14374474" cy="1339049"/>
          </a:xfrm>
          <a:prstGeom prst="rect">
            <a:avLst/>
          </a:prstGeom>
        </p:spPr>
        <p:txBody>
          <a:bodyPr anchor="t" rtlCol="false" tIns="0" lIns="0" bIns="0" rIns="0">
            <a:spAutoFit/>
          </a:bodyPr>
          <a:lstStyle/>
          <a:p>
            <a:pPr algn="l">
              <a:lnSpc>
                <a:spcPts val="5410"/>
              </a:lnSpc>
            </a:pPr>
            <a:r>
              <a:rPr lang="en-US" sz="3607" spc="54">
                <a:solidFill>
                  <a:srgbClr val="191919"/>
                </a:solidFill>
                <a:latin typeface="Aileron"/>
                <a:ea typeface="Aileron"/>
                <a:cs typeface="Aileron"/>
                <a:sym typeface="Aileron"/>
              </a:rPr>
              <a:t>    Nhóm em đưa vào một danh sách dữ liệu bao gồm 10 thuộc tính và 2000 mẫu để xử lí trước khi huấn luyện mô hình</a:t>
            </a:r>
          </a:p>
        </p:txBody>
      </p:sp>
      <p:sp>
        <p:nvSpPr>
          <p:cNvPr name="TextBox 7" id="7"/>
          <p:cNvSpPr txBox="true"/>
          <p:nvPr/>
        </p:nvSpPr>
        <p:spPr>
          <a:xfrm rot="0">
            <a:off x="1975544" y="1219344"/>
            <a:ext cx="7681768"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XỬ LÍ DỮ LIỆU ĐẦU VÀO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107872"/>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a:t>
              </a:r>
            </a:p>
          </p:txBody>
        </p:sp>
      </p:grpSp>
      <p:sp>
        <p:nvSpPr>
          <p:cNvPr name="Freeform 5" id="5"/>
          <p:cNvSpPr/>
          <p:nvPr/>
        </p:nvSpPr>
        <p:spPr>
          <a:xfrm flipH="false" flipV="false" rot="0">
            <a:off x="3407234" y="3664177"/>
            <a:ext cx="11473532" cy="5594123"/>
          </a:xfrm>
          <a:custGeom>
            <a:avLst/>
            <a:gdLst/>
            <a:ahLst/>
            <a:cxnLst/>
            <a:rect r="r" b="b" t="t" l="l"/>
            <a:pathLst>
              <a:path h="5594123" w="11473532">
                <a:moveTo>
                  <a:pt x="0" y="0"/>
                </a:moveTo>
                <a:lnTo>
                  <a:pt x="11473532" y="0"/>
                </a:lnTo>
                <a:lnTo>
                  <a:pt x="11473532" y="5594123"/>
                </a:lnTo>
                <a:lnTo>
                  <a:pt x="0" y="5594123"/>
                </a:lnTo>
                <a:lnTo>
                  <a:pt x="0" y="0"/>
                </a:lnTo>
                <a:close/>
              </a:path>
            </a:pathLst>
          </a:custGeom>
          <a:blipFill>
            <a:blip r:embed="rId2"/>
            <a:stretch>
              <a:fillRect l="0" t="-762" r="0" b="-762"/>
            </a:stretch>
          </a:blipFill>
        </p:spPr>
      </p:sp>
      <p:sp>
        <p:nvSpPr>
          <p:cNvPr name="TextBox 6" id="6"/>
          <p:cNvSpPr txBox="true"/>
          <p:nvPr/>
        </p:nvSpPr>
        <p:spPr>
          <a:xfrm rot="0">
            <a:off x="1662434" y="2176736"/>
            <a:ext cx="13171377" cy="1317553"/>
          </a:xfrm>
          <a:prstGeom prst="rect">
            <a:avLst/>
          </a:prstGeom>
        </p:spPr>
        <p:txBody>
          <a:bodyPr anchor="t" rtlCol="false" tIns="0" lIns="0" bIns="0" rIns="0">
            <a:spAutoFit/>
          </a:bodyPr>
          <a:lstStyle/>
          <a:p>
            <a:pPr algn="l">
              <a:lnSpc>
                <a:spcPts val="5321"/>
              </a:lnSpc>
            </a:pPr>
            <a:r>
              <a:rPr lang="en-US" sz="3547" spc="53">
                <a:solidFill>
                  <a:srgbClr val="191919"/>
                </a:solidFill>
                <a:latin typeface="Aileron"/>
                <a:ea typeface="Aileron"/>
                <a:cs typeface="Aileron"/>
                <a:sym typeface="Aileron"/>
              </a:rPr>
              <a:t>     Trước khi đưa dữ liệu vào mô hình để huấn luyện, nhóm em sẽ xác định và mã hóa các cột phân loại (Label Encoding)</a:t>
            </a:r>
          </a:p>
        </p:txBody>
      </p:sp>
      <p:sp>
        <p:nvSpPr>
          <p:cNvPr name="TextBox 7" id="7"/>
          <p:cNvSpPr txBox="true"/>
          <p:nvPr/>
        </p:nvSpPr>
        <p:spPr>
          <a:xfrm rot="0">
            <a:off x="1975544" y="1219344"/>
            <a:ext cx="7681768"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XỬ LÍ DỮ LIỆU ĐẦU VÀO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107872"/>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a:t>
              </a:r>
            </a:p>
          </p:txBody>
        </p:sp>
      </p:grpSp>
      <p:sp>
        <p:nvSpPr>
          <p:cNvPr name="Freeform 5" id="5"/>
          <p:cNvSpPr/>
          <p:nvPr/>
        </p:nvSpPr>
        <p:spPr>
          <a:xfrm flipH="false" flipV="false" rot="0">
            <a:off x="1560762" y="3081598"/>
            <a:ext cx="8096551" cy="6627386"/>
          </a:xfrm>
          <a:custGeom>
            <a:avLst/>
            <a:gdLst/>
            <a:ahLst/>
            <a:cxnLst/>
            <a:rect r="r" b="b" t="t" l="l"/>
            <a:pathLst>
              <a:path h="6627386" w="8096551">
                <a:moveTo>
                  <a:pt x="0" y="0"/>
                </a:moveTo>
                <a:lnTo>
                  <a:pt x="8096551" y="0"/>
                </a:lnTo>
                <a:lnTo>
                  <a:pt x="8096551" y="6627386"/>
                </a:lnTo>
                <a:lnTo>
                  <a:pt x="0" y="6627386"/>
                </a:lnTo>
                <a:lnTo>
                  <a:pt x="0" y="0"/>
                </a:lnTo>
                <a:close/>
              </a:path>
            </a:pathLst>
          </a:custGeom>
          <a:blipFill>
            <a:blip r:embed="rId2"/>
            <a:stretch>
              <a:fillRect l="0" t="-928" r="0" b="-928"/>
            </a:stretch>
          </a:blipFill>
        </p:spPr>
      </p:sp>
      <p:sp>
        <p:nvSpPr>
          <p:cNvPr name="Freeform 6" id="6"/>
          <p:cNvSpPr/>
          <p:nvPr/>
        </p:nvSpPr>
        <p:spPr>
          <a:xfrm flipH="false" flipV="false" rot="0">
            <a:off x="10149521" y="3089419"/>
            <a:ext cx="6468203" cy="6619565"/>
          </a:xfrm>
          <a:custGeom>
            <a:avLst/>
            <a:gdLst/>
            <a:ahLst/>
            <a:cxnLst/>
            <a:rect r="r" b="b" t="t" l="l"/>
            <a:pathLst>
              <a:path h="6619565" w="6468203">
                <a:moveTo>
                  <a:pt x="0" y="0"/>
                </a:moveTo>
                <a:lnTo>
                  <a:pt x="6468203" y="0"/>
                </a:lnTo>
                <a:lnTo>
                  <a:pt x="6468203" y="6619565"/>
                </a:lnTo>
                <a:lnTo>
                  <a:pt x="0" y="6619565"/>
                </a:lnTo>
                <a:lnTo>
                  <a:pt x="0" y="0"/>
                </a:lnTo>
                <a:close/>
              </a:path>
            </a:pathLst>
          </a:custGeom>
          <a:blipFill>
            <a:blip r:embed="rId3"/>
            <a:stretch>
              <a:fillRect l="0" t="0" r="0" b="0"/>
            </a:stretch>
          </a:blipFill>
        </p:spPr>
      </p:sp>
      <p:sp>
        <p:nvSpPr>
          <p:cNvPr name="TextBox 7" id="7"/>
          <p:cNvSpPr txBox="true"/>
          <p:nvPr/>
        </p:nvSpPr>
        <p:spPr>
          <a:xfrm rot="0">
            <a:off x="1975544" y="1219344"/>
            <a:ext cx="7681768"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XỬ LÍ DỮ LIỆU ĐẦU VÀO</a:t>
            </a:r>
          </a:p>
        </p:txBody>
      </p:sp>
      <p:sp>
        <p:nvSpPr>
          <p:cNvPr name="TextBox 8" id="8"/>
          <p:cNvSpPr txBox="true"/>
          <p:nvPr/>
        </p:nvSpPr>
        <p:spPr>
          <a:xfrm rot="0">
            <a:off x="1867642" y="1968991"/>
            <a:ext cx="13171377" cy="1112607"/>
          </a:xfrm>
          <a:prstGeom prst="rect">
            <a:avLst/>
          </a:prstGeom>
        </p:spPr>
        <p:txBody>
          <a:bodyPr anchor="t" rtlCol="false" tIns="0" lIns="0" bIns="0" rIns="0">
            <a:spAutoFit/>
          </a:bodyPr>
          <a:lstStyle/>
          <a:p>
            <a:pPr algn="l">
              <a:lnSpc>
                <a:spcPts val="4571"/>
              </a:lnSpc>
            </a:pPr>
            <a:r>
              <a:rPr lang="en-US" sz="3047" spc="45">
                <a:solidFill>
                  <a:srgbClr val="191919"/>
                </a:solidFill>
                <a:latin typeface="Aileron"/>
                <a:ea typeface="Aileron"/>
                <a:cs typeface="Aileron"/>
                <a:sym typeface="Aileron"/>
              </a:rPr>
              <a:t>   Sau khi xử lí dữ liệu đầu vào, nhóm em sử dụng Matplotlib để vẽ biểu đồ trực quan hóa dữ liệu</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028700"/>
            <a:ext cx="946844" cy="946844"/>
            <a:chOff x="0" y="0"/>
            <a:chExt cx="556826" cy="556826"/>
          </a:xfrm>
        </p:grpSpPr>
        <p:sp>
          <p:nvSpPr>
            <p:cNvPr name="Freeform 3" id="3"/>
            <p:cNvSpPr/>
            <p:nvPr/>
          </p:nvSpPr>
          <p:spPr>
            <a:xfrm flipH="false" flipV="false" rot="0">
              <a:off x="0" y="0"/>
              <a:ext cx="556826" cy="556826"/>
            </a:xfrm>
            <a:custGeom>
              <a:avLst/>
              <a:gdLst/>
              <a:ahLst/>
              <a:cxnLst/>
              <a:rect r="r" b="b" t="t" l="l"/>
              <a:pathLst>
                <a:path h="556826" w="556826">
                  <a:moveTo>
                    <a:pt x="278413" y="0"/>
                  </a:moveTo>
                  <a:cubicBezTo>
                    <a:pt x="124650" y="0"/>
                    <a:pt x="0" y="124650"/>
                    <a:pt x="0" y="278413"/>
                  </a:cubicBezTo>
                  <a:cubicBezTo>
                    <a:pt x="0" y="432176"/>
                    <a:pt x="124650" y="556826"/>
                    <a:pt x="278413" y="556826"/>
                  </a:cubicBezTo>
                  <a:cubicBezTo>
                    <a:pt x="432176" y="556826"/>
                    <a:pt x="556826" y="432176"/>
                    <a:pt x="556826" y="278413"/>
                  </a:cubicBezTo>
                  <a:cubicBezTo>
                    <a:pt x="556826" y="124650"/>
                    <a:pt x="432176" y="0"/>
                    <a:pt x="278413" y="0"/>
                  </a:cubicBezTo>
                  <a:close/>
                </a:path>
              </a:pathLst>
            </a:custGeom>
            <a:solidFill>
              <a:srgbClr val="86EAE9"/>
            </a:solidFill>
          </p:spPr>
        </p:sp>
        <p:sp>
          <p:nvSpPr>
            <p:cNvPr name="TextBox 4" id="4"/>
            <p:cNvSpPr txBox="true"/>
            <p:nvPr/>
          </p:nvSpPr>
          <p:spPr>
            <a:xfrm>
              <a:off x="52202" y="-4948"/>
              <a:ext cx="452421" cy="509571"/>
            </a:xfrm>
            <a:prstGeom prst="rect">
              <a:avLst/>
            </a:prstGeom>
          </p:spPr>
          <p:txBody>
            <a:bodyPr anchor="ctr" rtlCol="false" tIns="0" lIns="0" bIns="0" rIns="0"/>
            <a:lstStyle/>
            <a:p>
              <a:pPr algn="ctr">
                <a:lnSpc>
                  <a:spcPts val="3919"/>
                </a:lnSpc>
              </a:pPr>
              <a:r>
                <a:rPr lang="en-US" sz="2799">
                  <a:solidFill>
                    <a:srgbClr val="FFFFFF"/>
                  </a:solidFill>
                  <a:latin typeface="Aileron"/>
                  <a:ea typeface="Aileron"/>
                  <a:cs typeface="Aileron"/>
                  <a:sym typeface="Aileron"/>
                </a:rPr>
                <a:t>III</a:t>
              </a:r>
            </a:p>
          </p:txBody>
        </p:sp>
      </p:grpSp>
      <p:sp>
        <p:nvSpPr>
          <p:cNvPr name="Freeform 5" id="5"/>
          <p:cNvSpPr/>
          <p:nvPr/>
        </p:nvSpPr>
        <p:spPr>
          <a:xfrm flipH="false" flipV="false" rot="0">
            <a:off x="8576777" y="2927175"/>
            <a:ext cx="8930931" cy="5793942"/>
          </a:xfrm>
          <a:custGeom>
            <a:avLst/>
            <a:gdLst/>
            <a:ahLst/>
            <a:cxnLst/>
            <a:rect r="r" b="b" t="t" l="l"/>
            <a:pathLst>
              <a:path h="5793942" w="8930931">
                <a:moveTo>
                  <a:pt x="0" y="0"/>
                </a:moveTo>
                <a:lnTo>
                  <a:pt x="8930932" y="0"/>
                </a:lnTo>
                <a:lnTo>
                  <a:pt x="8930932" y="5793941"/>
                </a:lnTo>
                <a:lnTo>
                  <a:pt x="0" y="5793941"/>
                </a:lnTo>
                <a:lnTo>
                  <a:pt x="0" y="0"/>
                </a:lnTo>
                <a:close/>
              </a:path>
            </a:pathLst>
          </a:custGeom>
          <a:blipFill>
            <a:blip r:embed="rId2"/>
            <a:stretch>
              <a:fillRect l="0" t="0" r="0" b="0"/>
            </a:stretch>
          </a:blipFill>
        </p:spPr>
      </p:sp>
      <p:sp>
        <p:nvSpPr>
          <p:cNvPr name="TextBox 6" id="6"/>
          <p:cNvSpPr txBox="true"/>
          <p:nvPr/>
        </p:nvSpPr>
        <p:spPr>
          <a:xfrm rot="0">
            <a:off x="1502122" y="5076825"/>
            <a:ext cx="6131271" cy="1216279"/>
          </a:xfrm>
          <a:prstGeom prst="rect">
            <a:avLst/>
          </a:prstGeom>
        </p:spPr>
        <p:txBody>
          <a:bodyPr anchor="t" rtlCol="false" tIns="0" lIns="0" bIns="0" rIns="0">
            <a:spAutoFit/>
          </a:bodyPr>
          <a:lstStyle/>
          <a:p>
            <a:pPr algn="l" marL="753490" indent="-376745" lvl="1">
              <a:lnSpc>
                <a:spcPts val="4885"/>
              </a:lnSpc>
              <a:buFont typeface="Arial"/>
              <a:buChar char="•"/>
            </a:pPr>
            <a:r>
              <a:rPr lang="en-US" sz="3489">
                <a:solidFill>
                  <a:srgbClr val="191919"/>
                </a:solidFill>
                <a:latin typeface="Aileron"/>
                <a:ea typeface="Aileron"/>
                <a:cs typeface="Aileron"/>
                <a:sym typeface="Aileron"/>
              </a:rPr>
              <a:t>Sử dụng Elbow để tìm K tối ưu</a:t>
            </a:r>
          </a:p>
        </p:txBody>
      </p:sp>
      <p:sp>
        <p:nvSpPr>
          <p:cNvPr name="TextBox 7" id="7"/>
          <p:cNvSpPr txBox="true"/>
          <p:nvPr/>
        </p:nvSpPr>
        <p:spPr>
          <a:xfrm rot="0">
            <a:off x="1975544" y="2227975"/>
            <a:ext cx="6198631" cy="1115598"/>
          </a:xfrm>
          <a:prstGeom prst="rect">
            <a:avLst/>
          </a:prstGeom>
        </p:spPr>
        <p:txBody>
          <a:bodyPr anchor="t" rtlCol="false" tIns="0" lIns="0" bIns="0" rIns="0">
            <a:spAutoFit/>
          </a:bodyPr>
          <a:lstStyle/>
          <a:p>
            <a:pPr algn="ctr">
              <a:lnSpc>
                <a:spcPts val="4412"/>
              </a:lnSpc>
            </a:pPr>
            <a:r>
              <a:rPr lang="en-US" b="true" sz="3677" spc="110">
                <a:solidFill>
                  <a:srgbClr val="191919"/>
                </a:solidFill>
                <a:latin typeface="Aileron Ultra-Bold"/>
                <a:ea typeface="Aileron Ultra-Bold"/>
                <a:cs typeface="Aileron Ultra-Bold"/>
                <a:sym typeface="Aileron Ultra-Bold"/>
              </a:rPr>
              <a:t> 1. K-MEANS CLUSTERING</a:t>
            </a:r>
          </a:p>
          <a:p>
            <a:pPr algn="ctr">
              <a:lnSpc>
                <a:spcPts val="4412"/>
              </a:lnSpc>
            </a:pPr>
          </a:p>
        </p:txBody>
      </p:sp>
      <p:sp>
        <p:nvSpPr>
          <p:cNvPr name="TextBox 8" id="8"/>
          <p:cNvSpPr txBox="true"/>
          <p:nvPr/>
        </p:nvSpPr>
        <p:spPr>
          <a:xfrm rot="0">
            <a:off x="1975544" y="1140172"/>
            <a:ext cx="13469683" cy="723900"/>
          </a:xfrm>
          <a:prstGeom prst="rect">
            <a:avLst/>
          </a:prstGeom>
        </p:spPr>
        <p:txBody>
          <a:bodyPr anchor="t" rtlCol="false" tIns="0" lIns="0" bIns="0" rIns="0">
            <a:spAutoFit/>
          </a:bodyPr>
          <a:lstStyle/>
          <a:p>
            <a:pPr algn="ctr">
              <a:lnSpc>
                <a:spcPts val="5759"/>
              </a:lnSpc>
            </a:pPr>
            <a:r>
              <a:rPr lang="en-US" b="true" sz="4799" spc="143">
                <a:solidFill>
                  <a:srgbClr val="191919"/>
                </a:solidFill>
                <a:latin typeface="Aileron Ultra-Bold"/>
                <a:ea typeface="Aileron Ultra-Bold"/>
                <a:cs typeface="Aileron Ultra-Bold"/>
                <a:sym typeface="Aileron Ultra-Bold"/>
              </a:rPr>
              <a:t>CÁC PHƯƠNG PHÁP GIẢI QUYẾT BÀI TOÁN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DAGVJjgAsxo</dc:identifier>
  <dcterms:modified xsi:type="dcterms:W3CDTF">2011-08-01T06:04:30Z</dcterms:modified>
  <cp:revision>1</cp:revision>
  <dc:title>Phân loại và dự báo chất lượng giấc ngủ của sinh viên</dc:title>
</cp:coreProperties>
</file>