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hIxs+Bkv7nCBzDmOo/WoUv+qeR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8B2FCD-61AB-4DB6-B7F0-4A196B6C838C}">
  <a:tblStyle styleId="{0F8B2FCD-61AB-4DB6-B7F0-4A196B6C838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dd1d1e681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dd1d1e6819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dd1d1e6819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dd1d1e6819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1dd1d1e6819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1dd1d1e6819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338d2ab6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f338d2ab64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f338d2ab64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0e7502556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20e7502556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20e7502556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e7502556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0e75025566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20e75025566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e7502556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20e75025566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20e75025566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f7d9619d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20f7d9619d5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Each theme has its own central organizing concept, which helps to further define and understand the theme. Think of it like a folder on your computer that has a clear label and contains related files - the organizing concept is like the label, and the files are like the data that fit into that theme.</a:t>
            </a:r>
            <a:endParaRPr/>
          </a:p>
        </p:txBody>
      </p:sp>
      <p:sp>
        <p:nvSpPr>
          <p:cNvPr id="249" name="Google Shape;249;g20f7d9619d5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5c480be4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15c480be4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215c480be4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keep in mind you are telling a story based on your research scope</a:t>
            </a:r>
            <a:endParaRPr/>
          </a:p>
        </p:txBody>
      </p:sp>
      <p:sp>
        <p:nvSpPr>
          <p:cNvPr id="269" name="Google Shape;26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f7d9619d5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0f7d9619d5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20f7d9619d5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15f30db16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215f30db16d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215f30db16d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15f30db16d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215f30db16d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215f30db16d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15f30db16d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215f30db16d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215f30db16d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5f30db16d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215f30db16d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215f30db16d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15f30db16d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215f30db16d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ensure the validity of your themes in qualitative data analysis, it's important to engage fully with the entire dataset. Relying solely on code labels or preconceived notions of what the themes should be can lead to misremembering and loss of context. Take a thorough and open approach to analyzing the data to ensure accuracy.</a:t>
            </a:r>
            <a:endParaRPr/>
          </a:p>
        </p:txBody>
      </p:sp>
      <p:sp>
        <p:nvSpPr>
          <p:cNvPr id="322" name="Google Shape;322;g215f30db16d_0_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5f30db16d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215f30db16d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215f30db16d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b640102c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21b640102c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21b640102c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1b640102c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21b640102c5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79730" lvl="0" marL="457200" rtl="0" algn="l">
              <a:lnSpc>
                <a:spcPct val="80000"/>
              </a:lnSpc>
              <a:spcBef>
                <a:spcPts val="1000"/>
              </a:spcBef>
              <a:spcAft>
                <a:spcPts val="0"/>
              </a:spcAft>
              <a:buClr>
                <a:schemeClr val="dk1"/>
              </a:buClr>
              <a:buSzPts val="2380"/>
              <a:buChar char="•"/>
            </a:pPr>
            <a:r>
              <a:rPr lang="en-US" sz="2380"/>
              <a:t> </a:t>
            </a:r>
            <a:r>
              <a:rPr lang="en-US" sz="1480"/>
              <a:t>Our preference is for the latter approach - making an argument model - but sometimes the former approach - establishing the gap model - is needed.</a:t>
            </a:r>
            <a:br>
              <a:rPr lang="en-US" sz="1480"/>
            </a:br>
            <a:endParaRPr sz="1480"/>
          </a:p>
          <a:p>
            <a:pPr indent="-322580" lvl="0" marL="457200" rtl="0" algn="l">
              <a:lnSpc>
                <a:spcPct val="80000"/>
              </a:lnSpc>
              <a:spcBef>
                <a:spcPts val="0"/>
              </a:spcBef>
              <a:spcAft>
                <a:spcPts val="0"/>
              </a:spcAft>
              <a:buClr>
                <a:schemeClr val="dk1"/>
              </a:buClr>
              <a:buSzPts val="1480"/>
              <a:buChar char="•"/>
            </a:pPr>
            <a:r>
              <a:rPr lang="en-US" sz="1480"/>
              <a:t>The establishing the gap model can produce unnecessary anxiety, and the making an argument model is more in line with reflexive TA and Big Q qualitative research.</a:t>
            </a:r>
            <a:endParaRPr sz="1480"/>
          </a:p>
          <a:p>
            <a:pPr indent="-322580" lvl="0" marL="457200" rtl="0" algn="l">
              <a:lnSpc>
                <a:spcPct val="80000"/>
              </a:lnSpc>
              <a:spcBef>
                <a:spcPts val="0"/>
              </a:spcBef>
              <a:spcAft>
                <a:spcPts val="0"/>
              </a:spcAft>
              <a:buClr>
                <a:schemeClr val="dk1"/>
              </a:buClr>
              <a:buSzPts val="1480"/>
              <a:buChar char="•"/>
            </a:pPr>
            <a:r>
              <a:t/>
            </a:r>
            <a:endParaRPr sz="1480"/>
          </a:p>
          <a:p>
            <a:pPr indent="-328930" lvl="0" marL="457200" rtl="0" algn="l">
              <a:lnSpc>
                <a:spcPct val="80000"/>
              </a:lnSpc>
              <a:spcBef>
                <a:spcPts val="0"/>
              </a:spcBef>
              <a:spcAft>
                <a:spcPts val="0"/>
              </a:spcAft>
              <a:buClr>
                <a:schemeClr val="dk1"/>
              </a:buClr>
              <a:buSzPts val="1580"/>
              <a:buChar char="•"/>
            </a:pPr>
            <a:r>
              <a:rPr lang="en-US" sz="1580"/>
              <a:t>Qualitative research provides a rich, contextualized examination of a topic that contributes to our existing understanding(s) of the issue and maybe even changes it.</a:t>
            </a:r>
            <a:endParaRPr sz="680"/>
          </a:p>
          <a:p>
            <a:pPr indent="0" lvl="0" marL="0" rtl="0" algn="l">
              <a:lnSpc>
                <a:spcPct val="100000"/>
              </a:lnSpc>
              <a:spcBef>
                <a:spcPts val="0"/>
              </a:spcBef>
              <a:spcAft>
                <a:spcPts val="0"/>
              </a:spcAft>
              <a:buSzPts val="1400"/>
              <a:buNone/>
            </a:pPr>
            <a:r>
              <a:t/>
            </a:r>
            <a:endParaRPr sz="300"/>
          </a:p>
        </p:txBody>
      </p:sp>
      <p:sp>
        <p:nvSpPr>
          <p:cNvPr id="350" name="Google Shape;350;g21b640102c5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1b640102c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21b640102c5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Clr>
                <a:schemeClr val="dk1"/>
              </a:buClr>
              <a:buSzPts val="2000"/>
              <a:buChar char="●"/>
            </a:pPr>
            <a:r>
              <a:rPr lang="en-US" sz="2000"/>
              <a:t>Avoid generic strengths and instead explain why it is useful for the study in particular.</a:t>
            </a:r>
            <a:endParaRPr sz="2000"/>
          </a:p>
          <a:p>
            <a:pPr indent="-355600" lvl="0" marL="457200" rtl="0" algn="l">
              <a:lnSpc>
                <a:spcPct val="115000"/>
              </a:lnSpc>
              <a:spcBef>
                <a:spcPts val="0"/>
              </a:spcBef>
              <a:spcAft>
                <a:spcPts val="0"/>
              </a:spcAft>
              <a:buClr>
                <a:schemeClr val="dk1"/>
              </a:buClr>
              <a:buSzPts val="2000"/>
              <a:buChar char="●"/>
            </a:pPr>
            <a:r>
              <a:rPr lang="en-US" sz="2000"/>
              <a:t>Locating TA theoretically involves acknowledging philosophical assumptions underpinning research.</a:t>
            </a:r>
            <a:endParaRPr sz="2000"/>
          </a:p>
        </p:txBody>
      </p:sp>
      <p:sp>
        <p:nvSpPr>
          <p:cNvPr id="357" name="Google Shape;357;g21b640102c5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1b640102c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1b640102c5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21b640102c5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1b640102c5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21b640102c5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g21b640102c5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b640102c5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21b640102c5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g21b640102c5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1b640102c5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21b640102c5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g21b640102c5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1b640102c5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1b640102c5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21b640102c5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1b640102c5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g21b640102c5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g21b640102c5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1b640102c5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21b640102c5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g21b640102c5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1b640102c5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21b640102c5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g21b640102c5_0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1b640102c5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21b640102c5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g21b640102c5_0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Thematic Analysis (TA) </a:t>
            </a:r>
            <a:br>
              <a:rPr lang="en-US"/>
            </a:br>
            <a:r>
              <a:rPr lang="en-US" sz="4800"/>
              <a:t>Day 1</a:t>
            </a:r>
            <a:endParaRPr sz="2800"/>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sz="2800"/>
              <a:t>Summer camp 2023</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Presenters: Rashed &amp; Mike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 more on Qualitative research design to use for Research </a:t>
            </a:r>
            <a:endParaRPr/>
          </a:p>
        </p:txBody>
      </p:sp>
      <p:sp>
        <p:nvSpPr>
          <p:cNvPr id="152" name="Google Shape;15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100"/>
              <a:buChar char="•"/>
            </a:pPr>
            <a:r>
              <a:rPr b="0" i="0" lang="en-US" sz="2100" u="none" strike="noStrike">
                <a:latin typeface="Arial"/>
                <a:ea typeface="Arial"/>
                <a:cs typeface="Arial"/>
                <a:sym typeface="Arial"/>
              </a:rPr>
              <a:t>Creswell, J. W., &amp; Poth, C. N. (2016). </a:t>
            </a:r>
            <a:r>
              <a:rPr b="0" i="1" lang="en-US" sz="2100" u="none" strike="noStrike">
                <a:latin typeface="Arial"/>
                <a:ea typeface="Arial"/>
                <a:cs typeface="Arial"/>
                <a:sym typeface="Arial"/>
              </a:rPr>
              <a:t>Qualitative inquiry and research design: Choosing among five approaches</a:t>
            </a:r>
            <a:r>
              <a:rPr b="0" i="0" lang="en-US" sz="2100" u="none" strike="noStrike">
                <a:latin typeface="Arial"/>
                <a:ea typeface="Arial"/>
                <a:cs typeface="Arial"/>
                <a:sym typeface="Arial"/>
              </a:rPr>
              <a:t>. London: Sage.</a:t>
            </a:r>
            <a:endParaRPr sz="3100"/>
          </a:p>
          <a:p>
            <a:pPr indent="-228600" lvl="0" marL="228600" rtl="0" algn="l">
              <a:lnSpc>
                <a:spcPct val="90000"/>
              </a:lnSpc>
              <a:spcBef>
                <a:spcPts val="1000"/>
              </a:spcBef>
              <a:spcAft>
                <a:spcPts val="0"/>
              </a:spcAft>
              <a:buClr>
                <a:schemeClr val="dk1"/>
              </a:buClr>
              <a:buSzPts val="2100"/>
              <a:buChar char="•"/>
            </a:pPr>
            <a:r>
              <a:rPr b="0" i="0" lang="en-US" sz="2100" u="none" strike="noStrike">
                <a:latin typeface="Arial"/>
                <a:ea typeface="Arial"/>
                <a:cs typeface="Arial"/>
                <a:sym typeface="Arial"/>
              </a:rPr>
              <a:t>Patton, M. Q. (2015). </a:t>
            </a:r>
            <a:r>
              <a:rPr b="0" i="1" lang="en-US" sz="2100" u="none" strike="noStrike">
                <a:latin typeface="Arial"/>
                <a:ea typeface="Arial"/>
                <a:cs typeface="Arial"/>
                <a:sym typeface="Arial"/>
              </a:rPr>
              <a:t>Qualitative research and evaluating methods: Integrating theory and practice </a:t>
            </a:r>
            <a:r>
              <a:rPr b="0" i="0" lang="en-US" sz="2100" u="none" strike="noStrike">
                <a:latin typeface="Arial"/>
                <a:ea typeface="Arial"/>
                <a:cs typeface="Arial"/>
                <a:sym typeface="Arial"/>
              </a:rPr>
              <a:t>(4th ed.). Los Angeles, CA: Sage.</a:t>
            </a:r>
            <a:endParaRPr sz="3100"/>
          </a:p>
          <a:p>
            <a:pPr indent="-114300" lvl="0" marL="228600" rtl="0" algn="l">
              <a:lnSpc>
                <a:spcPct val="90000"/>
              </a:lnSpc>
              <a:spcBef>
                <a:spcPts val="1000"/>
              </a:spcBef>
              <a:spcAft>
                <a:spcPts val="0"/>
              </a:spcAft>
              <a:buClr>
                <a:schemeClr val="dk1"/>
              </a:buClr>
              <a:buSzPts val="1800"/>
              <a:buNone/>
            </a:pPr>
            <a:r>
              <a:t/>
            </a:r>
            <a:endParaRPr b="0" i="0" sz="21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2100">
                <a:latin typeface="Arial"/>
                <a:ea typeface="Arial"/>
                <a:cs typeface="Arial"/>
                <a:sym typeface="Arial"/>
              </a:rPr>
              <a:t>For interviews</a:t>
            </a:r>
            <a:endParaRPr sz="3100"/>
          </a:p>
          <a:p>
            <a:pPr indent="-228600" lvl="0" marL="228600" rtl="0" algn="l">
              <a:lnSpc>
                <a:spcPct val="90000"/>
              </a:lnSpc>
              <a:spcBef>
                <a:spcPts val="1000"/>
              </a:spcBef>
              <a:spcAft>
                <a:spcPts val="0"/>
              </a:spcAft>
              <a:buClr>
                <a:schemeClr val="dk1"/>
              </a:buClr>
              <a:buSzPts val="2100"/>
              <a:buChar char="•"/>
            </a:pPr>
            <a:r>
              <a:rPr lang="en-US" sz="2100">
                <a:latin typeface="Arial"/>
                <a:ea typeface="Arial"/>
                <a:cs typeface="Arial"/>
                <a:sym typeface="Arial"/>
              </a:rPr>
              <a:t>Qualitative interviewing: Magnusson, E., &amp; Marecek, J. (2015). Doing interview-based qualitative research: A learner’s guide. Cambridge: Cambridge University Press.</a:t>
            </a:r>
            <a:endParaRPr sz="3100"/>
          </a:p>
          <a:p>
            <a:pPr indent="0" lvl="0" marL="0" rtl="0" algn="l">
              <a:lnSpc>
                <a:spcPct val="90000"/>
              </a:lnSpc>
              <a:spcBef>
                <a:spcPts val="1000"/>
              </a:spcBef>
              <a:spcAft>
                <a:spcPts val="0"/>
              </a:spcAft>
              <a:buClr>
                <a:schemeClr val="dk1"/>
              </a:buClr>
              <a:buSzPts val="1800"/>
              <a:buNone/>
            </a:pPr>
            <a:r>
              <a:t/>
            </a:r>
            <a:endParaRPr sz="21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2100">
                <a:latin typeface="Arial"/>
                <a:ea typeface="Arial"/>
                <a:cs typeface="Arial"/>
                <a:sym typeface="Arial"/>
              </a:rPr>
              <a:t>To read more about our critique of statistical models for determining ‘sample size’ in TA, see: Braun, V., &amp; Clarke, V. (2016). (Mis)conceptualising themes, thematic analysis, and other problems with Fugard and Potts’ (2015) sample-size tool for thematic analysis. International Journal of Social Research Methodology, 19(6), 739–743. </a:t>
            </a:r>
            <a:endParaRPr sz="31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lang="en-US" sz="2260"/>
              <a:t>C</a:t>
            </a:r>
            <a:r>
              <a:rPr lang="en-US" sz="2260"/>
              <a:t>ase study:Destigmatizing Chinese Communities in the face of COVID-19: Emergency Management</a:t>
            </a:r>
            <a:endParaRPr sz="2260"/>
          </a:p>
          <a:p>
            <a:pPr indent="0" lvl="0" marL="0" rtl="0" algn="l">
              <a:lnSpc>
                <a:spcPct val="90000"/>
              </a:lnSpc>
              <a:spcBef>
                <a:spcPts val="0"/>
              </a:spcBef>
              <a:spcAft>
                <a:spcPts val="0"/>
              </a:spcAft>
              <a:buClr>
                <a:schemeClr val="dk1"/>
              </a:buClr>
              <a:buSzPts val="3960"/>
              <a:buFont typeface="Calibri"/>
              <a:buNone/>
            </a:pPr>
            <a:r>
              <a:rPr lang="en-US" sz="2260"/>
              <a:t>Actions to Address Social Vulnerability in Toronto and Nairobi</a:t>
            </a:r>
            <a:endParaRPr sz="2260"/>
          </a:p>
        </p:txBody>
      </p:sp>
      <p:sp>
        <p:nvSpPr>
          <p:cNvPr id="158" name="Google Shape;15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457200" rtl="0" algn="l">
              <a:lnSpc>
                <a:spcPct val="115000"/>
              </a:lnSpc>
              <a:spcBef>
                <a:spcPts val="1200"/>
              </a:spcBef>
              <a:spcAft>
                <a:spcPts val="0"/>
              </a:spcAft>
              <a:buNone/>
            </a:pPr>
            <a:r>
              <a:rPr lang="en-US"/>
              <a:t>This study conducted remote interviews with participants in Toronto and Nairobi to explore how individuals in the Chinese diaspora community are coping and reacting to COVID-19. The interviews were conducted in English, Mandarin, and/or Cantonese and followed a semi-structured format. The purpose was to collect stories of experiences, study social impacts, and determine coping strategies applied during the pandemic. The data was coded to determine themes emerging from the data. The study was a quick response endeavor that collected perishable data between March 2020 and July 2020. This research contributes to the Government of Canada's global effort to address the public health challenges of the COVID-19 outbreak and has received ethics approval from various universities and organizations.</a:t>
            </a:r>
            <a:endParaRPr/>
          </a:p>
          <a:p>
            <a:pPr indent="0" lvl="0" marL="457200" rtl="0" algn="l">
              <a:lnSpc>
                <a:spcPct val="90000"/>
              </a:lnSpc>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Beginning TA: Phase 1-Data Familiarization </a:t>
            </a:r>
            <a:endParaRPr/>
          </a:p>
        </p:txBody>
      </p:sp>
      <p:sp>
        <p:nvSpPr>
          <p:cNvPr id="164" name="Google Shape;16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Data Familiarization consists of 3 steps </a:t>
            </a:r>
            <a:endParaRPr/>
          </a:p>
          <a:p>
            <a:pPr indent="0" lvl="0" marL="0" rtl="0" algn="l">
              <a:lnSpc>
                <a:spcPct val="90000"/>
              </a:lnSpc>
              <a:spcBef>
                <a:spcPts val="1000"/>
              </a:spcBef>
              <a:spcAft>
                <a:spcPts val="0"/>
              </a:spcAft>
              <a:buClr>
                <a:schemeClr val="dk1"/>
              </a:buClr>
              <a:buSzPts val="2800"/>
              <a:buNone/>
            </a:pPr>
            <a:r>
              <a:rPr lang="en-US"/>
              <a:t>1- The first is about developing deep and intimate knowledge of your dataset. This is often referred to as </a:t>
            </a:r>
            <a:r>
              <a:rPr b="1" lang="en-US"/>
              <a:t>immersion</a:t>
            </a:r>
            <a:r>
              <a:rPr lang="en-US"/>
              <a:t>. </a:t>
            </a:r>
            <a:endParaRPr/>
          </a:p>
          <a:p>
            <a:pPr indent="0" lvl="0" marL="0" rtl="0" algn="l">
              <a:lnSpc>
                <a:spcPct val="90000"/>
              </a:lnSpc>
              <a:spcBef>
                <a:spcPts val="1000"/>
              </a:spcBef>
              <a:spcAft>
                <a:spcPts val="0"/>
              </a:spcAft>
              <a:buClr>
                <a:schemeClr val="dk1"/>
              </a:buClr>
              <a:buSzPts val="2800"/>
              <a:buNone/>
            </a:pPr>
            <a:r>
              <a:rPr lang="en-US"/>
              <a:t>2- The second is starting to </a:t>
            </a:r>
            <a:r>
              <a:rPr b="1" lang="en-US"/>
              <a:t>critically engage </a:t>
            </a:r>
            <a:r>
              <a:rPr lang="en-US"/>
              <a:t>with the information as data, rather than simply as information.</a:t>
            </a:r>
            <a:endParaRPr/>
          </a:p>
          <a:p>
            <a:pPr indent="0" lvl="0" marL="0" rtl="0" algn="l">
              <a:lnSpc>
                <a:spcPct val="90000"/>
              </a:lnSpc>
              <a:spcBef>
                <a:spcPts val="1000"/>
              </a:spcBef>
              <a:spcAft>
                <a:spcPts val="0"/>
              </a:spcAft>
              <a:buClr>
                <a:schemeClr val="dk1"/>
              </a:buClr>
              <a:buSzPts val="2800"/>
              <a:buNone/>
            </a:pPr>
            <a:r>
              <a:rPr lang="en-US"/>
              <a:t>3- Your critical engagement can be facilitated by the third aspect of this phase – where you </a:t>
            </a:r>
            <a:r>
              <a:rPr b="1" lang="en-US"/>
              <a:t>note ideas </a:t>
            </a:r>
            <a:r>
              <a:rPr lang="en-US"/>
              <a:t>around the data that you have developed through familiarization.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activity</a:t>
            </a:r>
            <a:endParaRPr/>
          </a:p>
        </p:txBody>
      </p:sp>
      <p:sp>
        <p:nvSpPr>
          <p:cNvPr id="170" name="Google Shape;17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Page 50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dd1d1e6819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Question to ask yourself?</a:t>
            </a:r>
            <a:endParaRPr/>
          </a:p>
        </p:txBody>
      </p:sp>
      <p:sp>
        <p:nvSpPr>
          <p:cNvPr id="177" name="Google Shape;177;g1dd1d1e6819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How does the person make sense of whatever it is they are discussing?</a:t>
            </a:r>
            <a:endParaRPr/>
          </a:p>
          <a:p>
            <a:pPr indent="-342900" lvl="0" marL="457200" rtl="0" algn="l">
              <a:lnSpc>
                <a:spcPct val="90000"/>
              </a:lnSpc>
              <a:spcBef>
                <a:spcPts val="0"/>
              </a:spcBef>
              <a:spcAft>
                <a:spcPts val="0"/>
              </a:spcAft>
              <a:buSzPts val="1800"/>
              <a:buChar char="•"/>
            </a:pPr>
            <a:r>
              <a:rPr lang="en-US"/>
              <a:t>Why might they be making sense of things in this way (and not in another way)?</a:t>
            </a:r>
            <a:endParaRPr/>
          </a:p>
          <a:p>
            <a:pPr indent="-342900" lvl="0" marL="457200" rtl="0" algn="l">
              <a:lnSpc>
                <a:spcPct val="90000"/>
              </a:lnSpc>
              <a:spcBef>
                <a:spcPts val="0"/>
              </a:spcBef>
              <a:spcAft>
                <a:spcPts val="0"/>
              </a:spcAft>
              <a:buSzPts val="1800"/>
              <a:buChar char="•"/>
            </a:pPr>
            <a:r>
              <a:rPr lang="en-US"/>
              <a:t>In what different ways do they make sense of the topic?</a:t>
            </a:r>
            <a:endParaRPr/>
          </a:p>
          <a:p>
            <a:pPr indent="-342900" lvl="0" marL="457200" rtl="0" algn="l">
              <a:lnSpc>
                <a:spcPct val="90000"/>
              </a:lnSpc>
              <a:spcBef>
                <a:spcPts val="0"/>
              </a:spcBef>
              <a:spcAft>
                <a:spcPts val="0"/>
              </a:spcAft>
              <a:buSzPts val="1800"/>
              <a:buChar char="•"/>
            </a:pPr>
            <a:r>
              <a:rPr lang="en-US"/>
              <a:t>How ‘common-sense’ or socially normative is this depiction or story?</a:t>
            </a:r>
            <a:endParaRPr/>
          </a:p>
          <a:p>
            <a:pPr indent="-342900" lvl="0" marL="457200" rtl="0" algn="l">
              <a:lnSpc>
                <a:spcPct val="90000"/>
              </a:lnSpc>
              <a:spcBef>
                <a:spcPts val="0"/>
              </a:spcBef>
              <a:spcAft>
                <a:spcPts val="0"/>
              </a:spcAft>
              <a:buSzPts val="1800"/>
              <a:buChar char="•"/>
            </a:pPr>
            <a:r>
              <a:rPr lang="en-US"/>
              <a:t>How would I feel if I was in that situation? (Is this different from or similar to how the person feels, and why might that be?)</a:t>
            </a:r>
            <a:endParaRPr/>
          </a:p>
          <a:p>
            <a:pPr indent="-342900" lvl="0" marL="457200" rtl="0" algn="l">
              <a:lnSpc>
                <a:spcPct val="90000"/>
              </a:lnSpc>
              <a:spcBef>
                <a:spcPts val="0"/>
              </a:spcBef>
              <a:spcAft>
                <a:spcPts val="0"/>
              </a:spcAft>
              <a:buSzPts val="1800"/>
              <a:buChar char="•"/>
            </a:pPr>
            <a:r>
              <a:rPr lang="en-US"/>
              <a:t>What assumptions do they make in describing the world?</a:t>
            </a:r>
            <a:endParaRPr/>
          </a:p>
          <a:p>
            <a:pPr indent="-342900" lvl="0" marL="457200" rtl="0" algn="l">
              <a:lnSpc>
                <a:spcPct val="90000"/>
              </a:lnSpc>
              <a:spcBef>
                <a:spcPts val="0"/>
              </a:spcBef>
              <a:spcAft>
                <a:spcPts val="0"/>
              </a:spcAft>
              <a:buSzPts val="1800"/>
              <a:buChar char="•"/>
            </a:pPr>
            <a:r>
              <a:rPr lang="en-US"/>
              <a:t>What kind of world is ‘revealed’ through their account?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dd1d1e6819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Reflective question </a:t>
            </a:r>
            <a:endParaRPr/>
          </a:p>
        </p:txBody>
      </p:sp>
      <p:sp>
        <p:nvSpPr>
          <p:cNvPr id="184" name="Google Shape;184;g1dd1d1e6819_0_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t>Why might I be reacting to the data in this way?</a:t>
            </a:r>
            <a:endParaRPr/>
          </a:p>
          <a:p>
            <a:pPr indent="0" lvl="0" marL="0" rtl="0" algn="l">
              <a:lnSpc>
                <a:spcPct val="90000"/>
              </a:lnSpc>
              <a:spcBef>
                <a:spcPts val="1000"/>
              </a:spcBef>
              <a:spcAft>
                <a:spcPts val="0"/>
              </a:spcAft>
              <a:buClr>
                <a:schemeClr val="dk1"/>
              </a:buClr>
              <a:buSzPts val="1100"/>
              <a:buFont typeface="Arial"/>
              <a:buNone/>
            </a:pPr>
            <a:r>
              <a:rPr lang="en-US"/>
              <a:t>What ideas does my interpretation rely on?</a:t>
            </a:r>
            <a:endParaRPr/>
          </a:p>
          <a:p>
            <a:pPr indent="0" lvl="0" marL="0" rtl="0" algn="l">
              <a:lnSpc>
                <a:spcPct val="90000"/>
              </a:lnSpc>
              <a:spcBef>
                <a:spcPts val="1000"/>
              </a:spcBef>
              <a:spcAft>
                <a:spcPts val="0"/>
              </a:spcAft>
              <a:buSzPts val="1800"/>
              <a:buNone/>
            </a:pPr>
            <a:r>
              <a:rPr lang="en-US"/>
              <a:t>What different ways could I make sense of the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5"/>
          <p:cNvSpPr txBox="1"/>
          <p:nvPr>
            <p:ph type="title"/>
          </p:nvPr>
        </p:nvSpPr>
        <p:spPr>
          <a:xfrm>
            <a:off x="643467" y="321734"/>
            <a:ext cx="10905066" cy="1135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Phase 2: coding </a:t>
            </a:r>
            <a:endParaRPr/>
          </a:p>
        </p:txBody>
      </p:sp>
      <p:sp>
        <p:nvSpPr>
          <p:cNvPr id="192" name="Google Shape;192;p15"/>
          <p:cNvSpPr txBox="1"/>
          <p:nvPr>
            <p:ph idx="1" type="body"/>
          </p:nvPr>
        </p:nvSpPr>
        <p:spPr>
          <a:xfrm>
            <a:off x="643469" y="1782981"/>
            <a:ext cx="4008384" cy="439398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Code is the smallest unit of your analysis. Your codes form the </a:t>
            </a:r>
            <a:r>
              <a:rPr b="1" lang="en-US" sz="2000"/>
              <a:t>building blocks of your analysis</a:t>
            </a:r>
            <a:r>
              <a:rPr lang="en-US" sz="2000"/>
              <a:t>; from these you will go on to develop your themes. </a:t>
            </a:r>
            <a:endParaRPr/>
          </a:p>
          <a:p>
            <a:pPr indent="-228600" lvl="0" marL="228600" rtl="0" algn="l">
              <a:lnSpc>
                <a:spcPct val="90000"/>
              </a:lnSpc>
              <a:spcBef>
                <a:spcPts val="1000"/>
              </a:spcBef>
              <a:spcAft>
                <a:spcPts val="0"/>
              </a:spcAft>
              <a:buClr>
                <a:schemeClr val="dk1"/>
              </a:buClr>
              <a:buSzPts val="2000"/>
              <a:buChar char="•"/>
            </a:pPr>
            <a:r>
              <a:rPr lang="en-US" sz="2000"/>
              <a:t>Your codes capture specific and </a:t>
            </a:r>
            <a:r>
              <a:rPr b="1" lang="en-US" sz="2000"/>
              <a:t>particular meanings within the dataset</a:t>
            </a:r>
            <a:r>
              <a:rPr lang="en-US" sz="2000"/>
              <a:t>, of relevance to your research question. </a:t>
            </a:r>
            <a:endParaRPr sz="2000"/>
          </a:p>
          <a:p>
            <a:pPr indent="-228600" lvl="0" marL="228600" rtl="0" algn="l">
              <a:lnSpc>
                <a:spcPct val="90000"/>
              </a:lnSpc>
              <a:spcBef>
                <a:spcPts val="1000"/>
              </a:spcBef>
              <a:spcAft>
                <a:spcPts val="0"/>
              </a:spcAft>
              <a:buSzPts val="2000"/>
              <a:buChar char="•"/>
            </a:pPr>
            <a:r>
              <a:rPr lang="en-US" sz="2000"/>
              <a:t>Code is more than a way to </a:t>
            </a:r>
            <a:r>
              <a:rPr b="1" lang="en-US" sz="2000"/>
              <a:t>reduce down </a:t>
            </a:r>
            <a:r>
              <a:rPr lang="en-US" sz="2000"/>
              <a:t>the detail of the data, it offers the interpretation based on the data.</a:t>
            </a:r>
            <a:endParaRPr sz="2000"/>
          </a:p>
        </p:txBody>
      </p:sp>
      <p:grpSp>
        <p:nvGrpSpPr>
          <p:cNvPr id="193" name="Google Shape;193;p15"/>
          <p:cNvGrpSpPr/>
          <p:nvPr/>
        </p:nvGrpSpPr>
        <p:grpSpPr>
          <a:xfrm>
            <a:off x="0" y="4601497"/>
            <a:ext cx="1014060" cy="2017580"/>
            <a:chOff x="0" y="4601497"/>
            <a:chExt cx="1014060" cy="2017580"/>
          </a:xfrm>
        </p:grpSpPr>
        <p:sp>
          <p:nvSpPr>
            <p:cNvPr id="194" name="Google Shape;194;p15"/>
            <p:cNvSpPr/>
            <p:nvPr/>
          </p:nvSpPr>
          <p:spPr>
            <a:xfrm rot="5400000">
              <a:off x="-501760" y="5103257"/>
              <a:ext cx="2017580" cy="101406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15"/>
            <p:cNvSpPr/>
            <p:nvPr/>
          </p:nvSpPr>
          <p:spPr>
            <a:xfrm rot="2700000">
              <a:off x="427916" y="5728708"/>
              <a:ext cx="485578" cy="48557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196" name="Google Shape;196;p15"/>
          <p:cNvPicPr preferRelativeResize="0"/>
          <p:nvPr/>
        </p:nvPicPr>
        <p:blipFill rotWithShape="1">
          <a:blip r:embed="rId3">
            <a:alphaModFix/>
          </a:blip>
          <a:srcRect b="0" l="0" r="0" t="0"/>
          <a:stretch/>
        </p:blipFill>
        <p:spPr>
          <a:xfrm>
            <a:off x="5295320" y="2852180"/>
            <a:ext cx="6253213" cy="2907743"/>
          </a:xfrm>
          <a:prstGeom prst="rect">
            <a:avLst/>
          </a:prstGeom>
          <a:noFill/>
          <a:ln>
            <a:noFill/>
          </a:ln>
        </p:spPr>
      </p:pic>
      <p:grpSp>
        <p:nvGrpSpPr>
          <p:cNvPr id="197" name="Google Shape;197;p15"/>
          <p:cNvGrpSpPr/>
          <p:nvPr/>
        </p:nvGrpSpPr>
        <p:grpSpPr>
          <a:xfrm>
            <a:off x="11219290" y="1"/>
            <a:ext cx="972709" cy="1935307"/>
            <a:chOff x="10918968" y="713127"/>
            <a:chExt cx="1273032" cy="2532832"/>
          </a:xfrm>
        </p:grpSpPr>
        <p:sp>
          <p:nvSpPr>
            <p:cNvPr id="198" name="Google Shape;198;p15"/>
            <p:cNvSpPr/>
            <p:nvPr/>
          </p:nvSpPr>
          <p:spPr>
            <a:xfrm rot="2700000">
              <a:off x="11052629" y="2120024"/>
              <a:ext cx="645368" cy="645368"/>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9" name="Google Shape;199;p15"/>
            <p:cNvSpPr/>
            <p:nvPr/>
          </p:nvSpPr>
          <p:spPr>
            <a:xfrm rot="-5400000">
              <a:off x="10289068" y="1343027"/>
              <a:ext cx="2532832" cy="1273032"/>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00" name="Google Shape;200;p15"/>
          <p:cNvSpPr txBox="1"/>
          <p:nvPr/>
        </p:nvSpPr>
        <p:spPr>
          <a:xfrm>
            <a:off x="5754925" y="2099975"/>
            <a:ext cx="5334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Clarify “Coding”, “Code” and “Code label”</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Coding is systematic </a:t>
            </a:r>
            <a:endParaRPr/>
          </a:p>
        </p:txBody>
      </p:sp>
      <p:sp>
        <p:nvSpPr>
          <p:cNvPr id="206" name="Google Shape;20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800"/>
              <a:buNone/>
            </a:pPr>
            <a:r>
              <a:rPr b="0" i="0" lang="en-US" sz="1800" u="none" strike="noStrike">
                <a:latin typeface="Arial"/>
                <a:ea typeface="Arial"/>
                <a:cs typeface="Arial"/>
                <a:sym typeface="Arial"/>
              </a:rPr>
              <a:t>A systematic coding process is important for two reasons – insight and rigour.</a:t>
            </a:r>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b="1" lang="en-US"/>
              <a:t>Insight</a:t>
            </a:r>
            <a:r>
              <a:rPr lang="en-US"/>
              <a:t>, because your analysis typically becomes deeper, more interesting, and less obvious through a repeated process of close engagements. </a:t>
            </a:r>
            <a:r>
              <a:rPr lang="en-US">
                <a:solidFill>
                  <a:srgbClr val="AEABAB"/>
                </a:solidFill>
              </a:rPr>
              <a:t>Deepening your insights will help avoid the risk of foreclosing your analysis. </a:t>
            </a:r>
            <a:endParaRPr/>
          </a:p>
          <a:p>
            <a:pPr indent="-228600" lvl="0" marL="228600" rtl="0" algn="l">
              <a:lnSpc>
                <a:spcPct val="90000"/>
              </a:lnSpc>
              <a:spcBef>
                <a:spcPts val="1000"/>
              </a:spcBef>
              <a:spcAft>
                <a:spcPts val="0"/>
              </a:spcAft>
              <a:buClr>
                <a:schemeClr val="dk1"/>
              </a:buClr>
              <a:buSzPts val="2800"/>
              <a:buChar char="•"/>
            </a:pPr>
            <a:r>
              <a:rPr b="1" lang="en-US"/>
              <a:t>Rigour</a:t>
            </a:r>
            <a:r>
              <a:rPr lang="en-US"/>
              <a:t>, because coding ensures a systematic engagement with meaning and patterning across the entire dataset.</a:t>
            </a:r>
            <a:r>
              <a:rPr lang="en-US">
                <a:solidFill>
                  <a:srgbClr val="AEABAB"/>
                </a:solidFill>
              </a:rPr>
              <a:t> Systematic engagement also helps avoid the accusation of cherry-picking. This is the idea that qualitative analysts select ‘patterns’ in their data to fit their own predetermined ideas about what meanings are evident, through poor analytic practice and/or partial data engagement.</a:t>
            </a:r>
            <a:endParaRPr/>
          </a:p>
          <a:p>
            <a:pPr indent="-50800" lvl="0" marL="228600" rtl="0" algn="l">
              <a:lnSpc>
                <a:spcPct val="90000"/>
              </a:lnSpc>
              <a:spcBef>
                <a:spcPts val="1000"/>
              </a:spcBef>
              <a:spcAft>
                <a:spcPts val="0"/>
              </a:spcAft>
              <a:buClr>
                <a:schemeClr val="dk1"/>
              </a:buClr>
              <a:buSzPts val="2800"/>
              <a:buNone/>
            </a:pPr>
            <a:r>
              <a:t/>
            </a:r>
            <a:endParaRPr/>
          </a:p>
          <a:p>
            <a:pPr indent="-336550" lvl="0" marL="51435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f338d2ab64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Coding is organic, evolving and subjective</a:t>
            </a:r>
            <a:endParaRPr/>
          </a:p>
        </p:txBody>
      </p:sp>
      <p:sp>
        <p:nvSpPr>
          <p:cNvPr id="213" name="Google Shape;213;g1f338d2ab64_0_1"/>
          <p:cNvSpPr txBox="1"/>
          <p:nvPr>
            <p:ph idx="1" type="body"/>
          </p:nvPr>
        </p:nvSpPr>
        <p:spPr>
          <a:xfrm>
            <a:off x="838200" y="1918925"/>
            <a:ext cx="10515600" cy="43512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SzPts val="1800"/>
              <a:buNone/>
            </a:pPr>
            <a:r>
              <a:rPr b="1" lang="en-US"/>
              <a:t>Organic</a:t>
            </a:r>
            <a:r>
              <a:rPr lang="en-US"/>
              <a:t>: Coding generates from the original dataset, without any list or set idea of what codes will used.</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b="1" lang="en-US"/>
              <a:t>Evolving</a:t>
            </a:r>
            <a:r>
              <a:rPr lang="en-US"/>
              <a:t>: Codes can evolve through the coding process, when you shift your understanding of meaning in relation to the dataste develops through coding.</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b="1" lang="en-US"/>
              <a:t>Subjective</a:t>
            </a:r>
            <a:r>
              <a:rPr lang="en-US"/>
              <a:t>: Coding is a process of interpretation or meaning-making, researcher subjectivity fuels this process. In the context of Big Q qualitative orientation, subjectivity is a strength rather than a weakness or source of “bias”(Nadar, 2014).</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0e75025566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From semantic coding to latent coding</a:t>
            </a:r>
            <a:endParaRPr/>
          </a:p>
        </p:txBody>
      </p:sp>
      <p:sp>
        <p:nvSpPr>
          <p:cNvPr id="220" name="Google Shape;220;g20e75025566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Reflexive TA can capture meaning from semantic to latent levels.</a:t>
            </a:r>
            <a:endParaRPr/>
          </a:p>
          <a:p>
            <a:pPr indent="0" lvl="0" marL="0" rtl="0" algn="l">
              <a:lnSpc>
                <a:spcPct val="90000"/>
              </a:lnSpc>
              <a:spcBef>
                <a:spcPts val="1000"/>
              </a:spcBef>
              <a:spcAft>
                <a:spcPts val="0"/>
              </a:spcAft>
              <a:buSzPts val="1800"/>
              <a:buNone/>
            </a:pPr>
            <a:r>
              <a:rPr b="1" lang="en-US"/>
              <a:t>Semantic codes: </a:t>
            </a:r>
            <a:r>
              <a:rPr lang="en-US"/>
              <a:t>Capture explicitly-expressed meaning, they often stay close to the language of participants or the overt meanings of data.</a:t>
            </a:r>
            <a:endParaRPr/>
          </a:p>
          <a:p>
            <a:pPr indent="0" lvl="0" marL="0" rtl="0" algn="l">
              <a:lnSpc>
                <a:spcPct val="90000"/>
              </a:lnSpc>
              <a:spcBef>
                <a:spcPts val="1000"/>
              </a:spcBef>
              <a:spcAft>
                <a:spcPts val="0"/>
              </a:spcAft>
              <a:buSzPts val="1800"/>
              <a:buNone/>
            </a:pPr>
            <a:r>
              <a:rPr b="1" lang="en-US"/>
              <a:t>Latent codes: </a:t>
            </a:r>
            <a:r>
              <a:rPr lang="en-US"/>
              <a:t>Focus on a deeper, more implicit meaning, sometimes quite abstracted from the obvious content of the data.</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b="1" lang="en-US">
                <a:highlight>
                  <a:srgbClr val="FFFF00"/>
                </a:highlight>
              </a:rPr>
              <a:t>Whether to be semantic or latent reflects the spectrum of coding, it is not a single-side choice, but should be combined in coding process.</a:t>
            </a:r>
            <a:endParaRPr b="1">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TA?</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TA is a method for developing, analyzing and interpreting patterns across a qualitative dataset, which involves systematic processes of data coding to develop themes- themes are your ultimate analytic purpose. </a:t>
            </a:r>
            <a:endParaRPr/>
          </a:p>
          <a:p>
            <a:pPr indent="-228600" lvl="0" marL="342900" marR="0" rtl="0" algn="l">
              <a:lnSpc>
                <a:spcPct val="107000"/>
              </a:lnSpc>
              <a:spcBef>
                <a:spcPts val="0"/>
              </a:spcBef>
              <a:spcAft>
                <a:spcPts val="0"/>
              </a:spcAft>
              <a:buClr>
                <a:schemeClr val="dk1"/>
              </a:buClr>
              <a:buSzPts val="1800"/>
              <a:buFont typeface="Noto Sans Symbols"/>
              <a:buNone/>
            </a:pPr>
            <a:r>
              <a:t/>
            </a:r>
            <a:endParaRPr sz="1800">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TA is a method for data analysis rather than a methodology.</a:t>
            </a:r>
            <a:endParaRPr/>
          </a:p>
          <a:p>
            <a:pPr indent="-228600" lvl="0" marL="342900" marR="0" rtl="0" algn="l">
              <a:lnSpc>
                <a:spcPct val="107000"/>
              </a:lnSpc>
              <a:spcBef>
                <a:spcPts val="0"/>
              </a:spcBef>
              <a:spcAft>
                <a:spcPts val="0"/>
              </a:spcAft>
              <a:buClr>
                <a:schemeClr val="dk1"/>
              </a:buClr>
              <a:buSzPts val="1800"/>
              <a:buFont typeface="Noto Sans Symbols"/>
              <a:buNone/>
            </a:pPr>
            <a:r>
              <a:t/>
            </a:r>
            <a:endParaRPr sz="1800">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1800"/>
              <a:buFont typeface="Noto Sans Symbols"/>
              <a:buChar char="∙"/>
            </a:pPr>
            <a:r>
              <a:rPr lang="en-US" sz="1800">
                <a:latin typeface="Calibri"/>
                <a:ea typeface="Calibri"/>
                <a:cs typeface="Calibri"/>
                <a:sym typeface="Calibri"/>
              </a:rPr>
              <a:t>TA as method offer you a set of tools – concepts, techniques, practices, and guidelines – to organize, interrogate and interpret a dataset but using these well involve thinking and making choices, about other aspects of your research project and process.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0e75025566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General guidelines for codes and code labels</a:t>
            </a:r>
            <a:endParaRPr/>
          </a:p>
        </p:txBody>
      </p:sp>
      <p:sp>
        <p:nvSpPr>
          <p:cNvPr id="227" name="Google Shape;227;g20e75025566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The label you use for each code offers a shorthand for the broader idea you're working with. Goodcode labels are pithy and brief - they offer a quick in to what the code is about. </a:t>
            </a:r>
            <a:endParaRPr/>
          </a:p>
          <a:p>
            <a:pPr indent="0" lvl="0" marL="0" rtl="0" algn="l">
              <a:lnSpc>
                <a:spcPct val="90000"/>
              </a:lnSpc>
              <a:spcBef>
                <a:spcPts val="1000"/>
              </a:spcBef>
              <a:spcAft>
                <a:spcPts val="0"/>
              </a:spcAft>
              <a:buSzPts val="1800"/>
              <a:buNone/>
            </a:pPr>
            <a:r>
              <a:rPr lang="en-US"/>
              <a:t>1) </a:t>
            </a:r>
            <a:r>
              <a:rPr b="1" lang="en-US"/>
              <a:t>Don’t just copy the data</a:t>
            </a:r>
            <a:endParaRPr b="1"/>
          </a:p>
          <a:p>
            <a:pPr indent="0" lvl="0" marL="0" rtl="0" algn="l">
              <a:lnSpc>
                <a:spcPct val="90000"/>
              </a:lnSpc>
              <a:spcBef>
                <a:spcPts val="1000"/>
              </a:spcBef>
              <a:spcAft>
                <a:spcPts val="0"/>
              </a:spcAft>
              <a:buSzPts val="1800"/>
              <a:buNone/>
            </a:pPr>
            <a:r>
              <a:rPr lang="en-US"/>
              <a:t>2) </a:t>
            </a:r>
            <a:r>
              <a:rPr b="1" lang="en-US"/>
              <a:t>Identify the particular angle of the meaning</a:t>
            </a:r>
            <a:endParaRPr b="1"/>
          </a:p>
          <a:p>
            <a:pPr indent="0" lvl="0" marL="0" rtl="0" algn="l">
              <a:lnSpc>
                <a:spcPct val="90000"/>
              </a:lnSpc>
              <a:spcBef>
                <a:spcPts val="1000"/>
              </a:spcBef>
              <a:spcAft>
                <a:spcPts val="0"/>
              </a:spcAft>
              <a:buSzPts val="1800"/>
              <a:buNone/>
            </a:pPr>
            <a:r>
              <a:rPr lang="en-US"/>
              <a:t>3) </a:t>
            </a:r>
            <a:r>
              <a:rPr b="1" lang="en-US"/>
              <a:t>Indicate analytic take:</a:t>
            </a:r>
            <a:r>
              <a:rPr lang="en-US"/>
              <a:t> A code label often contains some indication of your interpretative take-what you think is particularly important or interesting about this particular meaning.</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0e75025566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Example of coding</a:t>
            </a:r>
            <a:endParaRPr/>
          </a:p>
        </p:txBody>
      </p:sp>
      <p:pic>
        <p:nvPicPr>
          <p:cNvPr id="234" name="Google Shape;234;g20e75025566_0_14"/>
          <p:cNvPicPr preferRelativeResize="0"/>
          <p:nvPr/>
        </p:nvPicPr>
        <p:blipFill rotWithShape="1">
          <a:blip r:embed="rId3">
            <a:alphaModFix/>
          </a:blip>
          <a:srcRect b="0" l="0" r="0" t="0"/>
          <a:stretch/>
        </p:blipFill>
        <p:spPr>
          <a:xfrm>
            <a:off x="1894875" y="1506375"/>
            <a:ext cx="9458926" cy="2047175"/>
          </a:xfrm>
          <a:prstGeom prst="rect">
            <a:avLst/>
          </a:prstGeom>
          <a:noFill/>
          <a:ln>
            <a:noFill/>
          </a:ln>
        </p:spPr>
      </p:pic>
      <p:pic>
        <p:nvPicPr>
          <p:cNvPr id="235" name="Google Shape;235;g20e75025566_0_14"/>
          <p:cNvPicPr preferRelativeResize="0"/>
          <p:nvPr/>
        </p:nvPicPr>
        <p:blipFill rotWithShape="1">
          <a:blip r:embed="rId4">
            <a:alphaModFix/>
          </a:blip>
          <a:srcRect b="0" l="0" r="0" t="0"/>
          <a:stretch/>
        </p:blipFill>
        <p:spPr>
          <a:xfrm>
            <a:off x="2886225" y="5190988"/>
            <a:ext cx="1781175" cy="657225"/>
          </a:xfrm>
          <a:prstGeom prst="rect">
            <a:avLst/>
          </a:prstGeom>
          <a:noFill/>
          <a:ln>
            <a:noFill/>
          </a:ln>
        </p:spPr>
      </p:pic>
      <p:pic>
        <p:nvPicPr>
          <p:cNvPr id="236" name="Google Shape;236;g20e75025566_0_14"/>
          <p:cNvPicPr preferRelativeResize="0"/>
          <p:nvPr/>
        </p:nvPicPr>
        <p:blipFill rotWithShape="1">
          <a:blip r:embed="rId5">
            <a:alphaModFix/>
          </a:blip>
          <a:srcRect b="0" l="0" r="0" t="0"/>
          <a:stretch/>
        </p:blipFill>
        <p:spPr>
          <a:xfrm>
            <a:off x="2992050" y="3667875"/>
            <a:ext cx="1905000" cy="1047750"/>
          </a:xfrm>
          <a:prstGeom prst="rect">
            <a:avLst/>
          </a:prstGeom>
          <a:noFill/>
          <a:ln>
            <a:noFill/>
          </a:ln>
        </p:spPr>
      </p:pic>
      <p:pic>
        <p:nvPicPr>
          <p:cNvPr id="237" name="Google Shape;237;g20e75025566_0_14"/>
          <p:cNvPicPr preferRelativeResize="0"/>
          <p:nvPr/>
        </p:nvPicPr>
        <p:blipFill rotWithShape="1">
          <a:blip r:embed="rId6">
            <a:alphaModFix/>
          </a:blip>
          <a:srcRect b="0" l="0" r="0" t="0"/>
          <a:stretch/>
        </p:blipFill>
        <p:spPr>
          <a:xfrm>
            <a:off x="7426063" y="5448175"/>
            <a:ext cx="1943100" cy="400050"/>
          </a:xfrm>
          <a:prstGeom prst="rect">
            <a:avLst/>
          </a:prstGeom>
          <a:noFill/>
          <a:ln>
            <a:noFill/>
          </a:ln>
        </p:spPr>
      </p:pic>
      <p:pic>
        <p:nvPicPr>
          <p:cNvPr id="238" name="Google Shape;238;g20e75025566_0_14"/>
          <p:cNvPicPr preferRelativeResize="0"/>
          <p:nvPr/>
        </p:nvPicPr>
        <p:blipFill rotWithShape="1">
          <a:blip r:embed="rId7">
            <a:alphaModFix/>
          </a:blip>
          <a:srcRect b="0" l="0" r="0" t="0"/>
          <a:stretch/>
        </p:blipFill>
        <p:spPr>
          <a:xfrm>
            <a:off x="7294950" y="3953163"/>
            <a:ext cx="2009775" cy="1095375"/>
          </a:xfrm>
          <a:prstGeom prst="rect">
            <a:avLst/>
          </a:prstGeom>
          <a:noFill/>
          <a:ln>
            <a:noFill/>
          </a:ln>
        </p:spPr>
      </p:pic>
      <p:pic>
        <p:nvPicPr>
          <p:cNvPr id="239" name="Google Shape;239;g20e75025566_0_14"/>
          <p:cNvPicPr preferRelativeResize="0"/>
          <p:nvPr/>
        </p:nvPicPr>
        <p:blipFill rotWithShape="1">
          <a:blip r:embed="rId8">
            <a:alphaModFix/>
          </a:blip>
          <a:srcRect b="0" l="0" r="0" t="0"/>
          <a:stretch/>
        </p:blipFill>
        <p:spPr>
          <a:xfrm>
            <a:off x="5173275" y="5029075"/>
            <a:ext cx="2038350" cy="819150"/>
          </a:xfrm>
          <a:prstGeom prst="rect">
            <a:avLst/>
          </a:prstGeom>
          <a:noFill/>
          <a:ln>
            <a:noFill/>
          </a:ln>
        </p:spPr>
      </p:pic>
      <p:pic>
        <p:nvPicPr>
          <p:cNvPr id="240" name="Google Shape;240;g20e75025566_0_14"/>
          <p:cNvPicPr preferRelativeResize="0"/>
          <p:nvPr/>
        </p:nvPicPr>
        <p:blipFill rotWithShape="1">
          <a:blip r:embed="rId9">
            <a:alphaModFix/>
          </a:blip>
          <a:srcRect b="0" l="0" r="0" t="0"/>
          <a:stretch/>
        </p:blipFill>
        <p:spPr>
          <a:xfrm>
            <a:off x="5095875" y="4033563"/>
            <a:ext cx="2000250" cy="390525"/>
          </a:xfrm>
          <a:prstGeom prst="rect">
            <a:avLst/>
          </a:prstGeom>
          <a:noFill/>
          <a:ln>
            <a:noFill/>
          </a:ln>
        </p:spPr>
      </p:pic>
      <p:sp>
        <p:nvSpPr>
          <p:cNvPr id="241" name="Google Shape;241;g20e75025566_0_14"/>
          <p:cNvSpPr txBox="1"/>
          <p:nvPr/>
        </p:nvSpPr>
        <p:spPr>
          <a:xfrm>
            <a:off x="265725" y="2218850"/>
            <a:ext cx="142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Data</a:t>
            </a:r>
            <a:endParaRPr b="0" i="0" sz="2000" u="none" cap="none" strike="noStrike">
              <a:solidFill>
                <a:srgbClr val="000000"/>
              </a:solidFill>
              <a:latin typeface="Calibri"/>
              <a:ea typeface="Calibri"/>
              <a:cs typeface="Calibri"/>
              <a:sym typeface="Calibri"/>
            </a:endParaRPr>
          </a:p>
        </p:txBody>
      </p:sp>
      <p:sp>
        <p:nvSpPr>
          <p:cNvPr id="242" name="Google Shape;242;g20e75025566_0_14"/>
          <p:cNvSpPr txBox="1"/>
          <p:nvPr/>
        </p:nvSpPr>
        <p:spPr>
          <a:xfrm>
            <a:off x="265725" y="4145200"/>
            <a:ext cx="142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Codes</a:t>
            </a:r>
            <a:endParaRPr b="0" i="0" sz="2000" u="none" cap="none" strike="noStrike">
              <a:solidFill>
                <a:srgbClr val="000000"/>
              </a:solidFill>
              <a:latin typeface="Calibri"/>
              <a:ea typeface="Calibri"/>
              <a:cs typeface="Calibri"/>
              <a:sym typeface="Calibri"/>
            </a:endParaRPr>
          </a:p>
        </p:txBody>
      </p:sp>
      <p:sp>
        <p:nvSpPr>
          <p:cNvPr id="243" name="Google Shape;243;g20e75025566_0_14"/>
          <p:cNvSpPr/>
          <p:nvPr/>
        </p:nvSpPr>
        <p:spPr>
          <a:xfrm>
            <a:off x="1140550" y="2437575"/>
            <a:ext cx="546900" cy="15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20e75025566_0_14"/>
          <p:cNvSpPr/>
          <p:nvPr/>
        </p:nvSpPr>
        <p:spPr>
          <a:xfrm>
            <a:off x="1246100" y="4313350"/>
            <a:ext cx="546900" cy="15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20e75025566_0_14"/>
          <p:cNvSpPr/>
          <p:nvPr/>
        </p:nvSpPr>
        <p:spPr>
          <a:xfrm>
            <a:off x="2051075" y="3390500"/>
            <a:ext cx="8478000" cy="292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g20f7d9619d5_0_16"/>
          <p:cNvSpPr/>
          <p:nvPr/>
        </p:nvSpPr>
        <p:spPr>
          <a:xfrm>
            <a:off x="0" y="-1055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Calibri"/>
                <a:ea typeface="Calibri"/>
                <a:cs typeface="Calibri"/>
                <a:sym typeface="Calibri"/>
              </a:rPr>
              <a:t>in reflexive TA, with themes defined by meaning-unity and conceptual coherence, each theme has its owr</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Calibri"/>
                <a:ea typeface="Calibri"/>
                <a:cs typeface="Calibri"/>
                <a:sym typeface="Calibri"/>
              </a:rPr>
              <a:t>distinct central organising concept (Braun, Clarke, 8 Rance, 2014). Your analytic task is to explore the</a:t>
            </a:r>
            <a:endParaRPr b="0" i="0" sz="1800" u="none" cap="none" strike="noStrike">
              <a:solidFill>
                <a:schemeClr val="lt1"/>
              </a:solidFill>
              <a:latin typeface="Calibri"/>
              <a:ea typeface="Calibri"/>
              <a:cs typeface="Calibri"/>
              <a:sym typeface="Calibri"/>
            </a:endParaRPr>
          </a:p>
        </p:txBody>
      </p:sp>
      <p:sp>
        <p:nvSpPr>
          <p:cNvPr id="252" name="Google Shape;252;g20f7d9619d5_0_16"/>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Developing themes</a:t>
            </a:r>
            <a:endParaRPr/>
          </a:p>
        </p:txBody>
      </p:sp>
      <p:grpSp>
        <p:nvGrpSpPr>
          <p:cNvPr id="253" name="Google Shape;253;g20f7d9619d5_0_16"/>
          <p:cNvGrpSpPr/>
          <p:nvPr/>
        </p:nvGrpSpPr>
        <p:grpSpPr>
          <a:xfrm>
            <a:off x="60" y="4601497"/>
            <a:ext cx="1014145" cy="2017500"/>
            <a:chOff x="60" y="4601497"/>
            <a:chExt cx="1014145" cy="2017500"/>
          </a:xfrm>
        </p:grpSpPr>
        <p:sp>
          <p:nvSpPr>
            <p:cNvPr id="254" name="Google Shape;254;g20f7d9619d5_0_16"/>
            <p:cNvSpPr/>
            <p:nvPr/>
          </p:nvSpPr>
          <p:spPr>
            <a:xfrm rot="5400000">
              <a:off x="-501690" y="5103247"/>
              <a:ext cx="2017500" cy="101400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g20f7d9619d5_0_16"/>
            <p:cNvSpPr/>
            <p:nvPr/>
          </p:nvSpPr>
          <p:spPr>
            <a:xfrm rot="2700000">
              <a:off x="427814" y="5728750"/>
              <a:ext cx="485782" cy="485782"/>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56" name="Google Shape;256;g20f7d9619d5_0_16"/>
          <p:cNvGrpSpPr/>
          <p:nvPr/>
        </p:nvGrpSpPr>
        <p:grpSpPr>
          <a:xfrm>
            <a:off x="11219417" y="-43"/>
            <a:ext cx="972623" cy="1935389"/>
            <a:chOff x="10918968" y="713059"/>
            <a:chExt cx="1272900" cy="2532900"/>
          </a:xfrm>
        </p:grpSpPr>
        <p:sp>
          <p:nvSpPr>
            <p:cNvPr id="257" name="Google Shape;257;g20f7d9619d5_0_16"/>
            <p:cNvSpPr/>
            <p:nvPr/>
          </p:nvSpPr>
          <p:spPr>
            <a:xfrm rot="2700000">
              <a:off x="11052660" y="2120011"/>
              <a:ext cx="645306" cy="645306"/>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g20f7d9619d5_0_16"/>
            <p:cNvSpPr/>
            <p:nvPr/>
          </p:nvSpPr>
          <p:spPr>
            <a:xfrm rot="-5400000">
              <a:off x="10288968" y="1343059"/>
              <a:ext cx="2532900" cy="1272900"/>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59" name="Google Shape;259;g20f7d9619d5_0_16"/>
          <p:cNvSpPr txBox="1"/>
          <p:nvPr/>
        </p:nvSpPr>
        <p:spPr>
          <a:xfrm>
            <a:off x="1066775" y="1284325"/>
            <a:ext cx="10058400" cy="535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In reflexive TA, with themes defined by </a:t>
            </a:r>
            <a:r>
              <a:rPr b="1" i="0" lang="en-US" sz="2800" u="none" cap="none" strike="noStrike">
                <a:solidFill>
                  <a:srgbClr val="000000"/>
                </a:solidFill>
                <a:latin typeface="Calibri"/>
                <a:ea typeface="Calibri"/>
                <a:cs typeface="Calibri"/>
                <a:sym typeface="Calibri"/>
              </a:rPr>
              <a:t>meaning-unity and conceptual coherence</a:t>
            </a:r>
            <a:r>
              <a:rPr b="0" i="0" lang="en-US" sz="2800" u="none" cap="none" strike="noStrike">
                <a:solidFill>
                  <a:srgbClr val="000000"/>
                </a:solidFill>
                <a:latin typeface="Calibri"/>
                <a:ea typeface="Calibri"/>
                <a:cs typeface="Calibri"/>
                <a:sym typeface="Calibri"/>
              </a:rPr>
              <a:t>, each theme has its own distinct central organising concept (Braun, Clarke, &amp; Rance, 2014). This means that themes are grouped together based on shared meanings and concepts.</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A topic summary is not a theme.</a:t>
            </a:r>
            <a:endParaRPr b="0" i="0" sz="2800" u="none" cap="none" strike="noStrike">
              <a:solidFill>
                <a:srgbClr val="000000"/>
              </a:solidFill>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A c</a:t>
            </a:r>
            <a:r>
              <a:rPr b="1" i="0" lang="en-US" sz="2800" u="none" cap="none" strike="noStrike">
                <a:solidFill>
                  <a:srgbClr val="000000"/>
                </a:solidFill>
                <a:latin typeface="Calibri"/>
                <a:ea typeface="Calibri"/>
                <a:cs typeface="Calibri"/>
                <a:sym typeface="Calibri"/>
              </a:rPr>
              <a:t>entral organising concep</a:t>
            </a:r>
            <a:r>
              <a:rPr b="0" i="0" lang="en-US" sz="2800" u="none" cap="none" strike="noStrike">
                <a:solidFill>
                  <a:srgbClr val="000000"/>
                </a:solidFill>
                <a:latin typeface="Calibri"/>
                <a:ea typeface="Calibri"/>
                <a:cs typeface="Calibri"/>
                <a:sym typeface="Calibri"/>
              </a:rPr>
              <a:t>t is the idea or meaning that unites a theme.</a:t>
            </a:r>
            <a:endParaRPr b="0" i="0" sz="2800" u="none" cap="none" strike="noStrike">
              <a:solidFill>
                <a:srgbClr val="000000"/>
              </a:solidFill>
              <a:latin typeface="Calibri"/>
              <a:ea typeface="Calibri"/>
              <a:cs typeface="Calibri"/>
              <a:sym typeface="Calibri"/>
            </a:endParaRPr>
          </a:p>
          <a:p>
            <a:pPr indent="-406400" lvl="0" marL="457200" marR="0" rtl="0" algn="l">
              <a:lnSpc>
                <a:spcPct val="100000"/>
              </a:lnSpc>
              <a:spcBef>
                <a:spcPts val="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A contradiction in, or dichotomisation of, meaning can form the basis for a theme.</a:t>
            </a:r>
            <a:endParaRPr b="0" i="0" sz="28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15c480be4f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600"/>
              <a:t>Phase 3: </a:t>
            </a:r>
            <a:r>
              <a:rPr lang="en-US"/>
              <a:t>Generating initial themes</a:t>
            </a:r>
            <a:endParaRPr/>
          </a:p>
        </p:txBody>
      </p:sp>
      <p:sp>
        <p:nvSpPr>
          <p:cNvPr id="266" name="Google Shape;266;g215c480be4f_0_0"/>
          <p:cNvSpPr txBox="1"/>
          <p:nvPr>
            <p:ph idx="1" type="body"/>
          </p:nvPr>
        </p:nvSpPr>
        <p:spPr>
          <a:xfrm>
            <a:off x="838200" y="16001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This phase involves a range of processes of engaging with the data codes to </a:t>
            </a:r>
            <a:r>
              <a:rPr b="1" lang="en-US"/>
              <a:t>explore areas where there is some similarity of meaning.</a:t>
            </a:r>
            <a:r>
              <a:rPr lang="en-US"/>
              <a:t> Then clustering together the potentially connected codes (into candidate themes), and exploring these initial meaning patterns.</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The initial way to explore patterned meaning is to </a:t>
            </a:r>
            <a:r>
              <a:rPr b="1" lang="en-US"/>
              <a:t>consider all the codes,</a:t>
            </a:r>
            <a:r>
              <a:rPr lang="en-US"/>
              <a:t> and explore whether there are any</a:t>
            </a:r>
            <a:r>
              <a:rPr lang="en-US">
                <a:highlight>
                  <a:srgbClr val="FFFF00"/>
                </a:highlight>
              </a:rPr>
              <a:t> broad ideas that a number of different codes could be clustered around</a:t>
            </a: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txBox="1"/>
          <p:nvPr>
            <p:ph idx="1" type="body"/>
          </p:nvPr>
        </p:nvSpPr>
        <p:spPr>
          <a:xfrm>
            <a:off x="838200" y="1825625"/>
            <a:ext cx="10515600" cy="4688100"/>
          </a:xfrm>
          <a:prstGeom prst="rect">
            <a:avLst/>
          </a:prstGeom>
          <a:noFill/>
          <a:ln>
            <a:noFill/>
          </a:ln>
        </p:spPr>
        <p:txBody>
          <a:bodyPr anchorCtr="0" anchor="t" bIns="45700" lIns="91425" spcFirstLastPara="1" rIns="91425" wrap="square" tIns="45700">
            <a:normAutofit fontScale="85000" lnSpcReduction="20000"/>
          </a:bodyPr>
          <a:lstStyle/>
          <a:p>
            <a:pPr indent="0" lvl="0" marL="457200" rtl="0" algn="l">
              <a:lnSpc>
                <a:spcPct val="90000"/>
              </a:lnSpc>
              <a:spcBef>
                <a:spcPts val="0"/>
              </a:spcBef>
              <a:spcAft>
                <a:spcPts val="0"/>
              </a:spcAft>
              <a:buSzPct val="75630"/>
              <a:buNone/>
            </a:pPr>
            <a:r>
              <a:rPr lang="en-US"/>
              <a:t>Your aim here is to generate a number of working provisional themes, and consider the story they allow you to </a:t>
            </a:r>
            <a:r>
              <a:rPr lang="en-US">
                <a:highlight>
                  <a:srgbClr val="FFFF00"/>
                </a:highlight>
              </a:rPr>
              <a:t>tell about your dataset, to address your research question</a:t>
            </a:r>
            <a:r>
              <a:rPr lang="en-US"/>
              <a:t>.</a:t>
            </a:r>
            <a:endParaRPr/>
          </a:p>
          <a:p>
            <a:pPr indent="0" lvl="0" marL="457200" rtl="0" algn="l">
              <a:lnSpc>
                <a:spcPct val="90000"/>
              </a:lnSpc>
              <a:spcBef>
                <a:spcPts val="0"/>
              </a:spcBef>
              <a:spcAft>
                <a:spcPts val="0"/>
              </a:spcAft>
              <a:buSzPct val="72596"/>
              <a:buNone/>
            </a:pPr>
            <a:r>
              <a:t/>
            </a:r>
            <a:endParaRPr sz="2917"/>
          </a:p>
          <a:p>
            <a:pPr indent="0" lvl="0" marL="0" rtl="0" algn="l">
              <a:lnSpc>
                <a:spcPct val="90000"/>
              </a:lnSpc>
              <a:spcBef>
                <a:spcPts val="0"/>
              </a:spcBef>
              <a:spcAft>
                <a:spcPts val="0"/>
              </a:spcAft>
              <a:buSzPct val="72596"/>
              <a:buNone/>
            </a:pPr>
            <a:r>
              <a:rPr lang="en-US" sz="2917"/>
              <a:t>When analyzing qualitative data using the Thematic Analysis method, it's important to evaluate the initial themes. To do this, you can ask yourself three questions:</a:t>
            </a:r>
            <a:endParaRPr sz="2917"/>
          </a:p>
          <a:p>
            <a:pPr indent="-294333" lvl="0" marL="457200" rtl="0" algn="l">
              <a:lnSpc>
                <a:spcPct val="115000"/>
              </a:lnSpc>
              <a:spcBef>
                <a:spcPts val="1200"/>
              </a:spcBef>
              <a:spcAft>
                <a:spcPts val="0"/>
              </a:spcAft>
              <a:buSzPct val="41733"/>
              <a:buAutoNum type="arabicPeriod"/>
            </a:pPr>
            <a:r>
              <a:rPr lang="en-US" sz="2917"/>
              <a:t>Is the theme coherent? In other words, does it have a clear central idea that connects all the data and codes together?</a:t>
            </a:r>
            <a:endParaRPr sz="2917"/>
          </a:p>
          <a:p>
            <a:pPr indent="-294333" lvl="0" marL="457200" rtl="0" algn="l">
              <a:lnSpc>
                <a:spcPct val="115000"/>
              </a:lnSpc>
              <a:spcBef>
                <a:spcPts val="0"/>
              </a:spcBef>
              <a:spcAft>
                <a:spcPts val="0"/>
              </a:spcAft>
              <a:buSzPct val="41733"/>
              <a:buAutoNum type="arabicPeriod"/>
            </a:pPr>
            <a:r>
              <a:rPr lang="en-US" sz="2917"/>
              <a:t>Does the theme capture something meaningful? Is it relevant and important to the research question or topic?</a:t>
            </a:r>
            <a:endParaRPr sz="2917"/>
          </a:p>
          <a:p>
            <a:pPr indent="-294333" lvl="0" marL="457200" rtl="0" algn="l">
              <a:lnSpc>
                <a:spcPct val="115000"/>
              </a:lnSpc>
              <a:spcBef>
                <a:spcPts val="0"/>
              </a:spcBef>
              <a:spcAft>
                <a:spcPts val="0"/>
              </a:spcAft>
              <a:buSzPct val="41733"/>
              <a:buAutoNum type="arabicPeriod"/>
            </a:pPr>
            <a:r>
              <a:rPr lang="en-US" sz="2917"/>
              <a:t>Does the theme have clear boundaries? Is it well-defined and distinct from other themes?</a:t>
            </a:r>
            <a:endParaRPr sz="2917"/>
          </a:p>
          <a:p>
            <a:pPr indent="0" lvl="0" marL="457200" rtl="0" algn="l">
              <a:lnSpc>
                <a:spcPct val="90000"/>
              </a:lnSpc>
              <a:spcBef>
                <a:spcPts val="1200"/>
              </a:spcBef>
              <a:spcAft>
                <a:spcPts val="0"/>
              </a:spcAft>
              <a:buSzPct val="75630"/>
              <a:buNone/>
            </a:pPr>
            <a:r>
              <a:t/>
            </a:r>
            <a:endParaRPr/>
          </a:p>
        </p:txBody>
      </p:sp>
      <p:sp>
        <p:nvSpPr>
          <p:cNvPr id="272" name="Google Shape;272;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Generating initial themes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g20f7d9619d5_0_31"/>
          <p:cNvPicPr preferRelativeResize="0"/>
          <p:nvPr/>
        </p:nvPicPr>
        <p:blipFill rotWithShape="1">
          <a:blip r:embed="rId3">
            <a:alphaModFix/>
          </a:blip>
          <a:srcRect b="0" l="0" r="0" t="0"/>
          <a:stretch/>
        </p:blipFill>
        <p:spPr>
          <a:xfrm>
            <a:off x="4077550" y="625175"/>
            <a:ext cx="7416875" cy="5607650"/>
          </a:xfrm>
          <a:prstGeom prst="rect">
            <a:avLst/>
          </a:prstGeom>
          <a:noFill/>
          <a:ln>
            <a:noFill/>
          </a:ln>
        </p:spPr>
      </p:pic>
      <p:sp>
        <p:nvSpPr>
          <p:cNvPr id="279" name="Google Shape;279;g20f7d9619d5_0_31"/>
          <p:cNvSpPr txBox="1"/>
          <p:nvPr/>
        </p:nvSpPr>
        <p:spPr>
          <a:xfrm>
            <a:off x="272275" y="1780425"/>
            <a:ext cx="3661500" cy="21933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0" i="0" lang="en-US" sz="2900" u="none" cap="none" strike="noStrike">
                <a:solidFill>
                  <a:schemeClr val="dk1"/>
                </a:solidFill>
                <a:latin typeface="Calibri"/>
                <a:ea typeface="Calibri"/>
                <a:cs typeface="Calibri"/>
                <a:sym typeface="Calibri"/>
              </a:rPr>
              <a:t>Image shows cluster codes and develop candidate themes (but it can be also done by using software)</a:t>
            </a:r>
            <a:endParaRPr b="0" i="0" sz="100" u="none" cap="none" strike="noStrike">
              <a:solidFill>
                <a:srgbClr val="000000"/>
              </a:solidFill>
              <a:latin typeface="Calibri"/>
              <a:ea typeface="Calibri"/>
              <a:cs typeface="Calibri"/>
              <a:sym typeface="Calibri"/>
            </a:endParaRPr>
          </a:p>
        </p:txBody>
      </p:sp>
      <p:sp>
        <p:nvSpPr>
          <p:cNvPr id="280" name="Google Shape;280;g20f7d9619d5_0_31"/>
          <p:cNvSpPr/>
          <p:nvPr/>
        </p:nvSpPr>
        <p:spPr>
          <a:xfrm>
            <a:off x="1530625" y="4217550"/>
            <a:ext cx="1144800" cy="34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15f30db16d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Using visual mapping for theme generation</a:t>
            </a:r>
            <a:endParaRPr/>
          </a:p>
        </p:txBody>
      </p:sp>
      <p:sp>
        <p:nvSpPr>
          <p:cNvPr id="287" name="Google Shape;287;g215f30db16d_0_8"/>
          <p:cNvSpPr txBox="1"/>
          <p:nvPr>
            <p:ph idx="1" type="body"/>
          </p:nvPr>
        </p:nvSpPr>
        <p:spPr>
          <a:xfrm>
            <a:off x="838200" y="1825625"/>
            <a:ext cx="10678800" cy="4965000"/>
          </a:xfrm>
          <a:prstGeom prst="rect">
            <a:avLst/>
          </a:prstGeom>
          <a:noFill/>
          <a:ln>
            <a:noFill/>
          </a:ln>
        </p:spPr>
        <p:txBody>
          <a:bodyPr anchorCtr="0" anchor="t" bIns="45700" lIns="91425" spcFirstLastPara="1" rIns="91425" wrap="square" tIns="45700">
            <a:normAutofit fontScale="92500" lnSpcReduction="20000"/>
          </a:bodyPr>
          <a:lstStyle/>
          <a:p>
            <a:pPr indent="-355757" lvl="0" marL="457200" rtl="0" algn="l">
              <a:lnSpc>
                <a:spcPct val="90000"/>
              </a:lnSpc>
              <a:spcBef>
                <a:spcPts val="1000"/>
              </a:spcBef>
              <a:spcAft>
                <a:spcPts val="0"/>
              </a:spcAft>
              <a:buSzPct val="68397"/>
              <a:buChar char="•"/>
            </a:pPr>
            <a:r>
              <a:rPr lang="en-US" sz="3164"/>
              <a:t>A visual mapping technique - drawing thematic maps, either by hand or electronically is helpful Key to </a:t>
            </a:r>
            <a:r>
              <a:rPr lang="en-US" sz="3164">
                <a:highlight>
                  <a:srgbClr val="FFFF00"/>
                </a:highlight>
              </a:rPr>
              <a:t>capture visual or figurative representation of potential themes, generate sub-themes, and relationships between themes.</a:t>
            </a:r>
            <a:endParaRPr sz="3164">
              <a:highlight>
                <a:srgbClr val="FFFF00"/>
              </a:highlight>
            </a:endParaRPr>
          </a:p>
          <a:p>
            <a:pPr indent="0" lvl="0" marL="457200" rtl="0" algn="l">
              <a:lnSpc>
                <a:spcPct val="90000"/>
              </a:lnSpc>
              <a:spcBef>
                <a:spcPts val="1000"/>
              </a:spcBef>
              <a:spcAft>
                <a:spcPts val="0"/>
              </a:spcAft>
              <a:buSzPct val="61502"/>
              <a:buNone/>
            </a:pPr>
            <a:r>
              <a:t/>
            </a:r>
            <a:endParaRPr sz="3164">
              <a:highlight>
                <a:srgbClr val="FFFF00"/>
              </a:highlight>
            </a:endParaRPr>
          </a:p>
          <a:p>
            <a:pPr indent="-355757" lvl="0" marL="457200" rtl="0" algn="l">
              <a:lnSpc>
                <a:spcPct val="90000"/>
              </a:lnSpc>
              <a:spcBef>
                <a:spcPts val="1000"/>
              </a:spcBef>
              <a:spcAft>
                <a:spcPts val="0"/>
              </a:spcAft>
              <a:buSzPct val="68397"/>
              <a:buChar char="•"/>
            </a:pPr>
            <a:r>
              <a:rPr lang="en-US" sz="3164">
                <a:highlight>
                  <a:schemeClr val="lt1"/>
                </a:highlight>
              </a:rPr>
              <a:t>Mapping provides a tool to start exploring </a:t>
            </a:r>
            <a:r>
              <a:rPr lang="en-US" sz="3164">
                <a:highlight>
                  <a:srgbClr val="FFFF00"/>
                </a:highlight>
              </a:rPr>
              <a:t>possible layers within subthemes</a:t>
            </a:r>
            <a:r>
              <a:rPr lang="en-US" sz="3164">
                <a:highlight>
                  <a:schemeClr val="lt1"/>
                </a:highlight>
              </a:rPr>
              <a:t>, your main task is identifying patterning at the theme level, and telling a rich, interpretative, contextualised story about these patterns. </a:t>
            </a:r>
            <a:endParaRPr sz="3164">
              <a:highlight>
                <a:schemeClr val="lt1"/>
              </a:highlight>
            </a:endParaRPr>
          </a:p>
          <a:p>
            <a:pPr indent="0" lvl="0" marL="457200" rtl="0" algn="l">
              <a:lnSpc>
                <a:spcPct val="90000"/>
              </a:lnSpc>
              <a:spcBef>
                <a:spcPts val="1000"/>
              </a:spcBef>
              <a:spcAft>
                <a:spcPts val="0"/>
              </a:spcAft>
              <a:buSzPct val="61502"/>
              <a:buNone/>
            </a:pPr>
            <a:r>
              <a:t/>
            </a:r>
            <a:endParaRPr sz="3164">
              <a:highlight>
                <a:schemeClr val="lt1"/>
              </a:highlight>
            </a:endParaRPr>
          </a:p>
          <a:p>
            <a:pPr indent="-355757" lvl="0" marL="457200" rtl="0" algn="l">
              <a:lnSpc>
                <a:spcPct val="90000"/>
              </a:lnSpc>
              <a:spcBef>
                <a:spcPts val="1000"/>
              </a:spcBef>
              <a:spcAft>
                <a:spcPts val="0"/>
              </a:spcAft>
              <a:buSzPct val="68397"/>
              <a:buChar char="•"/>
            </a:pPr>
            <a:r>
              <a:rPr lang="en-US" sz="3164">
                <a:highlight>
                  <a:schemeClr val="lt1"/>
                </a:highlight>
              </a:rPr>
              <a:t>More layers of theme level do not usually make a better analysis.</a:t>
            </a:r>
            <a:endParaRPr sz="3164">
              <a:highlight>
                <a:schemeClr val="lt1"/>
              </a:highlight>
            </a:endParaRPr>
          </a:p>
          <a:p>
            <a:pPr indent="0" lvl="0" marL="0" rtl="0" algn="l">
              <a:lnSpc>
                <a:spcPct val="90000"/>
              </a:lnSpc>
              <a:spcBef>
                <a:spcPts val="1000"/>
              </a:spcBef>
              <a:spcAft>
                <a:spcPts val="0"/>
              </a:spcAft>
              <a:buSzPct val="69498"/>
              <a:buNone/>
            </a:pPr>
            <a:r>
              <a:t/>
            </a:r>
            <a:endParaRPr b="1"/>
          </a:p>
          <a:p>
            <a:pPr indent="0" lvl="0" marL="0" rtl="0" algn="l">
              <a:lnSpc>
                <a:spcPct val="90000"/>
              </a:lnSpc>
              <a:spcBef>
                <a:spcPts val="1000"/>
              </a:spcBef>
              <a:spcAft>
                <a:spcPts val="0"/>
              </a:spcAft>
              <a:buSzPct val="69498"/>
              <a:buNone/>
            </a:pPr>
            <a:r>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g215f30db16d_0_17"/>
          <p:cNvPicPr preferRelativeResize="0"/>
          <p:nvPr/>
        </p:nvPicPr>
        <p:blipFill rotWithShape="1">
          <a:blip r:embed="rId3">
            <a:alphaModFix/>
          </a:blip>
          <a:srcRect b="0" l="0" r="0" t="0"/>
          <a:stretch/>
        </p:blipFill>
        <p:spPr>
          <a:xfrm>
            <a:off x="4069175" y="658200"/>
            <a:ext cx="7102601" cy="4907551"/>
          </a:xfrm>
          <a:prstGeom prst="rect">
            <a:avLst/>
          </a:prstGeom>
          <a:noFill/>
          <a:ln>
            <a:noFill/>
          </a:ln>
        </p:spPr>
      </p:pic>
      <p:sp>
        <p:nvSpPr>
          <p:cNvPr id="294" name="Google Shape;294;g215f30db16d_0_17"/>
          <p:cNvSpPr txBox="1"/>
          <p:nvPr/>
        </p:nvSpPr>
        <p:spPr>
          <a:xfrm>
            <a:off x="272275" y="1780425"/>
            <a:ext cx="3661500" cy="1389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0" i="0" lang="en-US" sz="2900" u="none" cap="none" strike="noStrike">
                <a:solidFill>
                  <a:schemeClr val="dk1"/>
                </a:solidFill>
                <a:latin typeface="Calibri"/>
                <a:ea typeface="Calibri"/>
                <a:cs typeface="Calibri"/>
                <a:sym typeface="Calibri"/>
              </a:rPr>
              <a:t>Image shows mapping of the patterns across different dataset</a:t>
            </a:r>
            <a:endParaRPr b="0" i="0" sz="100" u="none" cap="none" strike="noStrike">
              <a:solidFill>
                <a:srgbClr val="000000"/>
              </a:solidFill>
              <a:latin typeface="Calibri"/>
              <a:ea typeface="Calibri"/>
              <a:cs typeface="Calibri"/>
              <a:sym typeface="Calibri"/>
            </a:endParaRPr>
          </a:p>
        </p:txBody>
      </p:sp>
      <p:sp>
        <p:nvSpPr>
          <p:cNvPr id="295" name="Google Shape;295;g215f30db16d_0_17"/>
          <p:cNvSpPr/>
          <p:nvPr/>
        </p:nvSpPr>
        <p:spPr>
          <a:xfrm>
            <a:off x="1349250" y="3322050"/>
            <a:ext cx="1144800" cy="34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g215f30db16d_0_26"/>
          <p:cNvPicPr preferRelativeResize="0"/>
          <p:nvPr/>
        </p:nvPicPr>
        <p:blipFill rotWithShape="1">
          <a:blip r:embed="rId3">
            <a:alphaModFix/>
          </a:blip>
          <a:srcRect b="0" l="0" r="0" t="0"/>
          <a:stretch/>
        </p:blipFill>
        <p:spPr>
          <a:xfrm>
            <a:off x="4148725" y="994903"/>
            <a:ext cx="7725600" cy="2287325"/>
          </a:xfrm>
          <a:prstGeom prst="rect">
            <a:avLst/>
          </a:prstGeom>
          <a:noFill/>
          <a:ln>
            <a:noFill/>
          </a:ln>
        </p:spPr>
      </p:pic>
      <p:sp>
        <p:nvSpPr>
          <p:cNvPr id="302" name="Google Shape;302;g215f30db16d_0_26"/>
          <p:cNvSpPr txBox="1"/>
          <p:nvPr/>
        </p:nvSpPr>
        <p:spPr>
          <a:xfrm>
            <a:off x="300200" y="1343325"/>
            <a:ext cx="3661500" cy="13899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0" i="0" lang="en-US" sz="2900" u="none" cap="none" strike="noStrike">
                <a:solidFill>
                  <a:schemeClr val="dk1"/>
                </a:solidFill>
                <a:latin typeface="Calibri"/>
                <a:ea typeface="Calibri"/>
                <a:cs typeface="Calibri"/>
                <a:sym typeface="Calibri"/>
              </a:rPr>
              <a:t>Image shows the layer of three types of theme</a:t>
            </a:r>
            <a:endParaRPr b="0" i="0" sz="100" u="none" cap="none" strike="noStrike">
              <a:solidFill>
                <a:srgbClr val="000000"/>
              </a:solidFill>
              <a:latin typeface="Calibri"/>
              <a:ea typeface="Calibri"/>
              <a:cs typeface="Calibri"/>
              <a:sym typeface="Calibri"/>
            </a:endParaRPr>
          </a:p>
        </p:txBody>
      </p:sp>
      <p:sp>
        <p:nvSpPr>
          <p:cNvPr id="303" name="Google Shape;303;g215f30db16d_0_26"/>
          <p:cNvSpPr/>
          <p:nvPr/>
        </p:nvSpPr>
        <p:spPr>
          <a:xfrm>
            <a:off x="1395775" y="2828875"/>
            <a:ext cx="1144800" cy="34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215f30db16d_0_26"/>
          <p:cNvSpPr txBox="1"/>
          <p:nvPr/>
        </p:nvSpPr>
        <p:spPr>
          <a:xfrm>
            <a:off x="1057350" y="3739100"/>
            <a:ext cx="10077300" cy="21858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rgbClr val="000000"/>
              </a:buClr>
              <a:buSzPts val="2600"/>
              <a:buFont typeface="Calibri"/>
              <a:buChar char="●"/>
            </a:pPr>
            <a:r>
              <a:rPr b="0" i="0" lang="en-US" sz="2600" u="none" cap="none" strike="noStrike">
                <a:solidFill>
                  <a:srgbClr val="000000"/>
                </a:solidFill>
                <a:latin typeface="Calibri"/>
                <a:ea typeface="Calibri"/>
                <a:cs typeface="Calibri"/>
                <a:sym typeface="Calibri"/>
              </a:rPr>
              <a:t>An overarching theme is like </a:t>
            </a:r>
            <a:r>
              <a:rPr b="0" i="0" lang="en-US" sz="2600" u="none" cap="none" strike="noStrike">
                <a:solidFill>
                  <a:srgbClr val="000000"/>
                </a:solidFill>
                <a:highlight>
                  <a:srgbClr val="FFFF00"/>
                </a:highlight>
                <a:latin typeface="Calibri"/>
                <a:ea typeface="Calibri"/>
                <a:cs typeface="Calibri"/>
                <a:sym typeface="Calibri"/>
              </a:rPr>
              <a:t>an umbrella concept or idea that embraces a number of themes</a:t>
            </a:r>
            <a:r>
              <a:rPr b="0" i="0" lang="en-US" sz="2600" u="none" cap="none" strike="noStrike">
                <a:solidFill>
                  <a:srgbClr val="000000"/>
                </a:solidFill>
                <a:latin typeface="Calibri"/>
                <a:ea typeface="Calibri"/>
                <a:cs typeface="Calibri"/>
                <a:sym typeface="Calibri"/>
              </a:rPr>
              <a:t>. The point of an overarching theme is to demonstrate some broader conceptual idea that you identify as anchoring a number of themes together - in away that goes beyond the central organising concept of each.</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9" name="Shape 309"/>
        <p:cNvGrpSpPr/>
        <p:nvPr/>
      </p:nvGrpSpPr>
      <p:grpSpPr>
        <a:xfrm>
          <a:off x="0" y="0"/>
          <a:ext cx="0" cy="0"/>
          <a:chOff x="0" y="0"/>
          <a:chExt cx="0" cy="0"/>
        </a:xfrm>
      </p:grpSpPr>
      <p:sp>
        <p:nvSpPr>
          <p:cNvPr id="310" name="Google Shape;310;g215f30db16d_0_46"/>
          <p:cNvSpPr/>
          <p:nvPr/>
        </p:nvSpPr>
        <p:spPr>
          <a:xfrm>
            <a:off x="0" y="-1055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Calibri"/>
                <a:ea typeface="Calibri"/>
                <a:cs typeface="Calibri"/>
                <a:sym typeface="Calibri"/>
              </a:rPr>
              <a:t>in reflexive TA, with themes defined by meaning-unity and conceptual coherence, each theme has its owr</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Calibri"/>
                <a:ea typeface="Calibri"/>
                <a:cs typeface="Calibri"/>
                <a:sym typeface="Calibri"/>
              </a:rPr>
              <a:t>distinct central organising concept (Braun, Clarke, 8 Rance, 2014). Your analytic task is to explore the</a:t>
            </a:r>
            <a:endParaRPr b="0" i="0" sz="1800" u="none" cap="none" strike="noStrike">
              <a:solidFill>
                <a:schemeClr val="lt1"/>
              </a:solidFill>
              <a:latin typeface="Calibri"/>
              <a:ea typeface="Calibri"/>
              <a:cs typeface="Calibri"/>
              <a:sym typeface="Calibri"/>
            </a:endParaRPr>
          </a:p>
        </p:txBody>
      </p:sp>
      <p:sp>
        <p:nvSpPr>
          <p:cNvPr id="311" name="Google Shape;311;g215f30db16d_0_46"/>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3600"/>
              <a:t>Phase 4: </a:t>
            </a:r>
            <a:r>
              <a:rPr lang="en-US" sz="3550"/>
              <a:t>Develop and review themes</a:t>
            </a:r>
            <a:endParaRPr sz="3550"/>
          </a:p>
          <a:p>
            <a:pPr indent="0" lvl="0" marL="0" rtl="0" algn="l">
              <a:lnSpc>
                <a:spcPct val="90000"/>
              </a:lnSpc>
              <a:spcBef>
                <a:spcPts val="0"/>
              </a:spcBef>
              <a:spcAft>
                <a:spcPts val="0"/>
              </a:spcAft>
              <a:buClr>
                <a:schemeClr val="dk1"/>
              </a:buClr>
              <a:buSzPct val="100000"/>
              <a:buFont typeface="Calibri"/>
              <a:buNone/>
            </a:pPr>
            <a:r>
              <a:rPr lang="en-US" sz="3600"/>
              <a:t> </a:t>
            </a:r>
            <a:endParaRPr/>
          </a:p>
        </p:txBody>
      </p:sp>
      <p:grpSp>
        <p:nvGrpSpPr>
          <p:cNvPr id="312" name="Google Shape;312;g215f30db16d_0_46"/>
          <p:cNvGrpSpPr/>
          <p:nvPr/>
        </p:nvGrpSpPr>
        <p:grpSpPr>
          <a:xfrm>
            <a:off x="60" y="4601497"/>
            <a:ext cx="1014145" cy="2017500"/>
            <a:chOff x="60" y="4601497"/>
            <a:chExt cx="1014145" cy="2017500"/>
          </a:xfrm>
        </p:grpSpPr>
        <p:sp>
          <p:nvSpPr>
            <p:cNvPr id="313" name="Google Shape;313;g215f30db16d_0_46"/>
            <p:cNvSpPr/>
            <p:nvPr/>
          </p:nvSpPr>
          <p:spPr>
            <a:xfrm rot="5400000">
              <a:off x="-501690" y="5103247"/>
              <a:ext cx="2017500" cy="101400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g215f30db16d_0_46"/>
            <p:cNvSpPr/>
            <p:nvPr/>
          </p:nvSpPr>
          <p:spPr>
            <a:xfrm rot="2700000">
              <a:off x="427814" y="5728750"/>
              <a:ext cx="485782" cy="485782"/>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15" name="Google Shape;315;g215f30db16d_0_46"/>
          <p:cNvGrpSpPr/>
          <p:nvPr/>
        </p:nvGrpSpPr>
        <p:grpSpPr>
          <a:xfrm>
            <a:off x="11219417" y="-43"/>
            <a:ext cx="972623" cy="1935389"/>
            <a:chOff x="10918968" y="713059"/>
            <a:chExt cx="1272900" cy="2532900"/>
          </a:xfrm>
        </p:grpSpPr>
        <p:sp>
          <p:nvSpPr>
            <p:cNvPr id="316" name="Google Shape;316;g215f30db16d_0_46"/>
            <p:cNvSpPr/>
            <p:nvPr/>
          </p:nvSpPr>
          <p:spPr>
            <a:xfrm rot="2700000">
              <a:off x="11052660" y="2120011"/>
              <a:ext cx="645306" cy="645306"/>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g215f30db16d_0_46"/>
            <p:cNvSpPr/>
            <p:nvPr/>
          </p:nvSpPr>
          <p:spPr>
            <a:xfrm rot="-5400000">
              <a:off x="10288968" y="1343059"/>
              <a:ext cx="2532900" cy="1272900"/>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18" name="Google Shape;318;g215f30db16d_0_46"/>
          <p:cNvSpPr txBox="1"/>
          <p:nvPr>
            <p:ph idx="1" type="body"/>
          </p:nvPr>
        </p:nvSpPr>
        <p:spPr>
          <a:xfrm>
            <a:off x="838200" y="125340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This phase is partly about providing a validity check on the quality and scope of your candidate themes. But it's importantly also about developing the richness of your themes. You could evaluate your themes by these questions:</a:t>
            </a:r>
            <a:endParaRPr/>
          </a:p>
          <a:p>
            <a:pPr indent="-342900" lvl="0" marL="457200" rtl="0" algn="l">
              <a:lnSpc>
                <a:spcPct val="90000"/>
              </a:lnSpc>
              <a:spcBef>
                <a:spcPts val="1000"/>
              </a:spcBef>
              <a:spcAft>
                <a:spcPts val="0"/>
              </a:spcAft>
              <a:buSzPts val="1800"/>
              <a:buAutoNum type="arabicParenR"/>
            </a:pPr>
            <a:r>
              <a:rPr lang="en-US"/>
              <a:t>Can I identify boundaries of this theme?</a:t>
            </a:r>
            <a:endParaRPr/>
          </a:p>
          <a:p>
            <a:pPr indent="-342900" lvl="0" marL="457200" rtl="0" algn="l">
              <a:lnSpc>
                <a:spcPct val="90000"/>
              </a:lnSpc>
              <a:spcBef>
                <a:spcPts val="0"/>
              </a:spcBef>
              <a:spcAft>
                <a:spcPts val="0"/>
              </a:spcAft>
              <a:buSzPts val="1800"/>
              <a:buAutoNum type="arabicParenR"/>
            </a:pPr>
            <a:r>
              <a:rPr lang="en-US"/>
              <a:t>Are there enough data to evidence this theme?</a:t>
            </a:r>
            <a:endParaRPr/>
          </a:p>
          <a:p>
            <a:pPr indent="-342900" lvl="0" marL="457200" rtl="0" algn="l">
              <a:lnSpc>
                <a:spcPct val="90000"/>
              </a:lnSpc>
              <a:spcBef>
                <a:spcPts val="0"/>
              </a:spcBef>
              <a:spcAft>
                <a:spcPts val="0"/>
              </a:spcAft>
              <a:buSzPts val="1800"/>
              <a:buAutoNum type="arabicParenR"/>
            </a:pPr>
            <a:r>
              <a:rPr lang="en-US"/>
              <a:t>Are the data contained within each theme too diverse and wide-ranging?</a:t>
            </a:r>
            <a:endParaRPr/>
          </a:p>
          <a:p>
            <a:pPr indent="-342900" lvl="0" marL="457200" rtl="0" algn="l">
              <a:lnSpc>
                <a:spcPct val="90000"/>
              </a:lnSpc>
              <a:spcBef>
                <a:spcPts val="0"/>
              </a:spcBef>
              <a:spcAft>
                <a:spcPts val="0"/>
              </a:spcAft>
              <a:buSzPts val="1800"/>
              <a:buAutoNum type="arabicParenR"/>
            </a:pPr>
            <a:r>
              <a:rPr lang="en-US"/>
              <a:t>Does this theme convey something important?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3"/>
          <p:cNvSpPr/>
          <p:nvPr/>
        </p:nvSpPr>
        <p:spPr>
          <a:xfrm>
            <a:off x="0" y="0"/>
            <a:ext cx="5468548"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3"/>
          <p:cNvSpPr txBox="1"/>
          <p:nvPr>
            <p:ph type="title"/>
          </p:nvPr>
        </p:nvSpPr>
        <p:spPr>
          <a:xfrm>
            <a:off x="621629" y="640080"/>
            <a:ext cx="4425021" cy="55788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Calibri"/>
              <a:buNone/>
            </a:pPr>
            <a:r>
              <a:rPr lang="en-US">
                <a:solidFill>
                  <a:srgbClr val="FFFFFF"/>
                </a:solidFill>
                <a:latin typeface="Calibri"/>
                <a:ea typeface="Calibri"/>
                <a:cs typeface="Calibri"/>
                <a:sym typeface="Calibri"/>
              </a:rPr>
              <a:t>Differences between Qualitative and </a:t>
            </a:r>
            <a:r>
              <a:rPr lang="en-US">
                <a:solidFill>
                  <a:srgbClr val="FFFFFF"/>
                </a:solidFill>
              </a:rPr>
              <a:t>quantitative</a:t>
            </a:r>
            <a:r>
              <a:rPr lang="en-US">
                <a:solidFill>
                  <a:srgbClr val="FFFFFF"/>
                </a:solidFill>
                <a:latin typeface="Calibri"/>
                <a:ea typeface="Calibri"/>
                <a:cs typeface="Calibri"/>
                <a:sym typeface="Calibri"/>
              </a:rPr>
              <a:t> Research</a:t>
            </a:r>
            <a:endParaRPr/>
          </a:p>
        </p:txBody>
      </p:sp>
      <p:pic>
        <p:nvPicPr>
          <p:cNvPr id="103" name="Google Shape;103;p3"/>
          <p:cNvPicPr preferRelativeResize="0"/>
          <p:nvPr>
            <p:ph idx="1" type="body"/>
          </p:nvPr>
        </p:nvPicPr>
        <p:blipFill rotWithShape="1">
          <a:blip r:embed="rId3">
            <a:alphaModFix/>
          </a:blip>
          <a:srcRect b="0" l="0" r="0" t="0"/>
          <a:stretch/>
        </p:blipFill>
        <p:spPr>
          <a:xfrm>
            <a:off x="5668279" y="110678"/>
            <a:ext cx="6324019" cy="674732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15f30db16d_0_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Theme development and revision with the full dataset</a:t>
            </a:r>
            <a:endParaRPr/>
          </a:p>
        </p:txBody>
      </p:sp>
      <p:sp>
        <p:nvSpPr>
          <p:cNvPr id="325" name="Google Shape;325;g215f30db16d_0_60"/>
          <p:cNvSpPr txBox="1"/>
          <p:nvPr>
            <p:ph idx="1" type="body"/>
          </p:nvPr>
        </p:nvSpPr>
        <p:spPr>
          <a:xfrm>
            <a:off x="838200" y="1848300"/>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Coding moves you away from your dataset, and in initial theme generation you effectively work at two steps removed from the dataset. With theme generation, you're initially just looking at the code labels themselves. </a:t>
            </a:r>
            <a:r>
              <a:rPr b="1" lang="en-US"/>
              <a:t>Each step of removal may lead to misremembering and decontextualisation</a:t>
            </a:r>
            <a:r>
              <a:rPr lang="en-US"/>
              <a:t>. </a:t>
            </a:r>
            <a:r>
              <a:rPr lang="en-US">
                <a:highlight>
                  <a:srgbClr val="FFFF00"/>
                </a:highlight>
              </a:rPr>
              <a:t>So, full, thorough and open engagement with the whole dataset is crucial.</a:t>
            </a:r>
            <a:endParaRPr>
              <a:highlight>
                <a:srgbClr val="FFFF00"/>
              </a:highlight>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Going backwards’ to develop TA is an important part of the process. Instead of representing “failure” it represents the researcher's commitment to producing a quality analysis.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g215f30db16d_0_68"/>
          <p:cNvSpPr/>
          <p:nvPr/>
        </p:nvSpPr>
        <p:spPr>
          <a:xfrm>
            <a:off x="0" y="-1055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Calibri"/>
                <a:ea typeface="Calibri"/>
                <a:cs typeface="Calibri"/>
                <a:sym typeface="Calibri"/>
              </a:rPr>
              <a:t>in reflexive TA, with themes defined by meaning-unity and conceptual coherence, each theme has its owr</a:t>
            </a:r>
            <a:endParaRPr b="0"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Calibri"/>
                <a:ea typeface="Calibri"/>
                <a:cs typeface="Calibri"/>
                <a:sym typeface="Calibri"/>
              </a:rPr>
              <a:t>distinct central organising concept (Braun, Clarke, 8 Rance, 2014). Your analytic task is to explore the</a:t>
            </a:r>
            <a:endParaRPr b="0" i="0" sz="1800" u="none" cap="none" strike="noStrike">
              <a:solidFill>
                <a:schemeClr val="lt1"/>
              </a:solidFill>
              <a:latin typeface="Calibri"/>
              <a:ea typeface="Calibri"/>
              <a:cs typeface="Calibri"/>
              <a:sym typeface="Calibri"/>
            </a:endParaRPr>
          </a:p>
        </p:txBody>
      </p:sp>
      <p:sp>
        <p:nvSpPr>
          <p:cNvPr id="332" name="Google Shape;332;g215f30db16d_0_68"/>
          <p:cNvSpPr txBox="1"/>
          <p:nvPr>
            <p:ph type="title"/>
          </p:nvPr>
        </p:nvSpPr>
        <p:spPr>
          <a:xfrm>
            <a:off x="643467" y="321734"/>
            <a:ext cx="10905000" cy="1135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Phase 5: </a:t>
            </a:r>
            <a:r>
              <a:rPr lang="en-US" sz="3550"/>
              <a:t>Refining, defining and naming themes</a:t>
            </a:r>
            <a:endParaRPr sz="3550"/>
          </a:p>
          <a:p>
            <a:pPr indent="0" lvl="0" marL="0" rtl="0" algn="l">
              <a:lnSpc>
                <a:spcPct val="90000"/>
              </a:lnSpc>
              <a:spcBef>
                <a:spcPts val="0"/>
              </a:spcBef>
              <a:spcAft>
                <a:spcPts val="0"/>
              </a:spcAft>
              <a:buClr>
                <a:schemeClr val="dk1"/>
              </a:buClr>
              <a:buSzPts val="3600"/>
              <a:buFont typeface="Calibri"/>
              <a:buNone/>
            </a:pPr>
            <a:r>
              <a:rPr lang="en-US" sz="3600"/>
              <a:t> </a:t>
            </a:r>
            <a:endParaRPr/>
          </a:p>
        </p:txBody>
      </p:sp>
      <p:grpSp>
        <p:nvGrpSpPr>
          <p:cNvPr id="333" name="Google Shape;333;g215f30db16d_0_68"/>
          <p:cNvGrpSpPr/>
          <p:nvPr/>
        </p:nvGrpSpPr>
        <p:grpSpPr>
          <a:xfrm>
            <a:off x="60" y="4601497"/>
            <a:ext cx="1014145" cy="2017500"/>
            <a:chOff x="60" y="4601497"/>
            <a:chExt cx="1014145" cy="2017500"/>
          </a:xfrm>
        </p:grpSpPr>
        <p:sp>
          <p:nvSpPr>
            <p:cNvPr id="334" name="Google Shape;334;g215f30db16d_0_68"/>
            <p:cNvSpPr/>
            <p:nvPr/>
          </p:nvSpPr>
          <p:spPr>
            <a:xfrm rot="5400000">
              <a:off x="-501690" y="5103247"/>
              <a:ext cx="2017500" cy="1014000"/>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5" name="Google Shape;335;g215f30db16d_0_68"/>
            <p:cNvSpPr/>
            <p:nvPr/>
          </p:nvSpPr>
          <p:spPr>
            <a:xfrm rot="2700000">
              <a:off x="427814" y="5728750"/>
              <a:ext cx="485782" cy="485782"/>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36" name="Google Shape;336;g215f30db16d_0_68"/>
          <p:cNvGrpSpPr/>
          <p:nvPr/>
        </p:nvGrpSpPr>
        <p:grpSpPr>
          <a:xfrm>
            <a:off x="11219417" y="-43"/>
            <a:ext cx="972623" cy="1935389"/>
            <a:chOff x="10918968" y="713059"/>
            <a:chExt cx="1272900" cy="2532900"/>
          </a:xfrm>
        </p:grpSpPr>
        <p:sp>
          <p:nvSpPr>
            <p:cNvPr id="337" name="Google Shape;337;g215f30db16d_0_68"/>
            <p:cNvSpPr/>
            <p:nvPr/>
          </p:nvSpPr>
          <p:spPr>
            <a:xfrm rot="2700000">
              <a:off x="11052660" y="2120011"/>
              <a:ext cx="645306" cy="645306"/>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8" name="Google Shape;338;g215f30db16d_0_68"/>
            <p:cNvSpPr/>
            <p:nvPr/>
          </p:nvSpPr>
          <p:spPr>
            <a:xfrm rot="-5400000">
              <a:off x="10288968" y="1343059"/>
              <a:ext cx="2532900" cy="1272900"/>
            </a:xfrm>
            <a:prstGeom prst="triangle">
              <a:avLst>
                <a:gd fmla="val 50000" name="adj"/>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39" name="Google Shape;339;g215f30db16d_0_68"/>
          <p:cNvSpPr txBox="1"/>
          <p:nvPr>
            <p:ph idx="1" type="body"/>
          </p:nvPr>
        </p:nvSpPr>
        <p:spPr>
          <a:xfrm>
            <a:off x="838200" y="1253400"/>
            <a:ext cx="10515600" cy="51633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Writing </a:t>
            </a:r>
            <a:r>
              <a:rPr lang="en-US">
                <a:highlight>
                  <a:srgbClr val="FFFF00"/>
                </a:highlight>
              </a:rPr>
              <a:t>a theme definition</a:t>
            </a:r>
            <a:r>
              <a:rPr lang="en-US"/>
              <a:t> - effectively an abstract for your theme - is a good test of the quality of your themes. A theme definition can be</a:t>
            </a:r>
            <a:r>
              <a:rPr b="1" lang="en-US"/>
              <a:t> thought of as an abstract for your theme </a:t>
            </a:r>
            <a:r>
              <a:rPr lang="en-US"/>
              <a:t>- outlining the scope, boundaries and core concept of the theme.</a:t>
            </a:r>
            <a:endParaRPr/>
          </a:p>
          <a:p>
            <a:pPr indent="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highlight>
                  <a:srgbClr val="FFFF00"/>
                </a:highlight>
              </a:rPr>
              <a:t>Naming theme</a:t>
            </a:r>
            <a:r>
              <a:rPr lang="en-US"/>
              <a:t>: A good theme name will be informative, concise, and catchy. A good theme name is </a:t>
            </a:r>
            <a:r>
              <a:rPr b="1" lang="en-US"/>
              <a:t>a short phrase, or perhaps a heading and subheading, that captures the essence of the theme and engages the reader.</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21b640102c5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Phase Six: Writing your TA report </a:t>
            </a:r>
            <a:endParaRPr/>
          </a:p>
        </p:txBody>
      </p:sp>
      <p:sp>
        <p:nvSpPr>
          <p:cNvPr id="346" name="Google Shape;346;g21b640102c5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Writing is a critical component of reflexive thematic analysis, where analysis is </a:t>
            </a:r>
            <a:r>
              <a:rPr lang="en-US">
                <a:highlight>
                  <a:srgbClr val="FFFF00"/>
                </a:highlight>
              </a:rPr>
              <a:t>embedded in writing around the data.</a:t>
            </a:r>
            <a:r>
              <a:rPr lang="en-US"/>
              <a:t> With TA, you produce analysis while writing. This is different from quantitative research where reporting often happens after analysis.</a:t>
            </a:r>
            <a:br>
              <a:rPr lang="en-US"/>
            </a:br>
            <a:br>
              <a:rPr lang="en-US"/>
            </a:br>
            <a:r>
              <a:rPr lang="en-US"/>
              <a:t>“Themes shifted until the final manuscript was published” (Trainor &amp; Bundon, 2020)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1b640102c5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 A gap model vs. argument model </a:t>
            </a:r>
            <a:endParaRPr/>
          </a:p>
        </p:txBody>
      </p:sp>
      <p:sp>
        <p:nvSpPr>
          <p:cNvPr id="353" name="Google Shape;353;g21b640102c5_0_8"/>
          <p:cNvSpPr txBox="1"/>
          <p:nvPr>
            <p:ph idx="1" type="body"/>
          </p:nvPr>
        </p:nvSpPr>
        <p:spPr>
          <a:xfrm>
            <a:off x="622425" y="1464500"/>
            <a:ext cx="10731300" cy="5144100"/>
          </a:xfrm>
          <a:prstGeom prst="rect">
            <a:avLst/>
          </a:prstGeom>
          <a:noFill/>
          <a:ln>
            <a:noFill/>
          </a:ln>
        </p:spPr>
        <p:txBody>
          <a:bodyPr anchorCtr="0" anchor="t" bIns="45700" lIns="91425" spcFirstLastPara="1" rIns="91425" wrap="square" tIns="45700">
            <a:noAutofit/>
          </a:bodyPr>
          <a:lstStyle/>
          <a:p>
            <a:pPr indent="-411480" lvl="0" marL="457200" rtl="0" algn="l">
              <a:lnSpc>
                <a:spcPct val="80000"/>
              </a:lnSpc>
              <a:spcBef>
                <a:spcPts val="1000"/>
              </a:spcBef>
              <a:spcAft>
                <a:spcPts val="0"/>
              </a:spcAft>
              <a:buSzPts val="2880"/>
              <a:buChar char="•"/>
            </a:pPr>
            <a:r>
              <a:rPr lang="en-US" sz="2880"/>
              <a:t>   Every good story needs a</a:t>
            </a:r>
            <a:r>
              <a:rPr lang="en-US" sz="2880">
                <a:highlight>
                  <a:srgbClr val="FFFF00"/>
                </a:highlight>
              </a:rPr>
              <a:t> set-up</a:t>
            </a:r>
            <a:r>
              <a:rPr lang="en-US" sz="2880"/>
              <a:t>, and an academic paper is no different</a:t>
            </a:r>
            <a:endParaRPr sz="2880"/>
          </a:p>
          <a:p>
            <a:pPr indent="-411480" lvl="0" marL="457200" rtl="0" algn="l">
              <a:lnSpc>
                <a:spcPct val="80000"/>
              </a:lnSpc>
              <a:spcBef>
                <a:spcPts val="0"/>
              </a:spcBef>
              <a:spcAft>
                <a:spcPts val="0"/>
              </a:spcAft>
              <a:buSzPts val="2880"/>
              <a:buChar char="•"/>
            </a:pPr>
            <a:r>
              <a:rPr lang="en-US" sz="2880"/>
              <a:t>   Two broad approaches to setting up an academic paper: </a:t>
            </a:r>
            <a:r>
              <a:rPr b="1" lang="en-US" sz="2880"/>
              <a:t>the-dull-and-boring-facts versus the-curiosity-fuelled-questioning</a:t>
            </a:r>
            <a:r>
              <a:rPr lang="en-US" sz="2880"/>
              <a:t> approaches</a:t>
            </a:r>
            <a:endParaRPr sz="2880"/>
          </a:p>
          <a:p>
            <a:pPr indent="-411480" lvl="0" marL="457200" rtl="0" algn="l">
              <a:lnSpc>
                <a:spcPct val="80000"/>
              </a:lnSpc>
              <a:spcBef>
                <a:spcPts val="0"/>
              </a:spcBef>
              <a:spcAft>
                <a:spcPts val="0"/>
              </a:spcAft>
              <a:buSzPts val="2880"/>
              <a:buChar char="•"/>
            </a:pPr>
            <a:r>
              <a:rPr lang="en-US" sz="2880"/>
              <a:t>   Establishing the gap model provides a rationale for your research question by s</a:t>
            </a:r>
            <a:r>
              <a:rPr b="1" lang="en-US" sz="2880"/>
              <a:t>ummarizing what is known about a topic and any limitations or gaps in existing knowledge.</a:t>
            </a:r>
            <a:endParaRPr b="1" sz="2880"/>
          </a:p>
          <a:p>
            <a:pPr indent="-411480" lvl="0" marL="457200" rtl="0" algn="l">
              <a:lnSpc>
                <a:spcPct val="80000"/>
              </a:lnSpc>
              <a:spcBef>
                <a:spcPts val="0"/>
              </a:spcBef>
              <a:spcAft>
                <a:spcPts val="0"/>
              </a:spcAft>
              <a:buSzPts val="2880"/>
              <a:buChar char="•"/>
            </a:pPr>
            <a:r>
              <a:rPr lang="en-US" sz="2880"/>
              <a:t>    Making an argument model provides a rationale for your research question by </a:t>
            </a:r>
            <a:r>
              <a:rPr lang="en-US" sz="2880">
                <a:highlight>
                  <a:srgbClr val="FFFF00"/>
                </a:highlight>
              </a:rPr>
              <a:t>situating and contextualizing</a:t>
            </a:r>
            <a:r>
              <a:rPr lang="en-US" sz="2880"/>
              <a:t> it within existing </a:t>
            </a:r>
            <a:r>
              <a:rPr b="1" lang="en-US" sz="2880"/>
              <a:t>knowledge, theory, and/or context</a:t>
            </a:r>
            <a:endParaRPr sz="2880"/>
          </a:p>
          <a:p>
            <a:pPr indent="0" lvl="0" marL="0" rtl="0" algn="l">
              <a:lnSpc>
                <a:spcPct val="80000"/>
              </a:lnSpc>
              <a:spcBef>
                <a:spcPts val="1000"/>
              </a:spcBef>
              <a:spcAft>
                <a:spcPts val="0"/>
              </a:spcAft>
              <a:buSzPts val="1800"/>
              <a:buNone/>
            </a:pPr>
            <a:r>
              <a:t/>
            </a:r>
            <a:endParaRPr sz="288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1b640102c5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Your Methodology Section</a:t>
            </a:r>
            <a:endParaRPr/>
          </a:p>
        </p:txBody>
      </p:sp>
      <p:sp>
        <p:nvSpPr>
          <p:cNvPr id="360" name="Google Shape;360;g21b640102c5_0_14"/>
          <p:cNvSpPr txBox="1"/>
          <p:nvPr>
            <p:ph idx="1" type="body"/>
          </p:nvPr>
        </p:nvSpPr>
        <p:spPr>
          <a:xfrm>
            <a:off x="838200" y="1825625"/>
            <a:ext cx="11425200" cy="4908000"/>
          </a:xfrm>
          <a:prstGeom prst="rect">
            <a:avLst/>
          </a:prstGeom>
          <a:noFill/>
          <a:ln>
            <a:noFill/>
          </a:ln>
        </p:spPr>
        <p:txBody>
          <a:bodyPr anchorCtr="0" anchor="t" bIns="45700" lIns="91425" spcFirstLastPara="1" rIns="91425" wrap="square" tIns="45700">
            <a:normAutofit fontScale="40000"/>
          </a:bodyPr>
          <a:lstStyle/>
          <a:p>
            <a:pPr indent="-408674" lvl="0" marL="457200" rtl="0" algn="l">
              <a:lnSpc>
                <a:spcPct val="115000"/>
              </a:lnSpc>
              <a:spcBef>
                <a:spcPts val="1200"/>
              </a:spcBef>
              <a:spcAft>
                <a:spcPts val="0"/>
              </a:spcAft>
              <a:buSzPct val="100000"/>
              <a:buChar char="●"/>
            </a:pPr>
            <a:r>
              <a:rPr lang="en-US" sz="7087"/>
              <a:t>Purpose: Describe </a:t>
            </a:r>
            <a:r>
              <a:rPr b="1" lang="en-US" sz="7087"/>
              <a:t>analytic process and key design choices</a:t>
            </a:r>
            <a:r>
              <a:rPr lang="en-US" sz="7087"/>
              <a:t> for study.</a:t>
            </a:r>
            <a:endParaRPr sz="7087"/>
          </a:p>
          <a:p>
            <a:pPr indent="-408674" lvl="0" marL="457200" rtl="0" algn="l">
              <a:lnSpc>
                <a:spcPct val="115000"/>
              </a:lnSpc>
              <a:spcBef>
                <a:spcPts val="0"/>
              </a:spcBef>
              <a:spcAft>
                <a:spcPts val="0"/>
              </a:spcAft>
              <a:buSzPct val="100000"/>
              <a:buChar char="●"/>
            </a:pPr>
            <a:r>
              <a:rPr lang="en-US" sz="7087"/>
              <a:t>Include discussion of</a:t>
            </a:r>
            <a:r>
              <a:rPr b="1" lang="en-US" sz="7087"/>
              <a:t> recruitment/participants and ethics.</a:t>
            </a:r>
            <a:endParaRPr b="1" sz="7087"/>
          </a:p>
          <a:p>
            <a:pPr indent="-408674" lvl="0" marL="457200" rtl="0" algn="l">
              <a:lnSpc>
                <a:spcPct val="115000"/>
              </a:lnSpc>
              <a:spcBef>
                <a:spcPts val="0"/>
              </a:spcBef>
              <a:spcAft>
                <a:spcPts val="0"/>
              </a:spcAft>
              <a:buSzPct val="100000"/>
              <a:buChar char="●"/>
            </a:pPr>
            <a:r>
              <a:rPr lang="en-US" sz="7087"/>
              <a:t>Explain and justify analytic choices and processes, </a:t>
            </a:r>
            <a:r>
              <a:rPr lang="en-US" sz="7087">
                <a:highlight>
                  <a:srgbClr val="FFFF00"/>
                </a:highlight>
              </a:rPr>
              <a:t>including choice of TA.</a:t>
            </a:r>
            <a:endParaRPr sz="7087">
              <a:highlight>
                <a:srgbClr val="FFFF00"/>
              </a:highlight>
            </a:endParaRPr>
          </a:p>
          <a:p>
            <a:pPr indent="-408674" lvl="0" marL="457200" rtl="0" algn="l">
              <a:lnSpc>
                <a:spcPct val="115000"/>
              </a:lnSpc>
              <a:spcBef>
                <a:spcPts val="0"/>
              </a:spcBef>
              <a:spcAft>
                <a:spcPts val="0"/>
              </a:spcAft>
              <a:buSzPct val="100000"/>
              <a:buChar char="●"/>
            </a:pPr>
            <a:r>
              <a:rPr lang="en-US" sz="7087"/>
              <a:t>Justification should connect to </a:t>
            </a:r>
            <a:r>
              <a:rPr b="1" lang="en-US" sz="7087"/>
              <a:t>purpose of research and specific research question, as well as theoretical underpinnings and research design.</a:t>
            </a:r>
            <a:endParaRPr sz="7087"/>
          </a:p>
          <a:p>
            <a:pPr indent="-408674" lvl="0" marL="457200" rtl="0" algn="l">
              <a:lnSpc>
                <a:spcPct val="115000"/>
              </a:lnSpc>
              <a:spcBef>
                <a:spcPts val="0"/>
              </a:spcBef>
              <a:spcAft>
                <a:spcPts val="0"/>
              </a:spcAft>
              <a:buSzPct val="100000"/>
              <a:buChar char="●"/>
            </a:pPr>
            <a:r>
              <a:rPr lang="en-US" sz="7087">
                <a:highlight>
                  <a:srgbClr val="FFFF00"/>
                </a:highlight>
              </a:rPr>
              <a:t>Rationale for using reflexive TA</a:t>
            </a:r>
            <a:r>
              <a:rPr lang="en-US" sz="7087"/>
              <a:t> should be specific and demonstrate understanding of what it </a:t>
            </a:r>
            <a:r>
              <a:rPr b="1" lang="en-US" sz="7087"/>
              <a:t>offers and allows for the study</a:t>
            </a:r>
            <a:r>
              <a:rPr lang="en-US" sz="7087"/>
              <a:t>.</a:t>
            </a:r>
            <a:endParaRPr sz="7087"/>
          </a:p>
          <a:p>
            <a:pPr indent="0" lvl="0" marL="0" rtl="0" algn="l">
              <a:lnSpc>
                <a:spcPct val="115000"/>
              </a:lnSpc>
              <a:spcBef>
                <a:spcPts val="1200"/>
              </a:spcBef>
              <a:spcAft>
                <a:spcPts val="0"/>
              </a:spcAft>
              <a:buSzPct val="95744"/>
              <a:buNone/>
            </a:pPr>
            <a:r>
              <a:t/>
            </a:r>
            <a:endParaRPr sz="4700"/>
          </a:p>
          <a:p>
            <a:pPr indent="0" lvl="0" marL="457200" rtl="0" algn="l">
              <a:lnSpc>
                <a:spcPct val="115000"/>
              </a:lnSpc>
              <a:spcBef>
                <a:spcPts val="1200"/>
              </a:spcBef>
              <a:spcAft>
                <a:spcPts val="0"/>
              </a:spcAft>
              <a:buSzPct val="160714"/>
              <a:buNone/>
            </a:pPr>
            <a:r>
              <a:t/>
            </a:r>
            <a:endParaRPr/>
          </a:p>
          <a:p>
            <a:pPr indent="0" lvl="0" marL="0" rtl="0" algn="l">
              <a:lnSpc>
                <a:spcPct val="90000"/>
              </a:lnSpc>
              <a:spcBef>
                <a:spcPts val="1200"/>
              </a:spcBef>
              <a:spcAft>
                <a:spcPts val="0"/>
              </a:spcAft>
              <a:buSzPct val="160714"/>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1b640102c5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367" name="Google Shape;367;g21b640102c5_0_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368" name="Google Shape;368;g21b640102c5_0_21"/>
          <p:cNvPicPr preferRelativeResize="0"/>
          <p:nvPr/>
        </p:nvPicPr>
        <p:blipFill rotWithShape="1">
          <a:blip r:embed="rId3">
            <a:alphaModFix/>
          </a:blip>
          <a:srcRect b="0" l="0" r="0" t="0"/>
          <a:stretch/>
        </p:blipFill>
        <p:spPr>
          <a:xfrm>
            <a:off x="2624796" y="172713"/>
            <a:ext cx="5558130" cy="6512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1b640102c5_0_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SzPts val="1800"/>
              <a:buNone/>
            </a:pPr>
            <a:r>
              <a:rPr lang="en-US"/>
              <a:t>Introducing the Analysis</a:t>
            </a:r>
            <a:endParaRPr sz="2800"/>
          </a:p>
          <a:p>
            <a:pPr indent="0" lvl="0" marL="0" rtl="0" algn="l">
              <a:lnSpc>
                <a:spcPct val="90000"/>
              </a:lnSpc>
              <a:spcBef>
                <a:spcPts val="0"/>
              </a:spcBef>
              <a:spcAft>
                <a:spcPts val="0"/>
              </a:spcAft>
              <a:buSzPts val="1800"/>
              <a:buNone/>
            </a:pPr>
            <a:r>
              <a:t/>
            </a:r>
            <a:endParaRPr sz="2800"/>
          </a:p>
        </p:txBody>
      </p:sp>
      <p:sp>
        <p:nvSpPr>
          <p:cNvPr id="375" name="Google Shape;375;g21b640102c5_0_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SzPts val="1800"/>
              <a:buNone/>
            </a:pPr>
            <a:r>
              <a:rPr lang="en-US"/>
              <a:t>Give readers an introductory overview of the analysis.</a:t>
            </a:r>
            <a:endParaRPr/>
          </a:p>
          <a:p>
            <a:pPr indent="-298450" lvl="0" marL="457200" rtl="0" algn="l">
              <a:lnSpc>
                <a:spcPct val="115000"/>
              </a:lnSpc>
              <a:spcBef>
                <a:spcPts val="1200"/>
              </a:spcBef>
              <a:spcAft>
                <a:spcPts val="0"/>
              </a:spcAft>
              <a:buSzPts val="1100"/>
              <a:buChar char="●"/>
            </a:pPr>
            <a:r>
              <a:rPr lang="en-US"/>
              <a:t>Start with a brief summary of the themes to be discussed.</a:t>
            </a:r>
            <a:endParaRPr/>
          </a:p>
          <a:p>
            <a:pPr indent="-298450" lvl="0" marL="457200" rtl="0" algn="l">
              <a:lnSpc>
                <a:spcPct val="115000"/>
              </a:lnSpc>
              <a:spcBef>
                <a:spcPts val="0"/>
              </a:spcBef>
              <a:spcAft>
                <a:spcPts val="0"/>
              </a:spcAft>
              <a:buSzPts val="1100"/>
              <a:buChar char="●"/>
            </a:pPr>
            <a:r>
              <a:rPr lang="en-US"/>
              <a:t>Use a </a:t>
            </a:r>
            <a:r>
              <a:rPr b="1" lang="en-US"/>
              <a:t>summary paragraph, a simple list, a table, or even a thematic map.</a:t>
            </a:r>
            <a:endParaRPr b="1"/>
          </a:p>
          <a:p>
            <a:pPr indent="-298450" lvl="0" marL="457200" rtl="0" algn="l">
              <a:lnSpc>
                <a:spcPct val="115000"/>
              </a:lnSpc>
              <a:spcBef>
                <a:spcPts val="0"/>
              </a:spcBef>
              <a:spcAft>
                <a:spcPts val="0"/>
              </a:spcAft>
              <a:buSzPts val="1100"/>
              <a:buChar char="●"/>
            </a:pPr>
            <a:r>
              <a:rPr lang="en-US"/>
              <a:t>Present each theme along with a brief summary of the </a:t>
            </a:r>
            <a:r>
              <a:rPr b="1" lang="en-US"/>
              <a:t>central organizing concept and scope</a:t>
            </a:r>
            <a:r>
              <a:rPr lang="en-US"/>
              <a:t>.</a:t>
            </a:r>
            <a:endParaRPr/>
          </a:p>
          <a:p>
            <a:pPr indent="0" lvl="0" marL="0" rtl="0" algn="l">
              <a:lnSpc>
                <a:spcPct val="90000"/>
              </a:lnSpc>
              <a:spcBef>
                <a:spcPts val="1200"/>
              </a:spcBef>
              <a:spcAft>
                <a:spcPts val="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1b640102c5_0_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1200"/>
              </a:spcBef>
              <a:spcAft>
                <a:spcPts val="0"/>
              </a:spcAft>
              <a:buClr>
                <a:schemeClr val="dk1"/>
              </a:buClr>
              <a:buSzPct val="61733"/>
              <a:buFont typeface="Arial"/>
              <a:buNone/>
            </a:pPr>
            <a:r>
              <a:rPr lang="en-US"/>
              <a:t>Structuring the Analysis Section</a:t>
            </a:r>
            <a:endParaRPr sz="2800"/>
          </a:p>
          <a:p>
            <a:pPr indent="0" lvl="0" marL="0" rtl="0" algn="l">
              <a:lnSpc>
                <a:spcPct val="90000"/>
              </a:lnSpc>
              <a:spcBef>
                <a:spcPts val="1200"/>
              </a:spcBef>
              <a:spcAft>
                <a:spcPts val="0"/>
              </a:spcAft>
              <a:buSzPct val="45454"/>
              <a:buNone/>
            </a:pPr>
            <a:r>
              <a:t/>
            </a:r>
            <a:endParaRPr/>
          </a:p>
        </p:txBody>
      </p:sp>
      <p:sp>
        <p:nvSpPr>
          <p:cNvPr id="382" name="Google Shape;382;g21b640102c5_0_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98450" lvl="0" marL="457200" rtl="0" algn="l">
              <a:lnSpc>
                <a:spcPct val="115000"/>
              </a:lnSpc>
              <a:spcBef>
                <a:spcPts val="1200"/>
              </a:spcBef>
              <a:spcAft>
                <a:spcPts val="0"/>
              </a:spcAft>
              <a:buSzPts val="1100"/>
              <a:buChar char="●"/>
            </a:pPr>
            <a:r>
              <a:rPr lang="en-US"/>
              <a:t>Combine </a:t>
            </a:r>
            <a:r>
              <a:rPr b="1" lang="en-US"/>
              <a:t>data extracts and analytic narrative.</a:t>
            </a:r>
            <a:endParaRPr b="1"/>
          </a:p>
          <a:p>
            <a:pPr indent="-298450" lvl="0" marL="457200" rtl="0" algn="l">
              <a:lnSpc>
                <a:spcPct val="115000"/>
              </a:lnSpc>
              <a:spcBef>
                <a:spcPts val="0"/>
              </a:spcBef>
              <a:spcAft>
                <a:spcPts val="0"/>
              </a:spcAft>
              <a:buSzPts val="1100"/>
              <a:buChar char="●"/>
            </a:pPr>
            <a:r>
              <a:rPr lang="en-US"/>
              <a:t>Loosely aim for a</a:t>
            </a:r>
            <a:r>
              <a:rPr lang="en-US">
                <a:highlight>
                  <a:srgbClr val="FFFF00"/>
                </a:highlight>
              </a:rPr>
              <a:t> 50-50 balance</a:t>
            </a:r>
            <a:r>
              <a:rPr lang="en-US"/>
              <a:t> of these two aspects.</a:t>
            </a:r>
            <a:endParaRPr/>
          </a:p>
          <a:p>
            <a:pPr indent="-298450" lvl="0" marL="457200" rtl="0" algn="l">
              <a:lnSpc>
                <a:spcPct val="115000"/>
              </a:lnSpc>
              <a:spcBef>
                <a:spcPts val="0"/>
              </a:spcBef>
              <a:spcAft>
                <a:spcPts val="0"/>
              </a:spcAft>
              <a:buSzPts val="1100"/>
              <a:buChar char="●"/>
            </a:pPr>
            <a:r>
              <a:rPr lang="en-US"/>
              <a:t>More theoretical/deductive or latent/critical versions of TA might have a higher ratio of analytic narrative to data extracts.</a:t>
            </a:r>
            <a:endParaRPr/>
          </a:p>
          <a:p>
            <a:pPr indent="-298450" lvl="0" marL="457200" rtl="0" algn="l">
              <a:lnSpc>
                <a:spcPct val="115000"/>
              </a:lnSpc>
              <a:spcBef>
                <a:spcPts val="0"/>
              </a:spcBef>
              <a:spcAft>
                <a:spcPts val="0"/>
              </a:spcAft>
              <a:buSzPts val="1100"/>
              <a:buChar char="●"/>
            </a:pPr>
            <a:r>
              <a:rPr lang="en-US"/>
              <a:t>The data extracts provide </a:t>
            </a:r>
            <a:r>
              <a:rPr b="1" lang="en-US"/>
              <a:t>foundational validation</a:t>
            </a:r>
            <a:r>
              <a:rPr lang="en-US"/>
              <a:t> for your analytic claims.</a:t>
            </a:r>
            <a:endParaRPr/>
          </a:p>
          <a:p>
            <a:pPr indent="-298450" lvl="0" marL="457200" rtl="0" algn="l">
              <a:lnSpc>
                <a:spcPct val="115000"/>
              </a:lnSpc>
              <a:spcBef>
                <a:spcPts val="0"/>
              </a:spcBef>
              <a:spcAft>
                <a:spcPts val="0"/>
              </a:spcAft>
              <a:buSzPts val="1100"/>
              <a:buChar char="●"/>
            </a:pPr>
            <a:r>
              <a:rPr lang="en-US"/>
              <a:t>Use a qualitative reporting model where the ‘results’ and ‘discussion’ sections are combined.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1b640102c5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Tips for Selecting Data Extracts</a:t>
            </a:r>
            <a:endParaRPr/>
          </a:p>
        </p:txBody>
      </p:sp>
      <p:sp>
        <p:nvSpPr>
          <p:cNvPr id="389" name="Google Shape;389;g21b640102c5_0_28"/>
          <p:cNvSpPr txBox="1"/>
          <p:nvPr>
            <p:ph idx="1" type="body"/>
          </p:nvPr>
        </p:nvSpPr>
        <p:spPr>
          <a:xfrm>
            <a:off x="256300" y="1501125"/>
            <a:ext cx="11587800" cy="51075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15000"/>
              </a:lnSpc>
              <a:spcBef>
                <a:spcPts val="1200"/>
              </a:spcBef>
              <a:spcAft>
                <a:spcPts val="0"/>
              </a:spcAft>
              <a:buSzPct val="82949"/>
              <a:buNone/>
            </a:pPr>
            <a:r>
              <a:rPr lang="en-US"/>
              <a:t>The inclusion of data extracts in TA serves two purposes: evidencing your analytic claims and allowing readers to judge the fit between data and interpretations.</a:t>
            </a:r>
            <a:endParaRPr/>
          </a:p>
          <a:p>
            <a:pPr indent="-282733" lvl="0" marL="457200" rtl="0" algn="l">
              <a:lnSpc>
                <a:spcPct val="115000"/>
              </a:lnSpc>
              <a:spcBef>
                <a:spcPts val="1200"/>
              </a:spcBef>
              <a:spcAft>
                <a:spcPts val="0"/>
              </a:spcAft>
              <a:buSzPct val="39285"/>
              <a:buChar char="●"/>
            </a:pPr>
            <a:r>
              <a:rPr lang="en-US"/>
              <a:t>Select a number of extracts (per theme) that most strongly and clearly evidence your analytic claims, usually one to three extracts for each key point, depending on your purpose.</a:t>
            </a:r>
            <a:endParaRPr/>
          </a:p>
          <a:p>
            <a:pPr indent="-282733" lvl="0" marL="457200" rtl="0" algn="l">
              <a:lnSpc>
                <a:spcPct val="115000"/>
              </a:lnSpc>
              <a:spcBef>
                <a:spcPts val="0"/>
              </a:spcBef>
              <a:spcAft>
                <a:spcPts val="0"/>
              </a:spcAft>
              <a:buSzPct val="39285"/>
              <a:buChar char="●"/>
            </a:pPr>
            <a:r>
              <a:rPr lang="en-US"/>
              <a:t>Select vivid examples, but aim to include the most compelling extracts.</a:t>
            </a:r>
            <a:endParaRPr/>
          </a:p>
          <a:p>
            <a:pPr indent="-282733" lvl="0" marL="457200" rtl="0" algn="l">
              <a:lnSpc>
                <a:spcPct val="115000"/>
              </a:lnSpc>
              <a:spcBef>
                <a:spcPts val="0"/>
              </a:spcBef>
              <a:spcAft>
                <a:spcPts val="0"/>
              </a:spcAft>
              <a:buSzPct val="39285"/>
              <a:buChar char="●"/>
            </a:pPr>
            <a:r>
              <a:rPr lang="en-US"/>
              <a:t>Avoid over-quoting from one particular source, and select extracts across the range of data items.</a:t>
            </a:r>
            <a:endParaRPr/>
          </a:p>
          <a:p>
            <a:pPr indent="-282733" lvl="0" marL="457200" rtl="0" algn="l">
              <a:lnSpc>
                <a:spcPct val="115000"/>
              </a:lnSpc>
              <a:spcBef>
                <a:spcPts val="0"/>
              </a:spcBef>
              <a:spcAft>
                <a:spcPts val="0"/>
              </a:spcAft>
              <a:buSzPct val="39285"/>
              <a:buChar char="●"/>
            </a:pPr>
            <a:r>
              <a:rPr lang="en-US"/>
              <a:t>Use clear and concise extracts to illustrate analytic claims, and longer extracts when treating data analytically.</a:t>
            </a:r>
            <a:endParaRPr/>
          </a:p>
          <a:p>
            <a:pPr indent="-282733" lvl="0" marL="457200" rtl="0" algn="l">
              <a:lnSpc>
                <a:spcPct val="115000"/>
              </a:lnSpc>
              <a:spcBef>
                <a:spcPts val="0"/>
              </a:spcBef>
              <a:spcAft>
                <a:spcPts val="0"/>
              </a:spcAft>
              <a:buSzPct val="39285"/>
              <a:buChar char="●"/>
            </a:pPr>
            <a:r>
              <a:rPr lang="en-US"/>
              <a:t>Use a range of quotations for each theme, including ones that evidence the central organising concept and others that illustrate different facets of the theme’s expression.</a:t>
            </a:r>
            <a:endParaRPr/>
          </a:p>
          <a:p>
            <a:pPr indent="-282733" lvl="0" marL="457200" rtl="0" algn="l">
              <a:lnSpc>
                <a:spcPct val="115000"/>
              </a:lnSpc>
              <a:spcBef>
                <a:spcPts val="0"/>
              </a:spcBef>
              <a:spcAft>
                <a:spcPts val="0"/>
              </a:spcAft>
              <a:buSzPct val="39285"/>
              <a:buChar char="●"/>
            </a:pPr>
            <a:r>
              <a:rPr lang="en-US"/>
              <a:t>Avoid repeating extracts, except in exceptional circumstances.</a:t>
            </a:r>
            <a:endParaRPr/>
          </a:p>
          <a:p>
            <a:pPr indent="-282733" lvl="0" marL="457200" rtl="0" algn="l">
              <a:lnSpc>
                <a:spcPct val="115000"/>
              </a:lnSpc>
              <a:spcBef>
                <a:spcPts val="0"/>
              </a:spcBef>
              <a:spcAft>
                <a:spcPts val="0"/>
              </a:spcAft>
              <a:buSzPct val="39285"/>
              <a:buChar char="●"/>
            </a:pPr>
            <a:r>
              <a:rPr lang="en-US"/>
              <a:t>Edit out unnecessary details, but do not remove text that contradicts the analytic claim you are making.</a:t>
            </a:r>
            <a:endParaRPr/>
          </a:p>
          <a:p>
            <a:pPr indent="-282733" lvl="0" marL="457200" rtl="0" algn="l">
              <a:lnSpc>
                <a:spcPct val="115000"/>
              </a:lnSpc>
              <a:spcBef>
                <a:spcPts val="0"/>
              </a:spcBef>
              <a:spcAft>
                <a:spcPts val="0"/>
              </a:spcAft>
              <a:buSzPct val="39285"/>
              <a:buChar char="●"/>
            </a:pPr>
            <a:r>
              <a:rPr lang="en-US"/>
              <a:t>Clarify and contextualise extracts where necessary.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1b640102c5_0_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15000"/>
              </a:lnSpc>
              <a:spcBef>
                <a:spcPts val="1200"/>
              </a:spcBef>
              <a:spcAft>
                <a:spcPts val="0"/>
              </a:spcAft>
              <a:buSzPct val="55218"/>
              <a:buNone/>
            </a:pPr>
            <a:r>
              <a:rPr lang="en-US" sz="3622"/>
              <a:t>Traps to Avoid when Reporting Your Analysis in Reflexive TA</a:t>
            </a:r>
            <a:endParaRPr sz="3622"/>
          </a:p>
          <a:p>
            <a:pPr indent="0" lvl="0" marL="0" rtl="0" algn="l">
              <a:lnSpc>
                <a:spcPct val="90000"/>
              </a:lnSpc>
              <a:spcBef>
                <a:spcPts val="1200"/>
              </a:spcBef>
              <a:spcAft>
                <a:spcPts val="0"/>
              </a:spcAft>
              <a:buSzPct val="71428"/>
              <a:buNone/>
            </a:pPr>
            <a:r>
              <a:t/>
            </a:r>
            <a:endParaRPr sz="2800"/>
          </a:p>
        </p:txBody>
      </p:sp>
      <p:sp>
        <p:nvSpPr>
          <p:cNvPr id="396" name="Google Shape;396;g21b640102c5_0_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0000"/>
          </a:bodyPr>
          <a:lstStyle/>
          <a:p>
            <a:pPr indent="-277495" lvl="0" marL="457200" rtl="0" algn="l">
              <a:lnSpc>
                <a:spcPct val="115000"/>
              </a:lnSpc>
              <a:spcBef>
                <a:spcPts val="1200"/>
              </a:spcBef>
              <a:spcAft>
                <a:spcPts val="0"/>
              </a:spcAft>
              <a:buSzPct val="39285"/>
              <a:buChar char="●"/>
            </a:pPr>
            <a:r>
              <a:rPr lang="en-US"/>
              <a:t>Simply paraphrasing the data without interpretation. Remember that data do not speak for themselves; you speak for data!</a:t>
            </a:r>
            <a:endParaRPr/>
          </a:p>
          <a:p>
            <a:pPr indent="-277495" lvl="0" marL="457200" rtl="0" algn="l">
              <a:lnSpc>
                <a:spcPct val="115000"/>
              </a:lnSpc>
              <a:spcBef>
                <a:spcPts val="0"/>
              </a:spcBef>
              <a:spcAft>
                <a:spcPts val="0"/>
              </a:spcAft>
              <a:buSzPct val="39285"/>
              <a:buChar char="●"/>
            </a:pPr>
            <a:r>
              <a:rPr lang="en-US"/>
              <a:t>Not analyzing the data. Even if you use multiple and often short extracts of data, analysis should still always move you beyond the data.</a:t>
            </a:r>
            <a:endParaRPr/>
          </a:p>
          <a:p>
            <a:pPr indent="-277495" lvl="0" marL="457200" rtl="0" algn="l">
              <a:lnSpc>
                <a:spcPct val="115000"/>
              </a:lnSpc>
              <a:spcBef>
                <a:spcPts val="0"/>
              </a:spcBef>
              <a:spcAft>
                <a:spcPts val="0"/>
              </a:spcAft>
              <a:buSzPct val="39285"/>
              <a:buChar char="●"/>
            </a:pPr>
            <a:r>
              <a:rPr lang="en-US"/>
              <a:t>Evidence of arguing with the data. Your role isn't to determine whether participants or data are right or wrong, but to explain what is important and interesting about what they are saying.</a:t>
            </a:r>
            <a:endParaRPr/>
          </a:p>
          <a:p>
            <a:pPr indent="-277495" lvl="0" marL="457200" rtl="0" algn="l">
              <a:lnSpc>
                <a:spcPct val="115000"/>
              </a:lnSpc>
              <a:spcBef>
                <a:spcPts val="0"/>
              </a:spcBef>
              <a:spcAft>
                <a:spcPts val="0"/>
              </a:spcAft>
              <a:buSzPct val="39285"/>
              <a:buChar char="●"/>
            </a:pPr>
            <a:r>
              <a:rPr lang="en-US"/>
              <a:t>Extracts that don't convincingly demonstrate your analytic claims. Ensure that the evidence for your analytic claim is not overinterpreted or suggests an alternative interpretation.</a:t>
            </a:r>
            <a:endParaRPr/>
          </a:p>
          <a:p>
            <a:pPr indent="0" lvl="0" marL="0" rtl="0" algn="l">
              <a:lnSpc>
                <a:spcPct val="115000"/>
              </a:lnSpc>
              <a:spcBef>
                <a:spcPts val="1200"/>
              </a:spcBef>
              <a:spcAft>
                <a:spcPts val="0"/>
              </a:spcAft>
              <a:buClr>
                <a:schemeClr val="dk1"/>
              </a:buClr>
              <a:buSzPct val="39285"/>
              <a:buFont typeface="Arial"/>
              <a:buNone/>
            </a:pPr>
            <a:r>
              <a:rPr lang="en-US"/>
              <a:t>Remember, with reflexive TA, analysis effectively uses data to make a point. Your analysis should be driven by the question "so what?" What is relevant or useful here in addressing my question?</a:t>
            </a:r>
            <a:endParaRPr/>
          </a:p>
          <a:p>
            <a:pPr indent="0" lvl="0" marL="0" rtl="0" algn="l">
              <a:lnSpc>
                <a:spcPct val="90000"/>
              </a:lnSpc>
              <a:spcBef>
                <a:spcPts val="1200"/>
              </a:spcBef>
              <a:spcAft>
                <a:spcPts val="0"/>
              </a:spcAft>
              <a:buSzPct val="91836"/>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will you learn in this course</a:t>
            </a:r>
            <a:endParaRPr/>
          </a:p>
        </p:txBody>
      </p:sp>
      <p:sp>
        <p:nvSpPr>
          <p:cNvPr id="109" name="Google Shape;10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The analytical process of TA</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Dataset familiarization (Day 1)</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Data coding (Day 2)</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Initial theme generation (Day 3)</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Theme development and review (Day 3)</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Theme refining and naming  (Day 4)</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Data visualization and  results (Day 4)</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Writing your thematic Analysis report (Day 5)</a:t>
            </a:r>
            <a:endParaRPr/>
          </a:p>
          <a:p>
            <a:pPr indent="-363220" lvl="0" marL="514350" rtl="0" algn="l">
              <a:lnSpc>
                <a:spcPct val="90000"/>
              </a:lnSpc>
              <a:spcBef>
                <a:spcPts val="1000"/>
              </a:spcBef>
              <a:spcAft>
                <a:spcPts val="0"/>
              </a:spcAft>
              <a:buClr>
                <a:schemeClr val="dk1"/>
              </a:buClr>
              <a:buSzPct val="100000"/>
              <a:buFont typeface="Calibri"/>
              <a:buNone/>
            </a:pPr>
            <a:r>
              <a:t/>
            </a:r>
            <a:endParaRPr/>
          </a:p>
          <a:p>
            <a:pPr indent="-363220" lvl="0" marL="514350" rtl="0" algn="l">
              <a:lnSpc>
                <a:spcPct val="90000"/>
              </a:lnSpc>
              <a:spcBef>
                <a:spcPts val="1000"/>
              </a:spcBef>
              <a:spcAft>
                <a:spcPts val="0"/>
              </a:spcAft>
              <a:buClr>
                <a:schemeClr val="dk1"/>
              </a:buClr>
              <a:buSzPct val="100000"/>
              <a:buFont typeface="Calibri"/>
              <a:buNone/>
            </a:pPr>
            <a:r>
              <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This is only the process not the method.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1b640102c5_0_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Writing up Qualitative Analysis</a:t>
            </a:r>
            <a:endParaRPr/>
          </a:p>
        </p:txBody>
      </p:sp>
      <p:sp>
        <p:nvSpPr>
          <p:cNvPr id="403" name="Google Shape;403;g21b640102c5_0_5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lnSpcReduction="10000"/>
          </a:bodyPr>
          <a:lstStyle/>
          <a:p>
            <a:pPr indent="-282733" lvl="0" marL="457200" rtl="0" algn="l">
              <a:lnSpc>
                <a:spcPct val="115000"/>
              </a:lnSpc>
              <a:spcBef>
                <a:spcPts val="1200"/>
              </a:spcBef>
              <a:spcAft>
                <a:spcPts val="0"/>
              </a:spcAft>
              <a:buSzPct val="39285"/>
              <a:buChar char="●"/>
            </a:pPr>
            <a:r>
              <a:rPr lang="en-US"/>
              <a:t>Misperceptions about TA and qualitative research often lead to universalizing descriptions. Thick description refers to richly contextualized and interpretative analytic narratives that help readers understand the data’s significance and assess the interpretation. It is a useful concept to contextualize data extracts in reflexive TA.</a:t>
            </a:r>
            <a:endParaRPr/>
          </a:p>
          <a:p>
            <a:pPr indent="-282733" lvl="0" marL="457200" rtl="0" algn="l">
              <a:lnSpc>
                <a:spcPct val="115000"/>
              </a:lnSpc>
              <a:spcBef>
                <a:spcPts val="0"/>
              </a:spcBef>
              <a:spcAft>
                <a:spcPts val="0"/>
              </a:spcAft>
              <a:buSzPct val="39285"/>
              <a:buChar char="●"/>
            </a:pPr>
            <a:r>
              <a:rPr lang="en-US"/>
              <a:t>Consider the theme order, as it helps in telling the strongest story about the analysis. Questions like logical flow, centrality of a theme, and connections between themes can guide the order.</a:t>
            </a:r>
            <a:endParaRPr/>
          </a:p>
          <a:p>
            <a:pPr indent="-282733" lvl="0" marL="457200" rtl="0" algn="l">
              <a:lnSpc>
                <a:spcPct val="115000"/>
              </a:lnSpc>
              <a:spcBef>
                <a:spcPts val="0"/>
              </a:spcBef>
              <a:spcAft>
                <a:spcPts val="0"/>
              </a:spcAft>
              <a:buSzPct val="39285"/>
              <a:buChar char="●"/>
            </a:pPr>
            <a:r>
              <a:rPr lang="en-US"/>
              <a:t>Theme frequency is not encouraged in reflexive TA. Reporting the frequency of themes is not consistent with a Big Q qualitative framework, and it is a remnant of quantification envy that buys into the logic of more is better. The focus should be on the richness of analysis rather than the number of responses.</a:t>
            </a:r>
            <a:endParaRPr/>
          </a:p>
          <a:p>
            <a:pPr indent="0" lvl="0" marL="0" rtl="0" algn="l">
              <a:lnSpc>
                <a:spcPct val="90000"/>
              </a:lnSpc>
              <a:spcBef>
                <a:spcPts val="1200"/>
              </a:spcBef>
              <a:spcAft>
                <a:spcPts val="0"/>
              </a:spcAft>
              <a:buSzPct val="82949"/>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1b640102c5_0_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Should I claim generalisability in reporting my TA?</a:t>
            </a:r>
            <a:endParaRPr/>
          </a:p>
        </p:txBody>
      </p:sp>
      <p:sp>
        <p:nvSpPr>
          <p:cNvPr id="410" name="Google Shape;410;g21b640102c5_0_6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287972" lvl="0" marL="457200" rtl="0" algn="l">
              <a:lnSpc>
                <a:spcPct val="115000"/>
              </a:lnSpc>
              <a:spcBef>
                <a:spcPts val="1200"/>
              </a:spcBef>
              <a:spcAft>
                <a:spcPts val="0"/>
              </a:spcAft>
              <a:buSzPct val="39285"/>
              <a:buChar char="●"/>
            </a:pPr>
            <a:r>
              <a:rPr lang="en-US"/>
              <a:t>The concept of generalisability is often associated with statistical or empirical research</a:t>
            </a:r>
            <a:endParaRPr/>
          </a:p>
          <a:p>
            <a:pPr indent="-287972" lvl="0" marL="457200" rtl="0" algn="l">
              <a:lnSpc>
                <a:spcPct val="115000"/>
              </a:lnSpc>
              <a:spcBef>
                <a:spcPts val="0"/>
              </a:spcBef>
              <a:spcAft>
                <a:spcPts val="0"/>
              </a:spcAft>
              <a:buSzPct val="39285"/>
              <a:buChar char="●"/>
            </a:pPr>
            <a:r>
              <a:rPr lang="en-US"/>
              <a:t>Many published TA papers apologise for lack of generalisability</a:t>
            </a:r>
            <a:endParaRPr/>
          </a:p>
          <a:p>
            <a:pPr indent="-287972" lvl="0" marL="457200" rtl="0" algn="l">
              <a:lnSpc>
                <a:spcPct val="115000"/>
              </a:lnSpc>
              <a:spcBef>
                <a:spcPts val="0"/>
              </a:spcBef>
              <a:spcAft>
                <a:spcPts val="0"/>
              </a:spcAft>
              <a:buSzPct val="39285"/>
              <a:buChar char="●"/>
            </a:pPr>
            <a:r>
              <a:rPr lang="en-US"/>
              <a:t>Qualitative research apologising for lack of statistical generalisability is problematic as it evokes certain norms and ideals around knowledge</a:t>
            </a:r>
            <a:endParaRPr/>
          </a:p>
          <a:p>
            <a:pPr indent="-287972" lvl="0" marL="457200" rtl="0" algn="l">
              <a:lnSpc>
                <a:spcPct val="115000"/>
              </a:lnSpc>
              <a:spcBef>
                <a:spcPts val="0"/>
              </a:spcBef>
              <a:spcAft>
                <a:spcPts val="0"/>
              </a:spcAft>
              <a:buSzPct val="39285"/>
              <a:buChar char="●"/>
            </a:pPr>
            <a:r>
              <a:rPr lang="en-US"/>
              <a:t>Other forms of generalisability have been proposed, including intersectional and flexible generalisability</a:t>
            </a:r>
            <a:endParaRPr/>
          </a:p>
          <a:p>
            <a:pPr indent="-287972" lvl="0" marL="457200" rtl="0" algn="l">
              <a:lnSpc>
                <a:spcPct val="115000"/>
              </a:lnSpc>
              <a:spcBef>
                <a:spcPts val="0"/>
              </a:spcBef>
              <a:spcAft>
                <a:spcPts val="0"/>
              </a:spcAft>
              <a:buSzPct val="39285"/>
              <a:buChar char="●"/>
            </a:pPr>
            <a:r>
              <a:rPr lang="en-US"/>
              <a:t>Transferability is another criterion used to talk about research inferences beyond the boundaries of the dataset</a:t>
            </a:r>
            <a:endParaRPr/>
          </a:p>
          <a:p>
            <a:pPr indent="-287972" lvl="0" marL="457200" rtl="0" algn="l">
              <a:lnSpc>
                <a:spcPct val="115000"/>
              </a:lnSpc>
              <a:spcBef>
                <a:spcPts val="0"/>
              </a:spcBef>
              <a:spcAft>
                <a:spcPts val="0"/>
              </a:spcAft>
              <a:buSzPct val="39285"/>
              <a:buChar char="●"/>
            </a:pPr>
            <a:r>
              <a:rPr lang="en-US"/>
              <a:t>Qualitative generalisability is related to the principles of qualitative research.</a:t>
            </a:r>
            <a:endParaRPr/>
          </a:p>
          <a:p>
            <a:pPr indent="-287972" lvl="0" marL="457200" rtl="0" algn="l">
              <a:lnSpc>
                <a:spcPct val="115000"/>
              </a:lnSpc>
              <a:spcBef>
                <a:spcPts val="0"/>
              </a:spcBef>
              <a:spcAft>
                <a:spcPts val="0"/>
              </a:spcAft>
              <a:buSzPct val="39285"/>
              <a:buChar char="●"/>
            </a:pPr>
            <a:r>
              <a:rPr lang="en-US"/>
              <a:t>TA researchers should consider the relevance of generalisability to their study and choose a form that aligns with their research goals and values.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graphicFrame>
        <p:nvGraphicFramePr>
          <p:cNvPr id="416" name="Google Shape;416;g21b640102c5_0_88"/>
          <p:cNvGraphicFramePr/>
          <p:nvPr/>
        </p:nvGraphicFramePr>
        <p:xfrm>
          <a:off x="101200" y="25"/>
          <a:ext cx="3000000" cy="3000000"/>
        </p:xfrm>
        <a:graphic>
          <a:graphicData uri="http://schemas.openxmlformats.org/drawingml/2006/table">
            <a:tbl>
              <a:tblPr>
                <a:noFill/>
                <a:tableStyleId>{0F8B2FCD-61AB-4DB6-B7F0-4A196B6C838C}</a:tableStyleId>
              </a:tblPr>
              <a:tblGrid>
                <a:gridCol w="3165275"/>
                <a:gridCol w="4562575"/>
                <a:gridCol w="4362950"/>
              </a:tblGrid>
              <a:tr h="356125">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t>Type of generalisability</a:t>
                      </a:r>
                      <a:endParaRPr b="1" sz="1100" u="none" cap="none" strike="noStrike"/>
                    </a:p>
                  </a:txBody>
                  <a:tcPr marT="91425" marB="91425" marR="91425" marL="91425"/>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t>Brief description</a:t>
                      </a:r>
                      <a:endParaRPr b="1" sz="1100" u="none" cap="none" strike="noStrike"/>
                    </a:p>
                  </a:txBody>
                  <a:tcPr marT="91425" marB="91425" marR="91425" marL="91425"/>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t>Relevance to reflexive TA</a:t>
                      </a:r>
                      <a:endParaRPr b="1" sz="1100" u="none" cap="none" strike="noStrike"/>
                    </a:p>
                  </a:txBody>
                  <a:tcPr marT="91425" marB="91425" marR="91425" marL="91425"/>
                </a:tc>
              </a:tr>
              <a:tr h="1452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Intersectional generalisability (Fine, Tuck, &amp; Zeller-Berkman, 2008)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Work that records the particulars of historically oppressed and colonized peoples/communities and their social movements of resistance, as well as work that tracks patterns across nations, communities, homes, and bodies to theorize the arteries of oppression and colonialism.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Applicable to reflexive TA with a concern for social justice, and particularly to the use of TA within community-based and participatory designs. Also applicable to experiential TA research that seeks to explore the lived experience of socially marginalized groups.</a:t>
                      </a:r>
                      <a:endParaRPr sz="1400" u="none" cap="none" strike="noStrike"/>
                    </a:p>
                  </a:txBody>
                  <a:tcPr marT="91425" marB="91425" marR="91425" marL="91425"/>
                </a:tc>
              </a:tr>
              <a:tr h="1452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Flexible generalisability (Goodman, 2008)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Discursive analyses are generalizable to the extent that they can show how a particular discursive strategy will often produce the same results.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Potentially applicable to constructionist and critical forms of reflexive TA, and particularly when combined with discursive approaches.</a:t>
                      </a:r>
                      <a:endParaRPr sz="1400" u="none" cap="none" strike="noStrike"/>
                    </a:p>
                  </a:txBody>
                  <a:tcPr marT="91425" marB="91425" marR="91425" marL="91425"/>
                </a:tc>
              </a:tr>
              <a:tr h="1452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Idiographic (Sandelowski, 2004), analytical (Chenail, 2010; Lewis, Ritchie, Ormston, &amp; Morrell, 2014; Polit &amp; Beck, 2010; Simons, 2014), and vertical (Stephens, 1982) generalisability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Building a deep interpretative and conceptually-oriented analysis that can contribute to wider knowledge. This type of generalisability occurs through conceptual or theoretical generalisability.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Applicable to reflexive TA that is richly interpretative, particularly to more deductive/theoretical forms of reflexive TA.</a:t>
                      </a:r>
                      <a:endParaRPr sz="1400" u="none" cap="none" strike="noStrike"/>
                    </a:p>
                  </a:txBody>
                  <a:tcPr marT="91425" marB="91425" marR="91425" marL="91425"/>
                </a:tc>
              </a:tr>
              <a:tr h="11254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Transferability; inferential (Lewis et al., 2014) or case-to-case generalisation (Chenail, 2010)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Describes research where the specific context, participants, settings and circumstances of the study are described in detail so the reader can evaluate the potential for applying the analysis to other contexts and settings.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Potentially applicable to all forms of reflexive TA.</a:t>
                      </a:r>
                      <a:endParaRPr sz="1400" u="none" cap="none" strike="noStrike"/>
                    </a:p>
                  </a:txBody>
                  <a:tcPr marT="91425" marB="91425" marR="91425" marL="91425"/>
                </a:tc>
              </a:tr>
              <a:tr h="961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Naturalistic (Stake, 1995) or representational (Lewis et al., 2014) generalisability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When the research resonates with the reader’s experiences and/or they recognise similarities between the analysis and other research.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Potentially applicable to all forms of reflexive TA. 'Resonating with the reader’s personal experience' is likely more applicable to experiential orientations.</a:t>
                      </a:r>
                      <a:endParaRPr sz="1400" u="none" cap="none" strike="noStrike"/>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21b640102c5_0_7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1200"/>
              </a:spcAft>
              <a:buSzPts val="1800"/>
              <a:buNone/>
            </a:pPr>
            <a:r>
              <a:rPr lang="en-US"/>
              <a:t>Drawing Conclusions</a:t>
            </a:r>
            <a:endParaRPr/>
          </a:p>
        </p:txBody>
      </p:sp>
      <p:sp>
        <p:nvSpPr>
          <p:cNvPr id="423" name="Google Shape;423;g21b640102c5_0_7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15000"/>
              </a:lnSpc>
              <a:spcBef>
                <a:spcPts val="1200"/>
              </a:spcBef>
              <a:spcAft>
                <a:spcPts val="0"/>
              </a:spcAft>
              <a:buSzPct val="77132"/>
              <a:buNone/>
            </a:pPr>
            <a:r>
              <a:rPr lang="en-US" sz="4243"/>
              <a:t>Conclusions are important to tell the reader why your analysis matters.</a:t>
            </a:r>
            <a:endParaRPr sz="4243"/>
          </a:p>
          <a:p>
            <a:pPr indent="-376850" lvl="0" marL="457200" rtl="0" algn="l">
              <a:lnSpc>
                <a:spcPct val="115000"/>
              </a:lnSpc>
              <a:spcBef>
                <a:spcPts val="1200"/>
              </a:spcBef>
              <a:spcAft>
                <a:spcPts val="0"/>
              </a:spcAft>
              <a:buSzPct val="100000"/>
              <a:buChar char="•"/>
            </a:pPr>
            <a:r>
              <a:rPr lang="en-US" sz="4243"/>
              <a:t>You can draw conclusions in relation to six different domains:</a:t>
            </a:r>
            <a:endParaRPr sz="4243"/>
          </a:p>
          <a:p>
            <a:pPr indent="0" lvl="0" marL="0" rtl="0" algn="l">
              <a:lnSpc>
                <a:spcPct val="115000"/>
              </a:lnSpc>
              <a:spcBef>
                <a:spcPts val="1200"/>
              </a:spcBef>
              <a:spcAft>
                <a:spcPts val="0"/>
              </a:spcAft>
              <a:buSzPct val="77132"/>
              <a:buNone/>
            </a:pPr>
            <a:r>
              <a:t/>
            </a:r>
            <a:endParaRPr sz="4243"/>
          </a:p>
          <a:p>
            <a:pPr indent="-376850" lvl="0" marL="457200" rtl="0" algn="l">
              <a:lnSpc>
                <a:spcPct val="115000"/>
              </a:lnSpc>
              <a:spcBef>
                <a:spcPts val="1200"/>
              </a:spcBef>
              <a:spcAft>
                <a:spcPts val="0"/>
              </a:spcAft>
              <a:buSzPct val="100000"/>
              <a:buAutoNum type="arabicPeriod"/>
            </a:pPr>
            <a:r>
              <a:rPr lang="en-US" sz="4243"/>
              <a:t>Data and analysis</a:t>
            </a:r>
            <a:endParaRPr sz="4243"/>
          </a:p>
          <a:p>
            <a:pPr indent="-376850" lvl="0" marL="457200" rtl="0" algn="l">
              <a:lnSpc>
                <a:spcPct val="115000"/>
              </a:lnSpc>
              <a:spcBef>
                <a:spcPts val="0"/>
              </a:spcBef>
              <a:spcAft>
                <a:spcPts val="0"/>
              </a:spcAft>
              <a:buSzPct val="100000"/>
              <a:buAutoNum type="arabicPeriod"/>
            </a:pPr>
            <a:r>
              <a:rPr lang="en-US" sz="4243"/>
              <a:t>Existing scholarship and/or the discipline you’re working in</a:t>
            </a:r>
            <a:endParaRPr sz="4243"/>
          </a:p>
          <a:p>
            <a:pPr indent="-376850" lvl="0" marL="457200" rtl="0" algn="l">
              <a:lnSpc>
                <a:spcPct val="115000"/>
              </a:lnSpc>
              <a:spcBef>
                <a:spcPts val="0"/>
              </a:spcBef>
              <a:spcAft>
                <a:spcPts val="0"/>
              </a:spcAft>
              <a:buSzPct val="100000"/>
              <a:buAutoNum type="arabicPeriod"/>
            </a:pPr>
            <a:r>
              <a:rPr lang="en-US" sz="4243"/>
              <a:t>Method or methodology</a:t>
            </a:r>
            <a:endParaRPr sz="4243"/>
          </a:p>
          <a:p>
            <a:pPr indent="-376850" lvl="0" marL="457200" rtl="0" algn="l">
              <a:lnSpc>
                <a:spcPct val="115000"/>
              </a:lnSpc>
              <a:spcBef>
                <a:spcPts val="0"/>
              </a:spcBef>
              <a:spcAft>
                <a:spcPts val="0"/>
              </a:spcAft>
              <a:buSzPct val="100000"/>
              <a:buAutoNum type="arabicPeriod"/>
            </a:pPr>
            <a:r>
              <a:rPr lang="en-US" sz="4243"/>
              <a:t>Theory</a:t>
            </a:r>
            <a:endParaRPr sz="4243"/>
          </a:p>
          <a:p>
            <a:pPr indent="-376850" lvl="0" marL="457200" rtl="0" algn="l">
              <a:lnSpc>
                <a:spcPct val="115000"/>
              </a:lnSpc>
              <a:spcBef>
                <a:spcPts val="0"/>
              </a:spcBef>
              <a:spcAft>
                <a:spcPts val="0"/>
              </a:spcAft>
              <a:buSzPct val="100000"/>
              <a:buAutoNum type="arabicPeriod"/>
            </a:pPr>
            <a:r>
              <a:rPr lang="en-US" sz="4243"/>
              <a:t>Practice</a:t>
            </a:r>
            <a:endParaRPr sz="4243"/>
          </a:p>
          <a:p>
            <a:pPr indent="-376850" lvl="0" marL="457200" rtl="0" algn="l">
              <a:lnSpc>
                <a:spcPct val="115000"/>
              </a:lnSpc>
              <a:spcBef>
                <a:spcPts val="0"/>
              </a:spcBef>
              <a:spcAft>
                <a:spcPts val="0"/>
              </a:spcAft>
              <a:buSzPct val="100000"/>
              <a:buAutoNum type="arabicPeriod"/>
            </a:pPr>
            <a:r>
              <a:rPr lang="en-US" sz="4243"/>
              <a:t>Wider societal context</a:t>
            </a:r>
            <a:endParaRPr sz="4243"/>
          </a:p>
          <a:p>
            <a:pPr indent="0" lvl="0" marL="0" rtl="0" algn="l">
              <a:lnSpc>
                <a:spcPct val="115000"/>
              </a:lnSpc>
              <a:spcBef>
                <a:spcPts val="1200"/>
              </a:spcBef>
              <a:spcAft>
                <a:spcPts val="0"/>
              </a:spcAft>
              <a:buSzPct val="116883"/>
              <a:buNone/>
            </a:pPr>
            <a:r>
              <a:t/>
            </a:r>
            <a:endParaRPr/>
          </a:p>
          <a:p>
            <a:pPr indent="0" lvl="0" marL="0" rtl="0" algn="l">
              <a:lnSpc>
                <a:spcPct val="90000"/>
              </a:lnSpc>
              <a:spcBef>
                <a:spcPts val="1200"/>
              </a:spcBef>
              <a:spcAft>
                <a:spcPts val="0"/>
              </a:spcAft>
              <a:buSzPct val="116883"/>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Qualitative Sensibility &amp; Reflexive TA  </a:t>
            </a:r>
            <a:endParaRPr/>
          </a:p>
        </p:txBody>
      </p:sp>
      <p:sp>
        <p:nvSpPr>
          <p:cNvPr id="115" name="Google Shape;115;p5"/>
          <p:cNvSpPr txBox="1"/>
          <p:nvPr>
            <p:ph idx="1" type="body"/>
          </p:nvPr>
        </p:nvSpPr>
        <p:spPr>
          <a:xfrm>
            <a:off x="838200" y="1510748"/>
            <a:ext cx="10515600" cy="50822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0" i="0" lang="en-US" sz="1800" u="none" strike="noStrike">
                <a:latin typeface="Arial"/>
                <a:ea typeface="Arial"/>
                <a:cs typeface="Arial"/>
                <a:sym typeface="Arial"/>
              </a:rPr>
              <a:t>a way to capture the values, assumptions, orientation and skills needed to conduct reflexive TA in a way aligned with a Big Q approach.</a:t>
            </a:r>
            <a:r>
              <a:rPr b="0" i="0" lang="en-US" sz="1800" u="none" strike="noStrike">
                <a:solidFill>
                  <a:srgbClr val="000000"/>
                </a:solidFill>
                <a:latin typeface="Arial"/>
                <a:ea typeface="Arial"/>
                <a:cs typeface="Arial"/>
                <a:sym typeface="Arial"/>
              </a:rPr>
              <a:t> </a:t>
            </a:r>
            <a:r>
              <a:rPr b="0" i="0" lang="en-US" sz="1800" u="none" strike="noStrike">
                <a:solidFill>
                  <a:srgbClr val="C9C9C9"/>
                </a:solidFill>
                <a:latin typeface="Arial"/>
                <a:ea typeface="Arial"/>
                <a:cs typeface="Arial"/>
                <a:sym typeface="Arial"/>
              </a:rPr>
              <a:t>(Big Q is ‘</a:t>
            </a:r>
            <a:r>
              <a:rPr b="1" i="0" lang="en-US" sz="1800" u="none" strike="noStrike">
                <a:solidFill>
                  <a:srgbClr val="C9C9C9"/>
                </a:solidFill>
                <a:latin typeface="Arial"/>
                <a:ea typeface="Arial"/>
                <a:cs typeface="Arial"/>
                <a:sym typeface="Arial"/>
              </a:rPr>
              <a:t>fully qualitative</a:t>
            </a:r>
            <a:r>
              <a:rPr b="0" i="0" lang="en-US" sz="1800" u="none" strike="noStrike">
                <a:solidFill>
                  <a:srgbClr val="C9C9C9"/>
                </a:solidFill>
                <a:latin typeface="Arial"/>
                <a:ea typeface="Arial"/>
                <a:cs typeface="Arial"/>
                <a:sym typeface="Arial"/>
              </a:rPr>
              <a:t>’ research. They contrasted this with the use of qualitative data in a limited way, or with values more aligned to quantitative positivist research – which they designated </a:t>
            </a:r>
            <a:r>
              <a:rPr b="1" i="0" lang="en-US" sz="1800" u="none" strike="noStrike">
                <a:solidFill>
                  <a:srgbClr val="C9C9C9"/>
                </a:solidFill>
                <a:latin typeface="Arial"/>
                <a:ea typeface="Arial"/>
                <a:cs typeface="Arial"/>
                <a:sym typeface="Arial"/>
              </a:rPr>
              <a:t>small q)</a:t>
            </a:r>
            <a:endParaRPr b="0" i="0" sz="18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i="0" lang="en-US" sz="1800" u="none" strike="noStrike">
                <a:latin typeface="Arial"/>
                <a:ea typeface="Arial"/>
                <a:cs typeface="Arial"/>
                <a:sym typeface="Arial"/>
              </a:rPr>
              <a:t>The certain orientations and skills critical to a qualitative sensibility :</a:t>
            </a:r>
            <a:endParaRPr b="1"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An interest in process and meaning, over cause and effect;</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A critical and questioning approach to life and knowledge;</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The ability to reflect on the dominant assumptions embedded in your cultural context – being a cultural commentator as well as a cultural member;</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The ability to read and listen to data actively and analytically – the development of an analytic orientation to data. </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A desire for understanding that is about nuance, complexity and evencontradiction, rather than finding a nice tidy explanation – you like the </a:t>
            </a:r>
            <a:r>
              <a:rPr b="0" i="1" lang="en-US" sz="1800" u="none" strike="noStrike">
                <a:latin typeface="Arial"/>
                <a:ea typeface="Arial"/>
                <a:cs typeface="Arial"/>
                <a:sym typeface="Arial"/>
              </a:rPr>
              <a:t>long </a:t>
            </a:r>
            <a:r>
              <a:rPr b="0" i="0" lang="en-US" sz="1800" u="none" strike="noStrike">
                <a:latin typeface="Arial"/>
                <a:ea typeface="Arial"/>
                <a:cs typeface="Arial"/>
                <a:sym typeface="Arial"/>
              </a:rPr>
              <a:t>answer, not the short answer!;</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The ability to embrace the idea that knowledge comes from a position, and adisinterest in the idea of a singular universal truth to be discovered;</a:t>
            </a:r>
            <a:endParaRPr/>
          </a:p>
          <a:p>
            <a:pPr indent="-228600" lvl="0" marL="228600" rtl="0" algn="l">
              <a:lnSpc>
                <a:spcPct val="90000"/>
              </a:lnSpc>
              <a:spcBef>
                <a:spcPts val="1000"/>
              </a:spcBef>
              <a:spcAft>
                <a:spcPts val="0"/>
              </a:spcAft>
              <a:buClr>
                <a:schemeClr val="dk1"/>
              </a:buClr>
              <a:buSzPts val="1800"/>
              <a:buChar char="•"/>
            </a:pPr>
            <a:r>
              <a:rPr b="0" i="0" lang="en-US" sz="1800" u="none" strike="noStrike">
                <a:latin typeface="Arial"/>
                <a:ea typeface="Arial"/>
                <a:cs typeface="Arial"/>
                <a:sym typeface="Arial"/>
              </a:rPr>
              <a:t>The ability to tolerate some degree of uncertainty.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6"/>
          <p:cNvSpPr/>
          <p:nvPr/>
        </p:nvSpPr>
        <p:spPr>
          <a:xfrm>
            <a:off x="435006" y="604568"/>
            <a:ext cx="4654297" cy="557783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6"/>
          <p:cNvSpPr txBox="1"/>
          <p:nvPr>
            <p:ph type="title"/>
          </p:nvPr>
        </p:nvSpPr>
        <p:spPr>
          <a:xfrm>
            <a:off x="891531" y="985419"/>
            <a:ext cx="3785030" cy="294738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What is reflexive TA?</a:t>
            </a:r>
            <a:endParaRPr/>
          </a:p>
        </p:txBody>
      </p:sp>
      <p:pic>
        <p:nvPicPr>
          <p:cNvPr id="122" name="Google Shape;122;p6"/>
          <p:cNvPicPr preferRelativeResize="0"/>
          <p:nvPr>
            <p:ph idx="1" type="body"/>
          </p:nvPr>
        </p:nvPicPr>
        <p:blipFill rotWithShape="1">
          <a:blip r:embed="rId3">
            <a:alphaModFix/>
          </a:blip>
          <a:srcRect b="0" l="0" r="0" t="0"/>
          <a:stretch/>
        </p:blipFill>
        <p:spPr>
          <a:xfrm>
            <a:off x="5276995" y="154830"/>
            <a:ext cx="6729570" cy="65949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7"/>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7"/>
          <p:cNvSpPr/>
          <p:nvPr/>
        </p:nvSpPr>
        <p:spPr>
          <a:xfrm flipH="1" rot="-2700000">
            <a:off x="891641" y="422146"/>
            <a:ext cx="645368" cy="645368"/>
          </a:xfrm>
          <a:prstGeom prst="rect">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7"/>
          <p:cNvSpPr/>
          <p:nvPr/>
        </p:nvSpPr>
        <p:spPr>
          <a:xfrm flipH="1" rot="-2700000">
            <a:off x="10043482" y="655140"/>
            <a:ext cx="687472" cy="687472"/>
          </a:xfrm>
          <a:prstGeom prst="rect">
            <a:avLst/>
          </a:pr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7"/>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7"/>
          <p:cNvSpPr/>
          <p:nvPr/>
        </p:nvSpPr>
        <p:spPr>
          <a:xfrm flipH="1">
            <a:off x="7976344" y="6115501"/>
            <a:ext cx="1494513" cy="742499"/>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3" name="Google Shape;133;p7"/>
          <p:cNvPicPr preferRelativeResize="0"/>
          <p:nvPr>
            <p:ph idx="1" type="body"/>
          </p:nvPr>
        </p:nvPicPr>
        <p:blipFill rotWithShape="1">
          <a:blip r:embed="rId3">
            <a:alphaModFix/>
          </a:blip>
          <a:srcRect b="0" l="0" r="0" t="0"/>
          <a:stretch/>
        </p:blipFill>
        <p:spPr>
          <a:xfrm>
            <a:off x="643467" y="684275"/>
            <a:ext cx="10905066" cy="5489449"/>
          </a:xfrm>
          <a:prstGeom prst="rect">
            <a:avLst/>
          </a:prstGeom>
          <a:noFill/>
          <a:ln>
            <a:noFill/>
          </a:ln>
        </p:spPr>
      </p:pic>
      <p:sp>
        <p:nvSpPr>
          <p:cNvPr id="134" name="Google Shape;134;p7"/>
          <p:cNvSpPr/>
          <p:nvPr/>
        </p:nvSpPr>
        <p:spPr>
          <a:xfrm flipH="1">
            <a:off x="7604080" y="6453143"/>
            <a:ext cx="814903" cy="404857"/>
          </a:xfrm>
          <a:prstGeom prst="triangle">
            <a:avLst>
              <a:gd fmla="val 50000" name="adj"/>
            </a:avLst>
          </a:prstGeom>
          <a:solidFill>
            <a:schemeClr val="accent1">
              <a:alpha val="2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to remember ?</a:t>
            </a:r>
            <a:endParaRPr/>
          </a:p>
        </p:txBody>
      </p:sp>
      <p:sp>
        <p:nvSpPr>
          <p:cNvPr id="140" name="Google Shape;14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t/>
            </a:r>
            <a:endParaRPr b="0" i="0" sz="1800" u="none" strike="noStrike">
              <a:latin typeface="Arial"/>
              <a:ea typeface="Arial"/>
              <a:cs typeface="Arial"/>
              <a:sym typeface="Arial"/>
            </a:endParaRPr>
          </a:p>
          <a:p>
            <a:pPr indent="0" lvl="0" marL="0" rtl="0" algn="ctr">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0" lvl="0" marL="0" rtl="0" algn="ctr">
              <a:lnSpc>
                <a:spcPct val="90000"/>
              </a:lnSpc>
              <a:spcBef>
                <a:spcPts val="1000"/>
              </a:spcBef>
              <a:spcAft>
                <a:spcPts val="0"/>
              </a:spcAft>
              <a:buClr>
                <a:schemeClr val="dk1"/>
              </a:buClr>
              <a:buSzPts val="1800"/>
              <a:buNone/>
            </a:pPr>
            <a:r>
              <a:t/>
            </a:r>
            <a:endParaRPr b="0" i="0" sz="1800" u="none" strike="noStrike">
              <a:latin typeface="Arial"/>
              <a:ea typeface="Arial"/>
              <a:cs typeface="Arial"/>
              <a:sym typeface="Arial"/>
            </a:endParaRPr>
          </a:p>
          <a:p>
            <a:pPr indent="0" lvl="0" marL="0" rtl="0" algn="ctr">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0" lvl="0" marL="0" rtl="0" algn="l">
              <a:lnSpc>
                <a:spcPct val="90000"/>
              </a:lnSpc>
              <a:spcBef>
                <a:spcPts val="1000"/>
              </a:spcBef>
              <a:spcAft>
                <a:spcPts val="0"/>
              </a:spcAft>
              <a:buClr>
                <a:srgbClr val="000000"/>
              </a:buClr>
              <a:buSzPts val="1800"/>
              <a:buNone/>
            </a:pPr>
            <a:r>
              <a:rPr b="0" i="0" lang="en-US" sz="1800" u="none" strike="noStrike">
                <a:solidFill>
                  <a:srgbClr val="000000"/>
                </a:solidFill>
                <a:latin typeface="Arial"/>
                <a:ea typeface="Arial"/>
                <a:cs typeface="Arial"/>
                <a:sym typeface="Arial"/>
              </a:rPr>
              <a:t>You are the director of your analytic journey, the author of your analytic </a:t>
            </a:r>
            <a:r>
              <a:rPr b="1" i="0" lang="en-US" sz="1800" u="none" strike="noStrike">
                <a:solidFill>
                  <a:srgbClr val="194867"/>
                </a:solidFill>
                <a:latin typeface="Arial"/>
                <a:ea typeface="Arial"/>
                <a:cs typeface="Arial"/>
                <a:sym typeface="Arial"/>
              </a:rPr>
              <a:t>story </a:t>
            </a:r>
            <a:r>
              <a:rPr b="0" i="0" lang="en-US" sz="1800" u="none" strike="noStrike">
                <a:latin typeface="Arial"/>
                <a:ea typeface="Arial"/>
                <a:cs typeface="Arial"/>
                <a:sym typeface="Arial"/>
              </a:rPr>
              <a:t>Analysis happens at the intersection of the dataset, the context of the research, and researcher skill and locatedness. The aspiring reflexive TA researcher needs to imagine an adventure, where hidden pathways and surprising revelations, things which cannot be anticipated in advance, are part of the journey.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Before starting your TA- Research design </a:t>
            </a:r>
            <a:endParaRPr/>
          </a:p>
        </p:txBody>
      </p:sp>
      <p:sp>
        <p:nvSpPr>
          <p:cNvPr id="146" name="Google Shape;146;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Conceptual coherence- </a:t>
            </a:r>
            <a:r>
              <a:rPr lang="en-US"/>
              <a:t>as yourself whether your research aims  and theoretical assumption and methodology cohere together? Is the data you are willing to collect answer your research question?</a:t>
            </a:r>
            <a:endParaRPr/>
          </a:p>
          <a:p>
            <a:pPr indent="-228600" lvl="0" marL="228600" rtl="0" algn="l">
              <a:lnSpc>
                <a:spcPct val="90000"/>
              </a:lnSpc>
              <a:spcBef>
                <a:spcPts val="1000"/>
              </a:spcBef>
              <a:spcAft>
                <a:spcPts val="0"/>
              </a:spcAft>
              <a:buClr>
                <a:schemeClr val="dk1"/>
              </a:buClr>
              <a:buSzPct val="100000"/>
              <a:buChar char="•"/>
            </a:pPr>
            <a:r>
              <a:rPr lang="en-US"/>
              <a:t>Research question  is essential for design because it is your guide.</a:t>
            </a:r>
            <a:endParaRPr/>
          </a:p>
          <a:p>
            <a:pPr indent="-228600" lvl="0" marL="228600" rtl="0" algn="l">
              <a:lnSpc>
                <a:spcPct val="90000"/>
              </a:lnSpc>
              <a:spcBef>
                <a:spcPts val="1000"/>
              </a:spcBef>
              <a:spcAft>
                <a:spcPts val="0"/>
              </a:spcAft>
              <a:buClr>
                <a:schemeClr val="dk1"/>
              </a:buClr>
              <a:buSzPct val="100000"/>
              <a:buChar char="•"/>
            </a:pPr>
            <a:r>
              <a:rPr lang="en-US"/>
              <a:t>Flexible Dataset  can be interviewing transcripts, diary entries, social media postings and  open-source qualitative responses. </a:t>
            </a:r>
            <a:endParaRPr/>
          </a:p>
          <a:p>
            <a:pPr indent="-228600" lvl="0" marL="228600" rtl="0" algn="l">
              <a:lnSpc>
                <a:spcPct val="90000"/>
              </a:lnSpc>
              <a:spcBef>
                <a:spcPts val="1000"/>
              </a:spcBef>
              <a:spcAft>
                <a:spcPts val="0"/>
              </a:spcAft>
              <a:buClr>
                <a:schemeClr val="dk1"/>
              </a:buClr>
              <a:buSzPct val="100000"/>
              <a:buChar char="•"/>
            </a:pPr>
            <a:r>
              <a:rPr lang="en-US"/>
              <a:t>Systematic approach to data both when collected and analysed (data transformation). </a:t>
            </a:r>
            <a:endParaRPr/>
          </a:p>
          <a:p>
            <a:pPr indent="-228600" lvl="0" marL="228600" rtl="0" algn="l">
              <a:lnSpc>
                <a:spcPct val="90000"/>
              </a:lnSpc>
              <a:spcBef>
                <a:spcPts val="1000"/>
              </a:spcBef>
              <a:spcAft>
                <a:spcPts val="0"/>
              </a:spcAft>
              <a:buClr>
                <a:schemeClr val="dk1"/>
              </a:buClr>
              <a:buSzPct val="100000"/>
              <a:buChar char="•"/>
            </a:pPr>
            <a:r>
              <a:rPr lang="en-US"/>
              <a:t>Data Quality- you need to review and assess data collected. (is shallow, superficial?)</a:t>
            </a:r>
            <a:endParaRPr/>
          </a:p>
          <a:p>
            <a:pPr indent="-228600" lvl="0" marL="228600" rtl="0" algn="l">
              <a:lnSpc>
                <a:spcPct val="90000"/>
              </a:lnSpc>
              <a:spcBef>
                <a:spcPts val="1000"/>
              </a:spcBef>
              <a:spcAft>
                <a:spcPts val="0"/>
              </a:spcAft>
              <a:buClr>
                <a:schemeClr val="dk1"/>
              </a:buClr>
              <a:buSzPct val="100000"/>
              <a:buChar char="•"/>
            </a:pPr>
            <a:r>
              <a:rPr lang="en-US"/>
              <a:t>Data Flexible data set size and composition. </a:t>
            </a:r>
            <a:endParaRPr/>
          </a:p>
          <a:p>
            <a:pPr indent="-228600" lvl="0" marL="228600" rtl="0" algn="l">
              <a:lnSpc>
                <a:spcPct val="90000"/>
              </a:lnSpc>
              <a:spcBef>
                <a:spcPts val="1000"/>
              </a:spcBef>
              <a:spcAft>
                <a:spcPts val="0"/>
              </a:spcAft>
              <a:buClr>
                <a:schemeClr val="dk1"/>
              </a:buClr>
              <a:buSzPct val="100000"/>
              <a:buChar char="•"/>
            </a:pPr>
            <a:r>
              <a:rPr lang="en-US"/>
              <a:t>Datasize is subjective.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2023-02-09T08:24:44Z</dcterms:created>
  <dc:creator>Rashed Jayousi</dc:creator>
</cp:coreProperties>
</file>