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1"/>
  </p:notesMasterIdLst>
  <p:sldIdLst>
    <p:sldId id="256" r:id="rId2"/>
    <p:sldId id="259" r:id="rId3"/>
    <p:sldId id="261" r:id="rId4"/>
    <p:sldId id="296" r:id="rId5"/>
    <p:sldId id="292" r:id="rId6"/>
    <p:sldId id="293" r:id="rId7"/>
    <p:sldId id="295" r:id="rId8"/>
    <p:sldId id="281" r:id="rId9"/>
    <p:sldId id="284" r:id="rId10"/>
  </p:sldIdLst>
  <p:sldSz cx="9144000" cy="5143500" type="screen16x9"/>
  <p:notesSz cx="6858000" cy="9144000"/>
  <p:embeddedFontLst>
    <p:embeddedFont>
      <p:font typeface="Muli" charset="-93"/>
      <p:regular r:id="rId12"/>
      <p:bold r:id="rId13"/>
      <p:italic r:id="rId14"/>
      <p:boldItalic r:id="rId15"/>
    </p:embeddedFont>
    <p:embeddedFont>
      <p:font typeface="Arial Black" pitchFamily="34" charset="0"/>
      <p:bold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71D23AE-273A-459E-AF7A-D7FB6F8D89EA}">
  <a:tblStyle styleId="{571D23AE-273A-459E-AF7A-D7FB6F8D89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3310" autoAdjust="0"/>
  </p:normalViewPr>
  <p:slideViewPr>
    <p:cSldViewPr>
      <p:cViewPr>
        <p:scale>
          <a:sx n="121" d="100"/>
          <a:sy n="121" d="100"/>
        </p:scale>
        <p:origin x="-283" y="2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128925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6dc4b734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6dc4b734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16dc4b7341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16dc4b7341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68" r:id="rId16"/>
    <p:sldLayoutId id="2147483669" r:id="rId17"/>
    <p:sldLayoutId id="214748367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2743200" y="285750"/>
            <a:ext cx="6400800" cy="8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latin typeface="Times New Roman" pitchFamily="18" charset="0"/>
                <a:cs typeface="Times New Roman" pitchFamily="18" charset="0"/>
                <a:sym typeface="Arial Black"/>
              </a:rPr>
              <a:t>TRƯỜNG ĐẠI HỌC SƯ PHẠM KỸ THUẬT HƯNG YÊN</a:t>
            </a:r>
            <a:br>
              <a:rPr lang="en" sz="2000" dirty="0" smtClean="0">
                <a:latin typeface="Times New Roman" pitchFamily="18" charset="0"/>
                <a:cs typeface="Times New Roman" pitchFamily="18" charset="0"/>
                <a:sym typeface="Arial Black"/>
              </a:rPr>
            </a:br>
            <a:r>
              <a:rPr lang="en" sz="2000" b="1" u="sng" dirty="0" smtClean="0">
                <a:latin typeface="Times New Roman" pitchFamily="18" charset="0"/>
                <a:cs typeface="Times New Roman" pitchFamily="18" charset="0"/>
                <a:sym typeface="Arial Black"/>
              </a:rPr>
              <a:t>KHOA CÔNG NGHỆ THÔNG TIN</a:t>
            </a:r>
            <a:br>
              <a:rPr lang="en" sz="2000" b="1" u="sng" dirty="0" smtClean="0">
                <a:latin typeface="Times New Roman" pitchFamily="18" charset="0"/>
                <a:cs typeface="Times New Roman" pitchFamily="18" charset="0"/>
                <a:sym typeface="Arial Black"/>
              </a:rPr>
            </a:br>
            <a:endParaRPr sz="2000" b="1" u="sng" dirty="0">
              <a:latin typeface="Times New Roman" pitchFamily="18" charset="0"/>
              <a:cs typeface="Times New Roman" pitchFamily="18" charset="0"/>
            </a:endParaRPr>
          </a:p>
        </p:txBody>
      </p:sp>
      <p:sp>
        <p:nvSpPr>
          <p:cNvPr id="287" name="Google Shape;287;p42"/>
          <p:cNvSpPr txBox="1">
            <a:spLocks noGrp="1"/>
          </p:cNvSpPr>
          <p:nvPr>
            <p:ph type="subTitle" idx="1"/>
          </p:nvPr>
        </p:nvSpPr>
        <p:spPr>
          <a:xfrm>
            <a:off x="2362200" y="1428750"/>
            <a:ext cx="6781800" cy="1905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4000" b="1" dirty="0" smtClean="0">
                <a:solidFill>
                  <a:schemeClr val="bg1"/>
                </a:solidFill>
                <a:latin typeface="Times New Roman" pitchFamily="18" charset="0"/>
                <a:cs typeface="Times New Roman" pitchFamily="18" charset="0"/>
              </a:rPr>
              <a:t>ĐỒ ÁN 3</a:t>
            </a:r>
          </a:p>
          <a:p>
            <a:pPr marL="0" lvl="0" indent="0" algn="ctr" rtl="0">
              <a:spcBef>
                <a:spcPts val="0"/>
              </a:spcBef>
              <a:spcAft>
                <a:spcPts val="1600"/>
              </a:spcAft>
              <a:buNone/>
            </a:pPr>
            <a:r>
              <a:rPr lang="en" sz="2500" b="1" dirty="0" smtClean="0">
                <a:solidFill>
                  <a:schemeClr val="bg1"/>
                </a:solidFill>
                <a:latin typeface="Times New Roman" pitchFamily="18" charset="0"/>
                <a:cs typeface="Times New Roman" pitchFamily="18" charset="0"/>
              </a:rPr>
              <a:t>THIẾT </a:t>
            </a:r>
            <a:r>
              <a:rPr lang="en" sz="2500" b="1" smtClean="0">
                <a:solidFill>
                  <a:schemeClr val="bg1"/>
                </a:solidFill>
                <a:latin typeface="Times New Roman" pitchFamily="18" charset="0"/>
                <a:cs typeface="Times New Roman" pitchFamily="18" charset="0"/>
              </a:rPr>
              <a:t>KẾ HỆ THỐNG TƯỚI CÂY TỰ ĐỘNG</a:t>
            </a:r>
            <a:endParaRPr lang="en" sz="2500" b="1" dirty="0" smtClean="0">
              <a:solidFill>
                <a:schemeClr val="bg1"/>
              </a:solidFill>
              <a:latin typeface="Times New Roman" pitchFamily="18" charset="0"/>
              <a:cs typeface="Times New Roman" pitchFamily="18" charset="0"/>
            </a:endParaRPr>
          </a:p>
        </p:txBody>
      </p:sp>
      <p:sp>
        <p:nvSpPr>
          <p:cNvPr id="288" name="Google Shape;288;p42"/>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smtClean="0"/>
              <a:t> </a:t>
            </a:r>
            <a:endParaRPr dirty="0"/>
          </a:p>
        </p:txBody>
      </p:sp>
      <p:sp>
        <p:nvSpPr>
          <p:cNvPr id="294" name="Google Shape;294;p42"/>
          <p:cNvSpPr txBox="1"/>
          <p:nvPr/>
        </p:nvSpPr>
        <p:spPr>
          <a:xfrm>
            <a:off x="3276600" y="3409950"/>
            <a:ext cx="5813350" cy="13783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err="1" smtClean="0">
                <a:solidFill>
                  <a:schemeClr val="bg1"/>
                </a:solidFill>
                <a:latin typeface="Times New Roman" pitchFamily="18" charset="0"/>
                <a:ea typeface="Arial Black"/>
                <a:cs typeface="Times New Roman" pitchFamily="18" charset="0"/>
                <a:sym typeface="Arial Black"/>
              </a:rPr>
              <a:t>Sinh</a:t>
            </a:r>
            <a:r>
              <a:rPr lang="en-US" sz="2000" dirty="0" smtClean="0">
                <a:solidFill>
                  <a:schemeClr val="bg1"/>
                </a:solidFill>
                <a:latin typeface="Times New Roman" pitchFamily="18" charset="0"/>
                <a:ea typeface="Arial Black"/>
                <a:cs typeface="Times New Roman" pitchFamily="18" charset="0"/>
                <a:sym typeface="Arial Black"/>
              </a:rPr>
              <a:t> </a:t>
            </a:r>
            <a:r>
              <a:rPr lang="en-US" sz="2000" dirty="0" err="1" smtClean="0">
                <a:solidFill>
                  <a:schemeClr val="bg1"/>
                </a:solidFill>
                <a:latin typeface="Times New Roman" pitchFamily="18" charset="0"/>
                <a:ea typeface="Arial Black"/>
                <a:cs typeface="Times New Roman" pitchFamily="18" charset="0"/>
                <a:sym typeface="Arial Black"/>
              </a:rPr>
              <a:t>viên</a:t>
            </a:r>
            <a:r>
              <a:rPr lang="en-US" sz="2000" dirty="0" smtClean="0">
                <a:solidFill>
                  <a:schemeClr val="bg1"/>
                </a:solidFill>
                <a:latin typeface="Times New Roman" pitchFamily="18" charset="0"/>
                <a:ea typeface="Arial Black"/>
                <a:cs typeface="Times New Roman" pitchFamily="18" charset="0"/>
                <a:sym typeface="Arial Black"/>
              </a:rPr>
              <a:t> </a:t>
            </a:r>
            <a:r>
              <a:rPr lang="en-US" sz="2000" dirty="0" err="1" smtClean="0">
                <a:solidFill>
                  <a:schemeClr val="bg1"/>
                </a:solidFill>
                <a:latin typeface="Times New Roman" pitchFamily="18" charset="0"/>
                <a:ea typeface="Arial Black"/>
                <a:cs typeface="Times New Roman" pitchFamily="18" charset="0"/>
                <a:sym typeface="Arial Black"/>
              </a:rPr>
              <a:t>thực</a:t>
            </a:r>
            <a:r>
              <a:rPr lang="en-US" sz="2000" dirty="0" smtClean="0">
                <a:solidFill>
                  <a:schemeClr val="bg1"/>
                </a:solidFill>
                <a:latin typeface="Times New Roman" pitchFamily="18" charset="0"/>
                <a:ea typeface="Arial Black"/>
                <a:cs typeface="Times New Roman" pitchFamily="18" charset="0"/>
                <a:sym typeface="Arial Black"/>
              </a:rPr>
              <a:t> </a:t>
            </a:r>
            <a:r>
              <a:rPr lang="en-US" sz="2000" dirty="0" err="1" smtClean="0">
                <a:solidFill>
                  <a:schemeClr val="bg1"/>
                </a:solidFill>
                <a:latin typeface="Times New Roman" pitchFamily="18" charset="0"/>
                <a:ea typeface="Arial Black"/>
                <a:cs typeface="Times New Roman" pitchFamily="18" charset="0"/>
                <a:sym typeface="Arial Black"/>
              </a:rPr>
              <a:t>hiện</a:t>
            </a:r>
            <a:r>
              <a:rPr lang="en-US" sz="2000" smtClean="0">
                <a:solidFill>
                  <a:schemeClr val="bg1"/>
                </a:solidFill>
                <a:latin typeface="Times New Roman" pitchFamily="18" charset="0"/>
                <a:ea typeface="Arial Black"/>
                <a:cs typeface="Times New Roman" pitchFamily="18" charset="0"/>
                <a:sym typeface="Arial Black"/>
              </a:rPr>
              <a:t>:        LÊ VĂN THANH DUY</a:t>
            </a:r>
            <a:endParaRPr lang="en-US" sz="2000" dirty="0" smtClean="0">
              <a:solidFill>
                <a:schemeClr val="bg1"/>
              </a:solidFill>
              <a:latin typeface="Times New Roman" pitchFamily="18" charset="0"/>
              <a:ea typeface="Arial Black"/>
              <a:cs typeface="Times New Roman" pitchFamily="18" charset="0"/>
              <a:sym typeface="Arial Black"/>
            </a:endParaRPr>
          </a:p>
          <a:p>
            <a:pPr marL="0" lvl="0" indent="0" rtl="0">
              <a:spcBef>
                <a:spcPts val="0"/>
              </a:spcBef>
              <a:spcAft>
                <a:spcPts val="0"/>
              </a:spcAft>
              <a:buNone/>
            </a:pPr>
            <a:r>
              <a:rPr lang="en-US" sz="2000" dirty="0" err="1" smtClean="0">
                <a:solidFill>
                  <a:schemeClr val="bg1"/>
                </a:solidFill>
                <a:latin typeface="Times New Roman" pitchFamily="18" charset="0"/>
                <a:ea typeface="Arial Black"/>
                <a:cs typeface="Times New Roman" pitchFamily="18" charset="0"/>
                <a:sym typeface="Arial Black"/>
              </a:rPr>
              <a:t>Giảng</a:t>
            </a:r>
            <a:r>
              <a:rPr lang="en-US" sz="2000" dirty="0" smtClean="0">
                <a:solidFill>
                  <a:schemeClr val="bg1"/>
                </a:solidFill>
                <a:latin typeface="Times New Roman" pitchFamily="18" charset="0"/>
                <a:ea typeface="Arial Black"/>
                <a:cs typeface="Times New Roman" pitchFamily="18" charset="0"/>
                <a:sym typeface="Arial Black"/>
              </a:rPr>
              <a:t> </a:t>
            </a:r>
            <a:r>
              <a:rPr lang="en-US" sz="2000" dirty="0" err="1" smtClean="0">
                <a:solidFill>
                  <a:schemeClr val="bg1"/>
                </a:solidFill>
                <a:latin typeface="Times New Roman" pitchFamily="18" charset="0"/>
                <a:ea typeface="Arial Black"/>
                <a:cs typeface="Times New Roman" pitchFamily="18" charset="0"/>
                <a:sym typeface="Arial Black"/>
              </a:rPr>
              <a:t>viên</a:t>
            </a:r>
            <a:r>
              <a:rPr lang="en-US" sz="2000" dirty="0" smtClean="0">
                <a:solidFill>
                  <a:schemeClr val="bg1"/>
                </a:solidFill>
                <a:latin typeface="Times New Roman" pitchFamily="18" charset="0"/>
                <a:ea typeface="Arial Black"/>
                <a:cs typeface="Times New Roman" pitchFamily="18" charset="0"/>
                <a:sym typeface="Arial Black"/>
              </a:rPr>
              <a:t> </a:t>
            </a:r>
            <a:r>
              <a:rPr lang="en-US" sz="2000" dirty="0" err="1" smtClean="0">
                <a:solidFill>
                  <a:schemeClr val="bg1"/>
                </a:solidFill>
                <a:latin typeface="Times New Roman" pitchFamily="18" charset="0"/>
                <a:ea typeface="Arial Black"/>
                <a:cs typeface="Times New Roman" pitchFamily="18" charset="0"/>
                <a:sym typeface="Arial Black"/>
              </a:rPr>
              <a:t>hướng</a:t>
            </a:r>
            <a:r>
              <a:rPr lang="en-US" sz="2000" dirty="0" smtClean="0">
                <a:solidFill>
                  <a:schemeClr val="bg1"/>
                </a:solidFill>
                <a:latin typeface="Times New Roman" pitchFamily="18" charset="0"/>
                <a:ea typeface="Arial Black"/>
                <a:cs typeface="Times New Roman" pitchFamily="18" charset="0"/>
                <a:sym typeface="Arial Black"/>
              </a:rPr>
              <a:t> </a:t>
            </a:r>
            <a:r>
              <a:rPr lang="en-US" sz="2000" dirty="0" err="1" smtClean="0">
                <a:solidFill>
                  <a:schemeClr val="bg1"/>
                </a:solidFill>
                <a:latin typeface="Times New Roman" pitchFamily="18" charset="0"/>
                <a:ea typeface="Arial Black"/>
                <a:cs typeface="Times New Roman" pitchFamily="18" charset="0"/>
                <a:sym typeface="Arial Black"/>
              </a:rPr>
              <a:t>dẫn</a:t>
            </a:r>
            <a:r>
              <a:rPr lang="en-US" sz="2000" smtClean="0">
                <a:solidFill>
                  <a:schemeClr val="bg1"/>
                </a:solidFill>
                <a:latin typeface="Times New Roman" pitchFamily="18" charset="0"/>
                <a:ea typeface="Arial Black"/>
                <a:cs typeface="Times New Roman" pitchFamily="18" charset="0"/>
                <a:sym typeface="Arial Black"/>
              </a:rPr>
              <a:t>:   TS. NGUYỄN ĐÌNH CHIẾN</a:t>
            </a:r>
            <a:endParaRPr lang="en-US" sz="2000" dirty="0" smtClean="0">
              <a:solidFill>
                <a:schemeClr val="bg1"/>
              </a:solidFill>
              <a:latin typeface="Times New Roman" pitchFamily="18" charset="0"/>
              <a:ea typeface="Arial Black"/>
              <a:cs typeface="Times New Roman" pitchFamily="18" charset="0"/>
              <a:sym typeface="Arial Black"/>
            </a:endParaRPr>
          </a:p>
          <a:p>
            <a:pPr marL="0" lvl="0" indent="0" algn="r" rtl="0">
              <a:spcBef>
                <a:spcPts val="0"/>
              </a:spcBef>
              <a:spcAft>
                <a:spcPts val="0"/>
              </a:spcAft>
              <a:buNone/>
            </a:pPr>
            <a:endParaRPr lang="en-US" sz="2000" dirty="0">
              <a:solidFill>
                <a:schemeClr val="bg1"/>
              </a:solidFill>
              <a:latin typeface="Times New Roman" pitchFamily="18" charset="0"/>
              <a:ea typeface="Arial Black"/>
              <a:cs typeface="Times New Roman" pitchFamily="18" charset="0"/>
              <a:sym typeface="Arial Black"/>
            </a:endParaRPr>
          </a:p>
          <a:p>
            <a:pPr marL="0" lvl="0" indent="0" algn="r" rtl="0">
              <a:spcBef>
                <a:spcPts val="0"/>
              </a:spcBef>
              <a:spcAft>
                <a:spcPts val="0"/>
              </a:spcAft>
              <a:buNone/>
            </a:pPr>
            <a:r>
              <a:rPr lang="en-US" sz="2000" dirty="0" err="1" smtClean="0">
                <a:solidFill>
                  <a:schemeClr val="bg1"/>
                </a:solidFill>
                <a:latin typeface="Times New Roman" pitchFamily="18" charset="0"/>
                <a:ea typeface="Arial Black"/>
                <a:cs typeface="Times New Roman" pitchFamily="18" charset="0"/>
                <a:sym typeface="Arial Black"/>
              </a:rPr>
              <a:t>Hưng</a:t>
            </a:r>
            <a:r>
              <a:rPr lang="en-US" sz="2000" dirty="0" smtClean="0">
                <a:solidFill>
                  <a:schemeClr val="bg1"/>
                </a:solidFill>
                <a:latin typeface="Times New Roman" pitchFamily="18" charset="0"/>
                <a:ea typeface="Arial Black"/>
                <a:cs typeface="Times New Roman" pitchFamily="18" charset="0"/>
                <a:sym typeface="Arial Black"/>
              </a:rPr>
              <a:t> </a:t>
            </a:r>
            <a:r>
              <a:rPr lang="en-US" sz="2000" dirty="0" err="1" smtClean="0">
                <a:solidFill>
                  <a:schemeClr val="bg1"/>
                </a:solidFill>
                <a:latin typeface="Times New Roman" pitchFamily="18" charset="0"/>
                <a:ea typeface="Arial Black"/>
                <a:cs typeface="Times New Roman" pitchFamily="18" charset="0"/>
                <a:sym typeface="Arial Black"/>
              </a:rPr>
              <a:t>Yên</a:t>
            </a:r>
            <a:r>
              <a:rPr lang="en-US" sz="2000" dirty="0" smtClean="0">
                <a:solidFill>
                  <a:schemeClr val="bg1"/>
                </a:solidFill>
                <a:latin typeface="Times New Roman" pitchFamily="18" charset="0"/>
                <a:ea typeface="Arial Black"/>
                <a:cs typeface="Times New Roman" pitchFamily="18" charset="0"/>
                <a:sym typeface="Arial Black"/>
              </a:rPr>
              <a:t>, </a:t>
            </a:r>
            <a:r>
              <a:rPr lang="en-US" sz="2000" err="1" smtClean="0">
                <a:solidFill>
                  <a:schemeClr val="bg1"/>
                </a:solidFill>
                <a:latin typeface="Times New Roman" pitchFamily="18" charset="0"/>
                <a:ea typeface="Arial Black"/>
                <a:cs typeface="Times New Roman" pitchFamily="18" charset="0"/>
                <a:sym typeface="Arial Black"/>
              </a:rPr>
              <a:t>ngày</a:t>
            </a:r>
            <a:r>
              <a:rPr lang="en-US" sz="2000" smtClean="0">
                <a:solidFill>
                  <a:schemeClr val="bg1"/>
                </a:solidFill>
                <a:latin typeface="Times New Roman" pitchFamily="18" charset="0"/>
                <a:ea typeface="Arial Black"/>
                <a:cs typeface="Times New Roman" pitchFamily="18" charset="0"/>
                <a:sym typeface="Arial Black"/>
              </a:rPr>
              <a:t> </a:t>
            </a:r>
            <a:r>
              <a:rPr lang="en-US" sz="2000" smtClean="0">
                <a:solidFill>
                  <a:schemeClr val="bg1"/>
                </a:solidFill>
                <a:latin typeface="Times New Roman" pitchFamily="18" charset="0"/>
                <a:ea typeface="Arial Black"/>
                <a:cs typeface="Times New Roman" pitchFamily="18" charset="0"/>
                <a:sym typeface="Arial Black"/>
              </a:rPr>
              <a:t>10 </a:t>
            </a:r>
            <a:r>
              <a:rPr lang="en-US" sz="2000" dirty="0" err="1" smtClean="0">
                <a:solidFill>
                  <a:schemeClr val="bg1"/>
                </a:solidFill>
                <a:latin typeface="Times New Roman" pitchFamily="18" charset="0"/>
                <a:ea typeface="Arial Black"/>
                <a:cs typeface="Times New Roman" pitchFamily="18" charset="0"/>
                <a:sym typeface="Arial Black"/>
              </a:rPr>
              <a:t>tháng</a:t>
            </a:r>
            <a:r>
              <a:rPr lang="en-US" sz="2000" dirty="0" smtClean="0">
                <a:solidFill>
                  <a:schemeClr val="bg1"/>
                </a:solidFill>
                <a:latin typeface="Times New Roman" pitchFamily="18" charset="0"/>
                <a:ea typeface="Arial Black"/>
                <a:cs typeface="Times New Roman" pitchFamily="18" charset="0"/>
                <a:sym typeface="Arial Black"/>
              </a:rPr>
              <a:t> 01 </a:t>
            </a:r>
            <a:r>
              <a:rPr lang="en-US" sz="2000" err="1" smtClean="0">
                <a:solidFill>
                  <a:schemeClr val="bg1"/>
                </a:solidFill>
                <a:latin typeface="Times New Roman" pitchFamily="18" charset="0"/>
                <a:ea typeface="Arial Black"/>
                <a:cs typeface="Times New Roman" pitchFamily="18" charset="0"/>
                <a:sym typeface="Arial Black"/>
              </a:rPr>
              <a:t>năm</a:t>
            </a:r>
            <a:r>
              <a:rPr lang="en-US" sz="2000" smtClean="0">
                <a:solidFill>
                  <a:schemeClr val="bg1"/>
                </a:solidFill>
                <a:latin typeface="Times New Roman" pitchFamily="18" charset="0"/>
                <a:ea typeface="Arial Black"/>
                <a:cs typeface="Times New Roman" pitchFamily="18" charset="0"/>
                <a:sym typeface="Arial Black"/>
              </a:rPr>
              <a:t> 2022</a:t>
            </a:r>
            <a:endParaRPr lang="en-US" sz="2000" dirty="0" smtClean="0">
              <a:solidFill>
                <a:schemeClr val="bg1"/>
              </a:solidFill>
              <a:latin typeface="Times New Roman" pitchFamily="18" charset="0"/>
              <a:ea typeface="Arial Black"/>
              <a:cs typeface="Times New Roman" pitchFamily="18" charset="0"/>
              <a:sym typeface="Arial Black"/>
            </a:endParaRPr>
          </a:p>
          <a:p>
            <a:pPr marL="0" lvl="0" indent="0" algn="l" rtl="0">
              <a:spcBef>
                <a:spcPts val="0"/>
              </a:spcBef>
              <a:spcAft>
                <a:spcPts val="0"/>
              </a:spcAft>
              <a:buNone/>
            </a:pPr>
            <a:endParaRPr dirty="0">
              <a:solidFill>
                <a:srgbClr val="5E85B9"/>
              </a:solidFill>
              <a:latin typeface="Arial Black"/>
              <a:ea typeface="Arial Black"/>
              <a:cs typeface="Arial Black"/>
              <a:sym typeface="Arial Black"/>
            </a:endParaRP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962150"/>
            <a:ext cx="1248355" cy="86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0" y="1830743"/>
            <a:ext cx="3721713" cy="10851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smtClean="0">
                <a:latin typeface="Times New Roman" pitchFamily="18" charset="0"/>
                <a:cs typeface="Times New Roman" pitchFamily="18" charset="0"/>
              </a:rPr>
              <a:t>NỘI DUNG</a:t>
            </a:r>
            <a:endParaRPr sz="5400">
              <a:latin typeface="Times New Roman" pitchFamily="18" charset="0"/>
              <a:cs typeface="Times New Roman" pitchFamily="18" charset="0"/>
            </a:endParaRPr>
          </a:p>
        </p:txBody>
      </p:sp>
      <p:grpSp>
        <p:nvGrpSpPr>
          <p:cNvPr id="326" name="Google Shape;326;p45"/>
          <p:cNvGrpSpPr/>
          <p:nvPr/>
        </p:nvGrpSpPr>
        <p:grpSpPr>
          <a:xfrm>
            <a:off x="4432934" y="10286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919124" y="970125"/>
            <a:ext cx="4224875"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smtClean="0">
                <a:solidFill>
                  <a:schemeClr val="tx1"/>
                </a:solidFill>
                <a:latin typeface="Times New Roman" pitchFamily="18" charset="0"/>
                <a:ea typeface="Muli"/>
                <a:cs typeface="Times New Roman" pitchFamily="18" charset="0"/>
                <a:sym typeface="Muli"/>
              </a:rPr>
              <a:t>Tổng quan về đề tài</a:t>
            </a:r>
            <a:endParaRPr sz="3200">
              <a:solidFill>
                <a:schemeClr val="tx1"/>
              </a:solidFill>
              <a:latin typeface="Times New Roman" pitchFamily="18" charset="0"/>
              <a:ea typeface="Muli"/>
              <a:cs typeface="Times New Roman" pitchFamily="18" charset="0"/>
              <a:sym typeface="Muli"/>
            </a:endParaRPr>
          </a:p>
        </p:txBody>
      </p:sp>
      <p:sp>
        <p:nvSpPr>
          <p:cNvPr id="331" name="Google Shape;331;p45"/>
          <p:cNvSpPr txBox="1"/>
          <p:nvPr/>
        </p:nvSpPr>
        <p:spPr>
          <a:xfrm>
            <a:off x="4919125" y="177218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solidFill>
                <a:srgbClr val="434343"/>
              </a:solidFill>
              <a:latin typeface="Times New Roman" pitchFamily="18" charset="0"/>
              <a:ea typeface="Muli"/>
              <a:cs typeface="Times New Roman" pitchFamily="18" charset="0"/>
              <a:sym typeface="Muli"/>
            </a:endParaRPr>
          </a:p>
        </p:txBody>
      </p:sp>
      <p:sp>
        <p:nvSpPr>
          <p:cNvPr id="332" name="Google Shape;332;p45"/>
          <p:cNvSpPr txBox="1"/>
          <p:nvPr/>
        </p:nvSpPr>
        <p:spPr>
          <a:xfrm>
            <a:off x="5029200" y="1962150"/>
            <a:ext cx="4224874"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3200" dirty="0" smtClean="0">
                <a:solidFill>
                  <a:schemeClr val="tx1"/>
                </a:solidFill>
                <a:latin typeface="Times New Roman" pitchFamily="18" charset="0"/>
                <a:ea typeface="Muli"/>
                <a:cs typeface="Times New Roman" pitchFamily="18" charset="0"/>
                <a:sym typeface="Muli"/>
              </a:rPr>
              <a:t>Phân tích và thiết kế </a:t>
            </a:r>
            <a:endParaRPr sz="3200" dirty="0">
              <a:solidFill>
                <a:schemeClr val="tx1"/>
              </a:solidFill>
              <a:latin typeface="Times New Roman" pitchFamily="18" charset="0"/>
              <a:ea typeface="Muli"/>
              <a:cs typeface="Times New Roman" pitchFamily="18" charset="0"/>
              <a:sym typeface="Muli"/>
            </a:endParaRPr>
          </a:p>
        </p:txBody>
      </p:sp>
      <p:sp>
        <p:nvSpPr>
          <p:cNvPr id="333" name="Google Shape;333;p45"/>
          <p:cNvSpPr txBox="1"/>
          <p:nvPr/>
        </p:nvSpPr>
        <p:spPr>
          <a:xfrm>
            <a:off x="5029200" y="2952750"/>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chemeClr val="tx1"/>
                </a:solidFill>
                <a:latin typeface="Times New Roman" pitchFamily="18" charset="0"/>
                <a:ea typeface="Muli"/>
                <a:cs typeface="Times New Roman" pitchFamily="18" charset="0"/>
                <a:sym typeface="Muli"/>
              </a:rPr>
              <a:t>Kết luận</a:t>
            </a:r>
            <a:endParaRPr sz="3200" dirty="0">
              <a:solidFill>
                <a:schemeClr val="tx1"/>
              </a:solidFill>
              <a:latin typeface="Times New Roman" pitchFamily="18" charset="0"/>
              <a:ea typeface="Muli"/>
              <a:cs typeface="Times New Roman" pitchFamily="18" charset="0"/>
              <a:sym typeface="Muli"/>
            </a:endParaRPr>
          </a:p>
        </p:txBody>
      </p:sp>
      <p:sp>
        <p:nvSpPr>
          <p:cNvPr id="334" name="Google Shape;334;p45"/>
          <p:cNvSpPr txBox="1"/>
          <p:nvPr/>
        </p:nvSpPr>
        <p:spPr>
          <a:xfrm>
            <a:off x="4919125" y="4178375"/>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smtClean="0">
                <a:solidFill>
                  <a:schemeClr val="tx1"/>
                </a:solidFill>
                <a:latin typeface="Times New Roman" pitchFamily="18" charset="0"/>
                <a:ea typeface="Muli"/>
                <a:cs typeface="Times New Roman" pitchFamily="18" charset="0"/>
                <a:sym typeface="Muli"/>
              </a:rPr>
              <a:t>Demo</a:t>
            </a:r>
            <a:endParaRPr sz="3200">
              <a:solidFill>
                <a:schemeClr val="tx1"/>
              </a:solidFill>
              <a:latin typeface="Times New Roman" pitchFamily="18" charset="0"/>
              <a:ea typeface="Muli"/>
              <a:cs typeface="Times New Roman" pitchFamily="18" charset="0"/>
              <a:sym typeface="Muli"/>
            </a:endParaRPr>
          </a:p>
        </p:txBody>
      </p:sp>
      <p:grpSp>
        <p:nvGrpSpPr>
          <p:cNvPr id="339" name="Google Shape;339;p45"/>
          <p:cNvGrpSpPr/>
          <p:nvPr/>
        </p:nvGrpSpPr>
        <p:grpSpPr>
          <a:xfrm>
            <a:off x="4419600" y="2038350"/>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3" name="Google Shape;343;p45"/>
          <p:cNvGrpSpPr/>
          <p:nvPr/>
        </p:nvGrpSpPr>
        <p:grpSpPr>
          <a:xfrm>
            <a:off x="4419600" y="3028950"/>
            <a:ext cx="278152" cy="345818"/>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7" name="Google Shape;347;p45"/>
          <p:cNvGrpSpPr/>
          <p:nvPr/>
        </p:nvGrpSpPr>
        <p:grpSpPr>
          <a:xfrm>
            <a:off x="4432934" y="4236968"/>
            <a:ext cx="278152" cy="345818"/>
            <a:chOff x="0" y="46600"/>
            <a:chExt cx="3121800" cy="5004600"/>
          </a:xfrm>
        </p:grpSpPr>
        <p:sp>
          <p:nvSpPr>
            <p:cNvPr id="348"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subTitle" idx="2"/>
          </p:nvPr>
        </p:nvSpPr>
        <p:spPr>
          <a:xfrm>
            <a:off x="228600" y="895350"/>
            <a:ext cx="8307571" cy="4038600"/>
          </a:xfrm>
          <a:prstGeom prst="rect">
            <a:avLst/>
          </a:prstGeom>
        </p:spPr>
        <p:txBody>
          <a:bodyPr spcFirstLastPara="1" wrap="square" lIns="91425" tIns="91425" rIns="91425" bIns="91425" anchor="t" anchorCtr="0">
            <a:noAutofit/>
          </a:bodyPr>
          <a:lstStyle/>
          <a:p>
            <a:pPr marL="0" indent="0">
              <a:spcAft>
                <a:spcPts val="1600"/>
              </a:spcAft>
              <a:buClr>
                <a:schemeClr val="dk1"/>
              </a:buClr>
              <a:buSzPts val="1100"/>
              <a:buFont typeface="Wingdings" pitchFamily="2" charset="2"/>
              <a:buChar char="Ø"/>
            </a:pPr>
            <a:r>
              <a:rPr lang="en-US" sz="1600" smtClean="0">
                <a:solidFill>
                  <a:schemeClr val="tx1"/>
                </a:solidFill>
                <a:latin typeface="Times New Roman" pitchFamily="18" charset="0"/>
                <a:cs typeface="Times New Roman" pitchFamily="18" charset="0"/>
              </a:rPr>
              <a:t>  </a:t>
            </a:r>
            <a:r>
              <a:rPr lang="en-US">
                <a:solidFill>
                  <a:schemeClr val="tx1"/>
                </a:solidFill>
                <a:latin typeface="Times New Roman" pitchFamily="18" charset="0"/>
                <a:cs typeface="Times New Roman" pitchFamily="18" charset="0"/>
              </a:rPr>
              <a:t>Ngày nay, trên thế giới, điện tử viễn thông vẫn không ngừng </a:t>
            </a:r>
            <a:r>
              <a:rPr lang="en-US" smtClean="0">
                <a:solidFill>
                  <a:schemeClr val="tx1"/>
                </a:solidFill>
                <a:latin typeface="Times New Roman" pitchFamily="18" charset="0"/>
                <a:cs typeface="Times New Roman" pitchFamily="18" charset="0"/>
              </a:rPr>
              <a:t>phát triển </a:t>
            </a:r>
            <a:r>
              <a:rPr lang="en-US">
                <a:solidFill>
                  <a:schemeClr val="tx1"/>
                </a:solidFill>
                <a:latin typeface="Times New Roman" pitchFamily="18" charset="0"/>
                <a:cs typeface="Times New Roman" pitchFamily="18" charset="0"/>
              </a:rPr>
              <a:t>với tốc độ rất cao và thâm nhập ngày càng sâu vào tất cả các lĩnh vực của đời sống xã </a:t>
            </a:r>
            <a:r>
              <a:rPr lang="en-US" smtClean="0">
                <a:solidFill>
                  <a:schemeClr val="tx1"/>
                </a:solidFill>
                <a:latin typeface="Times New Roman" pitchFamily="18" charset="0"/>
                <a:cs typeface="Times New Roman" pitchFamily="18" charset="0"/>
              </a:rPr>
              <a:t>hội. </a:t>
            </a:r>
            <a:endParaRPr lang="en-US" dirty="0" smtClean="0">
              <a:solidFill>
                <a:schemeClr val="tx1"/>
              </a:solidFill>
              <a:latin typeface="Times New Roman" pitchFamily="18" charset="0"/>
              <a:cs typeface="Times New Roman" pitchFamily="18" charset="0"/>
            </a:endParaRPr>
          </a:p>
          <a:p>
            <a:pPr marL="0" indent="0">
              <a:spcAft>
                <a:spcPts val="1600"/>
              </a:spcAft>
              <a:buClr>
                <a:schemeClr val="dk1"/>
              </a:buClr>
              <a:buSzPts val="1100"/>
              <a:buFont typeface="Wingdings" pitchFamily="2" charset="2"/>
              <a:buChar char="Ø"/>
            </a:pPr>
            <a:r>
              <a:rPr lang="en-US">
                <a:solidFill>
                  <a:schemeClr val="tx1"/>
                </a:solidFill>
                <a:latin typeface="Times New Roman" pitchFamily="18" charset="0"/>
                <a:cs typeface="Times New Roman" pitchFamily="18" charset="0"/>
              </a:rPr>
              <a:t>Từ khi công nghệ chế tạo loại  vi mạch lập trình phát triển đã đem đến các kĩ thuật điều khiển hiện đại có nhiều ưu điểm hơn so với việc lắp ráp bằng các linh kiện rời như: kích thước nhỏ, giá thành hạ, làm việc tin cậy, công suất tiêu thụ nhỏ.</a:t>
            </a:r>
            <a:r>
              <a:rPr lang="en-US" smtClean="0">
                <a:solidFill>
                  <a:schemeClr val="tx1"/>
                </a:solidFill>
                <a:latin typeface="Times New Roman" pitchFamily="18" charset="0"/>
                <a:cs typeface="Times New Roman" pitchFamily="18" charset="0"/>
              </a:rPr>
              <a:t> </a:t>
            </a:r>
            <a:endParaRPr lang="en-US" dirty="0" smtClean="0">
              <a:solidFill>
                <a:schemeClr val="tx1"/>
              </a:solidFill>
              <a:latin typeface="Times New Roman" pitchFamily="18" charset="0"/>
              <a:cs typeface="Times New Roman" pitchFamily="18" charset="0"/>
            </a:endParaRPr>
          </a:p>
          <a:p>
            <a:pPr marL="0" indent="0">
              <a:spcAft>
                <a:spcPts val="1600"/>
              </a:spcAft>
              <a:buClr>
                <a:schemeClr val="dk1"/>
              </a:buClr>
              <a:buSzPts val="1100"/>
              <a:buFont typeface="Wingdings" pitchFamily="2" charset="2"/>
              <a:buChar char="Ø"/>
            </a:pPr>
            <a:r>
              <a:rPr lang="x-none">
                <a:solidFill>
                  <a:schemeClr val="tx1"/>
                </a:solidFill>
                <a:latin typeface="Times New Roman" pitchFamily="18" charset="0"/>
                <a:cs typeface="Times New Roman" pitchFamily="18" charset="0"/>
              </a:rPr>
              <a:t>Với mục tiêu nêu trên và xuất phát từ những yêu cầu thực tế, trọng tâm của đề tài này sẽ đi sâu nghiên cứu “Thiết kế hệ thống tưới cây tự động”. Với mong muốn đưa hệ thống của mình vào úng dụng trong cuộc sống hàng ngày</a:t>
            </a:r>
            <a:r>
              <a:rPr lang="x-none" smtClean="0">
                <a:solidFill>
                  <a:schemeClr val="tx1"/>
                </a:solidFill>
                <a:latin typeface="Times New Roman" pitchFamily="18" charset="0"/>
                <a:cs typeface="Times New Roman" pitchFamily="18" charset="0"/>
              </a:rPr>
              <a:t>.</a:t>
            </a:r>
            <a:endParaRPr lang="en-US" smtClean="0">
              <a:solidFill>
                <a:schemeClr val="tx1"/>
              </a:solidFill>
              <a:latin typeface="Times New Roman" pitchFamily="18" charset="0"/>
              <a:cs typeface="Times New Roman" pitchFamily="18" charset="0"/>
            </a:endParaRPr>
          </a:p>
          <a:p>
            <a:pPr marL="0" indent="0">
              <a:spcAft>
                <a:spcPts val="1600"/>
              </a:spcAft>
              <a:buClr>
                <a:schemeClr val="dk1"/>
              </a:buClr>
              <a:buSzPts val="1100"/>
              <a:buFont typeface="Wingdings" pitchFamily="2" charset="2"/>
              <a:buChar char="Ø"/>
            </a:pPr>
            <a:endParaRPr lang="en-US" sz="1600" dirty="0" smtClean="0">
              <a:solidFill>
                <a:schemeClr val="tx1"/>
              </a:solidFill>
            </a:endParaRPr>
          </a:p>
          <a:p>
            <a:pPr marL="0" lvl="0" indent="0" algn="l" rtl="0">
              <a:spcBef>
                <a:spcPts val="0"/>
              </a:spcBef>
              <a:spcAft>
                <a:spcPts val="1600"/>
              </a:spcAft>
              <a:buClr>
                <a:schemeClr val="dk1"/>
              </a:buClr>
              <a:buSzPts val="1100"/>
              <a:buFont typeface="Arial"/>
              <a:buNone/>
            </a:pPr>
            <a:endParaRPr sz="2400" dirty="0">
              <a:solidFill>
                <a:schemeClr val="tx1">
                  <a:lumMod val="95000"/>
                  <a:lumOff val="5000"/>
                </a:schemeClr>
              </a:solidFill>
              <a:latin typeface="Times New Roman" pitchFamily="18" charset="0"/>
              <a:cs typeface="Times New Roman" pitchFamily="18" charset="0"/>
            </a:endParaRPr>
          </a:p>
        </p:txBody>
      </p:sp>
      <p:sp>
        <p:nvSpPr>
          <p:cNvPr id="364" name="Google Shape;364;p47"/>
          <p:cNvSpPr txBox="1">
            <a:spLocks noGrp="1"/>
          </p:cNvSpPr>
          <p:nvPr>
            <p:ph type="title"/>
          </p:nvPr>
        </p:nvSpPr>
        <p:spPr>
          <a:xfrm>
            <a:off x="370483" y="361950"/>
            <a:ext cx="8460000" cy="65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solidFill>
                  <a:schemeClr val="tx1"/>
                </a:solidFill>
                <a:latin typeface="Times New Roman" pitchFamily="18" charset="0"/>
                <a:cs typeface="Times New Roman" pitchFamily="18" charset="0"/>
              </a:rPr>
              <a:t>Tổng quan về đề tài</a:t>
            </a:r>
            <a:endParaRPr sz="3200" dirty="0">
              <a:solidFill>
                <a:schemeClr val="tx1"/>
              </a:solidFill>
              <a:latin typeface="Times New Roman" pitchFamily="18" charset="0"/>
              <a:cs typeface="Times New Roman" pitchFamily="18" charset="0"/>
            </a:endParaRPr>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latin typeface="Times New Roman" pitchFamily="18" charset="0"/>
                <a:cs typeface="Times New Roman" pitchFamily="18" charset="0"/>
              </a:rPr>
              <a:t>Giới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thiệu</a:t>
            </a:r>
            <a:r>
              <a:rPr lang="en-US" dirty="0"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về</a:t>
            </a:r>
            <a:r>
              <a:rPr lang="en-US" smtClean="0">
                <a:solidFill>
                  <a:schemeClr val="tx1"/>
                </a:solidFill>
                <a:latin typeface="Times New Roman" pitchFamily="18" charset="0"/>
                <a:cs typeface="Times New Roman" pitchFamily="18" charset="0"/>
              </a:rPr>
              <a:t> cảm biến độ ẩm </a:t>
            </a:r>
            <a:r>
              <a:rPr lang="vi-VN" smtClean="0">
                <a:solidFill>
                  <a:schemeClr val="tx1"/>
                </a:solidFill>
                <a:latin typeface="Times New Roman" pitchFamily="18" charset="0"/>
                <a:cs typeface="Times New Roman" pitchFamily="18" charset="0"/>
              </a:rPr>
              <a:t>Soil </a:t>
            </a:r>
            <a:r>
              <a:rPr lang="vi-VN">
                <a:solidFill>
                  <a:schemeClr val="tx1"/>
                </a:solidFill>
                <a:latin typeface="Times New Roman" pitchFamily="18" charset="0"/>
                <a:cs typeface="Times New Roman" pitchFamily="18" charset="0"/>
              </a:rPr>
              <a:t>Moisture Sensor</a:t>
            </a:r>
            <a:endParaRPr lang="en-US"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70475" y="3562350"/>
            <a:ext cx="3591925" cy="2213951"/>
          </a:xfrm>
        </p:spPr>
        <p:txBody>
          <a:bodyPr/>
          <a:lstStyle/>
          <a:p>
            <a:pPr marL="114300" indent="0">
              <a:buNone/>
            </a:pPr>
            <a:r>
              <a:rPr lang="vi-VN" sz="1200">
                <a:solidFill>
                  <a:schemeClr val="tx1"/>
                </a:solidFill>
                <a:latin typeface="+mj-lt"/>
              </a:rPr>
              <a:t>Điện áp hoạt động: 3.3~5VDC</a:t>
            </a:r>
          </a:p>
          <a:p>
            <a:pPr marL="114300" indent="0">
              <a:buNone/>
            </a:pPr>
            <a:r>
              <a:rPr lang="vi-VN" sz="1200">
                <a:solidFill>
                  <a:schemeClr val="tx1"/>
                </a:solidFill>
                <a:latin typeface="+mj-lt"/>
              </a:rPr>
              <a:t>Tín hiệu đầu </a:t>
            </a:r>
            <a:r>
              <a:rPr lang="vi-VN" sz="1200" smtClean="0">
                <a:solidFill>
                  <a:schemeClr val="tx1"/>
                </a:solidFill>
                <a:latin typeface="+mj-lt"/>
              </a:rPr>
              <a:t>ra:</a:t>
            </a:r>
          </a:p>
          <a:p>
            <a:pPr marL="114300" indent="0">
              <a:buNone/>
            </a:pPr>
            <a:r>
              <a:rPr lang="vi-VN" sz="1200" smtClean="0">
                <a:solidFill>
                  <a:schemeClr val="tx1"/>
                </a:solidFill>
                <a:latin typeface="+mj-lt"/>
              </a:rPr>
              <a:t>        Analog</a:t>
            </a:r>
            <a:r>
              <a:rPr lang="vi-VN" sz="1200">
                <a:solidFill>
                  <a:schemeClr val="tx1"/>
                </a:solidFill>
                <a:latin typeface="+mj-lt"/>
              </a:rPr>
              <a:t>: theo điện áp cấp nguồn tương </a:t>
            </a:r>
            <a:r>
              <a:rPr lang="vi-VN" sz="1200" smtClean="0">
                <a:solidFill>
                  <a:schemeClr val="tx1"/>
                </a:solidFill>
                <a:latin typeface="+mj-lt"/>
              </a:rPr>
              <a:t>ứng.</a:t>
            </a:r>
          </a:p>
          <a:p>
            <a:pPr marL="114300" indent="0">
              <a:buNone/>
            </a:pPr>
            <a:r>
              <a:rPr lang="vi-VN" sz="1200" smtClean="0">
                <a:solidFill>
                  <a:schemeClr val="tx1"/>
                </a:solidFill>
                <a:latin typeface="+mj-lt"/>
              </a:rPr>
              <a:t>        Digital</a:t>
            </a:r>
            <a:r>
              <a:rPr lang="vi-VN" sz="1200">
                <a:solidFill>
                  <a:schemeClr val="tx1"/>
                </a:solidFill>
                <a:latin typeface="+mj-lt"/>
              </a:rPr>
              <a:t>: High hoặc Low, có thể điều chỉnh độ ẩm mong muốn bằng biến trở thông qua mạch so sánh LM393 tích hợp</a:t>
            </a:r>
            <a:r>
              <a:rPr lang="vi-VN" sz="1200" smtClean="0">
                <a:solidFill>
                  <a:schemeClr val="tx1"/>
                </a:solidFill>
                <a:latin typeface="+mj-lt"/>
              </a:rPr>
              <a:t>.</a:t>
            </a:r>
            <a:endParaRPr lang="vi-VN" sz="1200">
              <a:solidFill>
                <a:schemeClr val="tx1"/>
              </a:solidFill>
              <a:latin typeface="+mj-lt"/>
            </a:endParaRPr>
          </a:p>
        </p:txBody>
      </p:sp>
      <p:sp>
        <p:nvSpPr>
          <p:cNvPr id="5" name="Text Placeholder 4"/>
          <p:cNvSpPr>
            <a:spLocks noGrp="1"/>
          </p:cNvSpPr>
          <p:nvPr>
            <p:ph type="body" idx="3"/>
          </p:nvPr>
        </p:nvSpPr>
        <p:spPr>
          <a:xfrm>
            <a:off x="4581150" y="1348400"/>
            <a:ext cx="3870218" cy="2072719"/>
          </a:xfrm>
        </p:spPr>
        <p:txBody>
          <a:bodyPr/>
          <a:lstStyle/>
          <a:p>
            <a:endParaRPr lang="en-US" dirty="0"/>
          </a:p>
        </p:txBody>
      </p:sp>
      <p:pic>
        <p:nvPicPr>
          <p:cNvPr id="8" name="image8.jpeg" descr="A close-up of a circuit board  Description automatically generated with low confidence"/>
          <p:cNvPicPr/>
          <p:nvPr/>
        </p:nvPicPr>
        <p:blipFill>
          <a:blip r:embed="rId2" cstate="print"/>
          <a:stretch>
            <a:fillRect/>
          </a:stretch>
        </p:blipFill>
        <p:spPr>
          <a:xfrm>
            <a:off x="381000" y="1200150"/>
            <a:ext cx="3581400" cy="2220968"/>
          </a:xfrm>
          <a:prstGeom prst="rect">
            <a:avLst/>
          </a:prstGeo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168" y="1200150"/>
            <a:ext cx="3886200" cy="2220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subTitle" idx="2"/>
          </p:nvPr>
        </p:nvSpPr>
        <p:spPr>
          <a:xfrm>
            <a:off x="381001" y="895350"/>
            <a:ext cx="8155170" cy="60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Wingdings" pitchFamily="2" charset="2"/>
              <a:buChar char="Ø"/>
            </a:pPr>
            <a:r>
              <a:rPr lang="en-US" sz="2400" dirty="0" err="1" smtClean="0">
                <a:solidFill>
                  <a:schemeClr val="tx1">
                    <a:lumMod val="95000"/>
                    <a:lumOff val="5000"/>
                  </a:schemeClr>
                </a:solidFill>
                <a:latin typeface="Times New Roman" pitchFamily="18" charset="0"/>
                <a:cs typeface="Times New Roman" pitchFamily="18" charset="0"/>
              </a:rPr>
              <a:t>Lưu</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đồ</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thuật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toán</a:t>
            </a:r>
            <a:r>
              <a:rPr lang="en-US" sz="2400" dirty="0" smtClean="0">
                <a:solidFill>
                  <a:schemeClr val="tx1">
                    <a:lumMod val="95000"/>
                    <a:lumOff val="5000"/>
                  </a:schemeClr>
                </a:solidFill>
                <a:latin typeface="Times New Roman" pitchFamily="18" charset="0"/>
                <a:cs typeface="Times New Roman" pitchFamily="18" charset="0"/>
              </a:rPr>
              <a:t>.</a:t>
            </a:r>
            <a:endParaRPr sz="2400" dirty="0">
              <a:solidFill>
                <a:schemeClr val="tx1">
                  <a:lumMod val="95000"/>
                  <a:lumOff val="5000"/>
                </a:schemeClr>
              </a:solidFill>
              <a:latin typeface="Times New Roman" pitchFamily="18" charset="0"/>
              <a:cs typeface="Times New Roman" pitchFamily="18" charset="0"/>
            </a:endParaRPr>
          </a:p>
        </p:txBody>
      </p:sp>
      <p:sp>
        <p:nvSpPr>
          <p:cNvPr id="364" name="Google Shape;364;p47"/>
          <p:cNvSpPr txBox="1">
            <a:spLocks noGrp="1"/>
          </p:cNvSpPr>
          <p:nvPr>
            <p:ph type="title"/>
          </p:nvPr>
        </p:nvSpPr>
        <p:spPr>
          <a:xfrm>
            <a:off x="370483" y="361950"/>
            <a:ext cx="8460000" cy="65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smtClean="0">
                <a:solidFill>
                  <a:schemeClr val="tx1"/>
                </a:solidFill>
                <a:latin typeface="Times New Roman" pitchFamily="18" charset="0"/>
                <a:cs typeface="Times New Roman" pitchFamily="18" charset="0"/>
              </a:rPr>
              <a:t>Phân tích và thiết kế </a:t>
            </a:r>
            <a:endParaRPr sz="3200">
              <a:solidFill>
                <a:schemeClr val="tx1"/>
              </a:solidFill>
              <a:latin typeface="Times New Roman" pitchFamily="18" charset="0"/>
              <a:cs typeface="Times New Roman" pitchFamily="18" charset="0"/>
            </a:endParaRPr>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04950"/>
            <a:ext cx="5097733"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087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subTitle" idx="2"/>
          </p:nvPr>
        </p:nvSpPr>
        <p:spPr>
          <a:xfrm>
            <a:off x="381001" y="895350"/>
            <a:ext cx="8155170" cy="388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Wingdings" pitchFamily="2" charset="2"/>
              <a:buChar char="Ø"/>
            </a:pP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Nguyên</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lý</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hoạt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động</a:t>
            </a:r>
            <a:r>
              <a:rPr lang="en-US" sz="2400" dirty="0" smtClean="0">
                <a:solidFill>
                  <a:schemeClr val="tx1">
                    <a:lumMod val="95000"/>
                    <a:lumOff val="5000"/>
                  </a:schemeClr>
                </a:solidFill>
                <a:latin typeface="Times New Roman" pitchFamily="18" charset="0"/>
                <a:cs typeface="Times New Roman" pitchFamily="18" charset="0"/>
              </a:rPr>
              <a:t>.</a:t>
            </a:r>
          </a:p>
          <a:p>
            <a:pPr marL="0" indent="0">
              <a:spcAft>
                <a:spcPts val="1600"/>
              </a:spcAft>
              <a:buClr>
                <a:schemeClr val="dk1"/>
              </a:buClr>
              <a:buSzPts val="1100"/>
            </a:pPr>
            <a:r>
              <a:rPr lang="en-US" sz="2400" smtClean="0">
                <a:solidFill>
                  <a:schemeClr val="tx1"/>
                </a:solidFill>
                <a:latin typeface="Times New Roman" pitchFamily="18" charset="0"/>
                <a:cs typeface="Times New Roman" pitchFamily="18" charset="0"/>
              </a:rPr>
              <a:t>- Cảm biến độ ẩm đất </a:t>
            </a:r>
            <a:r>
              <a:rPr lang="vi-VN" sz="2400" smtClean="0">
                <a:solidFill>
                  <a:schemeClr val="tx1"/>
                </a:solidFill>
                <a:latin typeface="Times New Roman" pitchFamily="18" charset="0"/>
                <a:cs typeface="Times New Roman" pitchFamily="18" charset="0"/>
              </a:rPr>
              <a:t>(Soil </a:t>
            </a:r>
            <a:r>
              <a:rPr lang="vi-VN" sz="2400">
                <a:solidFill>
                  <a:schemeClr val="tx1"/>
                </a:solidFill>
                <a:latin typeface="Times New Roman" pitchFamily="18" charset="0"/>
                <a:cs typeface="Times New Roman" pitchFamily="18" charset="0"/>
              </a:rPr>
              <a:t>Moisture </a:t>
            </a:r>
            <a:r>
              <a:rPr lang="vi-VN" sz="2400" smtClean="0">
                <a:solidFill>
                  <a:schemeClr val="tx1"/>
                </a:solidFill>
                <a:latin typeface="Times New Roman" pitchFamily="18" charset="0"/>
                <a:cs typeface="Times New Roman" pitchFamily="18" charset="0"/>
              </a:rPr>
              <a:t>Sensor</a:t>
            </a:r>
            <a:r>
              <a:rPr lang="en-US" sz="2400" smtClean="0">
                <a:solidFill>
                  <a:schemeClr val="tx1"/>
                </a:solidFill>
                <a:latin typeface="Times New Roman" pitchFamily="18" charset="0"/>
                <a:cs typeface="Times New Roman" pitchFamily="18" charset="0"/>
              </a:rPr>
              <a:t>) </a:t>
            </a:r>
            <a:r>
              <a:rPr lang="vi-VN" sz="2400" smtClean="0">
                <a:solidFill>
                  <a:schemeClr val="tx1"/>
                </a:solidFill>
                <a:latin typeface="Times New Roman" pitchFamily="18" charset="0"/>
                <a:cs typeface="Times New Roman" pitchFamily="18" charset="0"/>
              </a:rPr>
              <a:t>sẽ </a:t>
            </a:r>
            <a:r>
              <a:rPr lang="vi-VN" sz="2400">
                <a:solidFill>
                  <a:schemeClr val="tx1"/>
                </a:solidFill>
                <a:latin typeface="Times New Roman" pitchFamily="18" charset="0"/>
                <a:cs typeface="Times New Roman" pitchFamily="18" charset="0"/>
              </a:rPr>
              <a:t>xác định độ ẩm của đất </a:t>
            </a:r>
            <a:r>
              <a:rPr lang="vi-VN" sz="2400" smtClean="0">
                <a:solidFill>
                  <a:schemeClr val="tx1"/>
                </a:solidFill>
                <a:latin typeface="Times New Roman" pitchFamily="18" charset="0"/>
                <a:cs typeface="Times New Roman" pitchFamily="18" charset="0"/>
              </a:rPr>
              <a:t>qua </a:t>
            </a:r>
            <a:r>
              <a:rPr lang="vi-VN" sz="2400">
                <a:solidFill>
                  <a:schemeClr val="tx1"/>
                </a:solidFill>
                <a:latin typeface="Times New Roman" pitchFamily="18" charset="0"/>
                <a:cs typeface="Times New Roman" pitchFamily="18" charset="0"/>
              </a:rPr>
              <a:t>đầu dò và trả về giá </a:t>
            </a:r>
            <a:r>
              <a:rPr lang="vi-VN" sz="2400" smtClean="0">
                <a:solidFill>
                  <a:schemeClr val="tx1"/>
                </a:solidFill>
                <a:latin typeface="Times New Roman" pitchFamily="18" charset="0"/>
                <a:cs typeface="Times New Roman" pitchFamily="18" charset="0"/>
              </a:rPr>
              <a:t>trị</a:t>
            </a:r>
            <a:r>
              <a:rPr lang="en-US" sz="2400" smtClean="0">
                <a:solidFill>
                  <a:schemeClr val="tx1"/>
                </a:solidFill>
                <a:latin typeface="Times New Roman" pitchFamily="18" charset="0"/>
                <a:cs typeface="Times New Roman" pitchFamily="18" charset="0"/>
              </a:rPr>
              <a:t> hiển trị trên màn hình LCD 16x2.</a:t>
            </a:r>
          </a:p>
          <a:p>
            <a:pPr marL="0" indent="0">
              <a:spcAft>
                <a:spcPts val="1600"/>
              </a:spcAft>
              <a:buClr>
                <a:schemeClr val="dk1"/>
              </a:buClr>
              <a:buSzPts val="1100"/>
            </a:pPr>
            <a:r>
              <a:rPr lang="en-US" sz="2400" smtClean="0">
                <a:solidFill>
                  <a:schemeClr val="tx1"/>
                </a:solidFill>
                <a:latin typeface="Times New Roman" pitchFamily="18" charset="0"/>
                <a:cs typeface="Times New Roman" pitchFamily="18" charset="0"/>
              </a:rPr>
              <a:t>- Nếu </a:t>
            </a:r>
            <a:r>
              <a:rPr lang="en-US" sz="2400" smtClean="0">
                <a:solidFill>
                  <a:schemeClr val="tx1"/>
                </a:solidFill>
                <a:latin typeface="Times New Roman" pitchFamily="18" charset="0"/>
                <a:cs typeface="Times New Roman" pitchFamily="18" charset="0"/>
              </a:rPr>
              <a:t>độ ẩm đất dưới 40% thì máy bơm sẽ bật, nếu độ ẩm đất lớn hơn 55% thì sẽ </a:t>
            </a:r>
            <a:r>
              <a:rPr lang="en-US" sz="2400" smtClean="0">
                <a:solidFill>
                  <a:schemeClr val="tx1"/>
                </a:solidFill>
                <a:latin typeface="Times New Roman" pitchFamily="18" charset="0"/>
                <a:cs typeface="Times New Roman" pitchFamily="18" charset="0"/>
              </a:rPr>
              <a:t>tắt.</a:t>
            </a:r>
            <a:endParaRPr lang="en-US" sz="2400" dirty="0" smtClean="0">
              <a:solidFill>
                <a:schemeClr val="tx1"/>
              </a:solidFill>
              <a:latin typeface="Times New Roman" pitchFamily="18" charset="0"/>
              <a:cs typeface="Times New Roman" pitchFamily="18" charset="0"/>
            </a:endParaRPr>
          </a:p>
          <a:p>
            <a:pPr marL="0" lvl="0" indent="0" algn="l" rtl="0">
              <a:spcBef>
                <a:spcPts val="0"/>
              </a:spcBef>
              <a:spcAft>
                <a:spcPts val="1600"/>
              </a:spcAft>
              <a:buClr>
                <a:schemeClr val="dk1"/>
              </a:buClr>
              <a:buSzPts val="1100"/>
            </a:pPr>
            <a:endParaRPr sz="2400" dirty="0">
              <a:solidFill>
                <a:schemeClr val="tx1">
                  <a:lumMod val="95000"/>
                  <a:lumOff val="5000"/>
                </a:schemeClr>
              </a:solidFill>
              <a:latin typeface="Times New Roman" pitchFamily="18" charset="0"/>
              <a:cs typeface="Times New Roman" pitchFamily="18" charset="0"/>
            </a:endParaRPr>
          </a:p>
        </p:txBody>
      </p:sp>
      <p:sp>
        <p:nvSpPr>
          <p:cNvPr id="364" name="Google Shape;364;p47"/>
          <p:cNvSpPr txBox="1">
            <a:spLocks noGrp="1"/>
          </p:cNvSpPr>
          <p:nvPr>
            <p:ph type="title"/>
          </p:nvPr>
        </p:nvSpPr>
        <p:spPr>
          <a:xfrm>
            <a:off x="370483" y="361950"/>
            <a:ext cx="8460000" cy="65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smtClean="0">
                <a:solidFill>
                  <a:schemeClr val="tx1"/>
                </a:solidFill>
                <a:latin typeface="Times New Roman" pitchFamily="18" charset="0"/>
                <a:cs typeface="Times New Roman" pitchFamily="18" charset="0"/>
              </a:rPr>
              <a:t>Phân tích và thiết kế</a:t>
            </a:r>
            <a:endParaRPr sz="3200">
              <a:solidFill>
                <a:schemeClr val="tx1"/>
              </a:solidFill>
              <a:latin typeface="Times New Roman" pitchFamily="18" charset="0"/>
              <a:cs typeface="Times New Roman" pitchFamily="18" charset="0"/>
            </a:endParaRPr>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3248087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subTitle" idx="2"/>
          </p:nvPr>
        </p:nvSpPr>
        <p:spPr>
          <a:xfrm>
            <a:off x="228600" y="895350"/>
            <a:ext cx="8307571" cy="30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Wingdings" pitchFamily="2" charset="2"/>
              <a:buChar char="Ø"/>
            </a:pPr>
            <a:r>
              <a:rPr lang="en" sz="2400" dirty="0" smtClean="0">
                <a:solidFill>
                  <a:schemeClr val="tx1">
                    <a:lumMod val="95000"/>
                    <a:lumOff val="5000"/>
                  </a:schemeClr>
                </a:solidFill>
                <a:latin typeface="Times New Roman" pitchFamily="18" charset="0"/>
                <a:ea typeface="Muli"/>
                <a:cs typeface="Times New Roman" pitchFamily="18" charset="0"/>
                <a:sym typeface="Muli"/>
              </a:rPr>
              <a:t> Kết quả đạt được</a:t>
            </a:r>
          </a:p>
          <a:p>
            <a:r>
              <a:rPr lang="en-US" dirty="0" smtClean="0">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Sau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khi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hoàn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thành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đề</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tài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Thiết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kế</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hệ</a:t>
            </a:r>
            <a:r>
              <a:rPr lang="en-US" dirty="0"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thống</a:t>
            </a:r>
            <a:r>
              <a:rPr lang="en-US" smtClean="0">
                <a:solidFill>
                  <a:schemeClr val="tx1"/>
                </a:solidFill>
                <a:latin typeface="Times New Roman" pitchFamily="18" charset="0"/>
                <a:cs typeface="Times New Roman" pitchFamily="18" charset="0"/>
              </a:rPr>
              <a:t> tưới cây tự động”, </a:t>
            </a:r>
            <a:r>
              <a:rPr lang="en-US" dirty="0" err="1" smtClean="0">
                <a:solidFill>
                  <a:schemeClr val="tx1"/>
                </a:solidFill>
                <a:latin typeface="Times New Roman" pitchFamily="18" charset="0"/>
                <a:cs typeface="Times New Roman" pitchFamily="18" charset="0"/>
              </a:rPr>
              <a:t>từ</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quy</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trình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làm</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mạch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cho</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đến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việc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viết</a:t>
            </a:r>
            <a:r>
              <a:rPr lang="en-US" dirty="0" smtClean="0">
                <a:solidFill>
                  <a:schemeClr val="tx1"/>
                </a:solidFill>
                <a:latin typeface="Times New Roman" pitchFamily="18" charset="0"/>
                <a:cs typeface="Times New Roman" pitchFamily="18" charset="0"/>
              </a:rPr>
              <a:t> code </a:t>
            </a:r>
            <a:r>
              <a:rPr lang="en-US" dirty="0" err="1" smtClean="0">
                <a:solidFill>
                  <a:schemeClr val="tx1"/>
                </a:solidFill>
                <a:latin typeface="Times New Roman" pitchFamily="18" charset="0"/>
                <a:cs typeface="Times New Roman" pitchFamily="18" charset="0"/>
              </a:rPr>
              <a:t>cho</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sản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phẩm</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của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mình</a:t>
            </a:r>
            <a:r>
              <a:rPr lang="en-US" dirty="0" smtClean="0">
                <a:solidFill>
                  <a:schemeClr val="tx1"/>
                </a:solidFill>
                <a:latin typeface="Times New Roman" pitchFamily="18" charset="0"/>
                <a:cs typeface="Times New Roman" pitchFamily="18" charset="0"/>
              </a:rPr>
              <a:t>. Qua </a:t>
            </a:r>
            <a:r>
              <a:rPr lang="en-US" dirty="0" err="1" smtClean="0">
                <a:solidFill>
                  <a:schemeClr val="tx1"/>
                </a:solidFill>
                <a:latin typeface="Times New Roman" pitchFamily="18" charset="0"/>
                <a:cs typeface="Times New Roman" pitchFamily="18" charset="0"/>
              </a:rPr>
              <a:t>đó</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em</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cũng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có</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được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thêm</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một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số</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kiến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thức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như</a:t>
            </a:r>
            <a:r>
              <a:rPr lang="en-US" dirty="0" smtClean="0">
                <a:solidFill>
                  <a:schemeClr val="tx1"/>
                </a:solidFill>
                <a:latin typeface="Times New Roman" pitchFamily="18" charset="0"/>
                <a:cs typeface="Times New Roman" pitchFamily="18" charset="0"/>
              </a:rPr>
              <a:t>:</a:t>
            </a:r>
          </a:p>
          <a:p>
            <a:pPr lvl="0">
              <a:buFont typeface="Arial" pitchFamily="34" charset="0"/>
              <a:buChar char="•"/>
            </a:pPr>
            <a:r>
              <a:rPr lang="en-US" dirty="0" err="1" smtClean="0">
                <a:solidFill>
                  <a:schemeClr val="tx1"/>
                </a:solidFill>
                <a:latin typeface="Times New Roman" pitchFamily="18" charset="0"/>
                <a:cs typeface="Times New Roman" pitchFamily="18" charset="0"/>
              </a:rPr>
              <a:t>Cách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làm</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việc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với</a:t>
            </a:r>
            <a:r>
              <a:rPr lang="en-US" dirty="0" smtClean="0">
                <a:solidFill>
                  <a:schemeClr val="tx1"/>
                </a:solidFill>
                <a:latin typeface="Times New Roman" pitchFamily="18" charset="0"/>
                <a:cs typeface="Times New Roman" pitchFamily="18" charset="0"/>
              </a:rPr>
              <a:t> vi </a:t>
            </a:r>
            <a:r>
              <a:rPr lang="en-US" dirty="0" err="1" smtClean="0">
                <a:solidFill>
                  <a:schemeClr val="tx1"/>
                </a:solidFill>
                <a:latin typeface="Times New Roman" pitchFamily="18" charset="0"/>
                <a:cs typeface="Times New Roman" pitchFamily="18" charset="0"/>
              </a:rPr>
              <a:t>điều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khiển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họ</a:t>
            </a:r>
            <a:r>
              <a:rPr lang="en-US" dirty="0" smtClean="0">
                <a:solidFill>
                  <a:schemeClr val="tx1"/>
                </a:solidFill>
                <a:latin typeface="Times New Roman" pitchFamily="18" charset="0"/>
                <a:cs typeface="Times New Roman" pitchFamily="18" charset="0"/>
              </a:rPr>
              <a:t> PIC.</a:t>
            </a:r>
          </a:p>
          <a:p>
            <a:pPr lvl="0">
              <a:buFont typeface="Arial" pitchFamily="34" charset="0"/>
              <a:buChar char="•"/>
            </a:pPr>
            <a:r>
              <a:rPr lang="en-US" dirty="0" err="1" smtClean="0">
                <a:solidFill>
                  <a:schemeClr val="tx1"/>
                </a:solidFill>
                <a:latin typeface="Times New Roman" pitchFamily="18" charset="0"/>
                <a:cs typeface="Times New Roman" pitchFamily="18" charset="0"/>
              </a:rPr>
              <a:t>Cách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hoạt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động</a:t>
            </a:r>
            <a:r>
              <a:rPr lang="en-US" dirty="0"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của</a:t>
            </a:r>
            <a:r>
              <a:rPr lang="en-US" smtClean="0">
                <a:solidFill>
                  <a:schemeClr val="tx1"/>
                </a:solidFill>
                <a:latin typeface="Times New Roman" pitchFamily="18" charset="0"/>
                <a:cs typeface="Times New Roman" pitchFamily="18" charset="0"/>
              </a:rPr>
              <a:t> cảm biến độ ẩm</a:t>
            </a:r>
            <a:r>
              <a:rPr lang="vi-VN" smtClean="0">
                <a:solidFill>
                  <a:schemeClr val="tx1"/>
                </a:solidFill>
                <a:latin typeface="Times New Roman" pitchFamily="18" charset="0"/>
                <a:cs typeface="Times New Roman" pitchFamily="18" charset="0"/>
              </a:rPr>
              <a:t> </a:t>
            </a:r>
            <a:r>
              <a:rPr lang="vi-VN" smtClean="0">
                <a:solidFill>
                  <a:schemeClr val="tx1"/>
                </a:solidFill>
                <a:latin typeface="+mj-lt"/>
              </a:rPr>
              <a:t>Soil </a:t>
            </a:r>
            <a:r>
              <a:rPr lang="vi-VN">
                <a:solidFill>
                  <a:schemeClr val="tx1"/>
                </a:solidFill>
                <a:latin typeface="+mj-lt"/>
              </a:rPr>
              <a:t>Moisture Sensor</a:t>
            </a:r>
            <a:r>
              <a:rPr lang="en-US">
                <a:solidFill>
                  <a:schemeClr val="tx1"/>
                </a:solidFill>
                <a:latin typeface="+mj-lt"/>
              </a:rPr>
              <a:t> </a:t>
            </a:r>
            <a:endParaRPr lang="en-US" dirty="0" smtClean="0">
              <a:solidFill>
                <a:schemeClr val="tx1"/>
              </a:solidFill>
              <a:latin typeface="+mj-lt"/>
              <a:cs typeface="Times New Roman" pitchFamily="18" charset="0"/>
            </a:endParaRPr>
          </a:p>
          <a:p>
            <a:pPr marL="0" lvl="0" indent="0" algn="l" rtl="0">
              <a:spcBef>
                <a:spcPts val="0"/>
              </a:spcBef>
              <a:spcAft>
                <a:spcPts val="1600"/>
              </a:spcAft>
              <a:buClr>
                <a:schemeClr val="dk1"/>
              </a:buClr>
              <a:buSzPts val="1100"/>
              <a:buFont typeface="Wingdings" pitchFamily="2" charset="2"/>
              <a:buChar char="Ø"/>
            </a:pPr>
            <a:endParaRPr sz="2400" dirty="0">
              <a:solidFill>
                <a:schemeClr val="tx1">
                  <a:lumMod val="95000"/>
                  <a:lumOff val="5000"/>
                </a:schemeClr>
              </a:solidFill>
              <a:latin typeface="Times New Roman" pitchFamily="18" charset="0"/>
              <a:cs typeface="Times New Roman" pitchFamily="18" charset="0"/>
            </a:endParaRPr>
          </a:p>
        </p:txBody>
      </p:sp>
      <p:sp>
        <p:nvSpPr>
          <p:cNvPr id="364" name="Google Shape;364;p47"/>
          <p:cNvSpPr txBox="1">
            <a:spLocks noGrp="1"/>
          </p:cNvSpPr>
          <p:nvPr>
            <p:ph type="title"/>
          </p:nvPr>
        </p:nvSpPr>
        <p:spPr>
          <a:xfrm>
            <a:off x="370483" y="361950"/>
            <a:ext cx="8460000" cy="65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solidFill>
                  <a:schemeClr val="tx1"/>
                </a:solidFill>
                <a:latin typeface="Times New Roman" pitchFamily="18" charset="0"/>
                <a:cs typeface="Times New Roman" pitchFamily="18" charset="0"/>
              </a:rPr>
              <a:t>Kết luận</a:t>
            </a:r>
            <a:endParaRPr sz="3200" dirty="0">
              <a:solidFill>
                <a:schemeClr val="tx1"/>
              </a:solidFill>
              <a:latin typeface="Times New Roman" pitchFamily="18" charset="0"/>
              <a:cs typeface="Times New Roman" pitchFamily="18" charset="0"/>
            </a:endParaRPr>
          </a:p>
        </p:txBody>
      </p:sp>
      <p:grpSp>
        <p:nvGrpSpPr>
          <p:cNvPr id="371" name="Google Shape;371;p47"/>
          <p:cNvGrpSpPr/>
          <p:nvPr/>
        </p:nvGrpSpPr>
        <p:grpSpPr>
          <a:xfrm rot="5400000">
            <a:off x="8641234" y="411193"/>
            <a:ext cx="278152" cy="345818"/>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208346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67"/>
          <p:cNvSpPr txBox="1">
            <a:spLocks noGrp="1"/>
          </p:cNvSpPr>
          <p:nvPr>
            <p:ph type="title"/>
          </p:nvPr>
        </p:nvSpPr>
        <p:spPr>
          <a:xfrm>
            <a:off x="76200" y="1485140"/>
            <a:ext cx="3588600" cy="17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smtClean="0">
                <a:latin typeface="Times New Roman" pitchFamily="18" charset="0"/>
                <a:cs typeface="Times New Roman" pitchFamily="18" charset="0"/>
              </a:rPr>
              <a:t>Demo</a:t>
            </a:r>
            <a:endParaRPr sz="9600">
              <a:latin typeface="Times New Roman" pitchFamily="18" charset="0"/>
              <a:cs typeface="Times New Roman" pitchFamily="18" charset="0"/>
            </a:endParaRPr>
          </a:p>
        </p:txBody>
      </p:sp>
      <p:grpSp>
        <p:nvGrpSpPr>
          <p:cNvPr id="968" name="Google Shape;968;p67"/>
          <p:cNvGrpSpPr/>
          <p:nvPr/>
        </p:nvGrpSpPr>
        <p:grpSpPr>
          <a:xfrm rot="5400000">
            <a:off x="8641234" y="411193"/>
            <a:ext cx="278152" cy="345818"/>
            <a:chOff x="0" y="46600"/>
            <a:chExt cx="3121800" cy="5004600"/>
          </a:xfrm>
        </p:grpSpPr>
        <p:sp>
          <p:nvSpPr>
            <p:cNvPr id="969" name="Google Shape;969;p6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1" name="Google Shape;971;p6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pic>
        <p:nvPicPr>
          <p:cNvPr id="1022" name="Google Shape;1022;p70" descr="macbook-336704_1920.jpg"/>
          <p:cNvPicPr preferRelativeResize="0"/>
          <p:nvPr/>
        </p:nvPicPr>
        <p:blipFill rotWithShape="1">
          <a:blip r:embed="rId3">
            <a:alphaModFix/>
          </a:blip>
          <a:srcRect l="36973" t="-15778" r="19539" b="-1358"/>
          <a:stretch/>
        </p:blipFill>
        <p:spPr>
          <a:xfrm rot="5400000">
            <a:off x="1514400" y="-1514550"/>
            <a:ext cx="3924300" cy="6953400"/>
          </a:xfrm>
          <a:prstGeom prst="rtTriangle">
            <a:avLst/>
          </a:prstGeom>
          <a:noFill/>
          <a:ln>
            <a:noFill/>
          </a:ln>
        </p:spPr>
      </p:pic>
      <p:sp>
        <p:nvSpPr>
          <p:cNvPr id="1023" name="Google Shape;1023;p70"/>
          <p:cNvSpPr/>
          <p:nvPr/>
        </p:nvSpPr>
        <p:spPr>
          <a:xfrm>
            <a:off x="5267325" y="1271702"/>
            <a:ext cx="885600" cy="885600"/>
          </a:xfrm>
          <a:custGeom>
            <a:avLst/>
            <a:gdLst/>
            <a:ahLst/>
            <a:cxnLst/>
            <a:rect l="l" t="t" r="r" b="b"/>
            <a:pathLst>
              <a:path w="120000" h="120000" extrusionOk="0">
                <a:moveTo>
                  <a:pt x="26398" y="81259"/>
                </a:moveTo>
                <a:lnTo>
                  <a:pt x="29202" y="78450"/>
                </a:lnTo>
                <a:cubicBezTo>
                  <a:pt x="29685" y="77966"/>
                  <a:pt x="29975" y="77384"/>
                  <a:pt x="29975" y="76610"/>
                </a:cubicBezTo>
                <a:cubicBezTo>
                  <a:pt x="29975" y="74963"/>
                  <a:pt x="28912" y="73801"/>
                  <a:pt x="27268" y="73801"/>
                </a:cubicBezTo>
                <a:cubicBezTo>
                  <a:pt x="26398" y="73801"/>
                  <a:pt x="25914" y="74092"/>
                  <a:pt x="25334" y="74673"/>
                </a:cubicBezTo>
                <a:lnTo>
                  <a:pt x="22626" y="77384"/>
                </a:lnTo>
                <a:cubicBezTo>
                  <a:pt x="22046" y="77966"/>
                  <a:pt x="21756" y="78450"/>
                  <a:pt x="21756" y="79322"/>
                </a:cubicBezTo>
                <a:cubicBezTo>
                  <a:pt x="21756" y="80968"/>
                  <a:pt x="22917" y="82033"/>
                  <a:pt x="24560" y="82033"/>
                </a:cubicBezTo>
                <a:cubicBezTo>
                  <a:pt x="25334" y="82033"/>
                  <a:pt x="25914" y="81743"/>
                  <a:pt x="26398" y="81259"/>
                </a:cubicBezTo>
                <a:close/>
                <a:moveTo>
                  <a:pt x="43609" y="79322"/>
                </a:moveTo>
                <a:cubicBezTo>
                  <a:pt x="43609" y="77675"/>
                  <a:pt x="42546" y="76610"/>
                  <a:pt x="40902" y="76610"/>
                </a:cubicBezTo>
                <a:cubicBezTo>
                  <a:pt x="40032" y="76610"/>
                  <a:pt x="39548" y="76803"/>
                  <a:pt x="38968" y="77384"/>
                </a:cubicBezTo>
                <a:lnTo>
                  <a:pt x="11700" y="104697"/>
                </a:lnTo>
                <a:cubicBezTo>
                  <a:pt x="11120" y="105278"/>
                  <a:pt x="10829" y="105859"/>
                  <a:pt x="10829" y="106634"/>
                </a:cubicBezTo>
                <a:cubicBezTo>
                  <a:pt x="10829" y="108280"/>
                  <a:pt x="11990" y="109346"/>
                  <a:pt x="13634" y="109346"/>
                </a:cubicBezTo>
                <a:cubicBezTo>
                  <a:pt x="14407" y="109346"/>
                  <a:pt x="14987" y="109152"/>
                  <a:pt x="15471" y="108571"/>
                </a:cubicBezTo>
                <a:lnTo>
                  <a:pt x="42836" y="81259"/>
                </a:lnTo>
                <a:cubicBezTo>
                  <a:pt x="43319" y="80677"/>
                  <a:pt x="43609" y="80096"/>
                  <a:pt x="43609" y="79322"/>
                </a:cubicBezTo>
                <a:close/>
                <a:moveTo>
                  <a:pt x="43609" y="90266"/>
                </a:moveTo>
                <a:cubicBezTo>
                  <a:pt x="42836" y="90266"/>
                  <a:pt x="42256" y="90556"/>
                  <a:pt x="41676" y="91041"/>
                </a:cubicBezTo>
                <a:lnTo>
                  <a:pt x="33553" y="99273"/>
                </a:lnTo>
                <a:cubicBezTo>
                  <a:pt x="32973" y="99854"/>
                  <a:pt x="32683" y="100338"/>
                  <a:pt x="32683" y="101210"/>
                </a:cubicBezTo>
                <a:cubicBezTo>
                  <a:pt x="32683" y="102857"/>
                  <a:pt x="33843" y="103922"/>
                  <a:pt x="35390" y="103922"/>
                </a:cubicBezTo>
                <a:cubicBezTo>
                  <a:pt x="36261" y="103922"/>
                  <a:pt x="36841" y="103631"/>
                  <a:pt x="37324" y="103050"/>
                </a:cubicBezTo>
                <a:lnTo>
                  <a:pt x="45543" y="94915"/>
                </a:lnTo>
                <a:cubicBezTo>
                  <a:pt x="46124" y="94334"/>
                  <a:pt x="46317" y="93753"/>
                  <a:pt x="46317" y="92978"/>
                </a:cubicBezTo>
                <a:cubicBezTo>
                  <a:pt x="46317" y="91331"/>
                  <a:pt x="45253" y="90266"/>
                  <a:pt x="43609" y="90266"/>
                </a:cubicBezTo>
                <a:close/>
                <a:moveTo>
                  <a:pt x="120000" y="2808"/>
                </a:moveTo>
                <a:cubicBezTo>
                  <a:pt x="120000" y="1162"/>
                  <a:pt x="118936" y="0"/>
                  <a:pt x="117292" y="0"/>
                </a:cubicBezTo>
                <a:cubicBezTo>
                  <a:pt x="116712" y="0"/>
                  <a:pt x="116518" y="0"/>
                  <a:pt x="116228" y="290"/>
                </a:cubicBezTo>
                <a:lnTo>
                  <a:pt x="116228" y="290"/>
                </a:lnTo>
                <a:lnTo>
                  <a:pt x="1547" y="49491"/>
                </a:lnTo>
                <a:lnTo>
                  <a:pt x="1547" y="49491"/>
                </a:lnTo>
                <a:lnTo>
                  <a:pt x="1547" y="49491"/>
                </a:lnTo>
                <a:lnTo>
                  <a:pt x="1547" y="49491"/>
                </a:lnTo>
                <a:cubicBezTo>
                  <a:pt x="773" y="50072"/>
                  <a:pt x="0" y="50847"/>
                  <a:pt x="0" y="52009"/>
                </a:cubicBezTo>
                <a:cubicBezTo>
                  <a:pt x="0" y="53365"/>
                  <a:pt x="773" y="54140"/>
                  <a:pt x="1837" y="54430"/>
                </a:cubicBezTo>
                <a:lnTo>
                  <a:pt x="1837" y="54430"/>
                </a:lnTo>
                <a:lnTo>
                  <a:pt x="46897" y="73026"/>
                </a:lnTo>
                <a:lnTo>
                  <a:pt x="65463" y="118159"/>
                </a:lnTo>
                <a:lnTo>
                  <a:pt x="65463" y="118159"/>
                </a:lnTo>
                <a:cubicBezTo>
                  <a:pt x="65753" y="119225"/>
                  <a:pt x="66817" y="120000"/>
                  <a:pt x="67880" y="120000"/>
                </a:cubicBezTo>
                <a:cubicBezTo>
                  <a:pt x="69041" y="120000"/>
                  <a:pt x="69814" y="119515"/>
                  <a:pt x="70394" y="118353"/>
                </a:cubicBezTo>
                <a:lnTo>
                  <a:pt x="70394" y="118353"/>
                </a:lnTo>
                <a:lnTo>
                  <a:pt x="70394" y="118353"/>
                </a:lnTo>
                <a:lnTo>
                  <a:pt x="70394" y="118353"/>
                </a:lnTo>
                <a:lnTo>
                  <a:pt x="119516" y="3583"/>
                </a:lnTo>
                <a:lnTo>
                  <a:pt x="119516" y="3583"/>
                </a:lnTo>
                <a:cubicBezTo>
                  <a:pt x="120000" y="3583"/>
                  <a:pt x="120000" y="3292"/>
                  <a:pt x="120000" y="2808"/>
                </a:cubicBezTo>
                <a:close/>
                <a:moveTo>
                  <a:pt x="9766" y="52009"/>
                </a:moveTo>
                <a:lnTo>
                  <a:pt x="105302" y="10944"/>
                </a:lnTo>
                <a:lnTo>
                  <a:pt x="48251" y="68087"/>
                </a:lnTo>
                <a:lnTo>
                  <a:pt x="9766" y="52009"/>
                </a:lnTo>
                <a:close/>
                <a:moveTo>
                  <a:pt x="68170" y="110508"/>
                </a:moveTo>
                <a:lnTo>
                  <a:pt x="52312" y="71670"/>
                </a:lnTo>
                <a:lnTo>
                  <a:pt x="109363" y="14527"/>
                </a:lnTo>
                <a:lnTo>
                  <a:pt x="68170" y="110508"/>
                </a:lnTo>
                <a:close/>
              </a:path>
            </a:pathLst>
          </a:custGeom>
          <a:solidFill>
            <a:srgbClr val="5477A7">
              <a:alpha val="80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70"/>
          <p:cNvSpPr txBox="1"/>
          <p:nvPr/>
        </p:nvSpPr>
        <p:spPr>
          <a:xfrm>
            <a:off x="1066800" y="3333750"/>
            <a:ext cx="8077200" cy="18097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400" b="1" smtClean="0">
                <a:solidFill>
                  <a:srgbClr val="4E6E9A"/>
                </a:solidFill>
                <a:latin typeface="Times New Roman" pitchFamily="18" charset="0"/>
                <a:ea typeface="Muli"/>
                <a:cs typeface="Times New Roman" pitchFamily="18" charset="0"/>
                <a:sym typeface="Muli"/>
              </a:rPr>
              <a:t>Cảm ơn quý thầy cô và các bạn đã lắng nghe!!!</a:t>
            </a:r>
            <a:endParaRPr sz="4400">
              <a:solidFill>
                <a:srgbClr val="4E6E9A"/>
              </a:solidFill>
              <a:latin typeface="Times New Roman" pitchFamily="18" charset="0"/>
              <a:ea typeface="Muli"/>
              <a:cs typeface="Times New Roman" pitchFamily="18" charset="0"/>
              <a:sym typeface="Mul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407</Words>
  <Application>Microsoft Office PowerPoint</Application>
  <PresentationFormat>On-screen Show (16:9)</PresentationFormat>
  <Paragraphs>35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Muli</vt:lpstr>
      <vt:lpstr>Times New Roman</vt:lpstr>
      <vt:lpstr>Arial Black</vt:lpstr>
      <vt:lpstr>Wingdings</vt:lpstr>
      <vt:lpstr>Calibri</vt:lpstr>
      <vt:lpstr>Simple Light</vt:lpstr>
      <vt:lpstr>TRƯỜNG ĐẠI HỌC SƯ PHẠM KỸ THUẬT HƯNG YÊN KHOA CÔNG NGHỆ THÔNG TIN </vt:lpstr>
      <vt:lpstr>NỘI DUNG</vt:lpstr>
      <vt:lpstr>Tổng quan về đề tài</vt:lpstr>
      <vt:lpstr>Giới thiệu về cảm biến độ ẩm Soil Moisture Sensor</vt:lpstr>
      <vt:lpstr>Phân tích và thiết kế </vt:lpstr>
      <vt:lpstr>Phân tích và thiết kế</vt:lpstr>
      <vt:lpstr>Kết luận</vt:lpstr>
      <vt:lpstr>Demo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Presentation Template</dc:title>
  <dc:creator>Linh Nguyễn</dc:creator>
  <cp:lastModifiedBy>THANH DUY</cp:lastModifiedBy>
  <cp:revision>38</cp:revision>
  <dcterms:modified xsi:type="dcterms:W3CDTF">2023-01-10T06:58:19Z</dcterms:modified>
</cp:coreProperties>
</file>