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1"/>
  </p:notesMasterIdLst>
  <p:sldIdLst>
    <p:sldId id="256" r:id="rId2"/>
    <p:sldId id="259" r:id="rId3"/>
    <p:sldId id="261" r:id="rId4"/>
    <p:sldId id="296" r:id="rId5"/>
    <p:sldId id="297" r:id="rId6"/>
    <p:sldId id="292" r:id="rId7"/>
    <p:sldId id="295" r:id="rId8"/>
    <p:sldId id="281" r:id="rId9"/>
    <p:sldId id="28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Muli"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1D23AE-273A-459E-AF7A-D7FB6F8D89EA}">
  <a:tblStyle styleId="{571D23AE-273A-459E-AF7A-D7FB6F8D89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3310" autoAdjust="0"/>
  </p:normalViewPr>
  <p:slideViewPr>
    <p:cSldViewPr>
      <p:cViewPr varScale="1">
        <p:scale>
          <a:sx n="105" d="100"/>
          <a:sy n="105" d="100"/>
        </p:scale>
        <p:origin x="739"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128925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16dc4b734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16dc4b734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16dc4b7341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16dc4b7341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1" name="Google Shape;121;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2" name="Google Shape;12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endParaRP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370475"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95" name="Google Shape;95;p11"/>
          <p:cNvGrpSpPr/>
          <p:nvPr/>
        </p:nvGrpSpPr>
        <p:grpSpPr>
          <a:xfrm rot="-5400000">
            <a:off x="-47651" y="696877"/>
            <a:ext cx="649715" cy="69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0" name="Google Shape;100;p11"/>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1"/>
          <p:cNvSpPr txBox="1">
            <a:spLocks noGrp="1"/>
          </p:cNvSpPr>
          <p:nvPr>
            <p:ph type="body" idx="3"/>
          </p:nvPr>
        </p:nvSpPr>
        <p:spPr>
          <a:xfrm>
            <a:off x="4581150"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 name="Google Shape;10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7" r:id="rId15"/>
    <p:sldLayoutId id="2147483668" r:id="rId16"/>
    <p:sldLayoutId id="2147483669" r:id="rId17"/>
    <p:sldLayoutId id="214748367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2743200" y="285750"/>
            <a:ext cx="6400800" cy="8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Times New Roman" pitchFamily="18" charset="0"/>
                <a:cs typeface="Times New Roman" pitchFamily="18" charset="0"/>
                <a:sym typeface="Arial Black"/>
              </a:rPr>
              <a:t>TRƯỜNG ĐẠI HỌC SƯ PHẠM KỸ THUẬT HƯNG YÊN</a:t>
            </a:r>
            <a:br>
              <a:rPr lang="en" sz="2000" dirty="0">
                <a:latin typeface="Times New Roman" pitchFamily="18" charset="0"/>
                <a:cs typeface="Times New Roman" pitchFamily="18" charset="0"/>
                <a:sym typeface="Arial Black"/>
              </a:rPr>
            </a:br>
            <a:r>
              <a:rPr lang="en" sz="2000" b="1" u="sng" dirty="0">
                <a:latin typeface="Times New Roman" pitchFamily="18" charset="0"/>
                <a:cs typeface="Times New Roman" pitchFamily="18" charset="0"/>
                <a:sym typeface="Arial Black"/>
              </a:rPr>
              <a:t>KHOA CÔNG NGHỆ THÔNG TIN</a:t>
            </a:r>
            <a:br>
              <a:rPr lang="en" sz="2000" b="1" u="sng" dirty="0">
                <a:latin typeface="Times New Roman" pitchFamily="18" charset="0"/>
                <a:cs typeface="Times New Roman" pitchFamily="18" charset="0"/>
                <a:sym typeface="Arial Black"/>
              </a:rPr>
            </a:br>
            <a:endParaRPr sz="2000" b="1" u="sng" dirty="0">
              <a:latin typeface="Times New Roman" pitchFamily="18" charset="0"/>
              <a:cs typeface="Times New Roman" pitchFamily="18" charset="0"/>
            </a:endParaRPr>
          </a:p>
        </p:txBody>
      </p:sp>
      <p:sp>
        <p:nvSpPr>
          <p:cNvPr id="287" name="Google Shape;287;p42"/>
          <p:cNvSpPr txBox="1">
            <a:spLocks noGrp="1"/>
          </p:cNvSpPr>
          <p:nvPr>
            <p:ph type="subTitle" idx="1"/>
          </p:nvPr>
        </p:nvSpPr>
        <p:spPr>
          <a:xfrm>
            <a:off x="2362200" y="1428750"/>
            <a:ext cx="6781800" cy="1905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4000" b="1" dirty="0">
                <a:solidFill>
                  <a:schemeClr val="bg1"/>
                </a:solidFill>
                <a:latin typeface="Times New Roman" pitchFamily="18" charset="0"/>
                <a:cs typeface="Times New Roman" pitchFamily="18" charset="0"/>
              </a:rPr>
              <a:t>ĐỒ </a:t>
            </a:r>
            <a:r>
              <a:rPr lang="en" sz="4000" b="1">
                <a:solidFill>
                  <a:schemeClr val="bg1"/>
                </a:solidFill>
                <a:latin typeface="Times New Roman" pitchFamily="18" charset="0"/>
                <a:cs typeface="Times New Roman" pitchFamily="18" charset="0"/>
              </a:rPr>
              <a:t>ÁN 4</a:t>
            </a:r>
            <a:endParaRPr lang="en" sz="4000" b="1" dirty="0">
              <a:solidFill>
                <a:schemeClr val="bg1"/>
              </a:solidFill>
              <a:latin typeface="Times New Roman" pitchFamily="18" charset="0"/>
              <a:cs typeface="Times New Roman" pitchFamily="18" charset="0"/>
            </a:endParaRPr>
          </a:p>
          <a:p>
            <a:pPr marL="0" lvl="0" indent="0" algn="ctr" rtl="0">
              <a:spcBef>
                <a:spcPts val="0"/>
              </a:spcBef>
              <a:spcAft>
                <a:spcPts val="1600"/>
              </a:spcAft>
              <a:buNone/>
            </a:pPr>
            <a:r>
              <a:rPr lang="en" sz="2500" b="1" dirty="0">
                <a:solidFill>
                  <a:schemeClr val="bg1"/>
                </a:solidFill>
                <a:latin typeface="Times New Roman" pitchFamily="18" charset="0"/>
                <a:cs typeface="Times New Roman" pitchFamily="18" charset="0"/>
              </a:rPr>
              <a:t>THIẾT </a:t>
            </a:r>
            <a:r>
              <a:rPr lang="en" sz="2500" b="1">
                <a:solidFill>
                  <a:schemeClr val="bg1"/>
                </a:solidFill>
                <a:latin typeface="Times New Roman" pitchFamily="18" charset="0"/>
                <a:cs typeface="Times New Roman" pitchFamily="18" charset="0"/>
              </a:rPr>
              <a:t>KẾ ỨNG DỤNG ANDROID ĐỂ ĐIỀU KHIỂN HỆ THỐNG TƯỚI CÂY</a:t>
            </a:r>
            <a:endParaRPr lang="en" sz="2500" b="1" dirty="0">
              <a:solidFill>
                <a:schemeClr val="bg1"/>
              </a:solidFill>
              <a:latin typeface="Times New Roman" pitchFamily="18" charset="0"/>
              <a:cs typeface="Times New Roman" pitchFamily="18" charset="0"/>
            </a:endParaRPr>
          </a:p>
        </p:txBody>
      </p:sp>
      <p:sp>
        <p:nvSpPr>
          <p:cNvPr id="288" name="Google Shape;288;p42"/>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 </a:t>
            </a:r>
            <a:endParaRPr dirty="0"/>
          </a:p>
        </p:txBody>
      </p:sp>
      <p:sp>
        <p:nvSpPr>
          <p:cNvPr id="294" name="Google Shape;294;p42"/>
          <p:cNvSpPr txBox="1"/>
          <p:nvPr/>
        </p:nvSpPr>
        <p:spPr>
          <a:xfrm>
            <a:off x="3276600" y="3409950"/>
            <a:ext cx="5813350" cy="137835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US" sz="2000">
              <a:solidFill>
                <a:schemeClr val="bg1"/>
              </a:solidFill>
              <a:latin typeface="Times New Roman" pitchFamily="18" charset="0"/>
              <a:ea typeface="Arial Black"/>
              <a:cs typeface="Times New Roman" pitchFamily="18" charset="0"/>
              <a:sym typeface="Arial Black"/>
            </a:endParaRPr>
          </a:p>
          <a:p>
            <a:pPr marL="0" lvl="0" indent="0" rtl="0">
              <a:spcBef>
                <a:spcPts val="0"/>
              </a:spcBef>
              <a:spcAft>
                <a:spcPts val="0"/>
              </a:spcAft>
              <a:buNone/>
            </a:pPr>
            <a:endParaRPr lang="en-US" sz="2000">
              <a:solidFill>
                <a:schemeClr val="bg1"/>
              </a:solidFill>
              <a:latin typeface="Times New Roman" pitchFamily="18" charset="0"/>
              <a:ea typeface="Arial Black"/>
              <a:cs typeface="Times New Roman" pitchFamily="18" charset="0"/>
              <a:sym typeface="Arial Black"/>
            </a:endParaRPr>
          </a:p>
          <a:p>
            <a:pPr marL="0" lvl="0" indent="0" rtl="0">
              <a:spcBef>
                <a:spcPts val="0"/>
              </a:spcBef>
              <a:spcAft>
                <a:spcPts val="0"/>
              </a:spcAft>
              <a:buNone/>
            </a:pPr>
            <a:r>
              <a:rPr lang="en-US" sz="2000">
                <a:solidFill>
                  <a:schemeClr val="bg1"/>
                </a:solidFill>
                <a:latin typeface="Times New Roman" pitchFamily="18" charset="0"/>
                <a:ea typeface="Arial Black"/>
                <a:cs typeface="Times New Roman" pitchFamily="18" charset="0"/>
                <a:sym typeface="Arial Black"/>
              </a:rPr>
              <a:t>Sinh </a:t>
            </a:r>
            <a:r>
              <a:rPr lang="en-US" sz="2000" dirty="0" err="1">
                <a:solidFill>
                  <a:schemeClr val="bg1"/>
                </a:solidFill>
                <a:latin typeface="Times New Roman" pitchFamily="18" charset="0"/>
                <a:ea typeface="Arial Black"/>
                <a:cs typeface="Times New Roman" pitchFamily="18" charset="0"/>
                <a:sym typeface="Arial Black"/>
              </a:rPr>
              <a:t>viên</a:t>
            </a:r>
            <a:r>
              <a:rPr lang="en-US" sz="2000" dirty="0">
                <a:solidFill>
                  <a:schemeClr val="bg1"/>
                </a:solidFill>
                <a:latin typeface="Times New Roman" pitchFamily="18" charset="0"/>
                <a:ea typeface="Arial Black"/>
                <a:cs typeface="Times New Roman" pitchFamily="18" charset="0"/>
                <a:sym typeface="Arial Black"/>
              </a:rPr>
              <a:t> </a:t>
            </a:r>
            <a:r>
              <a:rPr lang="en-US" sz="2000" dirty="0" err="1">
                <a:solidFill>
                  <a:schemeClr val="bg1"/>
                </a:solidFill>
                <a:latin typeface="Times New Roman" pitchFamily="18" charset="0"/>
                <a:ea typeface="Arial Black"/>
                <a:cs typeface="Times New Roman" pitchFamily="18" charset="0"/>
                <a:sym typeface="Arial Black"/>
              </a:rPr>
              <a:t>thực</a:t>
            </a:r>
            <a:r>
              <a:rPr lang="en-US" sz="2000" dirty="0">
                <a:solidFill>
                  <a:schemeClr val="bg1"/>
                </a:solidFill>
                <a:latin typeface="Times New Roman" pitchFamily="18" charset="0"/>
                <a:ea typeface="Arial Black"/>
                <a:cs typeface="Times New Roman" pitchFamily="18" charset="0"/>
                <a:sym typeface="Arial Black"/>
              </a:rPr>
              <a:t> </a:t>
            </a:r>
            <a:r>
              <a:rPr lang="en-US" sz="2000" dirty="0" err="1">
                <a:solidFill>
                  <a:schemeClr val="bg1"/>
                </a:solidFill>
                <a:latin typeface="Times New Roman" pitchFamily="18" charset="0"/>
                <a:ea typeface="Arial Black"/>
                <a:cs typeface="Times New Roman" pitchFamily="18" charset="0"/>
                <a:sym typeface="Arial Black"/>
              </a:rPr>
              <a:t>hiện</a:t>
            </a:r>
            <a:r>
              <a:rPr lang="en-US" sz="2000">
                <a:solidFill>
                  <a:schemeClr val="bg1"/>
                </a:solidFill>
                <a:latin typeface="Times New Roman" pitchFamily="18" charset="0"/>
                <a:ea typeface="Arial Black"/>
                <a:cs typeface="Times New Roman" pitchFamily="18" charset="0"/>
                <a:sym typeface="Arial Black"/>
              </a:rPr>
              <a:t>:        LÊ VĂN THANH DUY</a:t>
            </a:r>
            <a:endParaRPr lang="en-US" sz="2000" dirty="0">
              <a:solidFill>
                <a:schemeClr val="bg1"/>
              </a:solidFill>
              <a:latin typeface="Times New Roman" pitchFamily="18" charset="0"/>
              <a:ea typeface="Arial Black"/>
              <a:cs typeface="Times New Roman" pitchFamily="18" charset="0"/>
              <a:sym typeface="Arial Black"/>
            </a:endParaRPr>
          </a:p>
          <a:p>
            <a:pPr marL="0" lvl="0" indent="0" rtl="0">
              <a:spcBef>
                <a:spcPts val="0"/>
              </a:spcBef>
              <a:spcAft>
                <a:spcPts val="0"/>
              </a:spcAft>
              <a:buNone/>
            </a:pPr>
            <a:r>
              <a:rPr lang="en-US" sz="2000" dirty="0" err="1">
                <a:solidFill>
                  <a:schemeClr val="bg1"/>
                </a:solidFill>
                <a:latin typeface="Times New Roman" pitchFamily="18" charset="0"/>
                <a:ea typeface="Arial Black"/>
                <a:cs typeface="Times New Roman" pitchFamily="18" charset="0"/>
                <a:sym typeface="Arial Black"/>
              </a:rPr>
              <a:t>Giảng</a:t>
            </a:r>
            <a:r>
              <a:rPr lang="en-US" sz="2000" dirty="0">
                <a:solidFill>
                  <a:schemeClr val="bg1"/>
                </a:solidFill>
                <a:latin typeface="Times New Roman" pitchFamily="18" charset="0"/>
                <a:ea typeface="Arial Black"/>
                <a:cs typeface="Times New Roman" pitchFamily="18" charset="0"/>
                <a:sym typeface="Arial Black"/>
              </a:rPr>
              <a:t> </a:t>
            </a:r>
            <a:r>
              <a:rPr lang="en-US" sz="2000" dirty="0" err="1">
                <a:solidFill>
                  <a:schemeClr val="bg1"/>
                </a:solidFill>
                <a:latin typeface="Times New Roman" pitchFamily="18" charset="0"/>
                <a:ea typeface="Arial Black"/>
                <a:cs typeface="Times New Roman" pitchFamily="18" charset="0"/>
                <a:sym typeface="Arial Black"/>
              </a:rPr>
              <a:t>viên</a:t>
            </a:r>
            <a:r>
              <a:rPr lang="en-US" sz="2000" dirty="0">
                <a:solidFill>
                  <a:schemeClr val="bg1"/>
                </a:solidFill>
                <a:latin typeface="Times New Roman" pitchFamily="18" charset="0"/>
                <a:ea typeface="Arial Black"/>
                <a:cs typeface="Times New Roman" pitchFamily="18" charset="0"/>
                <a:sym typeface="Arial Black"/>
              </a:rPr>
              <a:t> </a:t>
            </a:r>
            <a:r>
              <a:rPr lang="en-US" sz="2000" dirty="0" err="1">
                <a:solidFill>
                  <a:schemeClr val="bg1"/>
                </a:solidFill>
                <a:latin typeface="Times New Roman" pitchFamily="18" charset="0"/>
                <a:ea typeface="Arial Black"/>
                <a:cs typeface="Times New Roman" pitchFamily="18" charset="0"/>
                <a:sym typeface="Arial Black"/>
              </a:rPr>
              <a:t>hướng</a:t>
            </a:r>
            <a:r>
              <a:rPr lang="en-US" sz="2000" dirty="0">
                <a:solidFill>
                  <a:schemeClr val="bg1"/>
                </a:solidFill>
                <a:latin typeface="Times New Roman" pitchFamily="18" charset="0"/>
                <a:ea typeface="Arial Black"/>
                <a:cs typeface="Times New Roman" pitchFamily="18" charset="0"/>
                <a:sym typeface="Arial Black"/>
              </a:rPr>
              <a:t> </a:t>
            </a:r>
            <a:r>
              <a:rPr lang="en-US" sz="2000" dirty="0" err="1">
                <a:solidFill>
                  <a:schemeClr val="bg1"/>
                </a:solidFill>
                <a:latin typeface="Times New Roman" pitchFamily="18" charset="0"/>
                <a:ea typeface="Arial Black"/>
                <a:cs typeface="Times New Roman" pitchFamily="18" charset="0"/>
                <a:sym typeface="Arial Black"/>
              </a:rPr>
              <a:t>dẫn</a:t>
            </a:r>
            <a:r>
              <a:rPr lang="en-US" sz="2000">
                <a:solidFill>
                  <a:schemeClr val="bg1"/>
                </a:solidFill>
                <a:latin typeface="Times New Roman" pitchFamily="18" charset="0"/>
                <a:ea typeface="Arial Black"/>
                <a:cs typeface="Times New Roman" pitchFamily="18" charset="0"/>
                <a:sym typeface="Arial Black"/>
              </a:rPr>
              <a:t>:   ThS. CHU BÁ THÀNH</a:t>
            </a:r>
            <a:endParaRPr lang="en-US" sz="2000" dirty="0">
              <a:solidFill>
                <a:schemeClr val="bg1"/>
              </a:solidFill>
              <a:latin typeface="Times New Roman" pitchFamily="18" charset="0"/>
              <a:ea typeface="Arial Black"/>
              <a:cs typeface="Times New Roman" pitchFamily="18" charset="0"/>
              <a:sym typeface="Arial Black"/>
            </a:endParaRPr>
          </a:p>
          <a:p>
            <a:pPr marL="0" lvl="0" indent="0" algn="r" rtl="0">
              <a:spcBef>
                <a:spcPts val="0"/>
              </a:spcBef>
              <a:spcAft>
                <a:spcPts val="0"/>
              </a:spcAft>
              <a:buNone/>
            </a:pPr>
            <a:endParaRPr lang="en-US" sz="2000" dirty="0">
              <a:solidFill>
                <a:schemeClr val="bg1"/>
              </a:solidFill>
              <a:latin typeface="Times New Roman" pitchFamily="18" charset="0"/>
              <a:ea typeface="Arial Black"/>
              <a:cs typeface="Times New Roman" pitchFamily="18" charset="0"/>
              <a:sym typeface="Arial Black"/>
            </a:endParaRPr>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962150"/>
            <a:ext cx="1248355" cy="86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0" y="1830743"/>
            <a:ext cx="3721713" cy="10851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a:latin typeface="Times New Roman" pitchFamily="18" charset="0"/>
                <a:cs typeface="Times New Roman" pitchFamily="18" charset="0"/>
              </a:rPr>
              <a:t>NỘI DUNG</a:t>
            </a:r>
            <a:endParaRPr sz="5400">
              <a:latin typeface="Times New Roman" pitchFamily="18" charset="0"/>
              <a:cs typeface="Times New Roman" pitchFamily="18" charset="0"/>
            </a:endParaRPr>
          </a:p>
        </p:txBody>
      </p:sp>
      <p:grpSp>
        <p:nvGrpSpPr>
          <p:cNvPr id="326" name="Google Shape;326;p45"/>
          <p:cNvGrpSpPr/>
          <p:nvPr/>
        </p:nvGrpSpPr>
        <p:grpSpPr>
          <a:xfrm>
            <a:off x="4432934" y="1028668"/>
            <a:ext cx="278152"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30" name="Google Shape;330;p45"/>
          <p:cNvSpPr txBox="1"/>
          <p:nvPr/>
        </p:nvSpPr>
        <p:spPr>
          <a:xfrm>
            <a:off x="4919124" y="970125"/>
            <a:ext cx="4224875"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chemeClr val="tx1"/>
                </a:solidFill>
                <a:latin typeface="Times New Roman" pitchFamily="18" charset="0"/>
                <a:ea typeface="Muli"/>
                <a:cs typeface="Times New Roman" pitchFamily="18" charset="0"/>
                <a:sym typeface="Muli"/>
              </a:rPr>
              <a:t>Tổng quan về đề tài</a:t>
            </a:r>
            <a:endParaRPr sz="3200">
              <a:solidFill>
                <a:schemeClr val="tx1"/>
              </a:solidFill>
              <a:latin typeface="Times New Roman" pitchFamily="18" charset="0"/>
              <a:ea typeface="Muli"/>
              <a:cs typeface="Times New Roman" pitchFamily="18" charset="0"/>
              <a:sym typeface="Muli"/>
            </a:endParaRPr>
          </a:p>
        </p:txBody>
      </p:sp>
      <p:sp>
        <p:nvSpPr>
          <p:cNvPr id="331" name="Google Shape;331;p45"/>
          <p:cNvSpPr txBox="1"/>
          <p:nvPr/>
        </p:nvSpPr>
        <p:spPr>
          <a:xfrm>
            <a:off x="4919125" y="1772188"/>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solidFill>
                <a:srgbClr val="434343"/>
              </a:solidFill>
              <a:latin typeface="Times New Roman" pitchFamily="18" charset="0"/>
              <a:ea typeface="Muli"/>
              <a:cs typeface="Times New Roman" pitchFamily="18" charset="0"/>
              <a:sym typeface="Muli"/>
            </a:endParaRPr>
          </a:p>
        </p:txBody>
      </p:sp>
      <p:sp>
        <p:nvSpPr>
          <p:cNvPr id="332" name="Google Shape;332;p45"/>
          <p:cNvSpPr txBox="1"/>
          <p:nvPr/>
        </p:nvSpPr>
        <p:spPr>
          <a:xfrm>
            <a:off x="5029200" y="1962150"/>
            <a:ext cx="4224874"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3200" dirty="0">
                <a:solidFill>
                  <a:schemeClr val="tx1"/>
                </a:solidFill>
                <a:latin typeface="Times New Roman" pitchFamily="18" charset="0"/>
                <a:ea typeface="Muli"/>
                <a:cs typeface="Times New Roman" pitchFamily="18" charset="0"/>
                <a:sym typeface="Muli"/>
              </a:rPr>
              <a:t>Phân tích và thiết kế </a:t>
            </a:r>
            <a:endParaRPr sz="3200" dirty="0">
              <a:solidFill>
                <a:schemeClr val="tx1"/>
              </a:solidFill>
              <a:latin typeface="Times New Roman" pitchFamily="18" charset="0"/>
              <a:ea typeface="Muli"/>
              <a:cs typeface="Times New Roman" pitchFamily="18" charset="0"/>
              <a:sym typeface="Muli"/>
            </a:endParaRPr>
          </a:p>
        </p:txBody>
      </p:sp>
      <p:sp>
        <p:nvSpPr>
          <p:cNvPr id="333" name="Google Shape;333;p45"/>
          <p:cNvSpPr txBox="1"/>
          <p:nvPr/>
        </p:nvSpPr>
        <p:spPr>
          <a:xfrm>
            <a:off x="5029200" y="2952750"/>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tx1"/>
                </a:solidFill>
                <a:latin typeface="Times New Roman" pitchFamily="18" charset="0"/>
                <a:ea typeface="Muli"/>
                <a:cs typeface="Times New Roman" pitchFamily="18" charset="0"/>
                <a:sym typeface="Muli"/>
              </a:rPr>
              <a:t>Kết luận</a:t>
            </a:r>
            <a:endParaRPr sz="3200" dirty="0">
              <a:solidFill>
                <a:schemeClr val="tx1"/>
              </a:solidFill>
              <a:latin typeface="Times New Roman" pitchFamily="18" charset="0"/>
              <a:ea typeface="Muli"/>
              <a:cs typeface="Times New Roman" pitchFamily="18" charset="0"/>
              <a:sym typeface="Muli"/>
            </a:endParaRPr>
          </a:p>
        </p:txBody>
      </p:sp>
      <p:sp>
        <p:nvSpPr>
          <p:cNvPr id="334" name="Google Shape;334;p45"/>
          <p:cNvSpPr txBox="1"/>
          <p:nvPr/>
        </p:nvSpPr>
        <p:spPr>
          <a:xfrm>
            <a:off x="5029200" y="3891721"/>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chemeClr val="tx1"/>
                </a:solidFill>
                <a:latin typeface="Times New Roman" pitchFamily="18" charset="0"/>
                <a:ea typeface="Muli"/>
                <a:cs typeface="Times New Roman" pitchFamily="18" charset="0"/>
                <a:sym typeface="Muli"/>
              </a:rPr>
              <a:t>Demo</a:t>
            </a:r>
            <a:endParaRPr sz="3200">
              <a:solidFill>
                <a:schemeClr val="tx1"/>
              </a:solidFill>
              <a:latin typeface="Times New Roman" pitchFamily="18" charset="0"/>
              <a:ea typeface="Muli"/>
              <a:cs typeface="Times New Roman" pitchFamily="18" charset="0"/>
              <a:sym typeface="Muli"/>
            </a:endParaRPr>
          </a:p>
        </p:txBody>
      </p:sp>
      <p:grpSp>
        <p:nvGrpSpPr>
          <p:cNvPr id="339" name="Google Shape;339;p45"/>
          <p:cNvGrpSpPr/>
          <p:nvPr/>
        </p:nvGrpSpPr>
        <p:grpSpPr>
          <a:xfrm>
            <a:off x="4419600" y="2038350"/>
            <a:ext cx="278152" cy="345818"/>
            <a:chOff x="0" y="46600"/>
            <a:chExt cx="3121800" cy="5004600"/>
          </a:xfrm>
        </p:grpSpPr>
        <p:sp>
          <p:nvSpPr>
            <p:cNvPr id="340" name="Google Shape;340;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3" name="Google Shape;343;p45"/>
          <p:cNvGrpSpPr/>
          <p:nvPr/>
        </p:nvGrpSpPr>
        <p:grpSpPr>
          <a:xfrm>
            <a:off x="4419600" y="3028950"/>
            <a:ext cx="278152" cy="345818"/>
            <a:chOff x="0" y="46600"/>
            <a:chExt cx="3121800" cy="5004600"/>
          </a:xfrm>
        </p:grpSpPr>
        <p:sp>
          <p:nvSpPr>
            <p:cNvPr id="344" name="Google Shape;344;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7" name="Google Shape;347;p45"/>
          <p:cNvGrpSpPr/>
          <p:nvPr/>
        </p:nvGrpSpPr>
        <p:grpSpPr>
          <a:xfrm>
            <a:off x="4435033" y="4004163"/>
            <a:ext cx="278152" cy="345818"/>
            <a:chOff x="0" y="46600"/>
            <a:chExt cx="3121800" cy="5004600"/>
          </a:xfrm>
        </p:grpSpPr>
        <p:sp>
          <p:nvSpPr>
            <p:cNvPr id="348" name="Google Shape;348;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7"/>
          <p:cNvSpPr txBox="1">
            <a:spLocks noGrp="1"/>
          </p:cNvSpPr>
          <p:nvPr>
            <p:ph type="subTitle" idx="2"/>
          </p:nvPr>
        </p:nvSpPr>
        <p:spPr>
          <a:xfrm>
            <a:off x="228600" y="895350"/>
            <a:ext cx="8307571" cy="4038600"/>
          </a:xfrm>
          <a:prstGeom prst="rect">
            <a:avLst/>
          </a:prstGeom>
        </p:spPr>
        <p:txBody>
          <a:bodyPr spcFirstLastPara="1" wrap="square" lIns="91425" tIns="91425" rIns="91425" bIns="91425" anchor="t" anchorCtr="0">
            <a:noAutofit/>
          </a:bodyPr>
          <a:lstStyle/>
          <a:p>
            <a:pPr marL="0" indent="0">
              <a:spcAft>
                <a:spcPts val="1600"/>
              </a:spcAft>
              <a:buClr>
                <a:schemeClr val="dk1"/>
              </a:buClr>
              <a:buSzPts val="1100"/>
              <a:buFont typeface="Wingdings" pitchFamily="2" charset="2"/>
              <a:buChar char="Ø"/>
            </a:pPr>
            <a:r>
              <a:rPr lang="en-US" sz="1600">
                <a:solidFill>
                  <a:schemeClr val="tx1"/>
                </a:solidFill>
                <a:latin typeface="Times New Roman" pitchFamily="18" charset="0"/>
                <a:cs typeface="Times New Roman" pitchFamily="18" charset="0"/>
              </a:rPr>
              <a:t>  </a:t>
            </a:r>
            <a:r>
              <a:rPr lang="en-US">
                <a:solidFill>
                  <a:schemeClr val="tx1"/>
                </a:solidFill>
                <a:latin typeface="Times New Roman" pitchFamily="18" charset="0"/>
                <a:cs typeface="Times New Roman" pitchFamily="18" charset="0"/>
              </a:rPr>
              <a:t>Ngày nay, trên thế giới, điện tử viễn thông vẫn không ngừng phát triển với tốc độ rất cao và thâm nhập ngày càng sâu vào tất cả các lĩnh vực của đời sống xã hội. </a:t>
            </a:r>
            <a:endParaRPr lang="en-US" dirty="0">
              <a:solidFill>
                <a:schemeClr val="tx1"/>
              </a:solidFill>
              <a:latin typeface="Times New Roman" pitchFamily="18" charset="0"/>
              <a:cs typeface="Times New Roman" pitchFamily="18" charset="0"/>
            </a:endParaRPr>
          </a:p>
          <a:p>
            <a:pPr marL="0" indent="0">
              <a:spcAft>
                <a:spcPts val="1600"/>
              </a:spcAft>
              <a:buClr>
                <a:schemeClr val="dk1"/>
              </a:buClr>
              <a:buSzPts val="1100"/>
              <a:buFont typeface="Wingdings" pitchFamily="2" charset="2"/>
              <a:buChar char="Ø"/>
            </a:pPr>
            <a:r>
              <a:rPr lang="en-US">
                <a:solidFill>
                  <a:schemeClr val="tx1"/>
                </a:solidFill>
                <a:latin typeface="Times New Roman" pitchFamily="18" charset="0"/>
                <a:cs typeface="Times New Roman" pitchFamily="18" charset="0"/>
              </a:rPr>
              <a:t>Từ khi công nghệ chế tạo loại vi mạch lập trình phát triển đã đem đến các kĩ thuật điều khiển hiện đại có nhiều ưu điểm hơn so với việc lắp ráp bằng các linh kiện rời như: kích thước nhỏ, giá thành hạ, làm việc tin cậy, công suất tiêu thụ nhỏ. </a:t>
            </a:r>
            <a:endParaRPr lang="en-US" dirty="0">
              <a:solidFill>
                <a:schemeClr val="tx1"/>
              </a:solidFill>
              <a:latin typeface="Times New Roman" pitchFamily="18" charset="0"/>
              <a:cs typeface="Times New Roman" pitchFamily="18" charset="0"/>
            </a:endParaRPr>
          </a:p>
          <a:p>
            <a:pPr marL="0" indent="0">
              <a:spcAft>
                <a:spcPts val="1600"/>
              </a:spcAft>
              <a:buClr>
                <a:schemeClr val="dk1"/>
              </a:buClr>
              <a:buSzPts val="1100"/>
              <a:buFont typeface="Wingdings" pitchFamily="2" charset="2"/>
              <a:buChar char="Ø"/>
            </a:pPr>
            <a:r>
              <a:rPr lang="x-none">
                <a:solidFill>
                  <a:schemeClr val="tx1"/>
                </a:solidFill>
                <a:latin typeface="Times New Roman" pitchFamily="18" charset="0"/>
                <a:cs typeface="Times New Roman" pitchFamily="18" charset="0"/>
              </a:rPr>
              <a:t>Với mục tiêu nêu trên và xuất phát từ những yêu cầu thực tế, trọng tâm của đề tài này sẽ đi sâu nghiên cứu “Thiết kế</a:t>
            </a:r>
            <a:r>
              <a:rPr lang="en-US">
                <a:solidFill>
                  <a:schemeClr val="tx1"/>
                </a:solidFill>
                <a:latin typeface="Times New Roman" pitchFamily="18" charset="0"/>
                <a:cs typeface="Times New Roman" pitchFamily="18" charset="0"/>
              </a:rPr>
              <a:t> ứng dụng android để điều khiển</a:t>
            </a:r>
            <a:r>
              <a:rPr lang="x-none">
                <a:solidFill>
                  <a:schemeClr val="tx1"/>
                </a:solidFill>
                <a:latin typeface="Times New Roman" pitchFamily="18" charset="0"/>
                <a:cs typeface="Times New Roman" pitchFamily="18" charset="0"/>
              </a:rPr>
              <a:t> hệ thống tưới câ</a:t>
            </a:r>
            <a:r>
              <a:rPr lang="en-US">
                <a:solidFill>
                  <a:schemeClr val="tx1"/>
                </a:solidFill>
                <a:latin typeface="Times New Roman" pitchFamily="18" charset="0"/>
                <a:cs typeface="Times New Roman" pitchFamily="18" charset="0"/>
              </a:rPr>
              <a:t>y</a:t>
            </a:r>
            <a:r>
              <a:rPr lang="x-none">
                <a:solidFill>
                  <a:schemeClr val="tx1"/>
                </a:solidFill>
                <a:latin typeface="Times New Roman" pitchFamily="18" charset="0"/>
                <a:cs typeface="Times New Roman" pitchFamily="18" charset="0"/>
              </a:rPr>
              <a:t>”. Với mong muốn đưa hệ thống của mình vào úng dụng trong cuộc sống hàng ngày.</a:t>
            </a:r>
            <a:endParaRPr lang="en-US">
              <a:solidFill>
                <a:schemeClr val="tx1"/>
              </a:solidFill>
              <a:latin typeface="Times New Roman" pitchFamily="18" charset="0"/>
              <a:cs typeface="Times New Roman" pitchFamily="18" charset="0"/>
            </a:endParaRPr>
          </a:p>
          <a:p>
            <a:pPr marL="0" indent="0">
              <a:spcAft>
                <a:spcPts val="1600"/>
              </a:spcAft>
              <a:buClr>
                <a:schemeClr val="dk1"/>
              </a:buClr>
              <a:buSzPts val="1100"/>
              <a:buFont typeface="Wingdings" pitchFamily="2" charset="2"/>
              <a:buChar char="Ø"/>
            </a:pPr>
            <a:endParaRPr lang="en-US" sz="1600" dirty="0">
              <a:solidFill>
                <a:schemeClr val="tx1"/>
              </a:solidFill>
            </a:endParaRPr>
          </a:p>
          <a:p>
            <a:pPr marL="0" lvl="0" indent="0" algn="l" rtl="0">
              <a:spcBef>
                <a:spcPts val="0"/>
              </a:spcBef>
              <a:spcAft>
                <a:spcPts val="1600"/>
              </a:spcAft>
              <a:buClr>
                <a:schemeClr val="dk1"/>
              </a:buClr>
              <a:buSzPts val="1100"/>
              <a:buFont typeface="Arial"/>
              <a:buNone/>
            </a:pPr>
            <a:endParaRPr sz="2400" dirty="0">
              <a:solidFill>
                <a:schemeClr val="tx1">
                  <a:lumMod val="95000"/>
                  <a:lumOff val="5000"/>
                </a:schemeClr>
              </a:solidFill>
              <a:latin typeface="Times New Roman" pitchFamily="18" charset="0"/>
              <a:cs typeface="Times New Roman" pitchFamily="18" charset="0"/>
            </a:endParaRPr>
          </a:p>
        </p:txBody>
      </p:sp>
      <p:sp>
        <p:nvSpPr>
          <p:cNvPr id="364" name="Google Shape;364;p47"/>
          <p:cNvSpPr txBox="1">
            <a:spLocks noGrp="1"/>
          </p:cNvSpPr>
          <p:nvPr>
            <p:ph type="title"/>
          </p:nvPr>
        </p:nvSpPr>
        <p:spPr>
          <a:xfrm>
            <a:off x="370483" y="361950"/>
            <a:ext cx="8460000" cy="655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tx1"/>
                </a:solidFill>
                <a:latin typeface="Times New Roman" pitchFamily="18" charset="0"/>
                <a:cs typeface="Times New Roman" pitchFamily="18" charset="0"/>
              </a:rPr>
              <a:t>Tổng quan về đề tài</a:t>
            </a:r>
            <a:endParaRPr sz="3200" dirty="0">
              <a:solidFill>
                <a:schemeClr val="tx1"/>
              </a:solidFill>
              <a:latin typeface="Times New Roman" pitchFamily="18" charset="0"/>
              <a:cs typeface="Times New Roman" pitchFamily="18" charset="0"/>
            </a:endParaRPr>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solidFill>
                <a:latin typeface="Times New Roman" pitchFamily="18" charset="0"/>
                <a:cs typeface="Times New Roman" pitchFamily="18" charset="0"/>
              </a:rPr>
              <a:t>Giới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thiệu</a:t>
            </a:r>
            <a:r>
              <a:rPr lang="en-US" dirty="0">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về</a:t>
            </a:r>
            <a:r>
              <a:rPr lang="en-US">
                <a:solidFill>
                  <a:schemeClr val="tx1"/>
                </a:solidFill>
                <a:latin typeface="Times New Roman" pitchFamily="18" charset="0"/>
                <a:cs typeface="Times New Roman" pitchFamily="18" charset="0"/>
              </a:rPr>
              <a:t> cảm biến độ ẩm </a:t>
            </a:r>
            <a:r>
              <a:rPr lang="vi-VN">
                <a:solidFill>
                  <a:schemeClr val="tx1"/>
                </a:solidFill>
                <a:latin typeface="Times New Roman" pitchFamily="18" charset="0"/>
                <a:cs typeface="Times New Roman" pitchFamily="18" charset="0"/>
              </a:rPr>
              <a:t>Soil Moisture Sensor</a:t>
            </a:r>
            <a:endParaRPr lang="en-US"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70475" y="3562350"/>
            <a:ext cx="3591925" cy="2213951"/>
          </a:xfrm>
        </p:spPr>
        <p:txBody>
          <a:bodyPr/>
          <a:lstStyle/>
          <a:p>
            <a:pPr marL="114300" indent="0">
              <a:buNone/>
            </a:pPr>
            <a:r>
              <a:rPr lang="vi-VN" sz="1200">
                <a:solidFill>
                  <a:schemeClr val="tx1"/>
                </a:solidFill>
                <a:latin typeface="+mj-lt"/>
              </a:rPr>
              <a:t>Điện áp hoạt động: 3.3~5VDC</a:t>
            </a:r>
          </a:p>
          <a:p>
            <a:pPr marL="114300" indent="0">
              <a:buNone/>
            </a:pPr>
            <a:r>
              <a:rPr lang="vi-VN" sz="1200">
                <a:solidFill>
                  <a:schemeClr val="tx1"/>
                </a:solidFill>
                <a:latin typeface="+mj-lt"/>
              </a:rPr>
              <a:t>Tín hiệu đầu ra:</a:t>
            </a:r>
          </a:p>
          <a:p>
            <a:pPr marL="114300" indent="0">
              <a:buNone/>
            </a:pPr>
            <a:r>
              <a:rPr lang="vi-VN" sz="1200">
                <a:solidFill>
                  <a:schemeClr val="tx1"/>
                </a:solidFill>
                <a:latin typeface="+mj-lt"/>
              </a:rPr>
              <a:t>        Analog: theo điện áp cấp nguồn tương ứng.</a:t>
            </a:r>
          </a:p>
          <a:p>
            <a:pPr marL="114300" indent="0">
              <a:buNone/>
            </a:pPr>
            <a:r>
              <a:rPr lang="vi-VN" sz="1200">
                <a:solidFill>
                  <a:schemeClr val="tx1"/>
                </a:solidFill>
                <a:latin typeface="+mj-lt"/>
              </a:rPr>
              <a:t>        Digital: High hoặc Low, có thể điều chỉnh độ ẩm mong muốn bằng biến trở thông qua mạch so sánh LM393 tích hợp.</a:t>
            </a:r>
          </a:p>
        </p:txBody>
      </p:sp>
      <p:sp>
        <p:nvSpPr>
          <p:cNvPr id="5" name="Text Placeholder 4"/>
          <p:cNvSpPr>
            <a:spLocks noGrp="1"/>
          </p:cNvSpPr>
          <p:nvPr>
            <p:ph type="body" idx="3"/>
          </p:nvPr>
        </p:nvSpPr>
        <p:spPr>
          <a:xfrm>
            <a:off x="4581150" y="1348400"/>
            <a:ext cx="3870218" cy="2072719"/>
          </a:xfrm>
        </p:spPr>
        <p:txBody>
          <a:bodyPr/>
          <a:lstStyle/>
          <a:p>
            <a:endParaRPr lang="en-US" dirty="0"/>
          </a:p>
        </p:txBody>
      </p:sp>
      <p:pic>
        <p:nvPicPr>
          <p:cNvPr id="8" name="image8.jpeg" descr="A close-up of a circuit board  Description automatically generated with low confidence"/>
          <p:cNvPicPr/>
          <p:nvPr/>
        </p:nvPicPr>
        <p:blipFill>
          <a:blip r:embed="rId2" cstate="print"/>
          <a:stretch>
            <a:fillRect/>
          </a:stretch>
        </p:blipFill>
        <p:spPr>
          <a:xfrm>
            <a:off x="381000" y="1200150"/>
            <a:ext cx="3581400" cy="2220968"/>
          </a:xfrm>
          <a:prstGeom prst="rect">
            <a:avLst/>
          </a:prstGeom>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168" y="1200150"/>
            <a:ext cx="3886200" cy="2220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solidFill>
                <a:latin typeface="Times New Roman" pitchFamily="18" charset="0"/>
                <a:cs typeface="Times New Roman" pitchFamily="18" charset="0"/>
              </a:rPr>
              <a:t>Giới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thiệu</a:t>
            </a:r>
            <a:r>
              <a:rPr lang="en-US" dirty="0">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về</a:t>
            </a:r>
            <a:r>
              <a:rPr lang="en-US">
                <a:solidFill>
                  <a:schemeClr val="tx1"/>
                </a:solidFill>
                <a:latin typeface="Times New Roman" pitchFamily="18" charset="0"/>
                <a:cs typeface="Times New Roman" pitchFamily="18" charset="0"/>
              </a:rPr>
              <a:t> cảm biến lưu lượng nước</a:t>
            </a:r>
            <a:endParaRPr lang="en-US"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4267200" y="1674586"/>
            <a:ext cx="3810000" cy="2438400"/>
          </a:xfrm>
        </p:spPr>
        <p:txBody>
          <a:bodyPr/>
          <a:lstStyle/>
          <a:p>
            <a:pPr algn="l" fontAlgn="base"/>
            <a:r>
              <a:rPr lang="vi-VN" sz="1600" b="0" i="0">
                <a:solidFill>
                  <a:srgbClr val="0D0C0C"/>
                </a:solidFill>
                <a:effectLst/>
                <a:latin typeface="+mj-lt"/>
              </a:rPr>
              <a:t>Điện áp làm việc: 5- 24VDC</a:t>
            </a:r>
          </a:p>
          <a:p>
            <a:pPr algn="l" fontAlgn="base"/>
            <a:r>
              <a:rPr lang="vi-VN" sz="1600" b="0" i="0">
                <a:solidFill>
                  <a:srgbClr val="0D0C0C"/>
                </a:solidFill>
                <a:effectLst/>
                <a:latin typeface="+mj-lt"/>
              </a:rPr>
              <a:t>Điện áp tối thiểu: 4.5VDC</a:t>
            </a:r>
          </a:p>
          <a:p>
            <a:pPr algn="l" fontAlgn="base"/>
            <a:r>
              <a:rPr lang="vi-VN" sz="1600" b="0" i="0">
                <a:solidFill>
                  <a:srgbClr val="0D0C0C"/>
                </a:solidFill>
                <a:effectLst/>
                <a:latin typeface="+mj-lt"/>
              </a:rPr>
              <a:t>Lưu lượng: 1-5L/p</a:t>
            </a:r>
          </a:p>
          <a:p>
            <a:pPr algn="l" fontAlgn="base"/>
            <a:r>
              <a:rPr lang="vi-VN" sz="1600" b="0" i="0">
                <a:solidFill>
                  <a:srgbClr val="0D0C0C"/>
                </a:solidFill>
                <a:effectLst/>
                <a:latin typeface="+mj-lt"/>
              </a:rPr>
              <a:t>Nhiệt độ hoạt động: ≤80ºC</a:t>
            </a:r>
          </a:p>
          <a:p>
            <a:pPr algn="l" fontAlgn="base"/>
            <a:r>
              <a:rPr lang="vi-VN" sz="1600" b="0" i="0">
                <a:solidFill>
                  <a:srgbClr val="0D0C0C"/>
                </a:solidFill>
                <a:effectLst/>
                <a:latin typeface="+mj-lt"/>
              </a:rPr>
              <a:t>Nhiệt độ chất lỏng tối đa: ≤120ºC</a:t>
            </a:r>
          </a:p>
          <a:p>
            <a:pPr algn="l" fontAlgn="base"/>
            <a:r>
              <a:rPr lang="vi-VN" sz="1600" b="0" i="0">
                <a:solidFill>
                  <a:srgbClr val="0D0C0C"/>
                </a:solidFill>
                <a:effectLst/>
                <a:latin typeface="+mj-lt"/>
              </a:rPr>
              <a:t>Độ ẩm hoạt động: 35 - 90%</a:t>
            </a:r>
          </a:p>
        </p:txBody>
      </p:sp>
      <p:pic>
        <p:nvPicPr>
          <p:cNvPr id="1026" name="Picture 2" descr="YF-S401 Cảm biến lưu lượng nước, dòng chảy, đường kính ống 6mm">
            <a:extLst>
              <a:ext uri="{FF2B5EF4-FFF2-40B4-BE49-F238E27FC236}">
                <a16:creationId xmlns:a16="http://schemas.microsoft.com/office/drawing/2014/main" id="{8B5C3299-9494-58DE-EB84-A96B8B002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57350"/>
            <a:ext cx="27432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39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370483" y="361950"/>
            <a:ext cx="8460000" cy="655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tx1"/>
                </a:solidFill>
                <a:latin typeface="Times New Roman" pitchFamily="18" charset="0"/>
                <a:cs typeface="Times New Roman" pitchFamily="18" charset="0"/>
              </a:rPr>
              <a:t>Phân tích và thiết kế </a:t>
            </a:r>
            <a:endParaRPr sz="3200">
              <a:solidFill>
                <a:schemeClr val="tx1"/>
              </a:solidFill>
              <a:latin typeface="Times New Roman" pitchFamily="18" charset="0"/>
              <a:cs typeface="Times New Roman" pitchFamily="18" charset="0"/>
            </a:endParaRPr>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6" name="Picture 5">
            <a:extLst>
              <a:ext uri="{FF2B5EF4-FFF2-40B4-BE49-F238E27FC236}">
                <a16:creationId xmlns:a16="http://schemas.microsoft.com/office/drawing/2014/main" id="{F68E5C46-DF44-D275-4F42-F535593463D8}"/>
              </a:ext>
            </a:extLst>
          </p:cNvPr>
          <p:cNvPicPr>
            <a:picLocks noChangeAspect="1"/>
          </p:cNvPicPr>
          <p:nvPr/>
        </p:nvPicPr>
        <p:blipFill>
          <a:blip r:embed="rId3"/>
          <a:stretch>
            <a:fillRect/>
          </a:stretch>
        </p:blipFill>
        <p:spPr>
          <a:xfrm>
            <a:off x="914400" y="1073882"/>
            <a:ext cx="4511766" cy="3634921"/>
          </a:xfrm>
          <a:prstGeom prst="rect">
            <a:avLst/>
          </a:prstGeom>
        </p:spPr>
      </p:pic>
      <p:pic>
        <p:nvPicPr>
          <p:cNvPr id="8" name="Picture 7">
            <a:extLst>
              <a:ext uri="{FF2B5EF4-FFF2-40B4-BE49-F238E27FC236}">
                <a16:creationId xmlns:a16="http://schemas.microsoft.com/office/drawing/2014/main" id="{C744701E-9443-8509-2AF8-AACB5A7A8C93}"/>
              </a:ext>
            </a:extLst>
          </p:cNvPr>
          <p:cNvPicPr>
            <a:picLocks noChangeAspect="1"/>
          </p:cNvPicPr>
          <p:nvPr/>
        </p:nvPicPr>
        <p:blipFill>
          <a:blip r:embed="rId4"/>
          <a:stretch>
            <a:fillRect/>
          </a:stretch>
        </p:blipFill>
        <p:spPr>
          <a:xfrm>
            <a:off x="5867400" y="1083861"/>
            <a:ext cx="1944724" cy="3640016"/>
          </a:xfrm>
          <a:prstGeom prst="rect">
            <a:avLst/>
          </a:prstGeom>
        </p:spPr>
      </p:pic>
    </p:spTree>
    <p:extLst>
      <p:ext uri="{BB962C8B-B14F-4D97-AF65-F5344CB8AC3E}">
        <p14:creationId xmlns:p14="http://schemas.microsoft.com/office/powerpoint/2010/main" val="324808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7"/>
          <p:cNvSpPr txBox="1">
            <a:spLocks noGrp="1"/>
          </p:cNvSpPr>
          <p:nvPr>
            <p:ph type="subTitle" idx="2"/>
          </p:nvPr>
        </p:nvSpPr>
        <p:spPr>
          <a:xfrm>
            <a:off x="228600" y="895350"/>
            <a:ext cx="8307571" cy="30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Wingdings" pitchFamily="2" charset="2"/>
              <a:buChar char="Ø"/>
            </a:pPr>
            <a:r>
              <a:rPr lang="en" sz="2400" dirty="0">
                <a:solidFill>
                  <a:schemeClr val="tx1">
                    <a:lumMod val="95000"/>
                    <a:lumOff val="5000"/>
                  </a:schemeClr>
                </a:solidFill>
                <a:latin typeface="Times New Roman" pitchFamily="18" charset="0"/>
                <a:ea typeface="Muli"/>
                <a:cs typeface="Times New Roman" pitchFamily="18" charset="0"/>
                <a:sym typeface="Muli"/>
              </a:rPr>
              <a:t> Kết quả </a:t>
            </a:r>
            <a:r>
              <a:rPr lang="en" sz="2400">
                <a:solidFill>
                  <a:schemeClr val="tx1">
                    <a:lumMod val="95000"/>
                    <a:lumOff val="5000"/>
                  </a:schemeClr>
                </a:solidFill>
                <a:latin typeface="Times New Roman" pitchFamily="18" charset="0"/>
                <a:ea typeface="Muli"/>
                <a:cs typeface="Times New Roman" pitchFamily="18" charset="0"/>
                <a:sym typeface="Muli"/>
              </a:rPr>
              <a:t>đạt được</a:t>
            </a:r>
          </a:p>
          <a:p>
            <a:r>
              <a:rPr lang="en-US">
                <a:solidFill>
                  <a:schemeClr val="tx1"/>
                </a:solidFill>
                <a:latin typeface="Times New Roman" pitchFamily="18" charset="0"/>
                <a:cs typeface="Times New Roman" pitchFamily="18" charset="0"/>
              </a:rPr>
              <a:t>	Sau khi hoàn thành đề tài “Thiết kế ứng dụng android để điều khiển hệ thống tưới cây”, từ quy trình làm mạch cho đến việc viết code cho sản phẩm của mình. Qua đó, em cũng có được thêm một số kiến thức như:</a:t>
            </a:r>
          </a:p>
          <a:p>
            <a:pPr marL="114300" lvl="0" indent="0"/>
            <a:r>
              <a:rPr lang="en-US">
                <a:solidFill>
                  <a:schemeClr val="tx1"/>
                </a:solidFill>
                <a:latin typeface="Times New Roman" pitchFamily="18" charset="0"/>
                <a:cs typeface="Times New Roman" pitchFamily="18" charset="0"/>
              </a:rPr>
              <a:t>	- Cách làm việc với vi điều khiển Esp.</a:t>
            </a:r>
          </a:p>
          <a:p>
            <a:pPr marL="114300" lvl="0" indent="0"/>
            <a:r>
              <a:rPr lang="en-US">
                <a:solidFill>
                  <a:schemeClr val="tx1"/>
                </a:solidFill>
                <a:latin typeface="Times New Roman" pitchFamily="18" charset="0"/>
                <a:cs typeface="Times New Roman" pitchFamily="18" charset="0"/>
              </a:rPr>
              <a:t>	- Cách hoạt động của cảm biến độ ẩm</a:t>
            </a:r>
            <a:r>
              <a:rPr lang="vi-VN">
                <a:solidFill>
                  <a:schemeClr val="tx1"/>
                </a:solidFill>
                <a:latin typeface="Times New Roman" pitchFamily="18" charset="0"/>
                <a:cs typeface="Times New Roman" pitchFamily="18" charset="0"/>
              </a:rPr>
              <a:t> </a:t>
            </a:r>
            <a:r>
              <a:rPr lang="vi-VN">
                <a:solidFill>
                  <a:schemeClr val="tx1"/>
                </a:solidFill>
                <a:latin typeface="+mj-lt"/>
              </a:rPr>
              <a:t>Soil Moisture Sensor</a:t>
            </a:r>
            <a:r>
              <a:rPr lang="en-US">
                <a:solidFill>
                  <a:schemeClr val="tx1"/>
                </a:solidFill>
                <a:latin typeface="+mj-lt"/>
              </a:rPr>
              <a:t> </a:t>
            </a:r>
          </a:p>
          <a:p>
            <a:pPr marL="114300" lvl="0" indent="0"/>
            <a:r>
              <a:rPr lang="en-US">
                <a:solidFill>
                  <a:schemeClr val="tx1"/>
                </a:solidFill>
                <a:latin typeface="Times New Roman (Headings)"/>
              </a:rPr>
              <a:t>	- Cách hoạt động của cảm biến lưu lượng nước.</a:t>
            </a:r>
          </a:p>
          <a:p>
            <a:pPr lvl="0">
              <a:buFont typeface="Arial" pitchFamily="34" charset="0"/>
              <a:buChar char="•"/>
            </a:pPr>
            <a:endParaRPr lang="en-US">
              <a:solidFill>
                <a:schemeClr val="tx1"/>
              </a:solidFill>
              <a:latin typeface="+mj-lt"/>
              <a:cs typeface="Times New Roman" pitchFamily="18" charset="0"/>
            </a:endParaRPr>
          </a:p>
          <a:p>
            <a:pPr marL="0" lvl="0" indent="0" algn="l" rtl="0">
              <a:spcBef>
                <a:spcPts val="0"/>
              </a:spcBef>
              <a:spcAft>
                <a:spcPts val="1600"/>
              </a:spcAft>
              <a:buClr>
                <a:schemeClr val="dk1"/>
              </a:buClr>
              <a:buSzPts val="1100"/>
              <a:buFont typeface="Wingdings" pitchFamily="2" charset="2"/>
              <a:buChar char="Ø"/>
            </a:pPr>
            <a:endParaRPr sz="2400" dirty="0">
              <a:solidFill>
                <a:schemeClr val="tx1">
                  <a:lumMod val="95000"/>
                  <a:lumOff val="5000"/>
                </a:schemeClr>
              </a:solidFill>
              <a:latin typeface="Times New Roman" pitchFamily="18" charset="0"/>
              <a:cs typeface="Times New Roman" pitchFamily="18" charset="0"/>
            </a:endParaRPr>
          </a:p>
        </p:txBody>
      </p:sp>
      <p:sp>
        <p:nvSpPr>
          <p:cNvPr id="364" name="Google Shape;364;p47"/>
          <p:cNvSpPr txBox="1">
            <a:spLocks noGrp="1"/>
          </p:cNvSpPr>
          <p:nvPr>
            <p:ph type="title"/>
          </p:nvPr>
        </p:nvSpPr>
        <p:spPr>
          <a:xfrm>
            <a:off x="370483" y="361950"/>
            <a:ext cx="8460000" cy="655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tx1"/>
                </a:solidFill>
                <a:latin typeface="Times New Roman" pitchFamily="18" charset="0"/>
                <a:cs typeface="Times New Roman" pitchFamily="18" charset="0"/>
              </a:rPr>
              <a:t>Kết luận</a:t>
            </a:r>
            <a:endParaRPr sz="3200" dirty="0">
              <a:solidFill>
                <a:schemeClr val="tx1"/>
              </a:solidFill>
              <a:latin typeface="Times New Roman" pitchFamily="18" charset="0"/>
              <a:cs typeface="Times New Roman" pitchFamily="18" charset="0"/>
            </a:endParaRPr>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220834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67"/>
          <p:cNvSpPr txBox="1">
            <a:spLocks noGrp="1"/>
          </p:cNvSpPr>
          <p:nvPr>
            <p:ph type="title"/>
          </p:nvPr>
        </p:nvSpPr>
        <p:spPr>
          <a:xfrm>
            <a:off x="76200" y="1485140"/>
            <a:ext cx="3588600" cy="17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a:latin typeface="Times New Roman" pitchFamily="18" charset="0"/>
                <a:cs typeface="Times New Roman" pitchFamily="18" charset="0"/>
              </a:rPr>
              <a:t>Demo</a:t>
            </a:r>
            <a:endParaRPr sz="9600">
              <a:latin typeface="Times New Roman" pitchFamily="18" charset="0"/>
              <a:cs typeface="Times New Roman" pitchFamily="18" charset="0"/>
            </a:endParaRPr>
          </a:p>
        </p:txBody>
      </p:sp>
      <p:grpSp>
        <p:nvGrpSpPr>
          <p:cNvPr id="968" name="Google Shape;968;p67"/>
          <p:cNvGrpSpPr/>
          <p:nvPr/>
        </p:nvGrpSpPr>
        <p:grpSpPr>
          <a:xfrm rot="5400000">
            <a:off x="8641234" y="411193"/>
            <a:ext cx="278152" cy="345818"/>
            <a:chOff x="0" y="46600"/>
            <a:chExt cx="3121800" cy="5004600"/>
          </a:xfrm>
        </p:grpSpPr>
        <p:sp>
          <p:nvSpPr>
            <p:cNvPr id="969" name="Google Shape;969;p6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1" name="Google Shape;971;p6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pic>
        <p:nvPicPr>
          <p:cNvPr id="1022" name="Google Shape;1022;p70" descr="macbook-336704_1920.jpg"/>
          <p:cNvPicPr preferRelativeResize="0"/>
          <p:nvPr/>
        </p:nvPicPr>
        <p:blipFill rotWithShape="1">
          <a:blip r:embed="rId3">
            <a:alphaModFix/>
          </a:blip>
          <a:srcRect l="36973" t="-15778" r="19539" b="-1358"/>
          <a:stretch/>
        </p:blipFill>
        <p:spPr>
          <a:xfrm rot="5400000">
            <a:off x="1514400" y="-1514550"/>
            <a:ext cx="3924300" cy="6953400"/>
          </a:xfrm>
          <a:prstGeom prst="rtTriangle">
            <a:avLst/>
          </a:prstGeom>
          <a:noFill/>
          <a:ln>
            <a:noFill/>
          </a:ln>
        </p:spPr>
      </p:pic>
      <p:sp>
        <p:nvSpPr>
          <p:cNvPr id="1023" name="Google Shape;1023;p70"/>
          <p:cNvSpPr/>
          <p:nvPr/>
        </p:nvSpPr>
        <p:spPr>
          <a:xfrm>
            <a:off x="5267325" y="1271702"/>
            <a:ext cx="885600" cy="885600"/>
          </a:xfrm>
          <a:custGeom>
            <a:avLst/>
            <a:gdLst/>
            <a:ahLst/>
            <a:cxnLst/>
            <a:rect l="l" t="t" r="r" b="b"/>
            <a:pathLst>
              <a:path w="120000" h="120000" extrusionOk="0">
                <a:moveTo>
                  <a:pt x="26398" y="81259"/>
                </a:moveTo>
                <a:lnTo>
                  <a:pt x="29202" y="78450"/>
                </a:lnTo>
                <a:cubicBezTo>
                  <a:pt x="29685" y="77966"/>
                  <a:pt x="29975" y="77384"/>
                  <a:pt x="29975" y="76610"/>
                </a:cubicBezTo>
                <a:cubicBezTo>
                  <a:pt x="29975" y="74963"/>
                  <a:pt x="28912" y="73801"/>
                  <a:pt x="27268" y="73801"/>
                </a:cubicBezTo>
                <a:cubicBezTo>
                  <a:pt x="26398" y="73801"/>
                  <a:pt x="25914" y="74092"/>
                  <a:pt x="25334" y="74673"/>
                </a:cubicBezTo>
                <a:lnTo>
                  <a:pt x="22626" y="77384"/>
                </a:lnTo>
                <a:cubicBezTo>
                  <a:pt x="22046" y="77966"/>
                  <a:pt x="21756" y="78450"/>
                  <a:pt x="21756" y="79322"/>
                </a:cubicBezTo>
                <a:cubicBezTo>
                  <a:pt x="21756" y="80968"/>
                  <a:pt x="22917" y="82033"/>
                  <a:pt x="24560" y="82033"/>
                </a:cubicBezTo>
                <a:cubicBezTo>
                  <a:pt x="25334" y="82033"/>
                  <a:pt x="25914" y="81743"/>
                  <a:pt x="26398" y="81259"/>
                </a:cubicBezTo>
                <a:close/>
                <a:moveTo>
                  <a:pt x="43609" y="79322"/>
                </a:moveTo>
                <a:cubicBezTo>
                  <a:pt x="43609" y="77675"/>
                  <a:pt x="42546" y="76610"/>
                  <a:pt x="40902" y="76610"/>
                </a:cubicBezTo>
                <a:cubicBezTo>
                  <a:pt x="40032" y="76610"/>
                  <a:pt x="39548" y="76803"/>
                  <a:pt x="38968" y="77384"/>
                </a:cubicBezTo>
                <a:lnTo>
                  <a:pt x="11700" y="104697"/>
                </a:lnTo>
                <a:cubicBezTo>
                  <a:pt x="11120" y="105278"/>
                  <a:pt x="10829" y="105859"/>
                  <a:pt x="10829" y="106634"/>
                </a:cubicBezTo>
                <a:cubicBezTo>
                  <a:pt x="10829" y="108280"/>
                  <a:pt x="11990" y="109346"/>
                  <a:pt x="13634" y="109346"/>
                </a:cubicBezTo>
                <a:cubicBezTo>
                  <a:pt x="14407" y="109346"/>
                  <a:pt x="14987" y="109152"/>
                  <a:pt x="15471" y="108571"/>
                </a:cubicBezTo>
                <a:lnTo>
                  <a:pt x="42836" y="81259"/>
                </a:lnTo>
                <a:cubicBezTo>
                  <a:pt x="43319" y="80677"/>
                  <a:pt x="43609" y="80096"/>
                  <a:pt x="43609" y="79322"/>
                </a:cubicBezTo>
                <a:close/>
                <a:moveTo>
                  <a:pt x="43609" y="90266"/>
                </a:moveTo>
                <a:cubicBezTo>
                  <a:pt x="42836" y="90266"/>
                  <a:pt x="42256" y="90556"/>
                  <a:pt x="41676" y="91041"/>
                </a:cubicBezTo>
                <a:lnTo>
                  <a:pt x="33553" y="99273"/>
                </a:lnTo>
                <a:cubicBezTo>
                  <a:pt x="32973" y="99854"/>
                  <a:pt x="32683" y="100338"/>
                  <a:pt x="32683" y="101210"/>
                </a:cubicBezTo>
                <a:cubicBezTo>
                  <a:pt x="32683" y="102857"/>
                  <a:pt x="33843" y="103922"/>
                  <a:pt x="35390" y="103922"/>
                </a:cubicBezTo>
                <a:cubicBezTo>
                  <a:pt x="36261" y="103922"/>
                  <a:pt x="36841" y="103631"/>
                  <a:pt x="37324" y="103050"/>
                </a:cubicBezTo>
                <a:lnTo>
                  <a:pt x="45543" y="94915"/>
                </a:lnTo>
                <a:cubicBezTo>
                  <a:pt x="46124" y="94334"/>
                  <a:pt x="46317" y="93753"/>
                  <a:pt x="46317" y="92978"/>
                </a:cubicBezTo>
                <a:cubicBezTo>
                  <a:pt x="46317" y="91331"/>
                  <a:pt x="45253" y="90266"/>
                  <a:pt x="43609" y="90266"/>
                </a:cubicBezTo>
                <a:close/>
                <a:moveTo>
                  <a:pt x="120000" y="2808"/>
                </a:moveTo>
                <a:cubicBezTo>
                  <a:pt x="120000" y="1162"/>
                  <a:pt x="118936" y="0"/>
                  <a:pt x="117292" y="0"/>
                </a:cubicBezTo>
                <a:cubicBezTo>
                  <a:pt x="116712" y="0"/>
                  <a:pt x="116518" y="0"/>
                  <a:pt x="116228" y="290"/>
                </a:cubicBezTo>
                <a:lnTo>
                  <a:pt x="116228" y="290"/>
                </a:lnTo>
                <a:lnTo>
                  <a:pt x="1547" y="49491"/>
                </a:lnTo>
                <a:lnTo>
                  <a:pt x="1547" y="49491"/>
                </a:lnTo>
                <a:lnTo>
                  <a:pt x="1547" y="49491"/>
                </a:lnTo>
                <a:lnTo>
                  <a:pt x="1547" y="49491"/>
                </a:lnTo>
                <a:cubicBezTo>
                  <a:pt x="773" y="50072"/>
                  <a:pt x="0" y="50847"/>
                  <a:pt x="0" y="52009"/>
                </a:cubicBezTo>
                <a:cubicBezTo>
                  <a:pt x="0" y="53365"/>
                  <a:pt x="773" y="54140"/>
                  <a:pt x="1837" y="54430"/>
                </a:cubicBezTo>
                <a:lnTo>
                  <a:pt x="1837" y="54430"/>
                </a:lnTo>
                <a:lnTo>
                  <a:pt x="46897" y="73026"/>
                </a:lnTo>
                <a:lnTo>
                  <a:pt x="65463" y="118159"/>
                </a:lnTo>
                <a:lnTo>
                  <a:pt x="65463" y="118159"/>
                </a:lnTo>
                <a:cubicBezTo>
                  <a:pt x="65753" y="119225"/>
                  <a:pt x="66817" y="120000"/>
                  <a:pt x="67880" y="120000"/>
                </a:cubicBezTo>
                <a:cubicBezTo>
                  <a:pt x="69041" y="120000"/>
                  <a:pt x="69814" y="119515"/>
                  <a:pt x="70394" y="118353"/>
                </a:cubicBezTo>
                <a:lnTo>
                  <a:pt x="70394" y="118353"/>
                </a:lnTo>
                <a:lnTo>
                  <a:pt x="70394" y="118353"/>
                </a:lnTo>
                <a:lnTo>
                  <a:pt x="70394" y="118353"/>
                </a:lnTo>
                <a:lnTo>
                  <a:pt x="119516" y="3583"/>
                </a:lnTo>
                <a:lnTo>
                  <a:pt x="119516" y="3583"/>
                </a:lnTo>
                <a:cubicBezTo>
                  <a:pt x="120000" y="3583"/>
                  <a:pt x="120000" y="3292"/>
                  <a:pt x="120000" y="2808"/>
                </a:cubicBezTo>
                <a:close/>
                <a:moveTo>
                  <a:pt x="9766" y="52009"/>
                </a:moveTo>
                <a:lnTo>
                  <a:pt x="105302" y="10944"/>
                </a:lnTo>
                <a:lnTo>
                  <a:pt x="48251" y="68087"/>
                </a:lnTo>
                <a:lnTo>
                  <a:pt x="9766" y="52009"/>
                </a:lnTo>
                <a:close/>
                <a:moveTo>
                  <a:pt x="68170" y="110508"/>
                </a:moveTo>
                <a:lnTo>
                  <a:pt x="52312" y="71670"/>
                </a:lnTo>
                <a:lnTo>
                  <a:pt x="109363" y="14527"/>
                </a:lnTo>
                <a:lnTo>
                  <a:pt x="68170" y="110508"/>
                </a:lnTo>
                <a:close/>
              </a:path>
            </a:pathLst>
          </a:custGeom>
          <a:solidFill>
            <a:srgbClr val="5477A7">
              <a:alpha val="80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70"/>
          <p:cNvSpPr txBox="1"/>
          <p:nvPr/>
        </p:nvSpPr>
        <p:spPr>
          <a:xfrm>
            <a:off x="1066800" y="3333750"/>
            <a:ext cx="8077200" cy="18097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400" b="1">
                <a:solidFill>
                  <a:srgbClr val="4E6E9A"/>
                </a:solidFill>
                <a:latin typeface="Times New Roman" pitchFamily="18" charset="0"/>
                <a:ea typeface="Muli"/>
                <a:cs typeface="Times New Roman" pitchFamily="18" charset="0"/>
                <a:sym typeface="Muli"/>
              </a:rPr>
              <a:t>Cảm ơn quý thầy cô và các bạn đã lắng nghe!!!</a:t>
            </a:r>
            <a:endParaRPr sz="4400">
              <a:solidFill>
                <a:srgbClr val="4E6E9A"/>
              </a:solidFill>
              <a:latin typeface="Times New Roman" pitchFamily="18" charset="0"/>
              <a:ea typeface="Muli"/>
              <a:cs typeface="Times New Roman" pitchFamily="18" charset="0"/>
              <a:sym typeface="Mul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451</Words>
  <Application>Microsoft Office PowerPoint</Application>
  <PresentationFormat>On-screen Show (16:9)</PresentationFormat>
  <Paragraphs>38</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Times New Roman</vt:lpstr>
      <vt:lpstr>Muli</vt:lpstr>
      <vt:lpstr>Arial</vt:lpstr>
      <vt:lpstr>Wingdings</vt:lpstr>
      <vt:lpstr>Times New Roman (Headings)</vt:lpstr>
      <vt:lpstr>Simple Light</vt:lpstr>
      <vt:lpstr>TRƯỜNG ĐẠI HỌC SƯ PHẠM KỸ THUẬT HƯNG YÊN KHOA CÔNG NGHỆ THÔNG TIN </vt:lpstr>
      <vt:lpstr>NỘI DUNG</vt:lpstr>
      <vt:lpstr>Tổng quan về đề tài</vt:lpstr>
      <vt:lpstr>Giới thiệu về cảm biến độ ẩm Soil Moisture Sensor</vt:lpstr>
      <vt:lpstr>Giới thiệu về cảm biến lưu lượng nước</vt:lpstr>
      <vt:lpstr>Phân tích và thiết kế </vt:lpstr>
      <vt:lpstr>Kết luận</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 Presentation Template</dc:title>
  <dc:creator>Linh Nguyễn</dc:creator>
  <cp:lastModifiedBy>Lê Văn Thanh Duy</cp:lastModifiedBy>
  <cp:revision>74</cp:revision>
  <dcterms:modified xsi:type="dcterms:W3CDTF">2023-06-02T16:55:07Z</dcterms:modified>
</cp:coreProperties>
</file>