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17.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sldIdLst>
    <p:sldId id="256" r:id="rId2"/>
    <p:sldId id="282" r:id="rId3"/>
    <p:sldId id="260" r:id="rId4"/>
    <p:sldId id="295" r:id="rId5"/>
    <p:sldId id="296" r:id="rId6"/>
    <p:sldId id="261" r:id="rId7"/>
    <p:sldId id="277" r:id="rId8"/>
    <p:sldId id="298" r:id="rId9"/>
    <p:sldId id="306" r:id="rId10"/>
    <p:sldId id="305" r:id="rId11"/>
    <p:sldId id="304" r:id="rId12"/>
    <p:sldId id="280" r:id="rId13"/>
    <p:sldId id="308" r:id="rId14"/>
    <p:sldId id="309" r:id="rId15"/>
    <p:sldId id="283" r:id="rId16"/>
    <p:sldId id="258" r:id="rId17"/>
    <p:sldId id="281" r:id="rId18"/>
    <p:sldId id="312" r:id="rId19"/>
    <p:sldId id="285" r:id="rId20"/>
    <p:sldId id="311" r:id="rId21"/>
    <p:sldId id="284" r:id="rId22"/>
    <p:sldId id="313" r:id="rId23"/>
    <p:sldId id="288" r:id="rId24"/>
    <p:sldId id="287" r:id="rId25"/>
    <p:sldId id="286" r:id="rId26"/>
    <p:sldId id="289" r:id="rId27"/>
    <p:sldId id="315" r:id="rId28"/>
    <p:sldId id="314" r:id="rId29"/>
    <p:sldId id="292" r:id="rId30"/>
    <p:sldId id="291" r:id="rId31"/>
    <p:sldId id="316" r:id="rId32"/>
    <p:sldId id="317" r:id="rId33"/>
    <p:sldId id="290" r:id="rId34"/>
    <p:sldId id="279" r:id="rId35"/>
    <p:sldId id="293" r:id="rId36"/>
  </p:sldIdLst>
  <p:sldSz cx="18288000" cy="10287000"/>
  <p:notesSz cx="6858000" cy="9144000"/>
  <p:embeddedFontLst>
    <p:embeddedFont>
      <p:font typeface="Cabin" panose="020B0604020202020204" charset="0"/>
      <p:regular r:id="rId38"/>
    </p:embeddedFont>
    <p:embeddedFont>
      <p:font typeface="Muli Bold" panose="020B0604020202020204" charset="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Kiểu Trung bình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8FC32-8230-4832-A8B0-B7DD078B773B}" type="datetimeFigureOut">
              <a:rPr lang="en-US" smtClean="0"/>
              <a:t>7/9/2024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DCAF44-6110-44FE-BA04-3DB2C1EC9847}" type="slidenum">
              <a:rPr lang="en-US" smtClean="0"/>
              <a:t>‹#›</a:t>
            </a:fld>
            <a:endParaRPr lang="en-US"/>
          </a:p>
        </p:txBody>
      </p:sp>
    </p:spTree>
    <p:extLst>
      <p:ext uri="{BB962C8B-B14F-4D97-AF65-F5344CB8AC3E}">
        <p14:creationId xmlns:p14="http://schemas.microsoft.com/office/powerpoint/2010/main" val="3096156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17</a:t>
            </a:fld>
            <a:endParaRPr lang="en-US"/>
          </a:p>
        </p:txBody>
      </p:sp>
    </p:spTree>
    <p:extLst>
      <p:ext uri="{BB962C8B-B14F-4D97-AF65-F5344CB8AC3E}">
        <p14:creationId xmlns:p14="http://schemas.microsoft.com/office/powerpoint/2010/main" val="2080604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26</a:t>
            </a:fld>
            <a:endParaRPr lang="en-US"/>
          </a:p>
        </p:txBody>
      </p:sp>
    </p:spTree>
    <p:extLst>
      <p:ext uri="{BB962C8B-B14F-4D97-AF65-F5344CB8AC3E}">
        <p14:creationId xmlns:p14="http://schemas.microsoft.com/office/powerpoint/2010/main" val="272486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27</a:t>
            </a:fld>
            <a:endParaRPr lang="en-US"/>
          </a:p>
        </p:txBody>
      </p:sp>
    </p:spTree>
    <p:extLst>
      <p:ext uri="{BB962C8B-B14F-4D97-AF65-F5344CB8AC3E}">
        <p14:creationId xmlns:p14="http://schemas.microsoft.com/office/powerpoint/2010/main" val="491828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28</a:t>
            </a:fld>
            <a:endParaRPr lang="en-US"/>
          </a:p>
        </p:txBody>
      </p:sp>
    </p:spTree>
    <p:extLst>
      <p:ext uri="{BB962C8B-B14F-4D97-AF65-F5344CB8AC3E}">
        <p14:creationId xmlns:p14="http://schemas.microsoft.com/office/powerpoint/2010/main" val="2648329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29</a:t>
            </a:fld>
            <a:endParaRPr lang="en-US"/>
          </a:p>
        </p:txBody>
      </p:sp>
    </p:spTree>
    <p:extLst>
      <p:ext uri="{BB962C8B-B14F-4D97-AF65-F5344CB8AC3E}">
        <p14:creationId xmlns:p14="http://schemas.microsoft.com/office/powerpoint/2010/main" val="2864464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30</a:t>
            </a:fld>
            <a:endParaRPr lang="en-US"/>
          </a:p>
        </p:txBody>
      </p:sp>
    </p:spTree>
    <p:extLst>
      <p:ext uri="{BB962C8B-B14F-4D97-AF65-F5344CB8AC3E}">
        <p14:creationId xmlns:p14="http://schemas.microsoft.com/office/powerpoint/2010/main" val="2209272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31</a:t>
            </a:fld>
            <a:endParaRPr lang="en-US"/>
          </a:p>
        </p:txBody>
      </p:sp>
    </p:spTree>
    <p:extLst>
      <p:ext uri="{BB962C8B-B14F-4D97-AF65-F5344CB8AC3E}">
        <p14:creationId xmlns:p14="http://schemas.microsoft.com/office/powerpoint/2010/main" val="4135342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32</a:t>
            </a:fld>
            <a:endParaRPr lang="en-US"/>
          </a:p>
        </p:txBody>
      </p:sp>
    </p:spTree>
    <p:extLst>
      <p:ext uri="{BB962C8B-B14F-4D97-AF65-F5344CB8AC3E}">
        <p14:creationId xmlns:p14="http://schemas.microsoft.com/office/powerpoint/2010/main" val="767899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33</a:t>
            </a:fld>
            <a:endParaRPr lang="en-US"/>
          </a:p>
        </p:txBody>
      </p:sp>
    </p:spTree>
    <p:extLst>
      <p:ext uri="{BB962C8B-B14F-4D97-AF65-F5344CB8AC3E}">
        <p14:creationId xmlns:p14="http://schemas.microsoft.com/office/powerpoint/2010/main" val="3988152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18</a:t>
            </a:fld>
            <a:endParaRPr lang="en-US"/>
          </a:p>
        </p:txBody>
      </p:sp>
    </p:spTree>
    <p:extLst>
      <p:ext uri="{BB962C8B-B14F-4D97-AF65-F5344CB8AC3E}">
        <p14:creationId xmlns:p14="http://schemas.microsoft.com/office/powerpoint/2010/main" val="328369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19</a:t>
            </a:fld>
            <a:endParaRPr lang="en-US"/>
          </a:p>
        </p:txBody>
      </p:sp>
    </p:spTree>
    <p:extLst>
      <p:ext uri="{BB962C8B-B14F-4D97-AF65-F5344CB8AC3E}">
        <p14:creationId xmlns:p14="http://schemas.microsoft.com/office/powerpoint/2010/main" val="382876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20</a:t>
            </a:fld>
            <a:endParaRPr lang="en-US"/>
          </a:p>
        </p:txBody>
      </p:sp>
    </p:spTree>
    <p:extLst>
      <p:ext uri="{BB962C8B-B14F-4D97-AF65-F5344CB8AC3E}">
        <p14:creationId xmlns:p14="http://schemas.microsoft.com/office/powerpoint/2010/main" val="2248650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21</a:t>
            </a:fld>
            <a:endParaRPr lang="en-US"/>
          </a:p>
        </p:txBody>
      </p:sp>
    </p:spTree>
    <p:extLst>
      <p:ext uri="{BB962C8B-B14F-4D97-AF65-F5344CB8AC3E}">
        <p14:creationId xmlns:p14="http://schemas.microsoft.com/office/powerpoint/2010/main" val="3300322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22</a:t>
            </a:fld>
            <a:endParaRPr lang="en-US"/>
          </a:p>
        </p:txBody>
      </p:sp>
    </p:spTree>
    <p:extLst>
      <p:ext uri="{BB962C8B-B14F-4D97-AF65-F5344CB8AC3E}">
        <p14:creationId xmlns:p14="http://schemas.microsoft.com/office/powerpoint/2010/main" val="3089020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23</a:t>
            </a:fld>
            <a:endParaRPr lang="en-US"/>
          </a:p>
        </p:txBody>
      </p:sp>
    </p:spTree>
    <p:extLst>
      <p:ext uri="{BB962C8B-B14F-4D97-AF65-F5344CB8AC3E}">
        <p14:creationId xmlns:p14="http://schemas.microsoft.com/office/powerpoint/2010/main" val="2819993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24</a:t>
            </a:fld>
            <a:endParaRPr lang="en-US"/>
          </a:p>
        </p:txBody>
      </p:sp>
    </p:spTree>
    <p:extLst>
      <p:ext uri="{BB962C8B-B14F-4D97-AF65-F5344CB8AC3E}">
        <p14:creationId xmlns:p14="http://schemas.microsoft.com/office/powerpoint/2010/main" val="343175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EDCAF44-6110-44FE-BA04-3DB2C1EC9847}" type="slidenum">
              <a:rPr lang="en-US" smtClean="0"/>
              <a:t>25</a:t>
            </a:fld>
            <a:endParaRPr lang="en-US"/>
          </a:p>
        </p:txBody>
      </p:sp>
    </p:spTree>
    <p:extLst>
      <p:ext uri="{BB962C8B-B14F-4D97-AF65-F5344CB8AC3E}">
        <p14:creationId xmlns:p14="http://schemas.microsoft.com/office/powerpoint/2010/main" val="30297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slide" Target="slide3.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slide" Target="slide3.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slide" Target="slide3.xml"/><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slide" Target="slide3.xml"/><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 Target="slide34.xml"/><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4.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7.svg"/><Relationship Id="rId5" Type="http://schemas.openxmlformats.org/officeDocument/2006/relationships/image" Target="../media/image8.png"/><Relationship Id="rId10" Type="http://schemas.openxmlformats.org/officeDocument/2006/relationships/image" Target="../media/image16.png"/><Relationship Id="rId4" Type="http://schemas.openxmlformats.org/officeDocument/2006/relationships/image" Target="../media/image15.svg"/><Relationship Id="rId9" Type="http://schemas.openxmlformats.org/officeDocument/2006/relationships/slide" Target="slide19.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2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2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2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3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3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3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9.svg"/></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slide" Target="slide3.xml"/><Relationship Id="rId4" Type="http://schemas.openxmlformats.org/officeDocument/2006/relationships/image" Target="../media/image19.svg"/><Relationship Id="rId9" Type="http://schemas.openxmlformats.org/officeDocument/2006/relationships/image" Target="../media/image23.svg"/></Relationships>
</file>

<file path=ppt/slides/_rels/slide3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5.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slide" Target="slide3.xml"/><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slide" Target="slide3.xml"/><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slide" Target="slide3.xml"/><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slide" Target="slide3.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05495" y="1315441"/>
            <a:ext cx="9009410" cy="6082798"/>
            <a:chOff x="0" y="0"/>
            <a:chExt cx="3286657" cy="2219021"/>
          </a:xfrm>
        </p:grpSpPr>
        <p:sp>
          <p:nvSpPr>
            <p:cNvPr id="4" name="Freeform 4"/>
            <p:cNvSpPr/>
            <p:nvPr/>
          </p:nvSpPr>
          <p:spPr>
            <a:xfrm>
              <a:off x="0" y="0"/>
              <a:ext cx="3286657" cy="2219021"/>
            </a:xfrm>
            <a:custGeom>
              <a:avLst/>
              <a:gdLst/>
              <a:ahLst/>
              <a:cxnLst/>
              <a:rect l="l" t="t" r="r" b="b"/>
              <a:pathLst>
                <a:path w="3286657" h="2219021">
                  <a:moveTo>
                    <a:pt x="0" y="0"/>
                  </a:moveTo>
                  <a:lnTo>
                    <a:pt x="3286657" y="0"/>
                  </a:lnTo>
                  <a:lnTo>
                    <a:pt x="3286657" y="2219021"/>
                  </a:lnTo>
                  <a:lnTo>
                    <a:pt x="0" y="2219021"/>
                  </a:lnTo>
                  <a:close/>
                </a:path>
              </a:pathLst>
            </a:custGeom>
            <a:solidFill>
              <a:srgbClr val="FFFFFF"/>
            </a:solidFill>
          </p:spPr>
        </p:sp>
      </p:grpSp>
      <p:sp>
        <p:nvSpPr>
          <p:cNvPr id="5" name="Freeform 5"/>
          <p:cNvSpPr/>
          <p:nvPr/>
        </p:nvSpPr>
        <p:spPr>
          <a:xfrm flipH="1">
            <a:off x="-2156129" y="8872350"/>
            <a:ext cx="6662470" cy="1611106"/>
          </a:xfrm>
          <a:custGeom>
            <a:avLst/>
            <a:gdLst/>
            <a:ahLst/>
            <a:cxnLst/>
            <a:rect l="l" t="t" r="r" b="b"/>
            <a:pathLst>
              <a:path w="6662470" h="1611106">
                <a:moveTo>
                  <a:pt x="6662470" y="0"/>
                </a:moveTo>
                <a:lnTo>
                  <a:pt x="0" y="0"/>
                </a:lnTo>
                <a:lnTo>
                  <a:pt x="0" y="1611107"/>
                </a:lnTo>
                <a:lnTo>
                  <a:pt x="6662470" y="1611107"/>
                </a:lnTo>
                <a:lnTo>
                  <a:pt x="666247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a:off x="14791434" y="-196457"/>
            <a:ext cx="5652695" cy="1366924"/>
          </a:xfrm>
          <a:custGeom>
            <a:avLst/>
            <a:gdLst/>
            <a:ahLst/>
            <a:cxnLst/>
            <a:rect l="l" t="t" r="r" b="b"/>
            <a:pathLst>
              <a:path w="5652695" h="1366924">
                <a:moveTo>
                  <a:pt x="5652695" y="0"/>
                </a:moveTo>
                <a:lnTo>
                  <a:pt x="0" y="0"/>
                </a:lnTo>
                <a:lnTo>
                  <a:pt x="0" y="1366925"/>
                </a:lnTo>
                <a:lnTo>
                  <a:pt x="5652695" y="1366925"/>
                </a:lnTo>
                <a:lnTo>
                  <a:pt x="5652695"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0261150" y="1315441"/>
            <a:ext cx="7087021" cy="7701883"/>
            <a:chOff x="0" y="0"/>
            <a:chExt cx="2585364" cy="2809668"/>
          </a:xfrm>
        </p:grpSpPr>
        <p:sp>
          <p:nvSpPr>
            <p:cNvPr id="8" name="Freeform 8"/>
            <p:cNvSpPr/>
            <p:nvPr/>
          </p:nvSpPr>
          <p:spPr>
            <a:xfrm>
              <a:off x="0" y="0"/>
              <a:ext cx="2585364" cy="2809668"/>
            </a:xfrm>
            <a:custGeom>
              <a:avLst/>
              <a:gdLst/>
              <a:ahLst/>
              <a:cxnLst/>
              <a:rect l="l" t="t" r="r" b="b"/>
              <a:pathLst>
                <a:path w="2585364" h="2809668">
                  <a:moveTo>
                    <a:pt x="0" y="0"/>
                  </a:moveTo>
                  <a:lnTo>
                    <a:pt x="2585364" y="0"/>
                  </a:lnTo>
                  <a:lnTo>
                    <a:pt x="2585364" y="2809668"/>
                  </a:lnTo>
                  <a:lnTo>
                    <a:pt x="0" y="2809668"/>
                  </a:lnTo>
                  <a:close/>
                </a:path>
              </a:pathLst>
            </a:custGeom>
            <a:solidFill>
              <a:srgbClr val="FFFFFF"/>
            </a:solidFill>
          </p:spPr>
        </p:sp>
      </p:grpSp>
      <p:grpSp>
        <p:nvGrpSpPr>
          <p:cNvPr id="9" name="Group 9"/>
          <p:cNvGrpSpPr/>
          <p:nvPr/>
        </p:nvGrpSpPr>
        <p:grpSpPr>
          <a:xfrm>
            <a:off x="4765643" y="8090431"/>
            <a:ext cx="5149262" cy="926893"/>
            <a:chOff x="0" y="0"/>
            <a:chExt cx="6865682" cy="1235858"/>
          </a:xfrm>
        </p:grpSpPr>
        <p:grpSp>
          <p:nvGrpSpPr>
            <p:cNvPr id="10" name="Group 10"/>
            <p:cNvGrpSpPr/>
            <p:nvPr/>
          </p:nvGrpSpPr>
          <p:grpSpPr>
            <a:xfrm>
              <a:off x="0" y="0"/>
              <a:ext cx="6865682" cy="1235858"/>
              <a:chOff x="0" y="0"/>
              <a:chExt cx="1878465" cy="338133"/>
            </a:xfrm>
          </p:grpSpPr>
          <p:sp>
            <p:nvSpPr>
              <p:cNvPr id="11" name="Freeform 11"/>
              <p:cNvSpPr/>
              <p:nvPr/>
            </p:nvSpPr>
            <p:spPr>
              <a:xfrm>
                <a:off x="0" y="0"/>
                <a:ext cx="1878465" cy="338133"/>
              </a:xfrm>
              <a:custGeom>
                <a:avLst/>
                <a:gdLst/>
                <a:ahLst/>
                <a:cxnLst/>
                <a:rect l="l" t="t" r="r" b="b"/>
                <a:pathLst>
                  <a:path w="1878465" h="338133">
                    <a:moveTo>
                      <a:pt x="0" y="0"/>
                    </a:moveTo>
                    <a:lnTo>
                      <a:pt x="1878465" y="0"/>
                    </a:lnTo>
                    <a:lnTo>
                      <a:pt x="1878465" y="338133"/>
                    </a:lnTo>
                    <a:lnTo>
                      <a:pt x="0" y="338133"/>
                    </a:lnTo>
                    <a:close/>
                  </a:path>
                </a:pathLst>
              </a:custGeom>
              <a:solidFill>
                <a:srgbClr val="FFFFFF"/>
              </a:solidFill>
            </p:spPr>
          </p:sp>
        </p:grpSp>
        <p:sp>
          <p:nvSpPr>
            <p:cNvPr id="12" name="Freeform 12"/>
            <p:cNvSpPr/>
            <p:nvPr/>
          </p:nvSpPr>
          <p:spPr>
            <a:xfrm>
              <a:off x="408587" y="418989"/>
              <a:ext cx="450823" cy="450823"/>
            </a:xfrm>
            <a:custGeom>
              <a:avLst/>
              <a:gdLst/>
              <a:ahLst/>
              <a:cxnLst/>
              <a:rect l="l" t="t" r="r" b="b"/>
              <a:pathLst>
                <a:path w="450823" h="450823">
                  <a:moveTo>
                    <a:pt x="0" y="0"/>
                  </a:moveTo>
                  <a:lnTo>
                    <a:pt x="450822" y="0"/>
                  </a:lnTo>
                  <a:lnTo>
                    <a:pt x="450822" y="450823"/>
                  </a:lnTo>
                  <a:lnTo>
                    <a:pt x="0" y="4508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1142357" y="487965"/>
              <a:ext cx="5432627" cy="381847"/>
            </a:xfrm>
            <a:prstGeom prst="rect">
              <a:avLst/>
            </a:prstGeom>
          </p:spPr>
          <p:txBody>
            <a:bodyPr lIns="0" tIns="0" rIns="0" bIns="0" rtlCol="0" anchor="t">
              <a:spAutoFit/>
            </a:bodyPr>
            <a:lstStyle/>
            <a:p>
              <a:pPr algn="l">
                <a:lnSpc>
                  <a:spcPts val="2372"/>
                </a:lnSpc>
                <a:spcBef>
                  <a:spcPct val="0"/>
                </a:spcBef>
              </a:pPr>
              <a:endParaRPr lang="en-US" sz="1824" dirty="0">
                <a:solidFill>
                  <a:srgbClr val="000000"/>
                </a:solidFill>
                <a:latin typeface="Cabin"/>
              </a:endParaRPr>
            </a:p>
          </p:txBody>
        </p:sp>
      </p:grpSp>
      <p:sp>
        <p:nvSpPr>
          <p:cNvPr id="14" name="Freeform 14"/>
          <p:cNvSpPr/>
          <p:nvPr/>
        </p:nvSpPr>
        <p:spPr>
          <a:xfrm>
            <a:off x="10692016" y="4401714"/>
            <a:ext cx="6225288" cy="3893634"/>
          </a:xfrm>
          <a:custGeom>
            <a:avLst/>
            <a:gdLst/>
            <a:ahLst/>
            <a:cxnLst/>
            <a:rect l="l" t="t" r="r" b="b"/>
            <a:pathLst>
              <a:path w="6225288" h="3893634">
                <a:moveTo>
                  <a:pt x="0" y="0"/>
                </a:moveTo>
                <a:lnTo>
                  <a:pt x="6225288" y="0"/>
                </a:lnTo>
                <a:lnTo>
                  <a:pt x="6225288" y="3893634"/>
                </a:lnTo>
                <a:lnTo>
                  <a:pt x="0" y="389363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5" name="Freeform 15"/>
          <p:cNvSpPr/>
          <p:nvPr/>
        </p:nvSpPr>
        <p:spPr>
          <a:xfrm>
            <a:off x="16100246" y="300172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6" name="Freeform 16"/>
          <p:cNvSpPr/>
          <p:nvPr/>
        </p:nvSpPr>
        <p:spPr>
          <a:xfrm rot="-203414">
            <a:off x="11173930" y="3499519"/>
            <a:ext cx="321948" cy="461574"/>
          </a:xfrm>
          <a:custGeom>
            <a:avLst/>
            <a:gdLst/>
            <a:ahLst/>
            <a:cxnLst/>
            <a:rect l="l" t="t" r="r" b="b"/>
            <a:pathLst>
              <a:path w="321948" h="461574">
                <a:moveTo>
                  <a:pt x="0" y="0"/>
                </a:moveTo>
                <a:lnTo>
                  <a:pt x="321948" y="0"/>
                </a:lnTo>
                <a:lnTo>
                  <a:pt x="321948" y="461574"/>
                </a:lnTo>
                <a:lnTo>
                  <a:pt x="0" y="46157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17" name="Group 17"/>
          <p:cNvGrpSpPr/>
          <p:nvPr/>
        </p:nvGrpSpPr>
        <p:grpSpPr>
          <a:xfrm>
            <a:off x="887383" y="8090431"/>
            <a:ext cx="3544008" cy="926893"/>
            <a:chOff x="0" y="0"/>
            <a:chExt cx="4725344" cy="1235858"/>
          </a:xfrm>
        </p:grpSpPr>
        <p:grpSp>
          <p:nvGrpSpPr>
            <p:cNvPr id="18" name="Group 18"/>
            <p:cNvGrpSpPr/>
            <p:nvPr/>
          </p:nvGrpSpPr>
          <p:grpSpPr>
            <a:xfrm>
              <a:off x="0" y="0"/>
              <a:ext cx="4725344" cy="1235858"/>
              <a:chOff x="0" y="0"/>
              <a:chExt cx="1292864" cy="338133"/>
            </a:xfrm>
          </p:grpSpPr>
          <p:sp>
            <p:nvSpPr>
              <p:cNvPr id="19" name="Freeform 19"/>
              <p:cNvSpPr/>
              <p:nvPr/>
            </p:nvSpPr>
            <p:spPr>
              <a:xfrm>
                <a:off x="0" y="0"/>
                <a:ext cx="1292864" cy="338133"/>
              </a:xfrm>
              <a:custGeom>
                <a:avLst/>
                <a:gdLst/>
                <a:ahLst/>
                <a:cxnLst/>
                <a:rect l="l" t="t" r="r" b="b"/>
                <a:pathLst>
                  <a:path w="1292864" h="338133">
                    <a:moveTo>
                      <a:pt x="0" y="0"/>
                    </a:moveTo>
                    <a:lnTo>
                      <a:pt x="1292864" y="0"/>
                    </a:lnTo>
                    <a:lnTo>
                      <a:pt x="1292864" y="338133"/>
                    </a:lnTo>
                    <a:lnTo>
                      <a:pt x="0" y="338133"/>
                    </a:lnTo>
                    <a:close/>
                  </a:path>
                </a:pathLst>
              </a:custGeom>
              <a:solidFill>
                <a:srgbClr val="FFFFFF"/>
              </a:solidFill>
            </p:spPr>
          </p:sp>
        </p:grpSp>
        <p:sp>
          <p:nvSpPr>
            <p:cNvPr id="20" name="Freeform 20"/>
            <p:cNvSpPr/>
            <p:nvPr/>
          </p:nvSpPr>
          <p:spPr>
            <a:xfrm>
              <a:off x="289760" y="288340"/>
              <a:ext cx="974589" cy="659177"/>
            </a:xfrm>
            <a:custGeom>
              <a:avLst/>
              <a:gdLst/>
              <a:ahLst/>
              <a:cxnLst/>
              <a:rect l="l" t="t" r="r" b="b"/>
              <a:pathLst>
                <a:path w="974589" h="659177">
                  <a:moveTo>
                    <a:pt x="0" y="0"/>
                  </a:moveTo>
                  <a:lnTo>
                    <a:pt x="974589" y="0"/>
                  </a:lnTo>
                  <a:lnTo>
                    <a:pt x="974589" y="659177"/>
                  </a:lnTo>
                  <a:lnTo>
                    <a:pt x="0" y="65917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1" name="TextBox 21"/>
            <p:cNvSpPr txBox="1"/>
            <p:nvPr/>
          </p:nvSpPr>
          <p:spPr>
            <a:xfrm>
              <a:off x="1576676" y="577244"/>
              <a:ext cx="2836341" cy="425674"/>
            </a:xfrm>
            <a:prstGeom prst="rect">
              <a:avLst/>
            </a:prstGeom>
          </p:spPr>
          <p:txBody>
            <a:bodyPr lIns="0" tIns="0" rIns="0" bIns="0" rtlCol="0" anchor="t">
              <a:spAutoFit/>
            </a:bodyPr>
            <a:lstStyle/>
            <a:p>
              <a:pPr algn="l">
                <a:lnSpc>
                  <a:spcPts val="2239"/>
                </a:lnSpc>
                <a:spcBef>
                  <a:spcPct val="0"/>
                </a:spcBef>
              </a:pPr>
              <a:r>
                <a:rPr lang="en-US" sz="3400" dirty="0" err="1">
                  <a:solidFill>
                    <a:srgbClr val="000000"/>
                  </a:solidFill>
                  <a:latin typeface="Cabin"/>
                </a:rPr>
                <a:t>Nhóm</a:t>
              </a:r>
              <a:r>
                <a:rPr lang="en-US" sz="3400" dirty="0">
                  <a:solidFill>
                    <a:srgbClr val="000000"/>
                  </a:solidFill>
                  <a:latin typeface="Cabin"/>
                </a:rPr>
                <a:t> 3</a:t>
              </a:r>
            </a:p>
          </p:txBody>
        </p:sp>
      </p:grpSp>
      <p:sp>
        <p:nvSpPr>
          <p:cNvPr id="22" name="Freeform 22"/>
          <p:cNvSpPr/>
          <p:nvPr/>
        </p:nvSpPr>
        <p:spPr>
          <a:xfrm>
            <a:off x="12690344" y="1991652"/>
            <a:ext cx="2228632" cy="1815322"/>
          </a:xfrm>
          <a:custGeom>
            <a:avLst/>
            <a:gdLst/>
            <a:ahLst/>
            <a:cxnLst/>
            <a:rect l="l" t="t" r="r" b="b"/>
            <a:pathLst>
              <a:path w="2228632" h="1815322">
                <a:moveTo>
                  <a:pt x="0" y="0"/>
                </a:moveTo>
                <a:lnTo>
                  <a:pt x="2228632" y="0"/>
                </a:lnTo>
                <a:lnTo>
                  <a:pt x="2228632" y="1815322"/>
                </a:lnTo>
                <a:lnTo>
                  <a:pt x="0" y="181532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grpSp>
        <p:nvGrpSpPr>
          <p:cNvPr id="23" name="Group 23"/>
          <p:cNvGrpSpPr/>
          <p:nvPr/>
        </p:nvGrpSpPr>
        <p:grpSpPr>
          <a:xfrm>
            <a:off x="1401318" y="1135492"/>
            <a:ext cx="8017762" cy="5333244"/>
            <a:chOff x="-47681" y="-1598933"/>
            <a:chExt cx="10690350" cy="7110992"/>
          </a:xfrm>
        </p:grpSpPr>
        <p:sp>
          <p:nvSpPr>
            <p:cNvPr id="24" name="TextBox 24"/>
            <p:cNvSpPr txBox="1"/>
            <p:nvPr/>
          </p:nvSpPr>
          <p:spPr>
            <a:xfrm>
              <a:off x="-47681" y="-1598933"/>
              <a:ext cx="10690350" cy="6762792"/>
            </a:xfrm>
            <a:prstGeom prst="rect">
              <a:avLst/>
            </a:prstGeom>
          </p:spPr>
          <p:txBody>
            <a:bodyPr wrap="square" lIns="0" tIns="0" rIns="0" bIns="0" rtlCol="0" anchor="t">
              <a:spAutoFit/>
            </a:bodyPr>
            <a:lstStyle/>
            <a:p>
              <a:pPr algn="l">
                <a:lnSpc>
                  <a:spcPts val="13589"/>
                </a:lnSpc>
              </a:pPr>
              <a:r>
                <a:rPr lang="en-US" sz="9000" spc="-169" dirty="0">
                  <a:solidFill>
                    <a:srgbClr val="003EA8"/>
                  </a:solidFill>
                  <a:latin typeface="Muli Bold"/>
                </a:rPr>
                <a:t>Project: Library Management</a:t>
              </a:r>
            </a:p>
            <a:p>
              <a:pPr algn="l">
                <a:lnSpc>
                  <a:spcPts val="13589"/>
                </a:lnSpc>
              </a:pPr>
              <a:r>
                <a:rPr lang="en-US" sz="9000" spc="-169" dirty="0">
                  <a:solidFill>
                    <a:srgbClr val="003EA8"/>
                  </a:solidFill>
                  <a:latin typeface="Muli Bold"/>
                </a:rPr>
                <a:t>System</a:t>
              </a:r>
            </a:p>
          </p:txBody>
        </p:sp>
        <p:sp>
          <p:nvSpPr>
            <p:cNvPr id="25" name="TextBox 25"/>
            <p:cNvSpPr txBox="1"/>
            <p:nvPr/>
          </p:nvSpPr>
          <p:spPr>
            <a:xfrm>
              <a:off x="0" y="4953259"/>
              <a:ext cx="10594989" cy="558800"/>
            </a:xfrm>
            <a:prstGeom prst="rect">
              <a:avLst/>
            </a:prstGeom>
          </p:spPr>
          <p:txBody>
            <a:bodyPr lIns="0" tIns="0" rIns="0" bIns="0" rtlCol="0" anchor="t">
              <a:spAutoFit/>
            </a:bodyPr>
            <a:lstStyle/>
            <a:p>
              <a:pPr algn="l">
                <a:lnSpc>
                  <a:spcPts val="3359"/>
                </a:lnSpc>
              </a:pPr>
              <a:endParaRPr lang="en-US" sz="2799" dirty="0">
                <a:solidFill>
                  <a:srgbClr val="000000"/>
                </a:solidFill>
                <a:latin typeface="Cabin"/>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dirty="0"/>
          </a:p>
        </p:txBody>
      </p:sp>
      <p:sp>
        <p:nvSpPr>
          <p:cNvPr id="8" name="Freeform 8"/>
          <p:cNvSpPr/>
          <p:nvPr/>
        </p:nvSpPr>
        <p:spPr>
          <a:xfrm>
            <a:off x="-2218246" y="7296334"/>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flipH="1">
            <a:off x="14972495" y="7296334"/>
            <a:ext cx="5533751" cy="1961966"/>
          </a:xfrm>
          <a:custGeom>
            <a:avLst/>
            <a:gdLst/>
            <a:ahLst/>
            <a:cxnLst/>
            <a:rect l="l" t="t" r="r" b="b"/>
            <a:pathLst>
              <a:path w="5533751" h="1961966">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1219294" y="2508347"/>
            <a:ext cx="15795020" cy="6749953"/>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grpSp>
        <p:nvGrpSpPr>
          <p:cNvPr id="5" name="Group 5"/>
          <p:cNvGrpSpPr/>
          <p:nvPr/>
        </p:nvGrpSpPr>
        <p:grpSpPr>
          <a:xfrm>
            <a:off x="1156691" y="407593"/>
            <a:ext cx="15795020" cy="1693161"/>
            <a:chOff x="0" y="0"/>
            <a:chExt cx="5762066" cy="1289585"/>
          </a:xfrm>
        </p:grpSpPr>
        <p:sp>
          <p:nvSpPr>
            <p:cNvPr id="6" name="Freeform 6"/>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sp>
        <p:nvSpPr>
          <p:cNvPr id="10" name="TextBox 10"/>
          <p:cNvSpPr txBox="1"/>
          <p:nvPr/>
        </p:nvSpPr>
        <p:spPr>
          <a:xfrm>
            <a:off x="2108056" y="417346"/>
            <a:ext cx="13892290" cy="1222707"/>
          </a:xfrm>
          <a:prstGeom prst="rect">
            <a:avLst/>
          </a:prstGeom>
        </p:spPr>
        <p:txBody>
          <a:bodyPr lIns="0" tIns="0" rIns="0" bIns="0" rtlCol="0" anchor="t">
            <a:spAutoFit/>
          </a:bodyPr>
          <a:lstStyle/>
          <a:p>
            <a:pPr marL="0" lvl="0" indent="0" algn="ctr">
              <a:lnSpc>
                <a:spcPts val="10800"/>
              </a:lnSpc>
              <a:spcBef>
                <a:spcPct val="0"/>
              </a:spcBef>
            </a:pPr>
            <a:r>
              <a:rPr lang="en-US" sz="6000" dirty="0">
                <a:solidFill>
                  <a:srgbClr val="003EA8"/>
                </a:solidFill>
                <a:latin typeface="Muli Bold"/>
              </a:rPr>
              <a:t>III. </a:t>
            </a:r>
            <a:r>
              <a:rPr lang="en-US" sz="6000" dirty="0" err="1">
                <a:solidFill>
                  <a:srgbClr val="003EA8"/>
                </a:solidFill>
                <a:latin typeface="Muli Bold"/>
              </a:rPr>
              <a:t>Mô</a:t>
            </a:r>
            <a:r>
              <a:rPr lang="en-US" sz="6000" dirty="0">
                <a:solidFill>
                  <a:srgbClr val="003EA8"/>
                </a:solidFill>
                <a:latin typeface="Muli Bold"/>
              </a:rPr>
              <a:t> </a:t>
            </a:r>
            <a:r>
              <a:rPr lang="en-US" sz="6000" dirty="0" err="1">
                <a:solidFill>
                  <a:srgbClr val="003EA8"/>
                </a:solidFill>
                <a:latin typeface="Muli Bold"/>
              </a:rPr>
              <a:t>tả</a:t>
            </a:r>
            <a:r>
              <a:rPr lang="en-US" sz="6000" dirty="0">
                <a:solidFill>
                  <a:srgbClr val="003EA8"/>
                </a:solidFill>
                <a:latin typeface="Muli Bold"/>
              </a:rPr>
              <a:t> </a:t>
            </a:r>
            <a:r>
              <a:rPr lang="en-US" sz="6000" dirty="0" err="1">
                <a:solidFill>
                  <a:srgbClr val="003EA8"/>
                </a:solidFill>
                <a:latin typeface="Muli Bold"/>
              </a:rPr>
              <a:t>bài</a:t>
            </a:r>
            <a:r>
              <a:rPr lang="en-US" sz="6000" dirty="0">
                <a:solidFill>
                  <a:srgbClr val="003EA8"/>
                </a:solidFill>
                <a:latin typeface="Muli Bold"/>
              </a:rPr>
              <a:t> </a:t>
            </a:r>
            <a:r>
              <a:rPr lang="en-US" sz="6000" dirty="0" err="1">
                <a:solidFill>
                  <a:srgbClr val="003EA8"/>
                </a:solidFill>
                <a:latin typeface="Muli Bold"/>
              </a:rPr>
              <a:t>toán</a:t>
            </a:r>
            <a:endParaRPr lang="en-US" sz="6000" dirty="0">
              <a:solidFill>
                <a:srgbClr val="003EA8"/>
              </a:solidFill>
              <a:latin typeface="Muli Bold"/>
            </a:endParaRPr>
          </a:p>
        </p:txBody>
      </p:sp>
      <p:grpSp>
        <p:nvGrpSpPr>
          <p:cNvPr id="11" name="Group 11"/>
          <p:cNvGrpSpPr/>
          <p:nvPr/>
        </p:nvGrpSpPr>
        <p:grpSpPr>
          <a:xfrm>
            <a:off x="7374448" y="9044945"/>
            <a:ext cx="3539104" cy="617207"/>
            <a:chOff x="0" y="0"/>
            <a:chExt cx="4718805" cy="822943"/>
          </a:xfrm>
        </p:grpSpPr>
        <p:grpSp>
          <p:nvGrpSpPr>
            <p:cNvPr id="12" name="Group 12"/>
            <p:cNvGrpSpPr/>
            <p:nvPr/>
          </p:nvGrpSpPr>
          <p:grpSpPr>
            <a:xfrm>
              <a:off x="0" y="0"/>
              <a:ext cx="4718805" cy="822943"/>
              <a:chOff x="0" y="0"/>
              <a:chExt cx="1291075" cy="225159"/>
            </a:xfrm>
          </p:grpSpPr>
          <p:sp>
            <p:nvSpPr>
              <p:cNvPr id="13" name="Freeform 13"/>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dirty="0"/>
              </a:p>
            </p:txBody>
          </p:sp>
        </p:grpSp>
        <p:sp>
          <p:nvSpPr>
            <p:cNvPr id="14" name="TextBox 14"/>
            <p:cNvSpPr txBox="1"/>
            <p:nvPr/>
          </p:nvSpPr>
          <p:spPr>
            <a:xfrm>
              <a:off x="307158" y="226475"/>
              <a:ext cx="4104490" cy="408093"/>
            </a:xfrm>
            <a:prstGeom prst="rect">
              <a:avLst/>
            </a:prstGeom>
          </p:spPr>
          <p:txBody>
            <a:bodyPr lIns="0" tIns="0" rIns="0" bIns="0" rtlCol="0" anchor="t">
              <a:spAutoFit/>
            </a:bodyPr>
            <a:lstStyle/>
            <a:p>
              <a:pPr algn="ctr">
                <a:lnSpc>
                  <a:spcPts val="2554"/>
                </a:lnSpc>
              </a:pPr>
              <a:endParaRPr lang="en-US" sz="1824" u="sng" dirty="0">
                <a:solidFill>
                  <a:srgbClr val="003EA8"/>
                </a:solidFill>
                <a:latin typeface="Cabin"/>
                <a:hlinkClick r:id="rId5" action="ppaction://hlinksldjump"/>
              </a:endParaRPr>
            </a:p>
          </p:txBody>
        </p:sp>
      </p:grpSp>
      <p:sp>
        <p:nvSpPr>
          <p:cNvPr id="15" name="Freeform 15"/>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TextBox 19">
            <a:extLst>
              <a:ext uri="{FF2B5EF4-FFF2-40B4-BE49-F238E27FC236}">
                <a16:creationId xmlns:a16="http://schemas.microsoft.com/office/drawing/2014/main" id="{F0C72719-39A9-6643-F2FF-5DFDD5D76B2E}"/>
              </a:ext>
            </a:extLst>
          </p:cNvPr>
          <p:cNvSpPr txBox="1"/>
          <p:nvPr/>
        </p:nvSpPr>
        <p:spPr>
          <a:xfrm>
            <a:off x="1703643" y="2626239"/>
            <a:ext cx="14880714" cy="4643515"/>
          </a:xfrm>
          <a:prstGeom prst="rect">
            <a:avLst/>
          </a:prstGeom>
          <a:noFill/>
        </p:spPr>
        <p:txBody>
          <a:bodyPr wrap="square">
            <a:spAutoFit/>
          </a:bodyPr>
          <a:lstStyle/>
          <a:p>
            <a:pPr marL="342900" lvl="0" indent="-342900" algn="just">
              <a:lnSpc>
                <a:spcPct val="150000"/>
              </a:lnSpc>
              <a:spcAft>
                <a:spcPts val="800"/>
              </a:spcAft>
              <a:buFont typeface="Arial" panose="020B0604020202020204" pitchFamily="34" charset="0"/>
              <a:buChar char="●"/>
            </a:pPr>
            <a:r>
              <a:rPr lang="en-US" sz="2800" u="none" strike="noStrike" dirty="0" err="1">
                <a:effectLst/>
                <a:latin typeface="Muli Bold" panose="020B0604020202020204" charset="0"/>
                <a:ea typeface="Times New Roman" panose="02020603050405020304" pitchFamily="18" charset="0"/>
              </a:rPr>
              <a:t>Sách</a:t>
            </a:r>
            <a:r>
              <a:rPr lang="en-US" sz="2800" u="none" strike="noStrike" dirty="0">
                <a:effectLst/>
                <a:latin typeface="Muli Bold" panose="020B0604020202020204" charset="0"/>
                <a:ea typeface="Times New Roman" panose="02020603050405020304" pitchFamily="18" charset="0"/>
              </a:rPr>
              <a:t>:</a:t>
            </a:r>
            <a:endParaRPr lang="en-US" sz="2800" u="none" strike="noStrike" dirty="0">
              <a:effectLst/>
              <a:latin typeface="Muli Bold" panose="020B0604020202020204" charset="0"/>
              <a:ea typeface="Calibri" panose="020F0502020204030204" pitchFamily="34" charset="0"/>
            </a:endParaRPr>
          </a:p>
          <a:p>
            <a:pPr marL="800100" lvl="1" indent="-342900" algn="just">
              <a:lnSpc>
                <a:spcPct val="150000"/>
              </a:lnSpc>
              <a:buFont typeface="Courier New" panose="02070309020205020404" pitchFamily="49" charset="0"/>
              <a:buChar char="o"/>
            </a:pPr>
            <a:r>
              <a:rPr lang="en-US" sz="2800" u="none" strike="noStrike" dirty="0" err="1">
                <a:effectLst/>
                <a:latin typeface="Muli Bold" panose="020B0604020202020204" charset="0"/>
                <a:ea typeface="Times New Roman" panose="02020603050405020304" pitchFamily="18" charset="0"/>
              </a:rPr>
              <a:t>Sách</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trong</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thư</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viện</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sẽ</a:t>
            </a:r>
            <a:r>
              <a:rPr lang="en-US" sz="2800" u="none" strike="noStrike" dirty="0">
                <a:effectLst/>
                <a:latin typeface="Muli Bold" panose="020B0604020202020204" charset="0"/>
                <a:ea typeface="Times New Roman" panose="02020603050405020304" pitchFamily="18" charset="0"/>
              </a:rPr>
              <a:t>. </a:t>
            </a:r>
            <a:endParaRPr lang="en-US" sz="2800" u="none" strike="noStrike" dirty="0">
              <a:effectLst/>
              <a:latin typeface="Muli Bold" panose="020B0604020202020204" charset="0"/>
              <a:ea typeface="Calibri" panose="020F0502020204030204" pitchFamily="34" charset="0"/>
            </a:endParaRPr>
          </a:p>
          <a:p>
            <a:pPr marL="800100" lvl="1" indent="-342900" algn="just">
              <a:lnSpc>
                <a:spcPct val="150000"/>
              </a:lnSpc>
              <a:buFont typeface="Courier New" panose="02070309020205020404" pitchFamily="49" charset="0"/>
              <a:buChar char="o"/>
            </a:pPr>
            <a:r>
              <a:rPr lang="en-US" sz="2800" dirty="0" err="1">
                <a:latin typeface="Muli Bold" panose="020B0604020202020204" charset="0"/>
                <a:ea typeface="Times New Roman" panose="02020603050405020304" pitchFamily="18" charset="0"/>
              </a:rPr>
              <a:t>C</a:t>
            </a:r>
            <a:r>
              <a:rPr lang="en-US" sz="2800" u="none" strike="noStrike" dirty="0" err="1">
                <a:effectLst/>
                <a:latin typeface="Muli Bold" panose="020B0604020202020204" charset="0"/>
                <a:ea typeface="Times New Roman" panose="02020603050405020304" pitchFamily="18" charset="0"/>
              </a:rPr>
              <a:t>ác</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thông</a:t>
            </a:r>
            <a:r>
              <a:rPr lang="en-US" sz="2800" u="none" strike="noStrike" dirty="0">
                <a:effectLst/>
                <a:latin typeface="Muli Bold" panose="020B0604020202020204" charset="0"/>
                <a:ea typeface="Times New Roman" panose="02020603050405020304" pitchFamily="18" charset="0"/>
              </a:rPr>
              <a:t> tin </a:t>
            </a:r>
            <a:r>
              <a:rPr lang="en-US" sz="2800" u="none" strike="noStrike" dirty="0" err="1">
                <a:effectLst/>
                <a:latin typeface="Muli Bold" panose="020B0604020202020204" charset="0"/>
                <a:ea typeface="Times New Roman" panose="02020603050405020304" pitchFamily="18" charset="0"/>
              </a:rPr>
              <a:t>của</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sách</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sẽ</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được</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quản</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lí</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được</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đánh</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mã</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mỗi</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sách</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sẽ</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có</a:t>
            </a:r>
            <a:r>
              <a:rPr lang="en-US" sz="2800" dirty="0">
                <a:latin typeface="Muli Bold" panose="020B0604020202020204" charset="0"/>
                <a:ea typeface="Times New Roman" panose="02020603050405020304" pitchFamily="18" charset="0"/>
              </a:rPr>
              <a:t> 1 </a:t>
            </a:r>
            <a:r>
              <a:rPr lang="en-US" sz="2800" dirty="0" err="1">
                <a:latin typeface="Muli Bold" panose="020B0604020202020204" charset="0"/>
                <a:ea typeface="Times New Roman" panose="02020603050405020304" pitchFamily="18" charset="0"/>
              </a:rPr>
              <a:t>mã</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duy</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nhất</a:t>
            </a:r>
            <a:endParaRPr lang="en-US" sz="2800" u="none" strike="noStrike" dirty="0">
              <a:effectLst/>
              <a:latin typeface="Muli Bold" panose="020B0604020202020204" charset="0"/>
              <a:ea typeface="Calibri" panose="020F0502020204030204" pitchFamily="34" charset="0"/>
            </a:endParaRPr>
          </a:p>
          <a:p>
            <a:pPr marL="800100" lvl="1" indent="-342900" algn="just">
              <a:lnSpc>
                <a:spcPct val="150000"/>
              </a:lnSpc>
              <a:buFont typeface="Courier New" panose="02070309020205020404" pitchFamily="49" charset="0"/>
              <a:buChar char="o"/>
            </a:pPr>
            <a:r>
              <a:rPr lang="en-US" sz="2800" u="none" strike="noStrike" dirty="0" err="1">
                <a:effectLst/>
                <a:latin typeface="Muli Bold" panose="020B0604020202020204" charset="0"/>
                <a:ea typeface="Times New Roman" panose="02020603050405020304" pitchFamily="18" charset="0"/>
              </a:rPr>
              <a:t>Sách</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trong</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phòng</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lưu</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trữ</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được</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ghi</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rõ</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số</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lượng</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ngày</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nhập</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kho</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ngày</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loại</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khỏi</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kho</a:t>
            </a:r>
            <a:r>
              <a:rPr lang="en-US" sz="2800" u="none" strike="noStrike" dirty="0">
                <a:effectLst/>
                <a:latin typeface="Muli Bold" panose="020B0604020202020204" charset="0"/>
                <a:ea typeface="Times New Roman" panose="02020603050405020304" pitchFamily="18" charset="0"/>
              </a:rPr>
              <a:t>.</a:t>
            </a:r>
            <a:endParaRPr lang="en-US" sz="2800" u="none" strike="noStrike" dirty="0">
              <a:effectLst/>
              <a:latin typeface="Muli Bold" panose="020B0604020202020204" charset="0"/>
              <a:ea typeface="Calibri" panose="020F0502020204030204" pitchFamily="34" charset="0"/>
            </a:endParaRPr>
          </a:p>
          <a:p>
            <a:pPr marL="800100" lvl="1" indent="-342900" algn="just">
              <a:lnSpc>
                <a:spcPct val="150000"/>
              </a:lnSpc>
              <a:spcAft>
                <a:spcPts val="800"/>
              </a:spcAft>
              <a:buFont typeface="Courier New" panose="02070309020205020404" pitchFamily="49" charset="0"/>
              <a:buChar char="o"/>
            </a:pPr>
            <a:r>
              <a:rPr lang="en-US" sz="2800" u="none" strike="noStrike" dirty="0" err="1">
                <a:effectLst/>
                <a:latin typeface="Muli Bold" panose="020B0604020202020204" charset="0"/>
                <a:ea typeface="Times New Roman" panose="02020603050405020304" pitchFamily="18" charset="0"/>
              </a:rPr>
              <a:t>Đối</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với</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những</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sách</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được</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thanh</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lí</a:t>
            </a:r>
            <a:r>
              <a:rPr lang="en-US" sz="2800" u="none" strike="noStrike" dirty="0">
                <a:effectLst/>
                <a:latin typeface="Muli Bold" panose="020B0604020202020204" charset="0"/>
                <a:ea typeface="Times New Roman" panose="02020603050405020304" pitchFamily="18" charset="0"/>
              </a:rPr>
              <a:t>, do </a:t>
            </a:r>
            <a:r>
              <a:rPr lang="en-US" sz="2800" u="none" strike="noStrike" dirty="0" err="1">
                <a:effectLst/>
                <a:latin typeface="Muli Bold" panose="020B0604020202020204" charset="0"/>
                <a:ea typeface="Times New Roman" panose="02020603050405020304" pitchFamily="18" charset="0"/>
              </a:rPr>
              <a:t>độc</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giả</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làm</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mất</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hoặc</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mới</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được</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nhập</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về</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thủ</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thư</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có</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thể</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tìm</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kiếm</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thêm</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sửa</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xóa</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thông</a:t>
            </a:r>
            <a:r>
              <a:rPr lang="en-US" sz="2800" u="none" strike="noStrike" dirty="0">
                <a:effectLst/>
                <a:latin typeface="Muli Bold" panose="020B0604020202020204" charset="0"/>
                <a:ea typeface="Times New Roman" panose="02020603050405020304" pitchFamily="18" charset="0"/>
              </a:rPr>
              <a:t> tin </a:t>
            </a:r>
            <a:r>
              <a:rPr lang="en-US" sz="2800" u="none" strike="noStrike" dirty="0" err="1">
                <a:effectLst/>
                <a:latin typeface="Muli Bold" panose="020B0604020202020204" charset="0"/>
                <a:ea typeface="Times New Roman" panose="02020603050405020304" pitchFamily="18" charset="0"/>
              </a:rPr>
              <a:t>của</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những</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cuốn</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sách</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đó</a:t>
            </a:r>
            <a:r>
              <a:rPr lang="en-US" sz="2800" u="none" strike="noStrike" dirty="0">
                <a:effectLst/>
                <a:latin typeface="Muli Bold" panose="020B0604020202020204" charset="0"/>
                <a:ea typeface="Times New Roman" panose="02020603050405020304" pitchFamily="18" charset="0"/>
              </a:rPr>
              <a:t>.</a:t>
            </a:r>
            <a:endParaRPr lang="en-US" sz="2800" u="none" strike="noStrike" dirty="0">
              <a:effectLst/>
              <a:latin typeface="Muli Bold" panose="020B0604020202020204" charset="0"/>
              <a:ea typeface="Calibri" panose="020F0502020204030204" pitchFamily="34" charset="0"/>
            </a:endParaRPr>
          </a:p>
        </p:txBody>
      </p:sp>
    </p:spTree>
    <p:extLst>
      <p:ext uri="{BB962C8B-B14F-4D97-AF65-F5344CB8AC3E}">
        <p14:creationId xmlns:p14="http://schemas.microsoft.com/office/powerpoint/2010/main" val="429101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dirty="0"/>
          </a:p>
        </p:txBody>
      </p:sp>
      <p:sp>
        <p:nvSpPr>
          <p:cNvPr id="8" name="Freeform 8"/>
          <p:cNvSpPr/>
          <p:nvPr/>
        </p:nvSpPr>
        <p:spPr>
          <a:xfrm>
            <a:off x="-2218246" y="7296334"/>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flipH="1">
            <a:off x="14972495" y="7296334"/>
            <a:ext cx="5533751" cy="1961966"/>
          </a:xfrm>
          <a:custGeom>
            <a:avLst/>
            <a:gdLst/>
            <a:ahLst/>
            <a:cxnLst/>
            <a:rect l="l" t="t" r="r" b="b"/>
            <a:pathLst>
              <a:path w="5533751" h="1961966">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1219294" y="2508347"/>
            <a:ext cx="15795020" cy="6749953"/>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grpSp>
        <p:nvGrpSpPr>
          <p:cNvPr id="5" name="Group 5"/>
          <p:cNvGrpSpPr/>
          <p:nvPr/>
        </p:nvGrpSpPr>
        <p:grpSpPr>
          <a:xfrm>
            <a:off x="1156691" y="407593"/>
            <a:ext cx="15795020" cy="1693161"/>
            <a:chOff x="0" y="0"/>
            <a:chExt cx="5762066" cy="1289585"/>
          </a:xfrm>
        </p:grpSpPr>
        <p:sp>
          <p:nvSpPr>
            <p:cNvPr id="6" name="Freeform 6"/>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sp>
        <p:nvSpPr>
          <p:cNvPr id="10" name="TextBox 10"/>
          <p:cNvSpPr txBox="1"/>
          <p:nvPr/>
        </p:nvSpPr>
        <p:spPr>
          <a:xfrm>
            <a:off x="2108056" y="417346"/>
            <a:ext cx="13892290" cy="1222707"/>
          </a:xfrm>
          <a:prstGeom prst="rect">
            <a:avLst/>
          </a:prstGeom>
        </p:spPr>
        <p:txBody>
          <a:bodyPr lIns="0" tIns="0" rIns="0" bIns="0" rtlCol="0" anchor="t">
            <a:spAutoFit/>
          </a:bodyPr>
          <a:lstStyle/>
          <a:p>
            <a:pPr marL="0" lvl="0" indent="0" algn="ctr">
              <a:lnSpc>
                <a:spcPts val="10800"/>
              </a:lnSpc>
              <a:spcBef>
                <a:spcPct val="0"/>
              </a:spcBef>
            </a:pPr>
            <a:r>
              <a:rPr lang="en-US" sz="6000" dirty="0">
                <a:solidFill>
                  <a:srgbClr val="003EA8"/>
                </a:solidFill>
                <a:latin typeface="Muli Bold"/>
              </a:rPr>
              <a:t>III. </a:t>
            </a:r>
            <a:r>
              <a:rPr lang="en-US" sz="6000" dirty="0" err="1">
                <a:solidFill>
                  <a:srgbClr val="003EA8"/>
                </a:solidFill>
                <a:latin typeface="Muli Bold"/>
              </a:rPr>
              <a:t>Mô</a:t>
            </a:r>
            <a:r>
              <a:rPr lang="en-US" sz="6000" dirty="0">
                <a:solidFill>
                  <a:srgbClr val="003EA8"/>
                </a:solidFill>
                <a:latin typeface="Muli Bold"/>
              </a:rPr>
              <a:t> </a:t>
            </a:r>
            <a:r>
              <a:rPr lang="en-US" sz="6000" dirty="0" err="1">
                <a:solidFill>
                  <a:srgbClr val="003EA8"/>
                </a:solidFill>
                <a:latin typeface="Muli Bold"/>
              </a:rPr>
              <a:t>tả</a:t>
            </a:r>
            <a:r>
              <a:rPr lang="en-US" sz="6000" dirty="0">
                <a:solidFill>
                  <a:srgbClr val="003EA8"/>
                </a:solidFill>
                <a:latin typeface="Muli Bold"/>
              </a:rPr>
              <a:t> </a:t>
            </a:r>
            <a:r>
              <a:rPr lang="en-US" sz="6000" dirty="0" err="1">
                <a:solidFill>
                  <a:srgbClr val="003EA8"/>
                </a:solidFill>
                <a:latin typeface="Muli Bold"/>
              </a:rPr>
              <a:t>bài</a:t>
            </a:r>
            <a:r>
              <a:rPr lang="en-US" sz="6000" dirty="0">
                <a:solidFill>
                  <a:srgbClr val="003EA8"/>
                </a:solidFill>
                <a:latin typeface="Muli Bold"/>
              </a:rPr>
              <a:t> </a:t>
            </a:r>
            <a:r>
              <a:rPr lang="en-US" sz="6000" dirty="0" err="1">
                <a:solidFill>
                  <a:srgbClr val="003EA8"/>
                </a:solidFill>
                <a:latin typeface="Muli Bold"/>
              </a:rPr>
              <a:t>toán</a:t>
            </a:r>
            <a:endParaRPr lang="en-US" sz="6000" dirty="0">
              <a:solidFill>
                <a:srgbClr val="003EA8"/>
              </a:solidFill>
              <a:latin typeface="Muli Bold"/>
            </a:endParaRPr>
          </a:p>
        </p:txBody>
      </p:sp>
      <p:grpSp>
        <p:nvGrpSpPr>
          <p:cNvPr id="11" name="Group 11"/>
          <p:cNvGrpSpPr/>
          <p:nvPr/>
        </p:nvGrpSpPr>
        <p:grpSpPr>
          <a:xfrm>
            <a:off x="7374448" y="9044945"/>
            <a:ext cx="3539104" cy="617207"/>
            <a:chOff x="0" y="0"/>
            <a:chExt cx="4718805" cy="822943"/>
          </a:xfrm>
        </p:grpSpPr>
        <p:grpSp>
          <p:nvGrpSpPr>
            <p:cNvPr id="12" name="Group 12"/>
            <p:cNvGrpSpPr/>
            <p:nvPr/>
          </p:nvGrpSpPr>
          <p:grpSpPr>
            <a:xfrm>
              <a:off x="0" y="0"/>
              <a:ext cx="4718805" cy="822943"/>
              <a:chOff x="0" y="0"/>
              <a:chExt cx="1291075" cy="225159"/>
            </a:xfrm>
          </p:grpSpPr>
          <p:sp>
            <p:nvSpPr>
              <p:cNvPr id="13" name="Freeform 13"/>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dirty="0"/>
              </a:p>
            </p:txBody>
          </p:sp>
        </p:grpSp>
        <p:sp>
          <p:nvSpPr>
            <p:cNvPr id="14" name="TextBox 14"/>
            <p:cNvSpPr txBox="1"/>
            <p:nvPr/>
          </p:nvSpPr>
          <p:spPr>
            <a:xfrm>
              <a:off x="307158" y="226475"/>
              <a:ext cx="4104490" cy="408093"/>
            </a:xfrm>
            <a:prstGeom prst="rect">
              <a:avLst/>
            </a:prstGeom>
          </p:spPr>
          <p:txBody>
            <a:bodyPr lIns="0" tIns="0" rIns="0" bIns="0" rtlCol="0" anchor="t">
              <a:spAutoFit/>
            </a:bodyPr>
            <a:lstStyle/>
            <a:p>
              <a:pPr algn="ctr">
                <a:lnSpc>
                  <a:spcPts val="2554"/>
                </a:lnSpc>
              </a:pPr>
              <a:endParaRPr lang="en-US" sz="1824" u="sng" dirty="0">
                <a:solidFill>
                  <a:srgbClr val="003EA8"/>
                </a:solidFill>
                <a:latin typeface="Cabin"/>
                <a:hlinkClick r:id="rId5" action="ppaction://hlinksldjump"/>
              </a:endParaRPr>
            </a:p>
          </p:txBody>
        </p:sp>
      </p:grpSp>
      <p:sp>
        <p:nvSpPr>
          <p:cNvPr id="15" name="Freeform 15"/>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TextBox 19">
            <a:extLst>
              <a:ext uri="{FF2B5EF4-FFF2-40B4-BE49-F238E27FC236}">
                <a16:creationId xmlns:a16="http://schemas.microsoft.com/office/drawing/2014/main" id="{F0C72719-39A9-6643-F2FF-5DFDD5D76B2E}"/>
              </a:ext>
            </a:extLst>
          </p:cNvPr>
          <p:cNvSpPr txBox="1"/>
          <p:nvPr/>
        </p:nvSpPr>
        <p:spPr>
          <a:xfrm>
            <a:off x="1273686" y="2630197"/>
            <a:ext cx="15519819" cy="5156476"/>
          </a:xfrm>
          <a:prstGeom prst="rect">
            <a:avLst/>
          </a:prstGeom>
          <a:noFill/>
        </p:spPr>
        <p:txBody>
          <a:bodyPr wrap="square">
            <a:spAutoFit/>
          </a:bodyPr>
          <a:lstStyle/>
          <a:p>
            <a:pPr marL="342900" lvl="0" indent="-342900" algn="just">
              <a:lnSpc>
                <a:spcPct val="150000"/>
              </a:lnSpc>
              <a:spcAft>
                <a:spcPts val="800"/>
              </a:spcAft>
              <a:buFont typeface="Arial" panose="020B0604020202020204" pitchFamily="34" charset="0"/>
              <a:buChar char="●"/>
            </a:pPr>
            <a:r>
              <a:rPr lang="en-US" sz="2800" u="none" strike="noStrike" dirty="0" err="1">
                <a:effectLst/>
                <a:latin typeface="Muli Bold" panose="020B0604020202020204" charset="0"/>
                <a:ea typeface="Times New Roman" panose="02020603050405020304" pitchFamily="18" charset="0"/>
              </a:rPr>
              <a:t>Đơn</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mượn</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sách</a:t>
            </a:r>
            <a:r>
              <a:rPr lang="en-US" sz="2800" u="none" strike="noStrike" dirty="0">
                <a:effectLst/>
                <a:latin typeface="Muli Bold" panose="020B0604020202020204" charset="0"/>
                <a:ea typeface="Times New Roman" panose="02020603050405020304" pitchFamily="18" charset="0"/>
              </a:rPr>
              <a:t>:</a:t>
            </a:r>
            <a:endParaRPr lang="en-US" sz="2800" u="none" strike="noStrike" dirty="0">
              <a:effectLst/>
              <a:latin typeface="Muli Bold" panose="020B0604020202020204" charset="0"/>
              <a:ea typeface="Calibri" panose="020F0502020204030204" pitchFamily="34" charset="0"/>
            </a:endParaRPr>
          </a:p>
          <a:p>
            <a:pPr marL="742950" lvl="1" indent="-285750" algn="just">
              <a:lnSpc>
                <a:spcPct val="150000"/>
              </a:lnSpc>
              <a:spcAft>
                <a:spcPts val="800"/>
              </a:spcAft>
              <a:buFont typeface="Arial" panose="020B0604020202020204" pitchFamily="34" charset="0"/>
              <a:buChar char="○"/>
            </a:pPr>
            <a:r>
              <a:rPr lang="en-US" sz="2800" u="none" strike="noStrike" dirty="0" err="1">
                <a:effectLst/>
                <a:latin typeface="Muli Bold" panose="020B0604020202020204" charset="0"/>
                <a:ea typeface="Times New Roman" panose="02020603050405020304" pitchFamily="18" charset="0"/>
              </a:rPr>
              <a:t>Các</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đơn</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mượn</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sách</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đều</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sẽ</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được</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đánh</a:t>
            </a:r>
            <a:r>
              <a:rPr lang="en-US" sz="2800" dirty="0">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mã</a:t>
            </a:r>
            <a:r>
              <a:rPr lang="en-US" sz="2800" dirty="0">
                <a:latin typeface="Muli Bold" panose="020B0604020202020204" charset="0"/>
                <a:ea typeface="Times New Roman" panose="02020603050405020304" pitchFamily="18" charset="0"/>
              </a:rPr>
              <a:t>.</a:t>
            </a:r>
          </a:p>
          <a:p>
            <a:pPr marL="742950" lvl="1" indent="-285750" algn="just">
              <a:lnSpc>
                <a:spcPct val="150000"/>
              </a:lnSpc>
              <a:spcAft>
                <a:spcPts val="800"/>
              </a:spcAft>
              <a:buFont typeface="Arial" panose="020B0604020202020204" pitchFamily="34" charset="0"/>
              <a:buChar char="○"/>
            </a:pPr>
            <a:r>
              <a:rPr lang="en-US" sz="2800" dirty="0" err="1">
                <a:latin typeface="Muli Bold" panose="020B0604020202020204" charset="0"/>
                <a:ea typeface="Times New Roman" panose="02020603050405020304" pitchFamily="18" charset="0"/>
              </a:rPr>
              <a:t>Được</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quản</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lí</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theo</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mã</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thời</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gian</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liên</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quan</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đến</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đơn</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mượn</a:t>
            </a:r>
            <a:r>
              <a:rPr lang="en-US" sz="2800" u="none" strike="noStrike" dirty="0">
                <a:effectLst/>
                <a:latin typeface="Muli Bold" panose="020B0604020202020204" charset="0"/>
                <a:ea typeface="Times New Roman" panose="02020603050405020304" pitchFamily="18" charset="0"/>
              </a:rPr>
              <a:t>.</a:t>
            </a:r>
            <a:endParaRPr lang="en-US" sz="2800" u="none" strike="noStrike" dirty="0">
              <a:effectLst/>
              <a:latin typeface="Muli Bold" panose="020B0604020202020204" charset="0"/>
              <a:ea typeface="Calibri" panose="020F0502020204030204" pitchFamily="34" charset="0"/>
            </a:endParaRPr>
          </a:p>
          <a:p>
            <a:pPr marL="742950" lvl="1" indent="-285750" algn="just">
              <a:lnSpc>
                <a:spcPct val="150000"/>
              </a:lnSpc>
              <a:spcAft>
                <a:spcPts val="800"/>
              </a:spcAft>
              <a:buFont typeface="Arial" panose="020B0604020202020204" pitchFamily="34" charset="0"/>
              <a:buChar char="○"/>
            </a:pPr>
            <a:r>
              <a:rPr lang="en-US" sz="2800" dirty="0" err="1">
                <a:latin typeface="Muli Bold" panose="020B0604020202020204" charset="0"/>
                <a:ea typeface="Times New Roman" panose="02020603050405020304" pitchFamily="18" charset="0"/>
              </a:rPr>
              <a:t>Có</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thể</a:t>
            </a:r>
            <a:r>
              <a:rPr lang="en-US" sz="2800" dirty="0">
                <a:latin typeface="Muli Bold" panose="020B0604020202020204" charset="0"/>
                <a:ea typeface="Times New Roman" panose="02020603050405020304" pitchFamily="18" charset="0"/>
              </a:rPr>
              <a:t> </a:t>
            </a:r>
            <a:r>
              <a:rPr lang="en-US" sz="2800" dirty="0" err="1">
                <a:latin typeface="Muli Bold" panose="020B0604020202020204" charset="0"/>
                <a:ea typeface="Times New Roman" panose="02020603050405020304" pitchFamily="18" charset="0"/>
              </a:rPr>
              <a:t>t</a:t>
            </a:r>
            <a:r>
              <a:rPr lang="en-US" sz="2800" u="none" strike="noStrike" dirty="0" err="1">
                <a:effectLst/>
                <a:latin typeface="Muli Bold" panose="020B0604020202020204" charset="0"/>
                <a:ea typeface="Times New Roman" panose="02020603050405020304" pitchFamily="18" charset="0"/>
              </a:rPr>
              <a:t>ạo</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đơn</a:t>
            </a:r>
            <a:r>
              <a:rPr lang="en-US" sz="2800" u="none" strike="noStrike" dirty="0">
                <a:effectLst/>
                <a:latin typeface="Muli Bold" panose="020B0604020202020204" charset="0"/>
                <a:ea typeface="Times New Roman" panose="02020603050405020304" pitchFamily="18" charset="0"/>
              </a:rPr>
              <a:t> qua </a:t>
            </a:r>
            <a:r>
              <a:rPr lang="en-US" sz="2800" u="none" strike="noStrike" dirty="0" err="1">
                <a:effectLst/>
                <a:latin typeface="Muli Bold" panose="020B0604020202020204" charset="0"/>
                <a:ea typeface="Times New Roman" panose="02020603050405020304" pitchFamily="18" charset="0"/>
              </a:rPr>
              <a:t>ứng</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dụng</a:t>
            </a:r>
            <a:r>
              <a:rPr lang="en-US" sz="2800" u="none" strike="noStrike" dirty="0">
                <a:effectLst/>
                <a:latin typeface="Muli Bold" panose="020B0604020202020204" charset="0"/>
                <a:ea typeface="Times New Roman" panose="02020603050405020304" pitchFamily="18" charset="0"/>
              </a:rPr>
              <a:t>.</a:t>
            </a:r>
          </a:p>
          <a:p>
            <a:pPr marL="742950" lvl="1" indent="-285750" algn="just">
              <a:lnSpc>
                <a:spcPct val="150000"/>
              </a:lnSpc>
              <a:spcAft>
                <a:spcPts val="800"/>
              </a:spcAft>
              <a:buFont typeface="Arial" panose="020B0604020202020204" pitchFamily="34" charset="0"/>
              <a:buChar char="○"/>
            </a:pPr>
            <a:r>
              <a:rPr lang="en-US" sz="2800" dirty="0" err="1">
                <a:latin typeface="Muli Bold" panose="020B0604020202020204" charset="0"/>
                <a:ea typeface="Calibri" panose="020F0502020204030204" pitchFamily="34" charset="0"/>
              </a:rPr>
              <a:t>Cũng</a:t>
            </a:r>
            <a:r>
              <a:rPr lang="en-US" sz="2800" dirty="0">
                <a:latin typeface="Muli Bold" panose="020B0604020202020204" charset="0"/>
                <a:ea typeface="Calibri" panose="020F0502020204030204" pitchFamily="34" charset="0"/>
              </a:rPr>
              <a:t> </a:t>
            </a:r>
            <a:r>
              <a:rPr lang="en-US" sz="2800" dirty="0" err="1">
                <a:latin typeface="Muli Bold" panose="020B0604020202020204" charset="0"/>
                <a:ea typeface="Calibri" panose="020F0502020204030204" pitchFamily="34" charset="0"/>
              </a:rPr>
              <a:t>có</a:t>
            </a:r>
            <a:r>
              <a:rPr lang="en-US" sz="2800" dirty="0">
                <a:latin typeface="Muli Bold" panose="020B0604020202020204" charset="0"/>
                <a:ea typeface="Calibri" panose="020F0502020204030204" pitchFamily="34" charset="0"/>
              </a:rPr>
              <a:t> </a:t>
            </a:r>
            <a:r>
              <a:rPr lang="en-US" sz="2800" dirty="0" err="1">
                <a:latin typeface="Muli Bold" panose="020B0604020202020204" charset="0"/>
                <a:ea typeface="Calibri" panose="020F0502020204030204" pitchFamily="34" charset="0"/>
              </a:rPr>
              <a:t>thể</a:t>
            </a:r>
            <a:r>
              <a:rPr lang="en-US" sz="2800" dirty="0">
                <a:latin typeface="Muli Bold" panose="020B0604020202020204" charset="0"/>
                <a:ea typeface="Calibri" panose="020F0502020204030204" pitchFamily="34" charset="0"/>
              </a:rPr>
              <a:t> </a:t>
            </a:r>
            <a:r>
              <a:rPr lang="en-US" sz="2800" dirty="0" err="1">
                <a:latin typeface="Muli Bold" panose="020B0604020202020204" charset="0"/>
                <a:ea typeface="Calibri" panose="020F0502020204030204" pitchFamily="34" charset="0"/>
              </a:rPr>
              <a:t>làm</a:t>
            </a:r>
            <a:r>
              <a:rPr lang="en-US" sz="2800" dirty="0">
                <a:latin typeface="Muli Bold" panose="020B0604020202020204" charset="0"/>
                <a:ea typeface="Calibri" panose="020F0502020204030204" pitchFamily="34" charset="0"/>
              </a:rPr>
              <a:t> </a:t>
            </a:r>
            <a:r>
              <a:rPr lang="en-US" sz="2800" dirty="0" err="1">
                <a:latin typeface="Muli Bold" panose="020B0604020202020204" charset="0"/>
                <a:ea typeface="Calibri" panose="020F0502020204030204" pitchFamily="34" charset="0"/>
              </a:rPr>
              <a:t>đơn</a:t>
            </a:r>
            <a:r>
              <a:rPr lang="en-US" sz="2800" dirty="0">
                <a:latin typeface="Muli Bold" panose="020B0604020202020204" charset="0"/>
                <a:ea typeface="Calibri" panose="020F0502020204030204" pitchFamily="34" charset="0"/>
              </a:rPr>
              <a:t> </a:t>
            </a:r>
            <a:r>
              <a:rPr lang="en-US" sz="2800" dirty="0" err="1">
                <a:latin typeface="Muli Bold" panose="020B0604020202020204" charset="0"/>
                <a:ea typeface="Calibri" panose="020F0502020204030204" pitchFamily="34" charset="0"/>
              </a:rPr>
              <a:t>trực</a:t>
            </a:r>
            <a:r>
              <a:rPr lang="en-US" sz="2800" dirty="0">
                <a:latin typeface="Muli Bold" panose="020B0604020202020204" charset="0"/>
                <a:ea typeface="Calibri" panose="020F0502020204030204" pitchFamily="34" charset="0"/>
              </a:rPr>
              <a:t> </a:t>
            </a:r>
            <a:r>
              <a:rPr lang="en-US" sz="2800" dirty="0" err="1">
                <a:latin typeface="Muli Bold" panose="020B0604020202020204" charset="0"/>
                <a:ea typeface="Calibri" panose="020F0502020204030204" pitchFamily="34" charset="0"/>
              </a:rPr>
              <a:t>tiếp</a:t>
            </a:r>
            <a:r>
              <a:rPr lang="en-US" sz="2800" dirty="0">
                <a:latin typeface="Muli Bold" panose="020B0604020202020204" charset="0"/>
                <a:ea typeface="Calibri" panose="020F0502020204030204" pitchFamily="34" charset="0"/>
              </a:rPr>
              <a:t> </a:t>
            </a:r>
            <a:r>
              <a:rPr lang="en-US" sz="2800" dirty="0" err="1">
                <a:latin typeface="Muli Bold" panose="020B0604020202020204" charset="0"/>
                <a:ea typeface="Calibri" panose="020F0502020204030204" pitchFamily="34" charset="0"/>
              </a:rPr>
              <a:t>tại</a:t>
            </a:r>
            <a:r>
              <a:rPr lang="en-US" sz="2800" dirty="0">
                <a:latin typeface="Muli Bold" panose="020B0604020202020204" charset="0"/>
                <a:ea typeface="Calibri" panose="020F0502020204030204" pitchFamily="34" charset="0"/>
              </a:rPr>
              <a:t> </a:t>
            </a:r>
            <a:r>
              <a:rPr lang="en-US" sz="2800" dirty="0" err="1">
                <a:latin typeface="Muli Bold" panose="020B0604020202020204" charset="0"/>
                <a:ea typeface="Calibri" panose="020F0502020204030204" pitchFamily="34" charset="0"/>
              </a:rPr>
              <a:t>quầy</a:t>
            </a:r>
            <a:r>
              <a:rPr lang="en-US" sz="2800" dirty="0">
                <a:latin typeface="Muli Bold" panose="020B0604020202020204" charset="0"/>
                <a:ea typeface="Calibri" panose="020F0502020204030204" pitchFamily="34" charset="0"/>
              </a:rPr>
              <a:t>.</a:t>
            </a:r>
          </a:p>
          <a:p>
            <a:pPr marL="742950" lvl="1" indent="-285750" algn="just">
              <a:lnSpc>
                <a:spcPct val="150000"/>
              </a:lnSpc>
              <a:spcAft>
                <a:spcPts val="800"/>
              </a:spcAft>
              <a:buFont typeface="Arial" panose="020B0604020202020204" pitchFamily="34" charset="0"/>
              <a:buChar char="○"/>
            </a:pPr>
            <a:r>
              <a:rPr lang="en-US" sz="2800" u="none" strike="noStrike" dirty="0" err="1">
                <a:effectLst/>
                <a:latin typeface="Muli Bold" panose="020B0604020202020204" charset="0"/>
                <a:ea typeface="Calibri" panose="020F0502020204030204" pitchFamily="34" charset="0"/>
              </a:rPr>
              <a:t>C</a:t>
            </a:r>
            <a:r>
              <a:rPr lang="en-US" sz="2800" dirty="0" err="1">
                <a:latin typeface="Muli Bold" panose="020B0604020202020204" charset="0"/>
                <a:ea typeface="Calibri" panose="020F0502020204030204" pitchFamily="34" charset="0"/>
              </a:rPr>
              <a:t>ó</a:t>
            </a:r>
            <a:r>
              <a:rPr lang="en-US" sz="2800" dirty="0">
                <a:latin typeface="Muli Bold" panose="020B0604020202020204" charset="0"/>
                <a:ea typeface="Calibri" panose="020F0502020204030204" pitchFamily="34" charset="0"/>
              </a:rPr>
              <a:t> </a:t>
            </a:r>
            <a:r>
              <a:rPr lang="en-US" sz="2800" dirty="0" err="1">
                <a:latin typeface="Muli Bold" panose="020B0604020202020204" charset="0"/>
                <a:ea typeface="Calibri" panose="020F0502020204030204" pitchFamily="34" charset="0"/>
              </a:rPr>
              <a:t>thể</a:t>
            </a:r>
            <a:r>
              <a:rPr lang="en-US" sz="2800" dirty="0">
                <a:latin typeface="Muli Bold" panose="020B0604020202020204" charset="0"/>
                <a:ea typeface="Calibri" panose="020F0502020204030204" pitchFamily="34" charset="0"/>
              </a:rPr>
              <a:t> </a:t>
            </a:r>
            <a:r>
              <a:rPr lang="en-US" sz="2800" dirty="0" err="1">
                <a:latin typeface="Muli Bold" panose="020B0604020202020204" charset="0"/>
                <a:ea typeface="Calibri" panose="020F0502020204030204" pitchFamily="34" charset="0"/>
              </a:rPr>
              <a:t>gia</a:t>
            </a:r>
            <a:r>
              <a:rPr lang="en-US" sz="2800" dirty="0">
                <a:latin typeface="Muli Bold" panose="020B0604020202020204" charset="0"/>
                <a:ea typeface="Calibri" panose="020F0502020204030204" pitchFamily="34" charset="0"/>
              </a:rPr>
              <a:t> </a:t>
            </a:r>
            <a:r>
              <a:rPr lang="en-US" sz="2800" dirty="0" err="1">
                <a:latin typeface="Muli Bold" panose="020B0604020202020204" charset="0"/>
                <a:ea typeface="Calibri" panose="020F0502020204030204" pitchFamily="34" charset="0"/>
              </a:rPr>
              <a:t>hạn</a:t>
            </a:r>
            <a:r>
              <a:rPr lang="en-US" sz="2800" dirty="0">
                <a:latin typeface="Muli Bold" panose="020B0604020202020204" charset="0"/>
                <a:ea typeface="Calibri" panose="020F0502020204030204" pitchFamily="34" charset="0"/>
              </a:rPr>
              <a:t>.</a:t>
            </a:r>
          </a:p>
          <a:p>
            <a:pPr marL="742950" lvl="1" indent="-285750" algn="just">
              <a:lnSpc>
                <a:spcPct val="150000"/>
              </a:lnSpc>
              <a:spcAft>
                <a:spcPts val="800"/>
              </a:spcAft>
              <a:buFont typeface="Arial" panose="020B0604020202020204" pitchFamily="34" charset="0"/>
              <a:buChar char="○"/>
            </a:pPr>
            <a:r>
              <a:rPr lang="en-US" sz="2800" dirty="0" err="1">
                <a:latin typeface="Muli Bold" panose="020B0604020202020204" charset="0"/>
                <a:ea typeface="Calibri" panose="020F0502020204030204" pitchFamily="34" charset="0"/>
              </a:rPr>
              <a:t>Các</a:t>
            </a:r>
            <a:r>
              <a:rPr lang="en-US" sz="2800" dirty="0">
                <a:latin typeface="Muli Bold" panose="020B0604020202020204" charset="0"/>
                <a:ea typeface="Calibri" panose="020F0502020204030204" pitchFamily="34" charset="0"/>
              </a:rPr>
              <a:t> vi </a:t>
            </a:r>
            <a:r>
              <a:rPr lang="en-US" sz="2800" dirty="0" err="1">
                <a:latin typeface="Muli Bold" panose="020B0604020202020204" charset="0"/>
                <a:ea typeface="Calibri" panose="020F0502020204030204" pitchFamily="34" charset="0"/>
              </a:rPr>
              <a:t>phạm</a:t>
            </a:r>
            <a:r>
              <a:rPr lang="en-US" sz="2800" dirty="0">
                <a:latin typeface="Muli Bold" panose="020B0604020202020204" charset="0"/>
                <a:ea typeface="Calibri" panose="020F0502020204030204" pitchFamily="34" charset="0"/>
              </a:rPr>
              <a:t> </a:t>
            </a:r>
            <a:r>
              <a:rPr lang="en-US" sz="2800" dirty="0" err="1">
                <a:latin typeface="Muli Bold" panose="020B0604020202020204" charset="0"/>
                <a:ea typeface="Calibri" panose="020F0502020204030204" pitchFamily="34" charset="0"/>
              </a:rPr>
              <a:t>về</a:t>
            </a:r>
            <a:r>
              <a:rPr lang="en-US" sz="2800" dirty="0">
                <a:latin typeface="Muli Bold" panose="020B0604020202020204" charset="0"/>
                <a:ea typeface="Calibri" panose="020F0502020204030204" pitchFamily="34" charset="0"/>
              </a:rPr>
              <a:t> </a:t>
            </a:r>
            <a:r>
              <a:rPr lang="en-US" sz="2800" dirty="0" err="1">
                <a:latin typeface="Muli Bold" panose="020B0604020202020204" charset="0"/>
                <a:ea typeface="Calibri" panose="020F0502020204030204" pitchFamily="34" charset="0"/>
              </a:rPr>
              <a:t>đơn</a:t>
            </a:r>
            <a:r>
              <a:rPr lang="en-US" sz="2800" dirty="0">
                <a:latin typeface="Muli Bold" panose="020B0604020202020204" charset="0"/>
                <a:ea typeface="Calibri" panose="020F0502020204030204" pitchFamily="34" charset="0"/>
              </a:rPr>
              <a:t> </a:t>
            </a:r>
            <a:r>
              <a:rPr lang="en-US" sz="2800" dirty="0" err="1">
                <a:latin typeface="Muli Bold" panose="020B0604020202020204" charset="0"/>
                <a:ea typeface="Calibri" panose="020F0502020204030204" pitchFamily="34" charset="0"/>
              </a:rPr>
              <a:t>mượn</a:t>
            </a:r>
            <a:r>
              <a:rPr lang="en-US" sz="2800" dirty="0">
                <a:latin typeface="Muli Bold" panose="020B0604020202020204" charset="0"/>
                <a:ea typeface="Calibri" panose="020F0502020204030204" pitchFamily="34" charset="0"/>
              </a:rPr>
              <a:t>.</a:t>
            </a:r>
            <a:endParaRPr lang="en-US" sz="2800" u="none" strike="noStrike" dirty="0">
              <a:effectLst/>
              <a:latin typeface="Muli Bold" panose="020B0604020202020204" charset="0"/>
              <a:ea typeface="Calibri" panose="020F0502020204030204" pitchFamily="34" charset="0"/>
            </a:endParaRPr>
          </a:p>
        </p:txBody>
      </p:sp>
    </p:spTree>
    <p:extLst>
      <p:ext uri="{BB962C8B-B14F-4D97-AF65-F5344CB8AC3E}">
        <p14:creationId xmlns:p14="http://schemas.microsoft.com/office/powerpoint/2010/main" val="34372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sp>
        <p:nvSpPr>
          <p:cNvPr id="7" name="Freeform 7"/>
          <p:cNvSpPr/>
          <p:nvPr/>
        </p:nvSpPr>
        <p:spPr>
          <a:xfrm flipH="1">
            <a:off x="14972495" y="7296334"/>
            <a:ext cx="5533751" cy="1961966"/>
          </a:xfrm>
          <a:custGeom>
            <a:avLst/>
            <a:gdLst/>
            <a:ahLst/>
            <a:cxnLst/>
            <a:rect l="l" t="t" r="r" b="b"/>
            <a:pathLst>
              <a:path w="5533751" h="1961966">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2218246" y="7296334"/>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7374448" y="9044945"/>
            <a:ext cx="3539104" cy="617207"/>
            <a:chOff x="0" y="0"/>
            <a:chExt cx="4718805" cy="822943"/>
          </a:xfrm>
        </p:grpSpPr>
        <p:grpSp>
          <p:nvGrpSpPr>
            <p:cNvPr id="12" name="Group 12"/>
            <p:cNvGrpSpPr/>
            <p:nvPr/>
          </p:nvGrpSpPr>
          <p:grpSpPr>
            <a:xfrm>
              <a:off x="0" y="0"/>
              <a:ext cx="4718805" cy="822943"/>
              <a:chOff x="0" y="0"/>
              <a:chExt cx="1291075" cy="225159"/>
            </a:xfrm>
          </p:grpSpPr>
          <p:sp>
            <p:nvSpPr>
              <p:cNvPr id="13" name="Freeform 13"/>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dirty="0"/>
              </a:p>
            </p:txBody>
          </p:sp>
        </p:grpSp>
        <p:sp>
          <p:nvSpPr>
            <p:cNvPr id="14" name="TextBox 14"/>
            <p:cNvSpPr txBox="1"/>
            <p:nvPr/>
          </p:nvSpPr>
          <p:spPr>
            <a:xfrm>
              <a:off x="307158" y="226475"/>
              <a:ext cx="4104490" cy="408093"/>
            </a:xfrm>
            <a:prstGeom prst="rect">
              <a:avLst/>
            </a:prstGeom>
          </p:spPr>
          <p:txBody>
            <a:bodyPr lIns="0" tIns="0" rIns="0" bIns="0" rtlCol="0" anchor="t">
              <a:spAutoFit/>
            </a:bodyPr>
            <a:lstStyle/>
            <a:p>
              <a:pPr algn="ctr">
                <a:lnSpc>
                  <a:spcPts val="2554"/>
                </a:lnSpc>
              </a:pPr>
              <a:endParaRPr lang="en-US" sz="1824" u="sng" dirty="0">
                <a:solidFill>
                  <a:srgbClr val="003EA8"/>
                </a:solidFill>
                <a:latin typeface="Cabin"/>
                <a:hlinkClick r:id="rId5" action="ppaction://hlinksldjump"/>
              </a:endParaRPr>
            </a:p>
          </p:txBody>
        </p:sp>
      </p:grpSp>
      <p:sp>
        <p:nvSpPr>
          <p:cNvPr id="15" name="Freeform 15"/>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Rectangle 8">
            <a:extLst>
              <a:ext uri="{FF2B5EF4-FFF2-40B4-BE49-F238E27FC236}">
                <a16:creationId xmlns:a16="http://schemas.microsoft.com/office/drawing/2014/main" id="{249F1B58-3E40-F587-8484-2BEB90AA196D}"/>
              </a:ext>
            </a:extLst>
          </p:cNvPr>
          <p:cNvSpPr/>
          <p:nvPr/>
        </p:nvSpPr>
        <p:spPr>
          <a:xfrm>
            <a:off x="3200400" y="2400300"/>
            <a:ext cx="11887200" cy="4343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dirty="0">
                <a:solidFill>
                  <a:schemeClr val="accent1"/>
                </a:solidFill>
                <a:latin typeface="Muli Bold" panose="020B0604020202020204" charset="0"/>
              </a:rPr>
              <a:t>SƠ ĐỒ THỰC THỂ LIÊN KẾT</a:t>
            </a:r>
          </a:p>
        </p:txBody>
      </p:sp>
    </p:spTree>
    <p:extLst>
      <p:ext uri="{BB962C8B-B14F-4D97-AF65-F5344CB8AC3E}">
        <p14:creationId xmlns:p14="http://schemas.microsoft.com/office/powerpoint/2010/main" val="395018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1"/>
          <p:cNvGrpSpPr/>
          <p:nvPr/>
        </p:nvGrpSpPr>
        <p:grpSpPr>
          <a:xfrm>
            <a:off x="7374448" y="9044945"/>
            <a:ext cx="3539104" cy="617207"/>
            <a:chOff x="0" y="0"/>
            <a:chExt cx="4718805" cy="822943"/>
          </a:xfrm>
        </p:grpSpPr>
        <p:grpSp>
          <p:nvGrpSpPr>
            <p:cNvPr id="12" name="Group 12"/>
            <p:cNvGrpSpPr/>
            <p:nvPr/>
          </p:nvGrpSpPr>
          <p:grpSpPr>
            <a:xfrm>
              <a:off x="0" y="0"/>
              <a:ext cx="4718805" cy="822943"/>
              <a:chOff x="0" y="0"/>
              <a:chExt cx="1291075" cy="225159"/>
            </a:xfrm>
          </p:grpSpPr>
          <p:sp>
            <p:nvSpPr>
              <p:cNvPr id="13" name="Freeform 13"/>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dirty="0"/>
              </a:p>
            </p:txBody>
          </p:sp>
        </p:grpSp>
        <p:sp>
          <p:nvSpPr>
            <p:cNvPr id="14" name="TextBox 14"/>
            <p:cNvSpPr txBox="1"/>
            <p:nvPr/>
          </p:nvSpPr>
          <p:spPr>
            <a:xfrm>
              <a:off x="307158" y="226475"/>
              <a:ext cx="4104490" cy="408093"/>
            </a:xfrm>
            <a:prstGeom prst="rect">
              <a:avLst/>
            </a:prstGeom>
          </p:spPr>
          <p:txBody>
            <a:bodyPr lIns="0" tIns="0" rIns="0" bIns="0" rtlCol="0" anchor="t">
              <a:spAutoFit/>
            </a:bodyPr>
            <a:lstStyle/>
            <a:p>
              <a:pPr algn="ctr">
                <a:lnSpc>
                  <a:spcPts val="2554"/>
                </a:lnSpc>
              </a:pPr>
              <a:endParaRPr lang="en-US" sz="1824" u="sng" dirty="0">
                <a:solidFill>
                  <a:srgbClr val="003EA8"/>
                </a:solidFill>
                <a:latin typeface="Cabin"/>
                <a:hlinkClick r:id="rId2" action="ppaction://hlinksldjump"/>
              </a:endParaRPr>
            </a:p>
          </p:txBody>
        </p:sp>
      </p:grpSp>
      <p:pic>
        <p:nvPicPr>
          <p:cNvPr id="3" name="Picture 2">
            <a:extLst>
              <a:ext uri="{FF2B5EF4-FFF2-40B4-BE49-F238E27FC236}">
                <a16:creationId xmlns:a16="http://schemas.microsoft.com/office/drawing/2014/main" id="{A283B47C-A878-DC50-A803-6712E618F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06"/>
            <a:ext cx="18288000" cy="9060187"/>
          </a:xfrm>
          <a:prstGeom prst="rect">
            <a:avLst/>
          </a:prstGeom>
        </p:spPr>
      </p:pic>
    </p:spTree>
    <p:extLst>
      <p:ext uri="{BB962C8B-B14F-4D97-AF65-F5344CB8AC3E}">
        <p14:creationId xmlns:p14="http://schemas.microsoft.com/office/powerpoint/2010/main" val="316650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sp>
        <p:nvSpPr>
          <p:cNvPr id="7" name="Freeform 7"/>
          <p:cNvSpPr/>
          <p:nvPr/>
        </p:nvSpPr>
        <p:spPr>
          <a:xfrm flipH="1">
            <a:off x="14972495" y="7296334"/>
            <a:ext cx="5533751" cy="1961966"/>
          </a:xfrm>
          <a:custGeom>
            <a:avLst/>
            <a:gdLst/>
            <a:ahLst/>
            <a:cxnLst/>
            <a:rect l="l" t="t" r="r" b="b"/>
            <a:pathLst>
              <a:path w="5533751" h="1961966">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2218246" y="7296334"/>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7374448" y="9044945"/>
            <a:ext cx="3539104" cy="617207"/>
            <a:chOff x="0" y="0"/>
            <a:chExt cx="4718805" cy="822943"/>
          </a:xfrm>
        </p:grpSpPr>
        <p:grpSp>
          <p:nvGrpSpPr>
            <p:cNvPr id="12" name="Group 12"/>
            <p:cNvGrpSpPr/>
            <p:nvPr/>
          </p:nvGrpSpPr>
          <p:grpSpPr>
            <a:xfrm>
              <a:off x="0" y="0"/>
              <a:ext cx="4718805" cy="822943"/>
              <a:chOff x="0" y="0"/>
              <a:chExt cx="1291075" cy="225159"/>
            </a:xfrm>
          </p:grpSpPr>
          <p:sp>
            <p:nvSpPr>
              <p:cNvPr id="13" name="Freeform 13"/>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dirty="0"/>
              </a:p>
            </p:txBody>
          </p:sp>
        </p:grpSp>
        <p:sp>
          <p:nvSpPr>
            <p:cNvPr id="14" name="TextBox 14"/>
            <p:cNvSpPr txBox="1"/>
            <p:nvPr/>
          </p:nvSpPr>
          <p:spPr>
            <a:xfrm>
              <a:off x="307158" y="226475"/>
              <a:ext cx="4104490" cy="408093"/>
            </a:xfrm>
            <a:prstGeom prst="rect">
              <a:avLst/>
            </a:prstGeom>
          </p:spPr>
          <p:txBody>
            <a:bodyPr lIns="0" tIns="0" rIns="0" bIns="0" rtlCol="0" anchor="t">
              <a:spAutoFit/>
            </a:bodyPr>
            <a:lstStyle/>
            <a:p>
              <a:pPr algn="ctr">
                <a:lnSpc>
                  <a:spcPts val="2554"/>
                </a:lnSpc>
              </a:pPr>
              <a:endParaRPr lang="en-US" sz="1824" u="sng" dirty="0">
                <a:solidFill>
                  <a:srgbClr val="003EA8"/>
                </a:solidFill>
                <a:latin typeface="Cabin"/>
                <a:hlinkClick r:id="rId5" action="ppaction://hlinksldjump"/>
              </a:endParaRPr>
            </a:p>
          </p:txBody>
        </p:sp>
      </p:grpSp>
      <p:sp>
        <p:nvSpPr>
          <p:cNvPr id="15" name="Freeform 15"/>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Rectangle 8">
            <a:extLst>
              <a:ext uri="{FF2B5EF4-FFF2-40B4-BE49-F238E27FC236}">
                <a16:creationId xmlns:a16="http://schemas.microsoft.com/office/drawing/2014/main" id="{249F1B58-3E40-F587-8484-2BEB90AA196D}"/>
              </a:ext>
            </a:extLst>
          </p:cNvPr>
          <p:cNvSpPr/>
          <p:nvPr/>
        </p:nvSpPr>
        <p:spPr>
          <a:xfrm>
            <a:off x="3200400" y="2400300"/>
            <a:ext cx="11887200" cy="4343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dirty="0">
                <a:solidFill>
                  <a:schemeClr val="accent1"/>
                </a:solidFill>
                <a:latin typeface="Muli Bold" panose="020B0604020202020204" charset="0"/>
              </a:rPr>
              <a:t>SƠ ĐỒ QUAN HỆ BẢNG</a:t>
            </a:r>
          </a:p>
        </p:txBody>
      </p:sp>
    </p:spTree>
    <p:extLst>
      <p:ext uri="{BB962C8B-B14F-4D97-AF65-F5344CB8AC3E}">
        <p14:creationId xmlns:p14="http://schemas.microsoft.com/office/powerpoint/2010/main" val="152734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D56DD-DBEE-D506-1636-FFE084E99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237" y="180975"/>
            <a:ext cx="14487525" cy="9925050"/>
          </a:xfrm>
          <a:prstGeom prst="rect">
            <a:avLst/>
          </a:prstGeom>
        </p:spPr>
      </p:pic>
    </p:spTree>
    <p:extLst>
      <p:ext uri="{BB962C8B-B14F-4D97-AF65-F5344CB8AC3E}">
        <p14:creationId xmlns:p14="http://schemas.microsoft.com/office/powerpoint/2010/main" val="259200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24312" y="1359581"/>
            <a:ext cx="16439375" cy="2425903"/>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grpSp>
        <p:nvGrpSpPr>
          <p:cNvPr id="6" name="Group 6"/>
          <p:cNvGrpSpPr/>
          <p:nvPr/>
        </p:nvGrpSpPr>
        <p:grpSpPr>
          <a:xfrm>
            <a:off x="895970" y="9044945"/>
            <a:ext cx="3539104" cy="617207"/>
            <a:chOff x="0" y="0"/>
            <a:chExt cx="4718805" cy="822943"/>
          </a:xfrm>
        </p:grpSpPr>
        <p:grpSp>
          <p:nvGrpSpPr>
            <p:cNvPr id="7" name="Group 7"/>
            <p:cNvGrpSpPr/>
            <p:nvPr/>
          </p:nvGrpSpPr>
          <p:grpSpPr>
            <a:xfrm>
              <a:off x="0" y="0"/>
              <a:ext cx="4718805" cy="822943"/>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9" name="TextBox 9"/>
            <p:cNvSpPr txBox="1"/>
            <p:nvPr/>
          </p:nvSpPr>
          <p:spPr>
            <a:xfrm>
              <a:off x="307159" y="226475"/>
              <a:ext cx="4104491" cy="408093"/>
            </a:xfrm>
            <a:prstGeom prst="rect">
              <a:avLst/>
            </a:prstGeom>
          </p:spPr>
          <p:txBody>
            <a:bodyPr lIns="0" tIns="0" rIns="0" bIns="0" rtlCol="0" anchor="t">
              <a:spAutoFit/>
            </a:bodyPr>
            <a:lstStyle/>
            <a:p>
              <a:pPr algn="ctr">
                <a:lnSpc>
                  <a:spcPts val="2554"/>
                </a:lnSpc>
              </a:pPr>
              <a:endParaRPr lang="en-US" sz="1824" u="sng" dirty="0">
                <a:solidFill>
                  <a:srgbClr val="003EA8"/>
                </a:solidFill>
                <a:latin typeface="Cabin"/>
                <a:hlinkClick r:id="rId3" action="ppaction://hlinksldjump"/>
              </a:endParaRPr>
            </a:p>
          </p:txBody>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250352" y="1107141"/>
            <a:ext cx="13313205" cy="2607702"/>
          </a:xfrm>
          <a:prstGeom prst="rect">
            <a:avLst/>
          </a:prstGeom>
        </p:spPr>
        <p:txBody>
          <a:bodyPr wrap="square" lIns="0" tIns="0" rIns="0" bIns="0" rtlCol="0" anchor="t">
            <a:spAutoFit/>
          </a:bodyPr>
          <a:lstStyle/>
          <a:p>
            <a:pPr lvl="0" algn="ctr">
              <a:lnSpc>
                <a:spcPts val="10800"/>
              </a:lnSpc>
              <a:spcBef>
                <a:spcPct val="0"/>
              </a:spcBef>
            </a:pPr>
            <a:r>
              <a:rPr lang="en-US" sz="6000" dirty="0">
                <a:solidFill>
                  <a:srgbClr val="003EA8"/>
                </a:solidFill>
                <a:latin typeface="Muli Bold"/>
              </a:rPr>
              <a:t>IV. </a:t>
            </a:r>
            <a:r>
              <a:rPr lang="en-US" sz="6000" dirty="0" err="1">
                <a:solidFill>
                  <a:srgbClr val="003EA8"/>
                </a:solidFill>
                <a:latin typeface="Muli Bold"/>
              </a:rPr>
              <a:t>Giới</a:t>
            </a:r>
            <a:r>
              <a:rPr lang="en-US" sz="6000" dirty="0">
                <a:solidFill>
                  <a:srgbClr val="003EA8"/>
                </a:solidFill>
                <a:latin typeface="Muli Bold"/>
              </a:rPr>
              <a:t> </a:t>
            </a:r>
            <a:r>
              <a:rPr lang="en-US" sz="6000" dirty="0" err="1">
                <a:solidFill>
                  <a:srgbClr val="003EA8"/>
                </a:solidFill>
                <a:latin typeface="Muli Bold"/>
              </a:rPr>
              <a:t>thiệu</a:t>
            </a:r>
            <a:r>
              <a:rPr lang="en-US" sz="6000" dirty="0">
                <a:solidFill>
                  <a:srgbClr val="003EA8"/>
                </a:solidFill>
                <a:latin typeface="Muli Bold"/>
              </a:rPr>
              <a:t> </a:t>
            </a:r>
            <a:r>
              <a:rPr lang="en-US" sz="6000" dirty="0" err="1">
                <a:solidFill>
                  <a:srgbClr val="003EA8"/>
                </a:solidFill>
                <a:latin typeface="Muli Bold"/>
              </a:rPr>
              <a:t>cơ</a:t>
            </a:r>
            <a:r>
              <a:rPr lang="en-US" sz="6000" dirty="0">
                <a:solidFill>
                  <a:srgbClr val="003EA8"/>
                </a:solidFill>
                <a:latin typeface="Muli Bold"/>
              </a:rPr>
              <a:t> </a:t>
            </a:r>
            <a:r>
              <a:rPr lang="en-US" sz="6000" dirty="0" err="1">
                <a:solidFill>
                  <a:srgbClr val="003EA8"/>
                </a:solidFill>
                <a:latin typeface="Muli Bold"/>
              </a:rPr>
              <a:t>sở</a:t>
            </a:r>
            <a:r>
              <a:rPr lang="en-US" sz="6000" dirty="0">
                <a:solidFill>
                  <a:srgbClr val="003EA8"/>
                </a:solidFill>
                <a:latin typeface="Muli Bold"/>
              </a:rPr>
              <a:t> </a:t>
            </a:r>
            <a:r>
              <a:rPr lang="en-US" sz="6000" dirty="0" err="1">
                <a:solidFill>
                  <a:srgbClr val="003EA8"/>
                </a:solidFill>
                <a:latin typeface="Muli Bold"/>
              </a:rPr>
              <a:t>dữ</a:t>
            </a:r>
            <a:r>
              <a:rPr lang="en-US" sz="6000" dirty="0">
                <a:solidFill>
                  <a:srgbClr val="003EA8"/>
                </a:solidFill>
                <a:latin typeface="Muli Bold"/>
              </a:rPr>
              <a:t> </a:t>
            </a:r>
            <a:r>
              <a:rPr lang="en-US" sz="6000" dirty="0" err="1">
                <a:solidFill>
                  <a:srgbClr val="003EA8"/>
                </a:solidFill>
                <a:latin typeface="Muli Bold"/>
              </a:rPr>
              <a:t>liệu</a:t>
            </a:r>
            <a:r>
              <a:rPr lang="en-US" sz="6000" dirty="0">
                <a:solidFill>
                  <a:srgbClr val="003EA8"/>
                </a:solidFill>
                <a:latin typeface="Muli Bold"/>
              </a:rPr>
              <a:t> </a:t>
            </a:r>
            <a:r>
              <a:rPr lang="en-US" sz="6000" dirty="0" err="1">
                <a:solidFill>
                  <a:srgbClr val="003EA8"/>
                </a:solidFill>
                <a:latin typeface="Muli Bold"/>
              </a:rPr>
              <a:t>và</a:t>
            </a:r>
            <a:r>
              <a:rPr lang="en-US" sz="6000" dirty="0">
                <a:solidFill>
                  <a:srgbClr val="003EA8"/>
                </a:solidFill>
                <a:latin typeface="Muli Bold"/>
              </a:rPr>
              <a:t> </a:t>
            </a:r>
            <a:r>
              <a:rPr lang="en-US" sz="6000" dirty="0" err="1">
                <a:solidFill>
                  <a:srgbClr val="003EA8"/>
                </a:solidFill>
                <a:latin typeface="Muli Bold"/>
              </a:rPr>
              <a:t>trình</a:t>
            </a:r>
            <a:r>
              <a:rPr lang="en-US" sz="6000" dirty="0">
                <a:solidFill>
                  <a:srgbClr val="003EA8"/>
                </a:solidFill>
                <a:latin typeface="Muli Bold"/>
              </a:rPr>
              <a:t> </a:t>
            </a:r>
            <a:r>
              <a:rPr lang="en-US" sz="6000" dirty="0" err="1">
                <a:solidFill>
                  <a:srgbClr val="003EA8"/>
                </a:solidFill>
                <a:latin typeface="Muli Bold"/>
              </a:rPr>
              <a:t>bày</a:t>
            </a:r>
            <a:r>
              <a:rPr lang="en-US" sz="6000" dirty="0">
                <a:solidFill>
                  <a:srgbClr val="003EA8"/>
                </a:solidFill>
                <a:latin typeface="Muli Bold"/>
              </a:rPr>
              <a:t> </a:t>
            </a:r>
            <a:r>
              <a:rPr lang="en-US" sz="6000" dirty="0" err="1">
                <a:solidFill>
                  <a:srgbClr val="003EA8"/>
                </a:solidFill>
                <a:latin typeface="Muli Bold"/>
              </a:rPr>
              <a:t>các</a:t>
            </a:r>
            <a:r>
              <a:rPr lang="en-US" sz="6000" dirty="0">
                <a:solidFill>
                  <a:srgbClr val="003EA8"/>
                </a:solidFill>
                <a:latin typeface="Muli Bold"/>
              </a:rPr>
              <a:t> </a:t>
            </a:r>
            <a:r>
              <a:rPr lang="en-US" sz="6000" dirty="0" err="1">
                <a:solidFill>
                  <a:srgbClr val="003EA8"/>
                </a:solidFill>
                <a:latin typeface="Muli Bold"/>
              </a:rPr>
              <a:t>câu</a:t>
            </a:r>
            <a:r>
              <a:rPr lang="en-US" sz="6000" dirty="0">
                <a:solidFill>
                  <a:srgbClr val="003EA8"/>
                </a:solidFill>
                <a:latin typeface="Muli Bold"/>
              </a:rPr>
              <a:t> </a:t>
            </a:r>
            <a:r>
              <a:rPr lang="en-US" sz="6000" dirty="0" err="1">
                <a:solidFill>
                  <a:srgbClr val="003EA8"/>
                </a:solidFill>
                <a:latin typeface="Muli Bold"/>
              </a:rPr>
              <a:t>lệnh</a:t>
            </a:r>
            <a:r>
              <a:rPr lang="en-US" sz="6000" dirty="0">
                <a:solidFill>
                  <a:srgbClr val="003EA8"/>
                </a:solidFill>
                <a:latin typeface="Muli Bold"/>
              </a:rPr>
              <a:t> </a:t>
            </a:r>
            <a:r>
              <a:rPr lang="en-US" sz="6000" dirty="0" err="1">
                <a:solidFill>
                  <a:srgbClr val="003EA8"/>
                </a:solidFill>
                <a:latin typeface="Muli Bold"/>
              </a:rPr>
              <a:t>truy</a:t>
            </a:r>
            <a:r>
              <a:rPr lang="en-US" sz="6000" dirty="0">
                <a:solidFill>
                  <a:srgbClr val="003EA8"/>
                </a:solidFill>
                <a:latin typeface="Muli Bold"/>
              </a:rPr>
              <a:t> </a:t>
            </a:r>
            <a:r>
              <a:rPr lang="en-US" sz="6000" dirty="0" err="1">
                <a:solidFill>
                  <a:srgbClr val="003EA8"/>
                </a:solidFill>
                <a:latin typeface="Muli Bold"/>
              </a:rPr>
              <a:t>vấn</a:t>
            </a:r>
            <a:endParaRPr lang="en-US" sz="6000" dirty="0">
              <a:solidFill>
                <a:srgbClr val="003EA8"/>
              </a:solidFill>
              <a:latin typeface="Muli Bold"/>
            </a:endParaRPr>
          </a:p>
        </p:txBody>
      </p:sp>
      <p:grpSp>
        <p:nvGrpSpPr>
          <p:cNvPr id="16" name="Group 3">
            <a:extLst>
              <a:ext uri="{FF2B5EF4-FFF2-40B4-BE49-F238E27FC236}">
                <a16:creationId xmlns:a16="http://schemas.microsoft.com/office/drawing/2014/main" id="{2F1E69DA-7F6B-AE26-195E-FEAAF89FF72A}"/>
              </a:ext>
            </a:extLst>
          </p:cNvPr>
          <p:cNvGrpSpPr/>
          <p:nvPr/>
        </p:nvGrpSpPr>
        <p:grpSpPr>
          <a:xfrm>
            <a:off x="895970" y="4024929"/>
            <a:ext cx="16439378" cy="5739945"/>
            <a:chOff x="2527" y="-215570"/>
            <a:chExt cx="5997129" cy="2093948"/>
          </a:xfrm>
        </p:grpSpPr>
        <p:sp>
          <p:nvSpPr>
            <p:cNvPr id="17" name="Freeform 4">
              <a:extLst>
                <a:ext uri="{FF2B5EF4-FFF2-40B4-BE49-F238E27FC236}">
                  <a16:creationId xmlns:a16="http://schemas.microsoft.com/office/drawing/2014/main" id="{736F47B5-2CBF-05BD-5CED-8475C231DD0A}"/>
                </a:ext>
              </a:extLst>
            </p:cNvPr>
            <p:cNvSpPr/>
            <p:nvPr/>
          </p:nvSpPr>
          <p:spPr>
            <a:xfrm>
              <a:off x="2527" y="-215570"/>
              <a:ext cx="5997129" cy="2093948"/>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txBody>
            <a:bodyPr/>
            <a:lstStyle/>
            <a:p>
              <a:r>
                <a:rPr lang="en-US" sz="3600" dirty="0">
                  <a:solidFill>
                    <a:srgbClr val="003EA8"/>
                  </a:solidFill>
                  <a:latin typeface="Muli Bold"/>
                </a:rPr>
                <a:t>1) </a:t>
              </a:r>
              <a:r>
                <a:rPr lang="en-US" sz="3600" dirty="0" err="1">
                  <a:solidFill>
                    <a:srgbClr val="003EA8"/>
                  </a:solidFill>
                  <a:latin typeface="Muli Bold"/>
                </a:rPr>
                <a:t>Cơ</a:t>
              </a:r>
              <a:r>
                <a:rPr lang="en-US" sz="3600" dirty="0">
                  <a:solidFill>
                    <a:srgbClr val="003EA8"/>
                  </a:solidFill>
                  <a:latin typeface="Muli Bold"/>
                </a:rPr>
                <a:t> </a:t>
              </a:r>
              <a:r>
                <a:rPr lang="en-US" sz="3600" dirty="0" err="1">
                  <a:solidFill>
                    <a:srgbClr val="003EA8"/>
                  </a:solidFill>
                  <a:latin typeface="Muli Bold"/>
                </a:rPr>
                <a:t>sở</a:t>
              </a:r>
              <a:r>
                <a:rPr lang="en-US" sz="3600" dirty="0">
                  <a:solidFill>
                    <a:srgbClr val="003EA8"/>
                  </a:solidFill>
                  <a:latin typeface="Muli Bold"/>
                </a:rPr>
                <a:t> </a:t>
              </a:r>
              <a:r>
                <a:rPr lang="en-US" sz="3600" dirty="0" err="1">
                  <a:solidFill>
                    <a:srgbClr val="003EA8"/>
                  </a:solidFill>
                  <a:latin typeface="Muli Bold"/>
                </a:rPr>
                <a:t>dữ</a:t>
              </a:r>
              <a:r>
                <a:rPr lang="en-US" sz="3600" dirty="0">
                  <a:solidFill>
                    <a:srgbClr val="003EA8"/>
                  </a:solidFill>
                  <a:latin typeface="Muli Bold"/>
                </a:rPr>
                <a:t> </a:t>
              </a:r>
              <a:r>
                <a:rPr lang="en-US" sz="3600" dirty="0" err="1">
                  <a:solidFill>
                    <a:srgbClr val="003EA8"/>
                  </a:solidFill>
                  <a:latin typeface="Muli Bold"/>
                </a:rPr>
                <a:t>liệu</a:t>
              </a:r>
              <a:r>
                <a:rPr lang="en-US" sz="3600" dirty="0">
                  <a:solidFill>
                    <a:srgbClr val="003EA8"/>
                  </a:solidFill>
                  <a:latin typeface="Muli Bold"/>
                </a:rPr>
                <a:t>  </a:t>
              </a:r>
            </a:p>
            <a:p>
              <a:r>
                <a:rPr lang="en-US" sz="2800" dirty="0">
                  <a:solidFill>
                    <a:schemeClr val="accent3"/>
                  </a:solidFill>
                  <a:latin typeface="Muli Bold" panose="020B0604020202020204" charset="0"/>
                  <a:cs typeface="Times New Roman" panose="02020603050405020304" pitchFamily="18" charset="0"/>
                </a:rPr>
                <a:t>TABLE DEFINITION</a:t>
              </a:r>
            </a:p>
            <a:p>
              <a:r>
                <a:rPr lang="en-US" sz="2000" b="1" dirty="0">
                  <a:latin typeface="Muli Bold" panose="020B0604020202020204" charset="0"/>
                  <a:cs typeface="Times New Roman" panose="02020603050405020304" pitchFamily="18" charset="0"/>
                </a:rPr>
                <a:t>account(email, password, </a:t>
              </a:r>
              <a:r>
                <a:rPr lang="en-US" sz="2000" b="1" dirty="0" err="1">
                  <a:latin typeface="Muli Bold" panose="020B0604020202020204" charset="0"/>
                  <a:cs typeface="Times New Roman" panose="02020603050405020304" pitchFamily="18" charset="0"/>
                </a:rPr>
                <a:t>created_date</a:t>
              </a:r>
              <a:r>
                <a:rPr lang="en-US" sz="2000" b="1" dirty="0">
                  <a:latin typeface="Muli Bold" panose="020B0604020202020204" charset="0"/>
                  <a:cs typeface="Times New Roman" panose="02020603050405020304" pitchFamily="18" charset="0"/>
                </a:rPr>
                <a:t>, status)</a:t>
              </a:r>
            </a:p>
            <a:p>
              <a:r>
                <a:rPr lang="en-US" sz="2000" b="1" dirty="0">
                  <a:latin typeface="Muli Bold" panose="020B0604020202020204" charset="0"/>
                  <a:cs typeface="Times New Roman" panose="02020603050405020304" pitchFamily="18" charset="0"/>
                </a:rPr>
                <a:t>student(</a:t>
              </a:r>
              <a:r>
                <a:rPr lang="en-US" sz="2000" b="1" dirty="0" err="1">
                  <a:latin typeface="Muli Bold" panose="020B0604020202020204" charset="0"/>
                  <a:cs typeface="Times New Roman" panose="02020603050405020304" pitchFamily="18" charset="0"/>
                </a:rPr>
                <a:t>student_id</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first_name</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last_name</a:t>
              </a:r>
              <a:r>
                <a:rPr lang="en-US" sz="2000" b="1" dirty="0">
                  <a:latin typeface="Muli Bold" panose="020B0604020202020204" charset="0"/>
                  <a:cs typeface="Times New Roman" panose="02020603050405020304" pitchFamily="18" charset="0"/>
                </a:rPr>
                <a:t>, dob, gender, email, </a:t>
              </a:r>
              <a:r>
                <a:rPr lang="en-US" sz="2000" b="1" dirty="0" err="1">
                  <a:latin typeface="Muli Bold" panose="020B0604020202020204" charset="0"/>
                  <a:cs typeface="Times New Roman" panose="02020603050405020304" pitchFamily="18" charset="0"/>
                </a:rPr>
                <a:t>phone_number</a:t>
              </a:r>
              <a:r>
                <a:rPr lang="en-US" sz="2000" b="1" dirty="0">
                  <a:latin typeface="Muli Bold" panose="020B0604020202020204" charset="0"/>
                  <a:cs typeface="Times New Roman" panose="02020603050405020304" pitchFamily="18" charset="0"/>
                </a:rPr>
                <a:t>) </a:t>
              </a:r>
            </a:p>
            <a:p>
              <a:r>
                <a:rPr lang="en-US" sz="2000" b="1" dirty="0">
                  <a:latin typeface="Muli Bold" panose="020B0604020202020204" charset="0"/>
                  <a:cs typeface="Times New Roman" panose="02020603050405020304" pitchFamily="18" charset="0"/>
                </a:rPr>
                <a:t>librarian(</a:t>
              </a:r>
              <a:r>
                <a:rPr lang="en-US" sz="2000" b="1" dirty="0" err="1">
                  <a:latin typeface="Muli Bold" panose="020B0604020202020204" charset="0"/>
                  <a:cs typeface="Times New Roman" panose="02020603050405020304" pitchFamily="18" charset="0"/>
                </a:rPr>
                <a:t>librarian_id</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first_name</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last_name</a:t>
              </a:r>
              <a:r>
                <a:rPr lang="en-US" sz="2000" b="1" dirty="0">
                  <a:latin typeface="Muli Bold" panose="020B0604020202020204" charset="0"/>
                  <a:cs typeface="Times New Roman" panose="02020603050405020304" pitchFamily="18" charset="0"/>
                </a:rPr>
                <a:t>, dob, gender, email, </a:t>
              </a:r>
              <a:r>
                <a:rPr lang="en-US" sz="2000" b="1" dirty="0" err="1">
                  <a:latin typeface="Muli Bold" panose="020B0604020202020204" charset="0"/>
                  <a:cs typeface="Times New Roman" panose="02020603050405020304" pitchFamily="18" charset="0"/>
                </a:rPr>
                <a:t>phone_number</a:t>
              </a:r>
              <a:r>
                <a:rPr lang="en-US" sz="2000" b="1" dirty="0">
                  <a:latin typeface="Muli Bold" panose="020B0604020202020204" charset="0"/>
                  <a:cs typeface="Times New Roman" panose="02020603050405020304" pitchFamily="18" charset="0"/>
                </a:rPr>
                <a:t>) </a:t>
              </a:r>
            </a:p>
            <a:p>
              <a:r>
                <a:rPr lang="en-US" sz="2000" b="1" dirty="0">
                  <a:latin typeface="Muli Bold" panose="020B0604020202020204" charset="0"/>
                  <a:cs typeface="Times New Roman" panose="02020603050405020304" pitchFamily="18" charset="0"/>
                </a:rPr>
                <a:t>self-study &amp; reading room(</a:t>
              </a:r>
              <a:r>
                <a:rPr lang="en-US" sz="2000" b="1" dirty="0" err="1">
                  <a:latin typeface="Muli Bold" panose="020B0604020202020204" charset="0"/>
                  <a:cs typeface="Times New Roman" panose="02020603050405020304" pitchFamily="18" charset="0"/>
                </a:rPr>
                <a:t>room_id</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room_number</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current_attendant</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max_capacity</a:t>
              </a:r>
              <a:r>
                <a:rPr lang="en-US" sz="2000" b="1" dirty="0">
                  <a:latin typeface="Muli Bold" panose="020B0604020202020204" charset="0"/>
                  <a:cs typeface="Times New Roman" panose="02020603050405020304" pitchFamily="18" charset="0"/>
                </a:rPr>
                <a:t>, status)</a:t>
              </a:r>
            </a:p>
            <a:p>
              <a:r>
                <a:rPr lang="en-US" sz="2000" b="1" dirty="0">
                  <a:latin typeface="Muli Bold" panose="020B0604020202020204" charset="0"/>
                  <a:cs typeface="Times New Roman" panose="02020603050405020304" pitchFamily="18" charset="0"/>
                </a:rPr>
                <a:t>archive room(</a:t>
              </a:r>
              <a:r>
                <a:rPr lang="en-US" sz="2000" b="1" dirty="0" err="1">
                  <a:latin typeface="Muli Bold" panose="020B0604020202020204" charset="0"/>
                  <a:cs typeface="Times New Roman" panose="02020603050405020304" pitchFamily="18" charset="0"/>
                </a:rPr>
                <a:t>room_id</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room_number</a:t>
              </a:r>
              <a:r>
                <a:rPr lang="en-US" sz="2000" b="1" dirty="0">
                  <a:latin typeface="Muli Bold" panose="020B0604020202020204" charset="0"/>
                  <a:cs typeface="Times New Roman" panose="02020603050405020304" pitchFamily="18" charset="0"/>
                </a:rPr>
                <a:t>)</a:t>
              </a:r>
            </a:p>
            <a:p>
              <a:r>
                <a:rPr lang="en-US" sz="2000" b="1" dirty="0">
                  <a:latin typeface="Muli Bold" panose="020B0604020202020204" charset="0"/>
                  <a:cs typeface="Times New Roman" panose="02020603050405020304" pitchFamily="18" charset="0"/>
                </a:rPr>
                <a:t>book(</a:t>
              </a:r>
              <a:r>
                <a:rPr lang="en-US" sz="2000" b="1" dirty="0" err="1">
                  <a:latin typeface="Muli Bold" panose="020B0604020202020204" charset="0"/>
                  <a:cs typeface="Times New Roman" panose="02020603050405020304" pitchFamily="18" charset="0"/>
                </a:rPr>
                <a:t>book_id</a:t>
              </a:r>
              <a:r>
                <a:rPr lang="en-US" sz="2000" b="1" dirty="0">
                  <a:latin typeface="Muli Bold" panose="020B0604020202020204" charset="0"/>
                  <a:cs typeface="Times New Roman" panose="02020603050405020304" pitchFamily="18" charset="0"/>
                </a:rPr>
                <a:t>, name, author, publisher, origin, </a:t>
              </a:r>
              <a:r>
                <a:rPr lang="en-US" sz="2000" b="1" dirty="0" err="1">
                  <a:latin typeface="Muli Bold" panose="020B0604020202020204" charset="0"/>
                  <a:cs typeface="Times New Roman" panose="02020603050405020304" pitchFamily="18" charset="0"/>
                </a:rPr>
                <a:t>published_year</a:t>
              </a:r>
              <a:r>
                <a:rPr lang="en-US" sz="2000" b="1" dirty="0">
                  <a:latin typeface="Muli Bold" panose="020B0604020202020204" charset="0"/>
                  <a:cs typeface="Times New Roman" panose="02020603050405020304" pitchFamily="18" charset="0"/>
                </a:rPr>
                <a:t>, category, </a:t>
              </a:r>
              <a:r>
                <a:rPr lang="en-US" sz="2000" b="1" dirty="0" err="1">
                  <a:latin typeface="Muli Bold" panose="020B0604020202020204" charset="0"/>
                  <a:cs typeface="Times New Roman" panose="02020603050405020304" pitchFamily="18" charset="0"/>
                </a:rPr>
                <a:t>room_id</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stock_in_date</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stock_out_date</a:t>
              </a:r>
              <a:r>
                <a:rPr lang="en-US" sz="2000" b="1" dirty="0">
                  <a:latin typeface="Muli Bold" panose="020B0604020202020204" charset="0"/>
                  <a:cs typeface="Times New Roman" panose="02020603050405020304" pitchFamily="18" charset="0"/>
                </a:rPr>
                <a:t>, quantity)</a:t>
              </a:r>
            </a:p>
            <a:p>
              <a:r>
                <a:rPr lang="en-US" sz="2000" b="1" dirty="0">
                  <a:latin typeface="Muli Bold" panose="020B0604020202020204" charset="0"/>
                  <a:cs typeface="Times New Roman" panose="02020603050405020304" pitchFamily="18" charset="0"/>
                </a:rPr>
                <a:t>order(</a:t>
              </a:r>
              <a:r>
                <a:rPr lang="en-US" sz="2000" b="1" dirty="0" err="1">
                  <a:latin typeface="Muli Bold" panose="020B0604020202020204" charset="0"/>
                  <a:cs typeface="Times New Roman" panose="02020603050405020304" pitchFamily="18" charset="0"/>
                </a:rPr>
                <a:t>order_id</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student_id</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order_time</a:t>
              </a:r>
              <a:r>
                <a:rPr lang="en-US" sz="2000" b="1" dirty="0">
                  <a:latin typeface="Muli Bold" panose="020B0604020202020204" charset="0"/>
                  <a:cs typeface="Times New Roman" panose="02020603050405020304" pitchFamily="18" charset="0"/>
                </a:rPr>
                <a:t>, deadline, </a:t>
              </a:r>
              <a:r>
                <a:rPr lang="en-US" sz="2000" b="1" dirty="0" err="1">
                  <a:latin typeface="Muli Bold" panose="020B0604020202020204" charset="0"/>
                  <a:cs typeface="Times New Roman" panose="02020603050405020304" pitchFamily="18" charset="0"/>
                </a:rPr>
                <a:t>expiration_date</a:t>
              </a:r>
              <a:r>
                <a:rPr lang="en-US" sz="2000" b="1" dirty="0">
                  <a:latin typeface="Muli Bold" panose="020B0604020202020204" charset="0"/>
                  <a:cs typeface="Times New Roman" panose="02020603050405020304" pitchFamily="18" charset="0"/>
                </a:rPr>
                <a:t>, extension, status, </a:t>
              </a:r>
              <a:r>
                <a:rPr lang="en-US" sz="2000" b="1" dirty="0" err="1">
                  <a:latin typeface="Muli Bold" panose="020B0604020202020204" charset="0"/>
                  <a:cs typeface="Times New Roman" panose="02020603050405020304" pitchFamily="18" charset="0"/>
                </a:rPr>
                <a:t>book_return_date</a:t>
              </a:r>
              <a:r>
                <a:rPr lang="en-US" sz="2000" b="1" dirty="0">
                  <a:latin typeface="Muli Bold" panose="020B0604020202020204" charset="0"/>
                  <a:cs typeface="Times New Roman" panose="02020603050405020304" pitchFamily="18" charset="0"/>
                </a:rPr>
                <a:t>, method, violation)</a:t>
              </a:r>
            </a:p>
            <a:p>
              <a:r>
                <a:rPr lang="en-US" sz="2000" b="1" dirty="0" err="1">
                  <a:latin typeface="Muli Bold" panose="020B0604020202020204" charset="0"/>
                  <a:cs typeface="Times New Roman" panose="02020603050405020304" pitchFamily="18" charset="0"/>
                </a:rPr>
                <a:t>order_book</a:t>
              </a:r>
              <a:r>
                <a:rPr lang="en-US" sz="2000" b="1" dirty="0">
                  <a:latin typeface="Muli Bold" panose="020B0604020202020204" charset="0"/>
                  <a:cs typeface="Times New Roman" panose="02020603050405020304" pitchFamily="18" charset="0"/>
                </a:rPr>
                <a:t>(</a:t>
              </a:r>
              <a:r>
                <a:rPr lang="en-US" sz="2000" b="1" dirty="0" err="1">
                  <a:latin typeface="Muli Bold" panose="020B0604020202020204" charset="0"/>
                  <a:cs typeface="Times New Roman" panose="02020603050405020304" pitchFamily="18" charset="0"/>
                </a:rPr>
                <a:t>order_id</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book_id</a:t>
              </a:r>
              <a:r>
                <a:rPr lang="en-US" sz="2000" b="1" dirty="0">
                  <a:latin typeface="Muli Bold" panose="020B0604020202020204" charset="0"/>
                  <a:cs typeface="Times New Roman" panose="02020603050405020304" pitchFamily="18" charset="0"/>
                </a:rPr>
                <a:t>, quantity)</a:t>
              </a:r>
            </a:p>
            <a:p>
              <a:r>
                <a:rPr lang="en-US" sz="2000" b="1" dirty="0" err="1">
                  <a:latin typeface="Muli Bold" panose="020B0604020202020204" charset="0"/>
                  <a:cs typeface="Times New Roman" panose="02020603050405020304" pitchFamily="18" charset="0"/>
                </a:rPr>
                <a:t>check_in</a:t>
              </a:r>
              <a:r>
                <a:rPr lang="en-US" sz="2000" b="1" dirty="0">
                  <a:latin typeface="Muli Bold" panose="020B0604020202020204" charset="0"/>
                  <a:cs typeface="Times New Roman" panose="02020603050405020304" pitchFamily="18" charset="0"/>
                </a:rPr>
                <a:t>(</a:t>
              </a:r>
              <a:r>
                <a:rPr lang="en-US" sz="2000" b="1" dirty="0" err="1">
                  <a:latin typeface="Muli Bold" panose="020B0604020202020204" charset="0"/>
                  <a:cs typeface="Times New Roman" panose="02020603050405020304" pitchFamily="18" charset="0"/>
                </a:rPr>
                <a:t>student_id</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check_in</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check_out</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room_id</a:t>
              </a:r>
              <a:r>
                <a:rPr lang="en-US" sz="2000" b="1" dirty="0">
                  <a:latin typeface="Muli Bold" panose="020B0604020202020204" charset="0"/>
                  <a:cs typeface="Times New Roman" panose="02020603050405020304" pitchFamily="18" charset="0"/>
                </a:rPr>
                <a:t>)</a:t>
              </a:r>
            </a:p>
            <a:p>
              <a:r>
                <a:rPr lang="en-US" sz="2000" b="1" dirty="0" err="1">
                  <a:latin typeface="Muli Bold" panose="020B0604020202020204" charset="0"/>
                  <a:cs typeface="Times New Roman" panose="02020603050405020304" pitchFamily="18" charset="0"/>
                </a:rPr>
                <a:t>timeshift</a:t>
              </a:r>
              <a:r>
                <a:rPr lang="en-US" sz="2000" b="1" dirty="0">
                  <a:latin typeface="Muli Bold" panose="020B0604020202020204" charset="0"/>
                  <a:cs typeface="Times New Roman" panose="02020603050405020304" pitchFamily="18" charset="0"/>
                </a:rPr>
                <a:t>(</a:t>
              </a:r>
              <a:r>
                <a:rPr lang="en-US" sz="2000" b="1" dirty="0" err="1">
                  <a:latin typeface="Muli Bold" panose="020B0604020202020204" charset="0"/>
                  <a:cs typeface="Times New Roman" panose="02020603050405020304" pitchFamily="18" charset="0"/>
                </a:rPr>
                <a:t>timeshift_id</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time_start</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time_end</a:t>
              </a:r>
              <a:r>
                <a:rPr lang="en-US" sz="2000" b="1" dirty="0">
                  <a:latin typeface="Muli Bold" panose="020B0604020202020204" charset="0"/>
                  <a:cs typeface="Times New Roman" panose="02020603050405020304" pitchFamily="18" charset="0"/>
                </a:rPr>
                <a:t>)</a:t>
              </a:r>
            </a:p>
            <a:p>
              <a:r>
                <a:rPr lang="en-US" sz="2000" b="1" dirty="0">
                  <a:latin typeface="Muli Bold" panose="020B0604020202020204" charset="0"/>
                  <a:cs typeface="Times New Roman" panose="02020603050405020304" pitchFamily="18" charset="0"/>
                </a:rPr>
                <a:t>schedule(</a:t>
              </a:r>
              <a:r>
                <a:rPr lang="en-US" sz="2000" b="1" dirty="0" err="1">
                  <a:latin typeface="Muli Bold" panose="020B0604020202020204" charset="0"/>
                  <a:cs typeface="Times New Roman" panose="02020603050405020304" pitchFamily="18" charset="0"/>
                </a:rPr>
                <a:t>timeshift_id</a:t>
              </a:r>
              <a:r>
                <a:rPr lang="en-US" sz="2000" b="1" dirty="0">
                  <a:latin typeface="Muli Bold" panose="020B0604020202020204" charset="0"/>
                  <a:cs typeface="Times New Roman" panose="02020603050405020304" pitchFamily="18" charset="0"/>
                </a:rPr>
                <a:t>, date, </a:t>
              </a:r>
              <a:r>
                <a:rPr lang="en-US" sz="2000" b="1" dirty="0" err="1">
                  <a:latin typeface="Muli Bold" panose="020B0604020202020204" charset="0"/>
                  <a:cs typeface="Times New Roman" panose="02020603050405020304" pitchFamily="18" charset="0"/>
                </a:rPr>
                <a:t>librarian_id</a:t>
              </a:r>
              <a:r>
                <a:rPr lang="en-US" sz="2000" b="1" dirty="0">
                  <a:latin typeface="Muli Bold" panose="020B0604020202020204" charset="0"/>
                  <a:cs typeface="Times New Roman" panose="02020603050405020304" pitchFamily="18" charset="0"/>
                </a:rPr>
                <a:t>, </a:t>
              </a:r>
              <a:r>
                <a:rPr lang="en-US" sz="2000" b="1" dirty="0" err="1">
                  <a:latin typeface="Muli Bold" panose="020B0604020202020204" charset="0"/>
                  <a:cs typeface="Times New Roman" panose="02020603050405020304" pitchFamily="18" charset="0"/>
                </a:rPr>
                <a:t>room_id</a:t>
              </a:r>
              <a:r>
                <a:rPr lang="en-US" sz="2000" b="1" dirty="0">
                  <a:latin typeface="Muli Bold" panose="020B0604020202020204" charset="0"/>
                  <a:cs typeface="Times New Roman" panose="02020603050405020304" pitchFamily="18" charset="0"/>
                </a:rPr>
                <a:t>)</a:t>
              </a:r>
            </a:p>
            <a:p>
              <a:r>
                <a:rPr lang="en-US" sz="2000" b="1" dirty="0" err="1">
                  <a:latin typeface="Muli Bold" panose="020B0604020202020204" charset="0"/>
                  <a:cs typeface="Times New Roman" panose="02020603050405020304" pitchFamily="18" charset="0"/>
                </a:rPr>
                <a:t>special_events</a:t>
              </a:r>
              <a:r>
                <a:rPr lang="en-US" sz="2000" b="1" dirty="0">
                  <a:latin typeface="Muli Bold" panose="020B0604020202020204" charset="0"/>
                  <a:cs typeface="Times New Roman" panose="02020603050405020304" pitchFamily="18" charset="0"/>
                </a:rPr>
                <a:t>(name, </a:t>
              </a:r>
              <a:r>
                <a:rPr lang="en-US" sz="2000" b="1" dirty="0" err="1">
                  <a:latin typeface="Muli Bold" panose="020B0604020202020204" charset="0"/>
                  <a:cs typeface="Times New Roman" panose="02020603050405020304" pitchFamily="18" charset="0"/>
                </a:rPr>
                <a:t>organiser</a:t>
              </a:r>
              <a:r>
                <a:rPr lang="en-US" sz="2000" b="1" dirty="0">
                  <a:latin typeface="Muli Bold" panose="020B0604020202020204" charset="0"/>
                  <a:cs typeface="Times New Roman" panose="02020603050405020304" pitchFamily="18" charset="0"/>
                </a:rPr>
                <a:t>, sponsor, description, destination, </a:t>
              </a:r>
              <a:r>
                <a:rPr lang="en-US" sz="2000" b="1" dirty="0" err="1">
                  <a:latin typeface="Muli Bold" panose="020B0604020202020204" charset="0"/>
                  <a:cs typeface="Times New Roman" panose="02020603050405020304" pitchFamily="18" charset="0"/>
                </a:rPr>
                <a:t>target_participant</a:t>
              </a:r>
              <a:r>
                <a:rPr lang="en-US" sz="2000" b="1" dirty="0">
                  <a:latin typeface="Muli Bold" panose="020B0604020202020204" charset="0"/>
                  <a:cs typeface="Times New Roman" panose="02020603050405020304" pitchFamily="18" charset="0"/>
                </a:rPr>
                <a:t>, schedule)</a:t>
              </a:r>
              <a:endParaRPr lang="en-US" dirty="0">
                <a:latin typeface="Muli Bold" panose="020B060402020202020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txBody>
          <a:bodyPr/>
          <a:lstStyle/>
          <a:p>
            <a:endParaRPr lang="en-US" dirty="0"/>
          </a:p>
        </p:txBody>
      </p:sp>
      <p:grpSp>
        <p:nvGrpSpPr>
          <p:cNvPr id="3" name="Group 3"/>
          <p:cNvGrpSpPr/>
          <p:nvPr/>
        </p:nvGrpSpPr>
        <p:grpSpPr>
          <a:xfrm>
            <a:off x="905495" y="680808"/>
            <a:ext cx="16439375" cy="2176692"/>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460195" y="1247996"/>
            <a:ext cx="13395565" cy="1243930"/>
          </a:xfrm>
          <a:prstGeom prst="rect">
            <a:avLst/>
          </a:prstGeom>
        </p:spPr>
        <p:txBody>
          <a:bodyPr lIns="0" tIns="0" rIns="0" bIns="0" rtlCol="0" anchor="t">
            <a:spAutoFit/>
          </a:bodyPr>
          <a:lstStyle/>
          <a:p>
            <a:pPr algn="ctr">
              <a:lnSpc>
                <a:spcPts val="9720"/>
              </a:lnSpc>
            </a:pPr>
            <a:r>
              <a:rPr lang="en-US" sz="8100" dirty="0">
                <a:solidFill>
                  <a:srgbClr val="003EA8"/>
                </a:solidFill>
                <a:latin typeface="Muli Bold"/>
              </a:rPr>
              <a:t>2) </a:t>
            </a:r>
            <a:r>
              <a:rPr lang="en-US" sz="8100" dirty="0" err="1">
                <a:solidFill>
                  <a:srgbClr val="003EA8"/>
                </a:solidFill>
                <a:latin typeface="Muli Bold"/>
              </a:rPr>
              <a:t>Các</a:t>
            </a:r>
            <a:r>
              <a:rPr lang="en-US" sz="8100" dirty="0">
                <a:solidFill>
                  <a:srgbClr val="003EA8"/>
                </a:solidFill>
                <a:latin typeface="Muli Bold"/>
              </a:rPr>
              <a:t> </a:t>
            </a:r>
            <a:r>
              <a:rPr lang="en-US" sz="8100" dirty="0" err="1">
                <a:solidFill>
                  <a:srgbClr val="003EA8"/>
                </a:solidFill>
                <a:latin typeface="Muli Bold"/>
              </a:rPr>
              <a:t>câu</a:t>
            </a:r>
            <a:r>
              <a:rPr lang="en-US" sz="8100" dirty="0">
                <a:solidFill>
                  <a:srgbClr val="003EA8"/>
                </a:solidFill>
                <a:latin typeface="Muli Bold"/>
              </a:rPr>
              <a:t> </a:t>
            </a:r>
            <a:r>
              <a:rPr lang="en-US" sz="8100" dirty="0" err="1">
                <a:solidFill>
                  <a:srgbClr val="003EA8"/>
                </a:solidFill>
                <a:latin typeface="Muli Bold"/>
              </a:rPr>
              <a:t>lệnh</a:t>
            </a:r>
            <a:r>
              <a:rPr lang="en-US" sz="8100" dirty="0">
                <a:solidFill>
                  <a:srgbClr val="003EA8"/>
                </a:solidFill>
                <a:latin typeface="Muli Bold"/>
              </a:rPr>
              <a:t> </a:t>
            </a:r>
            <a:r>
              <a:rPr lang="en-US" sz="8100" dirty="0" err="1">
                <a:solidFill>
                  <a:srgbClr val="003EA8"/>
                </a:solidFill>
                <a:latin typeface="Muli Bold"/>
              </a:rPr>
              <a:t>truy</a:t>
            </a:r>
            <a:r>
              <a:rPr lang="en-US" sz="8100" dirty="0">
                <a:solidFill>
                  <a:srgbClr val="003EA8"/>
                </a:solidFill>
                <a:latin typeface="Muli Bold"/>
              </a:rPr>
              <a:t> </a:t>
            </a:r>
            <a:r>
              <a:rPr lang="en-US" sz="8100" dirty="0" err="1">
                <a:solidFill>
                  <a:srgbClr val="003EA8"/>
                </a:solidFill>
                <a:latin typeface="Muli Bold"/>
              </a:rPr>
              <a:t>vấn</a:t>
            </a:r>
            <a:endParaRPr lang="en-US" sz="8100" dirty="0">
              <a:solidFill>
                <a:srgbClr val="003EA8"/>
              </a:solidFill>
              <a:latin typeface="Muli Bold"/>
            </a:endParaRPr>
          </a:p>
        </p:txBody>
      </p:sp>
      <p:grpSp>
        <p:nvGrpSpPr>
          <p:cNvPr id="5" name="Group 3">
            <a:extLst>
              <a:ext uri="{FF2B5EF4-FFF2-40B4-BE49-F238E27FC236}">
                <a16:creationId xmlns:a16="http://schemas.microsoft.com/office/drawing/2014/main" id="{A911D783-AAEC-269F-4C42-DFD746B3FB94}"/>
              </a:ext>
            </a:extLst>
          </p:cNvPr>
          <p:cNvGrpSpPr/>
          <p:nvPr/>
        </p:nvGrpSpPr>
        <p:grpSpPr>
          <a:xfrm>
            <a:off x="5462276" y="5213075"/>
            <a:ext cx="7391401" cy="1392363"/>
            <a:chOff x="1881461" y="224494"/>
            <a:chExt cx="2696403" cy="817628"/>
          </a:xfrm>
        </p:grpSpPr>
        <p:sp>
          <p:nvSpPr>
            <p:cNvPr id="6" name="Freeform 4">
              <a:extLst>
                <a:ext uri="{FF2B5EF4-FFF2-40B4-BE49-F238E27FC236}">
                  <a16:creationId xmlns:a16="http://schemas.microsoft.com/office/drawing/2014/main" id="{2865125B-0083-2A54-BF29-71EA5F6217D7}"/>
                </a:ext>
              </a:extLst>
            </p:cNvPr>
            <p:cNvSpPr/>
            <p:nvPr/>
          </p:nvSpPr>
          <p:spPr>
            <a:xfrm>
              <a:off x="1881461" y="224494"/>
              <a:ext cx="2696403" cy="817628"/>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txBody>
            <a:bodyPr/>
            <a:lstStyle/>
            <a:p>
              <a:r>
                <a:rPr lang="en-US" sz="8000" dirty="0" err="1">
                  <a:latin typeface="Muli Bold" panose="020B0604020202020204" charset="0"/>
                </a:rPr>
                <a:t>Đỗ</a:t>
              </a:r>
              <a:r>
                <a:rPr lang="en-US" sz="8000" dirty="0">
                  <a:latin typeface="Muli Bold" panose="020B0604020202020204" charset="0"/>
                </a:rPr>
                <a:t> Thanh </a:t>
              </a:r>
              <a:r>
                <a:rPr lang="en-US" sz="8000" dirty="0" err="1">
                  <a:latin typeface="Muli Bold" panose="020B0604020202020204" charset="0"/>
                </a:rPr>
                <a:t>Sơn</a:t>
              </a:r>
              <a:endParaRPr lang="en-US" sz="8000" dirty="0">
                <a:latin typeface="Muli Bold" panose="020B0604020202020204" charset="0"/>
              </a:endParaRPr>
            </a:p>
          </p:txBody>
        </p:sp>
      </p:grpSp>
    </p:spTree>
    <p:extLst>
      <p:ext uri="{BB962C8B-B14F-4D97-AF65-F5344CB8AC3E}">
        <p14:creationId xmlns:p14="http://schemas.microsoft.com/office/powerpoint/2010/main" val="252201473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txBody>
          <a:bodyPr/>
          <a:lstStyle/>
          <a:p>
            <a:endParaRPr lang="en-US" dirty="0"/>
          </a:p>
        </p:txBody>
      </p:sp>
      <p:grpSp>
        <p:nvGrpSpPr>
          <p:cNvPr id="3" name="Group 3"/>
          <p:cNvGrpSpPr/>
          <p:nvPr/>
        </p:nvGrpSpPr>
        <p:grpSpPr>
          <a:xfrm>
            <a:off x="905495" y="680808"/>
            <a:ext cx="16439375" cy="2176692"/>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460195" y="1247996"/>
            <a:ext cx="13395565" cy="1243930"/>
          </a:xfrm>
          <a:prstGeom prst="rect">
            <a:avLst/>
          </a:prstGeom>
        </p:spPr>
        <p:txBody>
          <a:bodyPr lIns="0" tIns="0" rIns="0" bIns="0" rtlCol="0" anchor="t">
            <a:spAutoFit/>
          </a:bodyPr>
          <a:lstStyle/>
          <a:p>
            <a:pPr algn="ctr">
              <a:lnSpc>
                <a:spcPts val="9720"/>
              </a:lnSpc>
            </a:pPr>
            <a:r>
              <a:rPr lang="en-US" sz="8100" dirty="0">
                <a:solidFill>
                  <a:srgbClr val="003EA8"/>
                </a:solidFill>
                <a:latin typeface="Muli Bold"/>
              </a:rPr>
              <a:t>2) </a:t>
            </a:r>
            <a:r>
              <a:rPr lang="en-US" sz="8100" dirty="0" err="1">
                <a:solidFill>
                  <a:srgbClr val="003EA8"/>
                </a:solidFill>
                <a:latin typeface="Muli Bold"/>
              </a:rPr>
              <a:t>Các</a:t>
            </a:r>
            <a:r>
              <a:rPr lang="en-US" sz="8100" dirty="0">
                <a:solidFill>
                  <a:srgbClr val="003EA8"/>
                </a:solidFill>
                <a:latin typeface="Muli Bold"/>
              </a:rPr>
              <a:t> </a:t>
            </a:r>
            <a:r>
              <a:rPr lang="en-US" sz="8100" dirty="0" err="1">
                <a:solidFill>
                  <a:srgbClr val="003EA8"/>
                </a:solidFill>
                <a:latin typeface="Muli Bold"/>
              </a:rPr>
              <a:t>câu</a:t>
            </a:r>
            <a:r>
              <a:rPr lang="en-US" sz="8100" dirty="0">
                <a:solidFill>
                  <a:srgbClr val="003EA8"/>
                </a:solidFill>
                <a:latin typeface="Muli Bold"/>
              </a:rPr>
              <a:t> </a:t>
            </a:r>
            <a:r>
              <a:rPr lang="en-US" sz="8100" dirty="0" err="1">
                <a:solidFill>
                  <a:srgbClr val="003EA8"/>
                </a:solidFill>
                <a:latin typeface="Muli Bold"/>
              </a:rPr>
              <a:t>lệnh</a:t>
            </a:r>
            <a:r>
              <a:rPr lang="en-US" sz="8100" dirty="0">
                <a:solidFill>
                  <a:srgbClr val="003EA8"/>
                </a:solidFill>
                <a:latin typeface="Muli Bold"/>
              </a:rPr>
              <a:t> </a:t>
            </a:r>
            <a:r>
              <a:rPr lang="en-US" sz="8100" dirty="0" err="1">
                <a:solidFill>
                  <a:srgbClr val="003EA8"/>
                </a:solidFill>
                <a:latin typeface="Muli Bold"/>
              </a:rPr>
              <a:t>truy</a:t>
            </a:r>
            <a:r>
              <a:rPr lang="en-US" sz="8100" dirty="0">
                <a:solidFill>
                  <a:srgbClr val="003EA8"/>
                </a:solidFill>
                <a:latin typeface="Muli Bold"/>
              </a:rPr>
              <a:t> </a:t>
            </a:r>
            <a:r>
              <a:rPr lang="en-US" sz="8100" dirty="0" err="1">
                <a:solidFill>
                  <a:srgbClr val="003EA8"/>
                </a:solidFill>
                <a:latin typeface="Muli Bold"/>
              </a:rPr>
              <a:t>vấn</a:t>
            </a:r>
            <a:endParaRPr lang="en-US" sz="8100" dirty="0">
              <a:solidFill>
                <a:srgbClr val="003EA8"/>
              </a:solidFill>
              <a:latin typeface="Muli Bold"/>
            </a:endParaRPr>
          </a:p>
        </p:txBody>
      </p:sp>
      <p:graphicFrame>
        <p:nvGraphicFramePr>
          <p:cNvPr id="18" name="Bảng 17">
            <a:extLst>
              <a:ext uri="{FF2B5EF4-FFF2-40B4-BE49-F238E27FC236}">
                <a16:creationId xmlns:a16="http://schemas.microsoft.com/office/drawing/2014/main" id="{FDBBAADB-9AAD-149B-0F12-9E4097345F22}"/>
              </a:ext>
            </a:extLst>
          </p:cNvPr>
          <p:cNvGraphicFramePr>
            <a:graphicFrameLocks noGrp="1"/>
          </p:cNvGraphicFramePr>
          <p:nvPr/>
        </p:nvGraphicFramePr>
        <p:xfrm>
          <a:off x="924311" y="3253441"/>
          <a:ext cx="16439378" cy="6112490"/>
        </p:xfrm>
        <a:graphic>
          <a:graphicData uri="http://schemas.openxmlformats.org/drawingml/2006/table">
            <a:tbl>
              <a:tblPr firstRow="1" bandRow="1">
                <a:tableStyleId>{073A0DAA-6AF3-43AB-8588-CEC1D06C72B9}</a:tableStyleId>
              </a:tblPr>
              <a:tblGrid>
                <a:gridCol w="8219689">
                  <a:extLst>
                    <a:ext uri="{9D8B030D-6E8A-4147-A177-3AD203B41FA5}">
                      <a16:colId xmlns:a16="http://schemas.microsoft.com/office/drawing/2014/main" val="430172996"/>
                    </a:ext>
                  </a:extLst>
                </a:gridCol>
                <a:gridCol w="8219689">
                  <a:extLst>
                    <a:ext uri="{9D8B030D-6E8A-4147-A177-3AD203B41FA5}">
                      <a16:colId xmlns:a16="http://schemas.microsoft.com/office/drawing/2014/main" val="2230093315"/>
                    </a:ext>
                  </a:extLst>
                </a:gridCol>
              </a:tblGrid>
              <a:tr h="3056245">
                <a:tc>
                  <a:txBody>
                    <a:bodyPr/>
                    <a:lstStyle/>
                    <a:p>
                      <a:r>
                        <a:rPr lang="vi-VN" sz="2600" b="1" dirty="0">
                          <a:solidFill>
                            <a:schemeClr val="tx1"/>
                          </a:solidFill>
                          <a:latin typeface="Muli Bold" panose="020B0604020202020204" charset="0"/>
                        </a:rPr>
                        <a:t>1. Liệt kê các đầu sách có số lượng &gt; 5 quyển, nhưng không có ai mượn </a:t>
                      </a:r>
                    </a:p>
                    <a:p>
                      <a:r>
                        <a:rPr lang="vi-VN" sz="2200" b="0" dirty="0" err="1">
                          <a:solidFill>
                            <a:schemeClr val="tx1"/>
                          </a:solidFill>
                          <a:latin typeface="Muli Bold" panose="020B0604020202020204" charset="0"/>
                        </a:rPr>
                        <a:t>select</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book_id</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name</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author</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category</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from</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book</a:t>
                      </a:r>
                      <a:r>
                        <a:rPr lang="vi-VN" sz="2200" b="0" dirty="0">
                          <a:solidFill>
                            <a:schemeClr val="tx1"/>
                          </a:solidFill>
                          <a:latin typeface="Muli Bold" panose="020B0604020202020204" charset="0"/>
                        </a:rPr>
                        <a:t> </a:t>
                      </a:r>
                    </a:p>
                    <a:p>
                      <a:r>
                        <a:rPr lang="vi-VN" sz="2200" b="0" dirty="0" err="1">
                          <a:solidFill>
                            <a:schemeClr val="tx1"/>
                          </a:solidFill>
                          <a:latin typeface="Muli Bold" panose="020B0604020202020204" charset="0"/>
                        </a:rPr>
                        <a:t>join</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stock</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st</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using</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book_id</a:t>
                      </a:r>
                      <a:r>
                        <a:rPr lang="vi-VN" sz="2200" b="0" dirty="0">
                          <a:solidFill>
                            <a:schemeClr val="tx1"/>
                          </a:solidFill>
                          <a:latin typeface="Muli Bold" panose="020B0604020202020204" charset="0"/>
                        </a:rPr>
                        <a:t>) </a:t>
                      </a:r>
                    </a:p>
                    <a:p>
                      <a:r>
                        <a:rPr lang="vi-VN" sz="2200" b="0" dirty="0" err="1">
                          <a:solidFill>
                            <a:schemeClr val="tx1"/>
                          </a:solidFill>
                          <a:latin typeface="Muli Bold" panose="020B0604020202020204" charset="0"/>
                        </a:rPr>
                        <a:t>join</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orders</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ord</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using</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book_id</a:t>
                      </a:r>
                      <a:r>
                        <a:rPr lang="vi-VN" sz="2200" b="0" dirty="0">
                          <a:solidFill>
                            <a:schemeClr val="tx1"/>
                          </a:solidFill>
                          <a:latin typeface="Muli Bold" panose="020B0604020202020204" charset="0"/>
                        </a:rPr>
                        <a:t>) </a:t>
                      </a:r>
                    </a:p>
                    <a:p>
                      <a:r>
                        <a:rPr lang="vi-VN" sz="2200" b="0" dirty="0" err="1">
                          <a:solidFill>
                            <a:schemeClr val="tx1"/>
                          </a:solidFill>
                          <a:latin typeface="Muli Bold" panose="020B0604020202020204" charset="0"/>
                        </a:rPr>
                        <a:t>where</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st.quantity</a:t>
                      </a:r>
                      <a:r>
                        <a:rPr lang="vi-VN" sz="2200" b="0" dirty="0">
                          <a:solidFill>
                            <a:schemeClr val="tx1"/>
                          </a:solidFill>
                          <a:latin typeface="Muli Bold" panose="020B0604020202020204" charset="0"/>
                        </a:rPr>
                        <a:t> &gt; 5 </a:t>
                      </a:r>
                      <a:r>
                        <a:rPr lang="vi-VN" sz="2200" b="0" dirty="0" err="1">
                          <a:solidFill>
                            <a:schemeClr val="tx1"/>
                          </a:solidFill>
                          <a:latin typeface="Muli Bold" panose="020B0604020202020204" charset="0"/>
                        </a:rPr>
                        <a:t>and</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ord.quantity</a:t>
                      </a:r>
                      <a:r>
                        <a:rPr lang="vi-VN" sz="2200" b="0" dirty="0">
                          <a:solidFill>
                            <a:schemeClr val="tx1"/>
                          </a:solidFill>
                          <a:latin typeface="Muli Bold" panose="020B0604020202020204" charset="0"/>
                        </a:rPr>
                        <a:t> = 0</a:t>
                      </a:r>
                    </a:p>
                    <a:p>
                      <a:r>
                        <a:rPr lang="vi-VN" sz="2200" b="0" dirty="0" err="1">
                          <a:solidFill>
                            <a:schemeClr val="tx1"/>
                          </a:solidFill>
                          <a:latin typeface="Muli Bold" panose="020B0604020202020204" charset="0"/>
                        </a:rPr>
                        <a:t>group</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by</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book_id</a:t>
                      </a:r>
                      <a:r>
                        <a:rPr lang="vi-VN" sz="2200" b="0" dirty="0">
                          <a:solidFill>
                            <a:schemeClr val="tx1"/>
                          </a:solidFill>
                          <a:latin typeface="Muli Bold" panose="020B0604020202020204" charset="0"/>
                        </a:rPr>
                        <a:t>); </a:t>
                      </a:r>
                    </a:p>
                    <a:p>
                      <a:endParaRPr lang="en-US" sz="2200" dirty="0">
                        <a:solidFill>
                          <a:schemeClr val="tx1"/>
                        </a:solidFill>
                        <a:latin typeface="Muli Bold"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vi-VN" sz="2600" dirty="0">
                          <a:solidFill>
                            <a:schemeClr val="tx1"/>
                          </a:solidFill>
                          <a:latin typeface="Muli Bold" panose="020B0604020202020204" charset="0"/>
                        </a:rPr>
                        <a:t>2. Đưa ra danh sách 10 đầu sách được mượn nhiều nhất trong 6 tháng vừa rồi </a:t>
                      </a:r>
                    </a:p>
                    <a:p>
                      <a:r>
                        <a:rPr lang="vi-VN" sz="2200" b="0" dirty="0" err="1">
                          <a:solidFill>
                            <a:schemeClr val="tx1"/>
                          </a:solidFill>
                          <a:latin typeface="Muli Bold" panose="020B0604020202020204" charset="0"/>
                        </a:rPr>
                        <a:t>select</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bk.book_id</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bk.name</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count</a:t>
                      </a:r>
                      <a:r>
                        <a:rPr lang="vi-VN" sz="2200" b="0" dirty="0">
                          <a:solidFill>
                            <a:schemeClr val="tx1"/>
                          </a:solidFill>
                          <a:latin typeface="Muli Bold" panose="020B0604020202020204" charset="0"/>
                        </a:rPr>
                        <a:t>(</a:t>
                      </a:r>
                      <a:r>
                        <a:rPr lang="vi-VN" sz="2200" b="0" dirty="0" err="1">
                          <a:solidFill>
                            <a:schemeClr val="tx1"/>
                          </a:solidFill>
                          <a:latin typeface="Muli Bold" panose="020B0604020202020204" charset="0"/>
                        </a:rPr>
                        <a:t>bk.book_id</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as</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so_sach</a:t>
                      </a:r>
                      <a:r>
                        <a:rPr lang="vi-VN" sz="2200" b="0" dirty="0">
                          <a:solidFill>
                            <a:schemeClr val="tx1"/>
                          </a:solidFill>
                          <a:latin typeface="Muli Bold" panose="020B0604020202020204" charset="0"/>
                        </a:rPr>
                        <a:t> </a:t>
                      </a:r>
                    </a:p>
                    <a:p>
                      <a:r>
                        <a:rPr lang="vi-VN" sz="2200" b="0" dirty="0" err="1">
                          <a:solidFill>
                            <a:schemeClr val="tx1"/>
                          </a:solidFill>
                          <a:latin typeface="Muli Bold" panose="020B0604020202020204" charset="0"/>
                        </a:rPr>
                        <a:t>from</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book</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bk</a:t>
                      </a:r>
                      <a:endParaRPr lang="vi-VN" sz="2200" b="0" dirty="0">
                        <a:solidFill>
                          <a:schemeClr val="tx1"/>
                        </a:solidFill>
                        <a:latin typeface="Muli Bold" panose="020B0604020202020204" charset="0"/>
                      </a:endParaRPr>
                    </a:p>
                    <a:p>
                      <a:r>
                        <a:rPr lang="vi-VN" sz="2200" b="0" dirty="0" err="1">
                          <a:solidFill>
                            <a:schemeClr val="tx1"/>
                          </a:solidFill>
                          <a:latin typeface="Muli Bold" panose="020B0604020202020204" charset="0"/>
                        </a:rPr>
                        <a:t>join</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orders</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ord</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ON</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bk.book_id</a:t>
                      </a:r>
                      <a:r>
                        <a:rPr lang="vi-VN" sz="2200" b="0" dirty="0">
                          <a:solidFill>
                            <a:schemeClr val="tx1"/>
                          </a:solidFill>
                          <a:latin typeface="Muli Bold" panose="020B0604020202020204" charset="0"/>
                        </a:rPr>
                        <a:t> = </a:t>
                      </a:r>
                      <a:r>
                        <a:rPr lang="vi-VN" sz="2200" b="0" dirty="0" err="1">
                          <a:solidFill>
                            <a:schemeClr val="tx1"/>
                          </a:solidFill>
                          <a:latin typeface="Muli Bold" panose="020B0604020202020204" charset="0"/>
                        </a:rPr>
                        <a:t>ord.book_id</a:t>
                      </a:r>
                      <a:r>
                        <a:rPr lang="vi-VN" sz="2200" b="0" dirty="0">
                          <a:solidFill>
                            <a:schemeClr val="tx1"/>
                          </a:solidFill>
                          <a:latin typeface="Muli Bold" panose="020B0604020202020204" charset="0"/>
                        </a:rPr>
                        <a:t>) </a:t>
                      </a:r>
                    </a:p>
                    <a:p>
                      <a:r>
                        <a:rPr lang="vi-VN" sz="2200" b="0" dirty="0" err="1">
                          <a:solidFill>
                            <a:schemeClr val="tx1"/>
                          </a:solidFill>
                          <a:latin typeface="Muli Bold" panose="020B0604020202020204" charset="0"/>
                        </a:rPr>
                        <a:t>join</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orderline</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ol</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ON</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ord.order_id</a:t>
                      </a:r>
                      <a:r>
                        <a:rPr lang="vi-VN" sz="2200" b="0" dirty="0">
                          <a:solidFill>
                            <a:schemeClr val="tx1"/>
                          </a:solidFill>
                          <a:latin typeface="Muli Bold" panose="020B0604020202020204" charset="0"/>
                        </a:rPr>
                        <a:t> = </a:t>
                      </a:r>
                      <a:r>
                        <a:rPr lang="vi-VN" sz="2200" b="0" dirty="0" err="1">
                          <a:solidFill>
                            <a:schemeClr val="tx1"/>
                          </a:solidFill>
                          <a:latin typeface="Muli Bold" panose="020B0604020202020204" charset="0"/>
                        </a:rPr>
                        <a:t>ol.order_id</a:t>
                      </a:r>
                      <a:r>
                        <a:rPr lang="vi-VN" sz="2200" b="0" dirty="0">
                          <a:solidFill>
                            <a:schemeClr val="tx1"/>
                          </a:solidFill>
                          <a:latin typeface="Muli Bold" panose="020B0604020202020204" charset="0"/>
                        </a:rPr>
                        <a:t>)</a:t>
                      </a:r>
                    </a:p>
                    <a:p>
                      <a:r>
                        <a:rPr lang="vi-VN" sz="2200" b="0" dirty="0" err="1">
                          <a:solidFill>
                            <a:schemeClr val="tx1"/>
                          </a:solidFill>
                          <a:latin typeface="Muli Bold" panose="020B0604020202020204" charset="0"/>
                        </a:rPr>
                        <a:t>where</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ol.order_time</a:t>
                      </a:r>
                      <a:r>
                        <a:rPr lang="vi-VN" sz="2200" b="0" dirty="0">
                          <a:solidFill>
                            <a:schemeClr val="tx1"/>
                          </a:solidFill>
                          <a:latin typeface="Muli Bold" panose="020B0604020202020204" charset="0"/>
                        </a:rPr>
                        <a:t> &gt;= (</a:t>
                      </a:r>
                      <a:r>
                        <a:rPr lang="vi-VN" sz="2200" b="0" dirty="0" err="1">
                          <a:solidFill>
                            <a:schemeClr val="tx1"/>
                          </a:solidFill>
                          <a:latin typeface="Muli Bold" panose="020B0604020202020204" charset="0"/>
                        </a:rPr>
                        <a:t>CURRENT_DATE</a:t>
                      </a:r>
                      <a:r>
                        <a:rPr lang="vi-VN" sz="2200" b="0" dirty="0">
                          <a:solidFill>
                            <a:schemeClr val="tx1"/>
                          </a:solidFill>
                          <a:latin typeface="Muli Bold" panose="020B0604020202020204" charset="0"/>
                        </a:rPr>
                        <a:t> - </a:t>
                      </a:r>
                      <a:r>
                        <a:rPr lang="vi-VN" sz="2200" b="0" dirty="0" err="1">
                          <a:solidFill>
                            <a:schemeClr val="tx1"/>
                          </a:solidFill>
                          <a:latin typeface="Muli Bold" panose="020B0604020202020204" charset="0"/>
                        </a:rPr>
                        <a:t>INTERVAL</a:t>
                      </a:r>
                      <a:r>
                        <a:rPr lang="vi-VN" sz="2200" b="0" dirty="0">
                          <a:solidFill>
                            <a:schemeClr val="tx1"/>
                          </a:solidFill>
                          <a:latin typeface="Muli Bold" panose="020B0604020202020204" charset="0"/>
                        </a:rPr>
                        <a:t> '6 </a:t>
                      </a:r>
                      <a:r>
                        <a:rPr lang="vi-VN" sz="2200" b="0" dirty="0" err="1">
                          <a:solidFill>
                            <a:schemeClr val="tx1"/>
                          </a:solidFill>
                          <a:latin typeface="Muli Bold" panose="020B0604020202020204" charset="0"/>
                        </a:rPr>
                        <a:t>month</a:t>
                      </a:r>
                      <a:r>
                        <a:rPr lang="vi-VN" sz="2200" b="0" dirty="0">
                          <a:solidFill>
                            <a:schemeClr val="tx1"/>
                          </a:solidFill>
                          <a:latin typeface="Muli Bold" panose="020B0604020202020204" charset="0"/>
                        </a:rPr>
                        <a:t>') </a:t>
                      </a:r>
                    </a:p>
                    <a:p>
                      <a:r>
                        <a:rPr lang="vi-VN" sz="2200" b="0" dirty="0" err="1">
                          <a:solidFill>
                            <a:schemeClr val="tx1"/>
                          </a:solidFill>
                          <a:latin typeface="Muli Bold" panose="020B0604020202020204" charset="0"/>
                        </a:rPr>
                        <a:t>group</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by</a:t>
                      </a:r>
                      <a:r>
                        <a:rPr lang="vi-VN" sz="2200" b="0" dirty="0">
                          <a:solidFill>
                            <a:schemeClr val="tx1"/>
                          </a:solidFill>
                          <a:latin typeface="Muli Bold" panose="020B0604020202020204" charset="0"/>
                        </a:rPr>
                        <a:t>(</a:t>
                      </a:r>
                      <a:r>
                        <a:rPr lang="vi-VN" sz="2200" b="0" dirty="0" err="1">
                          <a:solidFill>
                            <a:schemeClr val="tx1"/>
                          </a:solidFill>
                          <a:latin typeface="Muli Bold" panose="020B0604020202020204" charset="0"/>
                        </a:rPr>
                        <a:t>bk.book_id</a:t>
                      </a:r>
                      <a:r>
                        <a:rPr lang="vi-VN" sz="2200" b="0" dirty="0">
                          <a:solidFill>
                            <a:schemeClr val="tx1"/>
                          </a:solidFill>
                          <a:latin typeface="Muli Bold" panose="020B0604020202020204" charset="0"/>
                        </a:rPr>
                        <a:t>)</a:t>
                      </a:r>
                    </a:p>
                    <a:p>
                      <a:r>
                        <a:rPr lang="vi-VN" sz="2200" b="0" dirty="0" err="1">
                          <a:solidFill>
                            <a:schemeClr val="tx1"/>
                          </a:solidFill>
                          <a:latin typeface="Muli Bold" panose="020B0604020202020204" charset="0"/>
                        </a:rPr>
                        <a:t>ORDER</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BY</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so_sach</a:t>
                      </a:r>
                      <a:r>
                        <a:rPr lang="vi-VN" sz="2200" b="0" dirty="0">
                          <a:solidFill>
                            <a:schemeClr val="tx1"/>
                          </a:solidFill>
                          <a:latin typeface="Muli Bold" panose="020B0604020202020204" charset="0"/>
                        </a:rPr>
                        <a:t> </a:t>
                      </a:r>
                      <a:r>
                        <a:rPr lang="vi-VN" sz="2200" b="0" dirty="0" err="1">
                          <a:solidFill>
                            <a:schemeClr val="tx1"/>
                          </a:solidFill>
                          <a:latin typeface="Muli Bold" panose="020B0604020202020204" charset="0"/>
                        </a:rPr>
                        <a:t>DESC</a:t>
                      </a:r>
                      <a:endParaRPr lang="vi-VN" sz="2200" b="0" dirty="0">
                        <a:solidFill>
                          <a:schemeClr val="tx1"/>
                        </a:solidFill>
                        <a:latin typeface="Muli Bold" panose="020B0604020202020204" charset="0"/>
                      </a:endParaRPr>
                    </a:p>
                    <a:p>
                      <a:r>
                        <a:rPr lang="vi-VN" sz="2200" b="0" dirty="0" err="1">
                          <a:solidFill>
                            <a:schemeClr val="tx1"/>
                          </a:solidFill>
                          <a:latin typeface="Muli Bold" panose="020B0604020202020204" charset="0"/>
                        </a:rPr>
                        <a:t>LIMIT</a:t>
                      </a:r>
                      <a:r>
                        <a:rPr lang="vi-VN" sz="2200" b="0" dirty="0">
                          <a:solidFill>
                            <a:schemeClr val="tx1"/>
                          </a:solidFill>
                          <a:latin typeface="Muli Bold" panose="020B0604020202020204" charset="0"/>
                        </a:rPr>
                        <a:t> 10; </a:t>
                      </a:r>
                      <a:endParaRPr lang="en-US" sz="2200" b="0" dirty="0">
                        <a:solidFill>
                          <a:schemeClr val="tx1"/>
                        </a:solidFill>
                        <a:latin typeface="Muli Bold"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3015138"/>
                  </a:ext>
                </a:extLst>
              </a:tr>
              <a:tr h="3056245">
                <a:tc>
                  <a:txBody>
                    <a:bodyPr/>
                    <a:lstStyle/>
                    <a:p>
                      <a:r>
                        <a:rPr lang="en-US" sz="2600" b="1" dirty="0">
                          <a:solidFill>
                            <a:schemeClr val="tx1"/>
                          </a:solidFill>
                          <a:latin typeface="Muli Bold" panose="020B0604020202020204" charset="0"/>
                          <a:cs typeface="Times New Roman" panose="02020603050405020304" pitchFamily="18" charset="0"/>
                        </a:rPr>
                        <a:t>3. In </a:t>
                      </a:r>
                      <a:r>
                        <a:rPr lang="en-US" sz="2600" b="1" dirty="0" err="1">
                          <a:solidFill>
                            <a:schemeClr val="tx1"/>
                          </a:solidFill>
                          <a:latin typeface="Muli Bold" panose="020B0604020202020204" charset="0"/>
                          <a:cs typeface="Times New Roman" panose="02020603050405020304" pitchFamily="18" charset="0"/>
                        </a:rPr>
                        <a:t>ra</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các</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tài</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khoản</a:t>
                      </a:r>
                      <a:r>
                        <a:rPr lang="en-US" sz="2600" b="1" dirty="0">
                          <a:solidFill>
                            <a:schemeClr val="tx1"/>
                          </a:solidFill>
                          <a:latin typeface="Muli Bold" panose="020B0604020202020204" charset="0"/>
                          <a:cs typeface="Times New Roman" panose="02020603050405020304" pitchFamily="18" charset="0"/>
                        </a:rPr>
                        <a:t> email </a:t>
                      </a:r>
                      <a:r>
                        <a:rPr lang="en-US" sz="2600" b="1" dirty="0" err="1">
                          <a:solidFill>
                            <a:schemeClr val="tx1"/>
                          </a:solidFill>
                          <a:latin typeface="Muli Bold" panose="020B0604020202020204" charset="0"/>
                          <a:cs typeface="Times New Roman" panose="02020603050405020304" pitchFamily="18" charset="0"/>
                        </a:rPr>
                        <a:t>đã</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bị</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cấm</a:t>
                      </a:r>
                      <a:r>
                        <a:rPr lang="en-US" sz="2600" b="1" dirty="0">
                          <a:solidFill>
                            <a:schemeClr val="tx1"/>
                          </a:solidFill>
                          <a:latin typeface="Muli Bold" panose="020B0604020202020204" charset="0"/>
                          <a:cs typeface="Times New Roman" panose="02020603050405020304" pitchFamily="18" charset="0"/>
                        </a:rPr>
                        <a:t> do vi </a:t>
                      </a:r>
                      <a:r>
                        <a:rPr lang="en-US" sz="2600" b="1" dirty="0" err="1">
                          <a:solidFill>
                            <a:schemeClr val="tx1"/>
                          </a:solidFill>
                          <a:latin typeface="Muli Bold" panose="020B0604020202020204" charset="0"/>
                          <a:cs typeface="Times New Roman" panose="02020603050405020304" pitchFamily="18" charset="0"/>
                        </a:rPr>
                        <a:t>phạm</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quy</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tắc</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có</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thể</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là</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trả</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sách</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chậm</a:t>
                      </a:r>
                      <a:r>
                        <a:rPr lang="en-US" sz="2600" b="1" dirty="0">
                          <a:solidFill>
                            <a:schemeClr val="tx1"/>
                          </a:solidFill>
                          <a:latin typeface="Muli Bold" panose="020B0604020202020204" charset="0"/>
                          <a:cs typeface="Times New Roman" panose="02020603050405020304" pitchFamily="18" charset="0"/>
                        </a:rPr>
                        <a:t>) </a:t>
                      </a:r>
                    </a:p>
                    <a:p>
                      <a:r>
                        <a:rPr lang="en-US" sz="2200" b="0" dirty="0">
                          <a:solidFill>
                            <a:schemeClr val="tx1"/>
                          </a:solidFill>
                          <a:latin typeface="Muli Bold" panose="020B0604020202020204" charset="0"/>
                          <a:cs typeface="Times New Roman" panose="02020603050405020304" pitchFamily="18" charset="0"/>
                        </a:rPr>
                        <a:t>select email from student </a:t>
                      </a:r>
                    </a:p>
                    <a:p>
                      <a:r>
                        <a:rPr lang="en-US" sz="2200" b="0" dirty="0">
                          <a:solidFill>
                            <a:schemeClr val="tx1"/>
                          </a:solidFill>
                          <a:latin typeface="Muli Bold" panose="020B0604020202020204" charset="0"/>
                          <a:cs typeface="Times New Roman" panose="02020603050405020304" pitchFamily="18" charset="0"/>
                        </a:rPr>
                        <a:t>join account acc using (email) </a:t>
                      </a:r>
                    </a:p>
                    <a:p>
                      <a:r>
                        <a:rPr lang="en-US" sz="2200" b="0" dirty="0">
                          <a:solidFill>
                            <a:schemeClr val="tx1"/>
                          </a:solidFill>
                          <a:latin typeface="Muli Bold" panose="020B0604020202020204" charset="0"/>
                          <a:cs typeface="Times New Roman" panose="02020603050405020304" pitchFamily="18" charset="0"/>
                        </a:rPr>
                        <a:t>where </a:t>
                      </a:r>
                      <a:r>
                        <a:rPr lang="en-US" sz="2200" b="0" dirty="0" err="1">
                          <a:solidFill>
                            <a:schemeClr val="tx1"/>
                          </a:solidFill>
                          <a:latin typeface="Muli Bold" panose="020B0604020202020204" charset="0"/>
                          <a:cs typeface="Times New Roman" panose="02020603050405020304" pitchFamily="18" charset="0"/>
                        </a:rPr>
                        <a:t>acc.status</a:t>
                      </a:r>
                      <a:r>
                        <a:rPr lang="en-US" sz="2200" b="0" dirty="0">
                          <a:solidFill>
                            <a:schemeClr val="tx1"/>
                          </a:solidFill>
                          <a:latin typeface="Muli Bold" panose="020B0604020202020204" charset="0"/>
                          <a:cs typeface="Times New Roman" panose="02020603050405020304" pitchFamily="18" charset="0"/>
                        </a:rPr>
                        <a:t> = 'Suspended'; </a:t>
                      </a:r>
                    </a:p>
                    <a:p>
                      <a:endParaRPr lang="en-US" sz="2200" dirty="0">
                        <a:solidFill>
                          <a:schemeClr val="tx1"/>
                        </a:solidFill>
                        <a:latin typeface="Muli Bold"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216468683"/>
                  </a:ext>
                </a:extLst>
              </a:tr>
            </a:tbl>
          </a:graphicData>
        </a:graphic>
      </p:graphicFrame>
    </p:spTree>
    <p:extLst>
      <p:ext uri="{BB962C8B-B14F-4D97-AF65-F5344CB8AC3E}">
        <p14:creationId xmlns:p14="http://schemas.microsoft.com/office/powerpoint/2010/main" val="10355861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7318"/>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grpSp>
        <p:nvGrpSpPr>
          <p:cNvPr id="3" name="Group 3"/>
          <p:cNvGrpSpPr/>
          <p:nvPr/>
        </p:nvGrpSpPr>
        <p:grpSpPr>
          <a:xfrm>
            <a:off x="924311" y="453451"/>
            <a:ext cx="16439375" cy="1432166"/>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446217" y="497382"/>
            <a:ext cx="13395565" cy="1243930"/>
          </a:xfrm>
          <a:prstGeom prst="rect">
            <a:avLst/>
          </a:prstGeom>
        </p:spPr>
        <p:txBody>
          <a:bodyPr lIns="0" tIns="0" rIns="0" bIns="0" rtlCol="0" anchor="t">
            <a:spAutoFit/>
          </a:bodyPr>
          <a:lstStyle/>
          <a:p>
            <a:pPr algn="ctr">
              <a:lnSpc>
                <a:spcPts val="9720"/>
              </a:lnSpc>
            </a:pPr>
            <a:r>
              <a:rPr lang="en-US" sz="8100" dirty="0">
                <a:solidFill>
                  <a:srgbClr val="003EA8"/>
                </a:solidFill>
                <a:latin typeface="Muli Bold"/>
              </a:rPr>
              <a:t>2) </a:t>
            </a:r>
            <a:r>
              <a:rPr lang="en-US" sz="8100" dirty="0" err="1">
                <a:solidFill>
                  <a:srgbClr val="003EA8"/>
                </a:solidFill>
                <a:latin typeface="Muli Bold"/>
              </a:rPr>
              <a:t>Các</a:t>
            </a:r>
            <a:r>
              <a:rPr lang="en-US" sz="8100" dirty="0">
                <a:solidFill>
                  <a:srgbClr val="003EA8"/>
                </a:solidFill>
                <a:latin typeface="Muli Bold"/>
              </a:rPr>
              <a:t> </a:t>
            </a:r>
            <a:r>
              <a:rPr lang="en-US" sz="8100" dirty="0" err="1">
                <a:solidFill>
                  <a:srgbClr val="003EA8"/>
                </a:solidFill>
                <a:latin typeface="Muli Bold"/>
              </a:rPr>
              <a:t>câu</a:t>
            </a:r>
            <a:r>
              <a:rPr lang="en-US" sz="8100" dirty="0">
                <a:solidFill>
                  <a:srgbClr val="003EA8"/>
                </a:solidFill>
                <a:latin typeface="Muli Bold"/>
              </a:rPr>
              <a:t> </a:t>
            </a:r>
            <a:r>
              <a:rPr lang="en-US" sz="8100" dirty="0" err="1">
                <a:solidFill>
                  <a:srgbClr val="003EA8"/>
                </a:solidFill>
                <a:latin typeface="Muli Bold"/>
              </a:rPr>
              <a:t>lệnh</a:t>
            </a:r>
            <a:r>
              <a:rPr lang="en-US" sz="8100" dirty="0">
                <a:solidFill>
                  <a:srgbClr val="003EA8"/>
                </a:solidFill>
                <a:latin typeface="Muli Bold"/>
              </a:rPr>
              <a:t> </a:t>
            </a:r>
            <a:r>
              <a:rPr lang="en-US" sz="8100" dirty="0" err="1">
                <a:solidFill>
                  <a:srgbClr val="003EA8"/>
                </a:solidFill>
                <a:latin typeface="Muli Bold"/>
              </a:rPr>
              <a:t>truy</a:t>
            </a:r>
            <a:r>
              <a:rPr lang="en-US" sz="8100" dirty="0">
                <a:solidFill>
                  <a:srgbClr val="003EA8"/>
                </a:solidFill>
                <a:latin typeface="Muli Bold"/>
              </a:rPr>
              <a:t> </a:t>
            </a:r>
            <a:r>
              <a:rPr lang="en-US" sz="8100" dirty="0" err="1">
                <a:solidFill>
                  <a:srgbClr val="003EA8"/>
                </a:solidFill>
                <a:latin typeface="Muli Bold"/>
              </a:rPr>
              <a:t>vấn</a:t>
            </a:r>
            <a:endParaRPr lang="en-US" sz="8100" dirty="0">
              <a:solidFill>
                <a:srgbClr val="003EA8"/>
              </a:solidFill>
              <a:latin typeface="Muli Bold"/>
            </a:endParaRPr>
          </a:p>
        </p:txBody>
      </p:sp>
      <p:graphicFrame>
        <p:nvGraphicFramePr>
          <p:cNvPr id="18" name="Bảng 17">
            <a:extLst>
              <a:ext uri="{FF2B5EF4-FFF2-40B4-BE49-F238E27FC236}">
                <a16:creationId xmlns:a16="http://schemas.microsoft.com/office/drawing/2014/main" id="{FDBBAADB-9AAD-149B-0F12-9E4097345F22}"/>
              </a:ext>
            </a:extLst>
          </p:cNvPr>
          <p:cNvGraphicFramePr>
            <a:graphicFrameLocks noGrp="1"/>
          </p:cNvGraphicFramePr>
          <p:nvPr>
            <p:extLst>
              <p:ext uri="{D42A27DB-BD31-4B8C-83A1-F6EECF244321}">
                <p14:modId xmlns:p14="http://schemas.microsoft.com/office/powerpoint/2010/main" val="2297718728"/>
              </p:ext>
            </p:extLst>
          </p:nvPr>
        </p:nvGraphicFramePr>
        <p:xfrm>
          <a:off x="910456" y="2247493"/>
          <a:ext cx="16439378" cy="7589520"/>
        </p:xfrm>
        <a:graphic>
          <a:graphicData uri="http://schemas.openxmlformats.org/drawingml/2006/table">
            <a:tbl>
              <a:tblPr firstRow="1" bandRow="1">
                <a:tableStyleId>{073A0DAA-6AF3-43AB-8588-CEC1D06C72B9}</a:tableStyleId>
              </a:tblPr>
              <a:tblGrid>
                <a:gridCol w="8219689">
                  <a:extLst>
                    <a:ext uri="{9D8B030D-6E8A-4147-A177-3AD203B41FA5}">
                      <a16:colId xmlns:a16="http://schemas.microsoft.com/office/drawing/2014/main" val="430172996"/>
                    </a:ext>
                  </a:extLst>
                </a:gridCol>
                <a:gridCol w="8219689">
                  <a:extLst>
                    <a:ext uri="{9D8B030D-6E8A-4147-A177-3AD203B41FA5}">
                      <a16:colId xmlns:a16="http://schemas.microsoft.com/office/drawing/2014/main" val="2230093315"/>
                    </a:ext>
                  </a:extLst>
                </a:gridCol>
              </a:tblGrid>
              <a:tr h="3744191">
                <a:tc rowSpan="2">
                  <a:txBody>
                    <a:bodyPr/>
                    <a:lstStyle/>
                    <a:p>
                      <a:r>
                        <a:rPr lang="vi-VN" sz="2600" b="1" dirty="0">
                          <a:solidFill>
                            <a:schemeClr val="tx1"/>
                          </a:solidFill>
                          <a:latin typeface="Muli Bold" panose="020B0604020202020204" charset="0"/>
                        </a:rPr>
                        <a:t>4. Tạo trigger cập nhật số lượng sinh viên đang ở trong phòng nếu có sinh viên ra/vào</a:t>
                      </a:r>
                    </a:p>
                    <a:p>
                      <a:r>
                        <a:rPr lang="vi-VN" sz="2200" b="0" dirty="0">
                          <a:solidFill>
                            <a:schemeClr val="tx1"/>
                          </a:solidFill>
                          <a:latin typeface="Muli Bold" panose="020B0604020202020204" charset="0"/>
                        </a:rPr>
                        <a:t>CREATE OR REPLACE FUNCTION func_room_checkin_out()</a:t>
                      </a:r>
                    </a:p>
                    <a:p>
                      <a:r>
                        <a:rPr lang="vi-VN" sz="2200" b="0" dirty="0">
                          <a:solidFill>
                            <a:schemeClr val="tx1"/>
                          </a:solidFill>
                          <a:latin typeface="Muli Bold" panose="020B0604020202020204" charset="0"/>
                        </a:rPr>
                        <a:t>RETURNS TRIGGER AS</a:t>
                      </a:r>
                    </a:p>
                    <a:p>
                      <a:r>
                        <a:rPr lang="vi-VN" sz="2200" b="0" dirty="0">
                          <a:solidFill>
                            <a:schemeClr val="tx1"/>
                          </a:solidFill>
                          <a:latin typeface="Muli Bold" panose="020B0604020202020204" charset="0"/>
                        </a:rPr>
                        <a:t>$$</a:t>
                      </a:r>
                    </a:p>
                    <a:p>
                      <a:r>
                        <a:rPr lang="vi-VN" sz="2200" b="0" dirty="0">
                          <a:solidFill>
                            <a:schemeClr val="tx1"/>
                          </a:solidFill>
                          <a:latin typeface="Muli Bold" panose="020B0604020202020204" charset="0"/>
                        </a:rPr>
                        <a:t>BEGIN</a:t>
                      </a:r>
                    </a:p>
                    <a:p>
                      <a:r>
                        <a:rPr lang="vi-VN" sz="2200" b="0" dirty="0">
                          <a:solidFill>
                            <a:schemeClr val="tx1"/>
                          </a:solidFill>
                          <a:latin typeface="Muli Bold" panose="020B0604020202020204" charset="0"/>
                        </a:rPr>
                        <a:t>	IF(tg_op = 'INSERT') THEN</a:t>
                      </a:r>
                    </a:p>
                    <a:p>
                      <a:r>
                        <a:rPr lang="vi-VN" sz="2200" b="0" dirty="0">
                          <a:solidFill>
                            <a:schemeClr val="tx1"/>
                          </a:solidFill>
                          <a:latin typeface="Muli Bold" panose="020B0604020202020204" charset="0"/>
                        </a:rPr>
                        <a:t>		UPDATE self_study_and_reading_room </a:t>
                      </a:r>
                    </a:p>
                    <a:p>
                      <a:r>
                        <a:rPr lang="vi-VN" sz="2200" b="0" dirty="0">
                          <a:solidFill>
                            <a:schemeClr val="tx1"/>
                          </a:solidFill>
                          <a:latin typeface="Muli Bold" panose="020B0604020202020204" charset="0"/>
                        </a:rPr>
                        <a:t>		SET current_attendant = current_attendant + 1</a:t>
                      </a:r>
                    </a:p>
                    <a:p>
                      <a:r>
                        <a:rPr lang="vi-VN" sz="2200" b="0" dirty="0">
                          <a:solidFill>
                            <a:schemeClr val="tx1"/>
                          </a:solidFill>
                          <a:latin typeface="Muli Bold" panose="020B0604020202020204" charset="0"/>
                        </a:rPr>
                        <a:t>		WHERE room_id = NEW.room_id; </a:t>
                      </a:r>
                    </a:p>
                    <a:p>
                      <a:r>
                        <a:rPr lang="vi-VN" sz="2200" b="0" dirty="0">
                          <a:solidFill>
                            <a:schemeClr val="tx1"/>
                          </a:solidFill>
                          <a:latin typeface="Muli Bold" panose="020B0604020202020204" charset="0"/>
                        </a:rPr>
                        <a:t>	ELSEIF(tg_op = 'UPDATE') THEN</a:t>
                      </a:r>
                    </a:p>
                    <a:p>
                      <a:r>
                        <a:rPr lang="vi-VN" sz="2200" b="0" dirty="0">
                          <a:solidFill>
                            <a:schemeClr val="tx1"/>
                          </a:solidFill>
                          <a:latin typeface="Muli Bold" panose="020B0604020202020204" charset="0"/>
                        </a:rPr>
                        <a:t>		UPDATE self_study_and_reading_room </a:t>
                      </a:r>
                    </a:p>
                    <a:p>
                      <a:r>
                        <a:rPr lang="vi-VN" sz="2200" b="0" dirty="0">
                          <a:solidFill>
                            <a:schemeClr val="tx1"/>
                          </a:solidFill>
                          <a:latin typeface="Muli Bold" panose="020B0604020202020204" charset="0"/>
                        </a:rPr>
                        <a:t>		SET current_attendant = current_attendant - 1</a:t>
                      </a:r>
                    </a:p>
                    <a:p>
                      <a:r>
                        <a:rPr lang="vi-VN" sz="2200" b="0" dirty="0">
                          <a:solidFill>
                            <a:schemeClr val="tx1"/>
                          </a:solidFill>
                          <a:latin typeface="Muli Bold" panose="020B0604020202020204" charset="0"/>
                        </a:rPr>
                        <a:t>		WHERE room_id = NEW.room_id; </a:t>
                      </a:r>
                    </a:p>
                    <a:p>
                      <a:r>
                        <a:rPr lang="vi-VN" sz="2200" b="0" dirty="0">
                          <a:solidFill>
                            <a:schemeClr val="tx1"/>
                          </a:solidFill>
                          <a:latin typeface="Muli Bold" panose="020B0604020202020204" charset="0"/>
                        </a:rPr>
                        <a:t>	END IF;</a:t>
                      </a:r>
                    </a:p>
                    <a:p>
                      <a:r>
                        <a:rPr lang="vi-VN" sz="2200" b="0" dirty="0">
                          <a:solidFill>
                            <a:schemeClr val="tx1"/>
                          </a:solidFill>
                          <a:latin typeface="Muli Bold" panose="020B0604020202020204" charset="0"/>
                        </a:rPr>
                        <a:t>	RAISE NOTICE 'Update successful';</a:t>
                      </a:r>
                    </a:p>
                    <a:p>
                      <a:r>
                        <a:rPr lang="vi-VN" sz="2200" b="0" dirty="0">
                          <a:solidFill>
                            <a:schemeClr val="tx1"/>
                          </a:solidFill>
                          <a:latin typeface="Muli Bold" panose="020B0604020202020204" charset="0"/>
                        </a:rPr>
                        <a:t>	RETURN NEW;</a:t>
                      </a:r>
                    </a:p>
                    <a:p>
                      <a:r>
                        <a:rPr lang="vi-VN" sz="2200" b="0" dirty="0">
                          <a:solidFill>
                            <a:schemeClr val="tx1"/>
                          </a:solidFill>
                          <a:latin typeface="Muli Bold" panose="020B0604020202020204" charset="0"/>
                        </a:rPr>
                        <a:t>END;</a:t>
                      </a:r>
                    </a:p>
                    <a:p>
                      <a:r>
                        <a:rPr lang="vi-VN" sz="2200" b="0" dirty="0">
                          <a:solidFill>
                            <a:schemeClr val="tx1"/>
                          </a:solidFill>
                          <a:latin typeface="Muli Bold" panose="020B0604020202020204" charset="0"/>
                        </a:rPr>
                        <a:t>$$</a:t>
                      </a:r>
                    </a:p>
                    <a:p>
                      <a:r>
                        <a:rPr lang="vi-VN" sz="2200" b="0" dirty="0">
                          <a:solidFill>
                            <a:schemeClr val="tx1"/>
                          </a:solidFill>
                          <a:latin typeface="Muli Bold" panose="020B0604020202020204" charset="0"/>
                        </a:rPr>
                        <a:t>LANGUAGE plpgsql;</a:t>
                      </a:r>
                    </a:p>
                    <a:p>
                      <a:endParaRPr lang="vi-VN" sz="2200" b="0" dirty="0">
                        <a:solidFill>
                          <a:schemeClr val="tx1"/>
                        </a:solidFill>
                        <a:latin typeface="Muli Bold"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vi-VN" sz="2200" b="0" kern="1200" dirty="0">
                          <a:solidFill>
                            <a:schemeClr val="tx1"/>
                          </a:solidFill>
                          <a:latin typeface="Muli Bold" panose="020B0604020202020204" charset="0"/>
                          <a:ea typeface="+mn-ea"/>
                          <a:cs typeface="+mn-cs"/>
                        </a:rPr>
                        <a:t>CREATE OR REPLACE TRIGGER trig_checkin_out</a:t>
                      </a:r>
                    </a:p>
                    <a:p>
                      <a:r>
                        <a:rPr lang="vi-VN" sz="2200" b="0" kern="1200" dirty="0">
                          <a:solidFill>
                            <a:schemeClr val="tx1"/>
                          </a:solidFill>
                          <a:latin typeface="Muli Bold" panose="020B0604020202020204" charset="0"/>
                          <a:ea typeface="+mn-ea"/>
                          <a:cs typeface="+mn-cs"/>
                        </a:rPr>
                        <a:t>AFTER UPDATE OF check_out OR INSERT ON check_in</a:t>
                      </a:r>
                    </a:p>
                    <a:p>
                      <a:r>
                        <a:rPr lang="vi-VN" sz="2200" b="0" kern="1200" dirty="0">
                          <a:solidFill>
                            <a:schemeClr val="tx1"/>
                          </a:solidFill>
                          <a:latin typeface="Muli Bold" panose="020B0604020202020204" charset="0"/>
                          <a:ea typeface="+mn-ea"/>
                          <a:cs typeface="+mn-cs"/>
                        </a:rPr>
                        <a:t>FOR EACH ROW</a:t>
                      </a:r>
                    </a:p>
                    <a:p>
                      <a:r>
                        <a:rPr lang="vi-VN" sz="2200" b="0" kern="1200" dirty="0">
                          <a:solidFill>
                            <a:schemeClr val="tx1"/>
                          </a:solidFill>
                          <a:latin typeface="Muli Bold" panose="020B0604020202020204" charset="0"/>
                          <a:ea typeface="+mn-ea"/>
                          <a:cs typeface="+mn-cs"/>
                        </a:rPr>
                        <a:t>EXECUTE PROCEDURE func_room_checkin_out();</a:t>
                      </a:r>
                      <a:endParaRPr lang="en-US" sz="2200" b="0" kern="1200" dirty="0">
                        <a:solidFill>
                          <a:schemeClr val="tx1"/>
                        </a:solidFill>
                        <a:latin typeface="Muli Bold" panose="020B0604020202020204" charset="0"/>
                        <a:ea typeface="+mn-ea"/>
                        <a:cs typeface="+mn-cs"/>
                      </a:endParaRPr>
                    </a:p>
                    <a:p>
                      <a:endParaRPr lang="en-US" sz="2200" b="0" dirty="0">
                        <a:solidFill>
                          <a:schemeClr val="tx1"/>
                        </a:solidFill>
                        <a:latin typeface="Muli Bold"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3015138"/>
                  </a:ext>
                </a:extLst>
              </a:tr>
              <a:tr h="3744191">
                <a:tc vMerge="1">
                  <a:txBody>
                    <a:bodyPr/>
                    <a:lstStyle/>
                    <a:p>
                      <a:endParaRPr lang="en-US"/>
                    </a:p>
                  </a:txBody>
                  <a:tcPr/>
                </a:tc>
                <a:tc>
                  <a:txBody>
                    <a:bodyPr/>
                    <a:lstStyle/>
                    <a:p>
                      <a:r>
                        <a:rPr lang="vi-VN" sz="2600" kern="1200" dirty="0">
                          <a:solidFill>
                            <a:schemeClr val="tx1"/>
                          </a:solidFill>
                          <a:latin typeface="Muli Bold" panose="020B0604020202020204" charset="0"/>
                          <a:ea typeface="+mn-ea"/>
                          <a:cs typeface="+mn-cs"/>
                        </a:rPr>
                        <a:t>5. Liệt kê tất cả các đầu sách mà thủ thư cho mượn trong 3 tháng vừa qua và đã trả lại đúng thời hạn</a:t>
                      </a:r>
                    </a:p>
                    <a:p>
                      <a:r>
                        <a:rPr lang="vi-VN" sz="2200" b="0" kern="1200" dirty="0">
                          <a:solidFill>
                            <a:schemeClr val="tx1"/>
                          </a:solidFill>
                          <a:latin typeface="Muli Bold" panose="020B0604020202020204" charset="0"/>
                          <a:ea typeface="+mn-ea"/>
                          <a:cs typeface="+mn-cs"/>
                        </a:rPr>
                        <a:t>select *</a:t>
                      </a:r>
                    </a:p>
                    <a:p>
                      <a:r>
                        <a:rPr lang="vi-VN" sz="2200" b="0" kern="1200" dirty="0">
                          <a:solidFill>
                            <a:schemeClr val="tx1"/>
                          </a:solidFill>
                          <a:latin typeface="Muli Bold" panose="020B0604020202020204" charset="0"/>
                          <a:ea typeface="+mn-ea"/>
                          <a:cs typeface="+mn-cs"/>
                        </a:rPr>
                        <a:t>from orders ord</a:t>
                      </a:r>
                    </a:p>
                    <a:p>
                      <a:r>
                        <a:rPr lang="vi-VN" sz="2200" b="0" kern="1200" dirty="0">
                          <a:solidFill>
                            <a:schemeClr val="tx1"/>
                          </a:solidFill>
                          <a:latin typeface="Muli Bold" panose="020B0604020202020204" charset="0"/>
                          <a:ea typeface="+mn-ea"/>
                          <a:cs typeface="+mn-cs"/>
                        </a:rPr>
                        <a:t>join orderline ol using (order_id)</a:t>
                      </a:r>
                    </a:p>
                    <a:p>
                      <a:r>
                        <a:rPr lang="vi-VN" sz="2200" b="0" kern="1200" dirty="0">
                          <a:solidFill>
                            <a:schemeClr val="tx1"/>
                          </a:solidFill>
                          <a:latin typeface="Muli Bold" panose="020B0604020202020204" charset="0"/>
                          <a:ea typeface="+mn-ea"/>
                          <a:cs typeface="+mn-cs"/>
                        </a:rPr>
                        <a:t>where book_return_date BETWEEN (CURRENT_DATE - INTERVAL '3 months') and CURRENT_DATE</a:t>
                      </a:r>
                    </a:p>
                    <a:p>
                      <a:r>
                        <a:rPr lang="vi-VN" sz="2200" b="0" kern="1200" dirty="0">
                          <a:solidFill>
                            <a:schemeClr val="tx1"/>
                          </a:solidFill>
                          <a:latin typeface="Muli Bold" panose="020B0604020202020204" charset="0"/>
                          <a:ea typeface="+mn-ea"/>
                          <a:cs typeface="+mn-cs"/>
                        </a:rPr>
                        <a:t>and book_return_date &lt;= deadline;</a:t>
                      </a:r>
                    </a:p>
                    <a:p>
                      <a:endParaRPr lang="en-US" sz="2200" b="0" dirty="0">
                        <a:solidFill>
                          <a:schemeClr val="tx1"/>
                        </a:solidFill>
                        <a:latin typeface="Muli Bold"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9922566"/>
                  </a:ext>
                </a:extLst>
              </a:tr>
            </a:tbl>
          </a:graphicData>
        </a:graphic>
      </p:graphicFrame>
    </p:spTree>
    <p:extLst>
      <p:ext uri="{BB962C8B-B14F-4D97-AF65-F5344CB8AC3E}">
        <p14:creationId xmlns:p14="http://schemas.microsoft.com/office/powerpoint/2010/main" val="14694314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a:off x="9625957" y="2915205"/>
            <a:ext cx="7724783" cy="5768744"/>
            <a:chOff x="0" y="0"/>
            <a:chExt cx="2818022" cy="2104453"/>
          </a:xfrm>
        </p:grpSpPr>
        <p:sp>
          <p:nvSpPr>
            <p:cNvPr id="6" name="Freeform 6"/>
            <p:cNvSpPr/>
            <p:nvPr/>
          </p:nvSpPr>
          <p:spPr>
            <a:xfrm>
              <a:off x="0" y="0"/>
              <a:ext cx="2818022" cy="2104453"/>
            </a:xfrm>
            <a:custGeom>
              <a:avLst/>
              <a:gdLst/>
              <a:ahLst/>
              <a:cxnLst/>
              <a:rect l="l" t="t" r="r" b="b"/>
              <a:pathLst>
                <a:path w="2818022" h="2104453">
                  <a:moveTo>
                    <a:pt x="0" y="0"/>
                  </a:moveTo>
                  <a:lnTo>
                    <a:pt x="2818022" y="0"/>
                  </a:lnTo>
                  <a:lnTo>
                    <a:pt x="2818022" y="2104453"/>
                  </a:lnTo>
                  <a:lnTo>
                    <a:pt x="0" y="2104453"/>
                  </a:lnTo>
                  <a:close/>
                </a:path>
              </a:pathLst>
            </a:custGeom>
            <a:solidFill>
              <a:srgbClr val="FFFFFF"/>
            </a:solidFill>
          </p:spPr>
        </p:sp>
      </p:grpSp>
      <p:grpSp>
        <p:nvGrpSpPr>
          <p:cNvPr id="7" name="Group 7"/>
          <p:cNvGrpSpPr/>
          <p:nvPr/>
        </p:nvGrpSpPr>
        <p:grpSpPr>
          <a:xfrm>
            <a:off x="926069" y="2915205"/>
            <a:ext cx="8358265" cy="5768744"/>
            <a:chOff x="0" y="0"/>
            <a:chExt cx="3049118" cy="2104453"/>
          </a:xfrm>
        </p:grpSpPr>
        <p:sp>
          <p:nvSpPr>
            <p:cNvPr id="8" name="Freeform 8"/>
            <p:cNvSpPr/>
            <p:nvPr/>
          </p:nvSpPr>
          <p:spPr>
            <a:xfrm>
              <a:off x="0" y="0"/>
              <a:ext cx="3049118" cy="2104453"/>
            </a:xfrm>
            <a:custGeom>
              <a:avLst/>
              <a:gdLst/>
              <a:ahLst/>
              <a:cxnLst/>
              <a:rect l="l" t="t" r="r" b="b"/>
              <a:pathLst>
                <a:path w="3049118" h="2104453">
                  <a:moveTo>
                    <a:pt x="0" y="0"/>
                  </a:moveTo>
                  <a:lnTo>
                    <a:pt x="3049118" y="0"/>
                  </a:lnTo>
                  <a:lnTo>
                    <a:pt x="3049118" y="2104453"/>
                  </a:lnTo>
                  <a:lnTo>
                    <a:pt x="0" y="2104453"/>
                  </a:lnTo>
                  <a:close/>
                </a:path>
              </a:pathLst>
            </a:custGeom>
            <a:solidFill>
              <a:srgbClr val="FFFFFF"/>
            </a:solidFill>
          </p:spPr>
        </p:sp>
      </p:grpSp>
      <p:sp>
        <p:nvSpPr>
          <p:cNvPr id="9" name="Freeform 9"/>
          <p:cNvSpPr/>
          <p:nvPr/>
        </p:nvSpPr>
        <p:spPr>
          <a:xfrm>
            <a:off x="10231960" y="3545972"/>
            <a:ext cx="5778474" cy="4507210"/>
          </a:xfrm>
          <a:custGeom>
            <a:avLst/>
            <a:gdLst/>
            <a:ahLst/>
            <a:cxnLst/>
            <a:rect l="l" t="t" r="r" b="b"/>
            <a:pathLst>
              <a:path w="5778474" h="4507210">
                <a:moveTo>
                  <a:pt x="0" y="0"/>
                </a:moveTo>
                <a:lnTo>
                  <a:pt x="5778474" y="0"/>
                </a:lnTo>
                <a:lnTo>
                  <a:pt x="5778474" y="4507210"/>
                </a:lnTo>
                <a:lnTo>
                  <a:pt x="0" y="45072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1" name="Group 11"/>
          <p:cNvGrpSpPr/>
          <p:nvPr/>
        </p:nvGrpSpPr>
        <p:grpSpPr>
          <a:xfrm>
            <a:off x="9908900" y="3235000"/>
            <a:ext cx="121908" cy="12190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3" name="Group 13"/>
          <p:cNvGrpSpPr/>
          <p:nvPr/>
        </p:nvGrpSpPr>
        <p:grpSpPr>
          <a:xfrm>
            <a:off x="10055579" y="7995212"/>
            <a:ext cx="121908" cy="121908"/>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5" name="TextBox 15"/>
          <p:cNvSpPr txBox="1"/>
          <p:nvPr/>
        </p:nvSpPr>
        <p:spPr>
          <a:xfrm>
            <a:off x="3343782" y="924697"/>
            <a:ext cx="11600436" cy="1371600"/>
          </a:xfrm>
          <a:prstGeom prst="rect">
            <a:avLst/>
          </a:prstGeom>
        </p:spPr>
        <p:txBody>
          <a:bodyPr lIns="0" tIns="0" rIns="0" bIns="0" rtlCol="0" anchor="t">
            <a:spAutoFit/>
          </a:bodyPr>
          <a:lstStyle/>
          <a:p>
            <a:pPr algn="ctr">
              <a:lnSpc>
                <a:spcPts val="10800"/>
              </a:lnSpc>
            </a:pPr>
            <a:r>
              <a:rPr lang="en-US" sz="9000" dirty="0">
                <a:solidFill>
                  <a:srgbClr val="003EA8"/>
                </a:solidFill>
                <a:latin typeface="Muli Bold"/>
              </a:rPr>
              <a:t>Thành </a:t>
            </a:r>
            <a:r>
              <a:rPr lang="en-US" sz="9000" dirty="0" err="1">
                <a:solidFill>
                  <a:srgbClr val="003EA8"/>
                </a:solidFill>
                <a:latin typeface="Muli Bold"/>
              </a:rPr>
              <a:t>viên</a:t>
            </a:r>
            <a:endParaRPr lang="en-US" sz="9000" dirty="0">
              <a:solidFill>
                <a:srgbClr val="003EA8"/>
              </a:solidFill>
              <a:latin typeface="Muli Bold"/>
            </a:endParaRPr>
          </a:p>
        </p:txBody>
      </p:sp>
      <p:sp>
        <p:nvSpPr>
          <p:cNvPr id="16" name="Freeform 16"/>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7" name="Group 17"/>
          <p:cNvGrpSpPr/>
          <p:nvPr/>
        </p:nvGrpSpPr>
        <p:grpSpPr>
          <a:xfrm>
            <a:off x="1606920" y="3357582"/>
            <a:ext cx="6868117" cy="3019411"/>
            <a:chOff x="-2" y="82206"/>
            <a:chExt cx="9157488" cy="4025881"/>
          </a:xfrm>
        </p:grpSpPr>
        <p:sp>
          <p:nvSpPr>
            <p:cNvPr id="19" name="TextBox 19"/>
            <p:cNvSpPr txBox="1"/>
            <p:nvPr/>
          </p:nvSpPr>
          <p:spPr>
            <a:xfrm>
              <a:off x="-2" y="3321547"/>
              <a:ext cx="9157486" cy="786540"/>
            </a:xfrm>
            <a:prstGeom prst="rect">
              <a:avLst/>
            </a:prstGeom>
          </p:spPr>
          <p:txBody>
            <a:bodyPr lIns="0" tIns="0" rIns="0" bIns="0" rtlCol="0" anchor="t">
              <a:spAutoFit/>
            </a:bodyPr>
            <a:lstStyle/>
            <a:p>
              <a:pPr algn="l">
                <a:lnSpc>
                  <a:spcPts val="4550"/>
                </a:lnSpc>
              </a:pPr>
              <a:r>
                <a:rPr lang="en-US" sz="4400" dirty="0" err="1">
                  <a:solidFill>
                    <a:srgbClr val="003EA8"/>
                  </a:solidFill>
                  <a:latin typeface="Muli Bold"/>
                </a:rPr>
                <a:t>Đỗ</a:t>
              </a:r>
              <a:r>
                <a:rPr lang="en-US" sz="4400" dirty="0">
                  <a:solidFill>
                    <a:srgbClr val="003EA8"/>
                  </a:solidFill>
                  <a:latin typeface="Muli Bold"/>
                </a:rPr>
                <a:t> Văn Vũ 20225956 </a:t>
              </a:r>
            </a:p>
          </p:txBody>
        </p:sp>
        <p:sp>
          <p:nvSpPr>
            <p:cNvPr id="21" name="TextBox 21"/>
            <p:cNvSpPr txBox="1"/>
            <p:nvPr/>
          </p:nvSpPr>
          <p:spPr>
            <a:xfrm>
              <a:off x="-1" y="1701877"/>
              <a:ext cx="9157487" cy="786540"/>
            </a:xfrm>
            <a:prstGeom prst="rect">
              <a:avLst/>
            </a:prstGeom>
          </p:spPr>
          <p:txBody>
            <a:bodyPr lIns="0" tIns="0" rIns="0" bIns="0" rtlCol="0" anchor="t">
              <a:spAutoFit/>
            </a:bodyPr>
            <a:lstStyle/>
            <a:p>
              <a:pPr algn="l">
                <a:lnSpc>
                  <a:spcPts val="4550"/>
                </a:lnSpc>
              </a:pPr>
              <a:r>
                <a:rPr lang="en-US" sz="4400" dirty="0">
                  <a:solidFill>
                    <a:srgbClr val="003EA8"/>
                  </a:solidFill>
                  <a:latin typeface="Muli Bold"/>
                </a:rPr>
                <a:t>Chu </a:t>
              </a:r>
              <a:r>
                <a:rPr lang="en-US" sz="4400" dirty="0" err="1">
                  <a:solidFill>
                    <a:srgbClr val="003EA8"/>
                  </a:solidFill>
                  <a:latin typeface="Muli Bold"/>
                </a:rPr>
                <a:t>Đình</a:t>
              </a:r>
              <a:r>
                <a:rPr lang="en-US" sz="4400" dirty="0">
                  <a:solidFill>
                    <a:srgbClr val="003EA8"/>
                  </a:solidFill>
                  <a:latin typeface="Muli Bold"/>
                </a:rPr>
                <a:t> Hà 20225712</a:t>
              </a:r>
            </a:p>
          </p:txBody>
        </p:sp>
        <p:sp>
          <p:nvSpPr>
            <p:cNvPr id="23" name="TextBox 23"/>
            <p:cNvSpPr txBox="1"/>
            <p:nvPr/>
          </p:nvSpPr>
          <p:spPr>
            <a:xfrm>
              <a:off x="-2" y="82206"/>
              <a:ext cx="9157487" cy="786540"/>
            </a:xfrm>
            <a:prstGeom prst="rect">
              <a:avLst/>
            </a:prstGeom>
          </p:spPr>
          <p:txBody>
            <a:bodyPr lIns="0" tIns="0" rIns="0" bIns="0" rtlCol="0" anchor="t">
              <a:spAutoFit/>
            </a:bodyPr>
            <a:lstStyle/>
            <a:p>
              <a:pPr algn="l">
                <a:lnSpc>
                  <a:spcPts val="4550"/>
                </a:lnSpc>
              </a:pPr>
              <a:r>
                <a:rPr lang="en-US" sz="4400" dirty="0" err="1">
                  <a:solidFill>
                    <a:srgbClr val="003EA8"/>
                  </a:solidFill>
                  <a:latin typeface="Muli Bold"/>
                </a:rPr>
                <a:t>Đỗ</a:t>
              </a:r>
              <a:r>
                <a:rPr lang="en-US" sz="4400" dirty="0">
                  <a:solidFill>
                    <a:srgbClr val="003EA8"/>
                  </a:solidFill>
                  <a:latin typeface="Muli Bold"/>
                </a:rPr>
                <a:t> Thanh </a:t>
              </a:r>
              <a:r>
                <a:rPr lang="en-US" sz="4400" dirty="0" err="1">
                  <a:solidFill>
                    <a:srgbClr val="003EA8"/>
                  </a:solidFill>
                  <a:latin typeface="Muli Bold"/>
                </a:rPr>
                <a:t>Sơn</a:t>
              </a:r>
              <a:r>
                <a:rPr lang="en-US" sz="4400" dirty="0">
                  <a:solidFill>
                    <a:srgbClr val="003EA8"/>
                  </a:solidFill>
                  <a:latin typeface="Muli Bold"/>
                </a:rPr>
                <a:t> 20225665</a:t>
              </a:r>
            </a:p>
          </p:txBody>
        </p:sp>
      </p:grpSp>
      <p:sp>
        <p:nvSpPr>
          <p:cNvPr id="24" name="Freeform 24"/>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5" name="Group 25"/>
          <p:cNvGrpSpPr/>
          <p:nvPr/>
        </p:nvGrpSpPr>
        <p:grpSpPr>
          <a:xfrm>
            <a:off x="895970" y="9044945"/>
            <a:ext cx="3539104" cy="617207"/>
            <a:chOff x="0" y="0"/>
            <a:chExt cx="4718805" cy="822943"/>
          </a:xfrm>
        </p:grpSpPr>
        <p:grpSp>
          <p:nvGrpSpPr>
            <p:cNvPr id="26" name="Group 26"/>
            <p:cNvGrpSpPr/>
            <p:nvPr/>
          </p:nvGrpSpPr>
          <p:grpSpPr>
            <a:xfrm>
              <a:off x="0" y="0"/>
              <a:ext cx="4718805" cy="822943"/>
              <a:chOff x="0" y="0"/>
              <a:chExt cx="1291075" cy="225159"/>
            </a:xfrm>
          </p:grpSpPr>
          <p:sp>
            <p:nvSpPr>
              <p:cNvPr id="27" name="Freeform 27"/>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sp>
        </p:grpSp>
        <p:sp>
          <p:nvSpPr>
            <p:cNvPr id="28" name="TextBox 28"/>
            <p:cNvSpPr txBox="1"/>
            <p:nvPr/>
          </p:nvSpPr>
          <p:spPr>
            <a:xfrm>
              <a:off x="307158" y="226475"/>
              <a:ext cx="4104490" cy="408093"/>
            </a:xfrm>
            <a:prstGeom prst="rect">
              <a:avLst/>
            </a:prstGeom>
          </p:spPr>
          <p:txBody>
            <a:bodyPr lIns="0" tIns="0" rIns="0" bIns="0" rtlCol="0" anchor="t">
              <a:spAutoFit/>
            </a:bodyPr>
            <a:lstStyle/>
            <a:p>
              <a:pPr algn="ctr">
                <a:lnSpc>
                  <a:spcPts val="2554"/>
                </a:lnSpc>
              </a:pPr>
              <a:endParaRPr lang="en-US" sz="1824" u="sng" dirty="0">
                <a:solidFill>
                  <a:srgbClr val="003EA8"/>
                </a:solidFill>
                <a:latin typeface="Cabin"/>
                <a:hlinkClick r:id="rId9" action="ppaction://hlinksldjump"/>
              </a:endParaRPr>
            </a:p>
          </p:txBody>
        </p:sp>
      </p:grpSp>
      <p:sp>
        <p:nvSpPr>
          <p:cNvPr id="29" name="Freeform 29"/>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extLst>
      <p:ext uri="{BB962C8B-B14F-4D97-AF65-F5344CB8AC3E}">
        <p14:creationId xmlns:p14="http://schemas.microsoft.com/office/powerpoint/2010/main" val="17112026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7318"/>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grpSp>
        <p:nvGrpSpPr>
          <p:cNvPr id="3" name="Group 3"/>
          <p:cNvGrpSpPr/>
          <p:nvPr/>
        </p:nvGrpSpPr>
        <p:grpSpPr>
          <a:xfrm>
            <a:off x="910456" y="267759"/>
            <a:ext cx="16439375" cy="1369547"/>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446217" y="435593"/>
            <a:ext cx="13395565" cy="1243930"/>
          </a:xfrm>
          <a:prstGeom prst="rect">
            <a:avLst/>
          </a:prstGeom>
        </p:spPr>
        <p:txBody>
          <a:bodyPr lIns="0" tIns="0" rIns="0" bIns="0" rtlCol="0" anchor="t">
            <a:spAutoFit/>
          </a:bodyPr>
          <a:lstStyle/>
          <a:p>
            <a:pPr algn="ctr">
              <a:lnSpc>
                <a:spcPts val="9720"/>
              </a:lnSpc>
            </a:pPr>
            <a:r>
              <a:rPr lang="en-US" sz="8100" dirty="0">
                <a:solidFill>
                  <a:srgbClr val="003EA8"/>
                </a:solidFill>
                <a:latin typeface="Muli Bold"/>
              </a:rPr>
              <a:t>2) </a:t>
            </a:r>
            <a:r>
              <a:rPr lang="en-US" sz="8100" dirty="0" err="1">
                <a:solidFill>
                  <a:srgbClr val="003EA8"/>
                </a:solidFill>
                <a:latin typeface="Muli Bold"/>
              </a:rPr>
              <a:t>Các</a:t>
            </a:r>
            <a:r>
              <a:rPr lang="en-US" sz="8100" dirty="0">
                <a:solidFill>
                  <a:srgbClr val="003EA8"/>
                </a:solidFill>
                <a:latin typeface="Muli Bold"/>
              </a:rPr>
              <a:t> </a:t>
            </a:r>
            <a:r>
              <a:rPr lang="en-US" sz="8100" dirty="0" err="1">
                <a:solidFill>
                  <a:srgbClr val="003EA8"/>
                </a:solidFill>
                <a:latin typeface="Muli Bold"/>
              </a:rPr>
              <a:t>câu</a:t>
            </a:r>
            <a:r>
              <a:rPr lang="en-US" sz="8100" dirty="0">
                <a:solidFill>
                  <a:srgbClr val="003EA8"/>
                </a:solidFill>
                <a:latin typeface="Muli Bold"/>
              </a:rPr>
              <a:t> </a:t>
            </a:r>
            <a:r>
              <a:rPr lang="en-US" sz="8100" dirty="0" err="1">
                <a:solidFill>
                  <a:srgbClr val="003EA8"/>
                </a:solidFill>
                <a:latin typeface="Muli Bold"/>
              </a:rPr>
              <a:t>lệnh</a:t>
            </a:r>
            <a:r>
              <a:rPr lang="en-US" sz="8100" dirty="0">
                <a:solidFill>
                  <a:srgbClr val="003EA8"/>
                </a:solidFill>
                <a:latin typeface="Muli Bold"/>
              </a:rPr>
              <a:t> </a:t>
            </a:r>
            <a:r>
              <a:rPr lang="en-US" sz="8100" dirty="0" err="1">
                <a:solidFill>
                  <a:srgbClr val="003EA8"/>
                </a:solidFill>
                <a:latin typeface="Muli Bold"/>
              </a:rPr>
              <a:t>truy</a:t>
            </a:r>
            <a:r>
              <a:rPr lang="en-US" sz="8100" dirty="0">
                <a:solidFill>
                  <a:srgbClr val="003EA8"/>
                </a:solidFill>
                <a:latin typeface="Muli Bold"/>
              </a:rPr>
              <a:t> </a:t>
            </a:r>
            <a:r>
              <a:rPr lang="en-US" sz="8100" dirty="0" err="1">
                <a:solidFill>
                  <a:srgbClr val="003EA8"/>
                </a:solidFill>
                <a:latin typeface="Muli Bold"/>
              </a:rPr>
              <a:t>vấn</a:t>
            </a:r>
            <a:endParaRPr lang="en-US" sz="8100" dirty="0">
              <a:solidFill>
                <a:srgbClr val="003EA8"/>
              </a:solidFill>
              <a:latin typeface="Muli Bold"/>
            </a:endParaRPr>
          </a:p>
        </p:txBody>
      </p:sp>
      <p:graphicFrame>
        <p:nvGraphicFramePr>
          <p:cNvPr id="18" name="Bảng 17">
            <a:extLst>
              <a:ext uri="{FF2B5EF4-FFF2-40B4-BE49-F238E27FC236}">
                <a16:creationId xmlns:a16="http://schemas.microsoft.com/office/drawing/2014/main" id="{FDBBAADB-9AAD-149B-0F12-9E4097345F22}"/>
              </a:ext>
            </a:extLst>
          </p:cNvPr>
          <p:cNvGraphicFramePr>
            <a:graphicFrameLocks noGrp="1"/>
          </p:cNvGraphicFramePr>
          <p:nvPr>
            <p:extLst>
              <p:ext uri="{D42A27DB-BD31-4B8C-83A1-F6EECF244321}">
                <p14:modId xmlns:p14="http://schemas.microsoft.com/office/powerpoint/2010/main" val="3749478756"/>
              </p:ext>
            </p:extLst>
          </p:nvPr>
        </p:nvGraphicFramePr>
        <p:xfrm>
          <a:off x="889674" y="1913142"/>
          <a:ext cx="16439378" cy="8199120"/>
        </p:xfrm>
        <a:graphic>
          <a:graphicData uri="http://schemas.openxmlformats.org/drawingml/2006/table">
            <a:tbl>
              <a:tblPr firstRow="1" bandRow="1">
                <a:tableStyleId>{073A0DAA-6AF3-43AB-8588-CEC1D06C72B9}</a:tableStyleId>
              </a:tblPr>
              <a:tblGrid>
                <a:gridCol w="10671944">
                  <a:extLst>
                    <a:ext uri="{9D8B030D-6E8A-4147-A177-3AD203B41FA5}">
                      <a16:colId xmlns:a16="http://schemas.microsoft.com/office/drawing/2014/main" val="430172996"/>
                    </a:ext>
                  </a:extLst>
                </a:gridCol>
                <a:gridCol w="5767434">
                  <a:extLst>
                    <a:ext uri="{9D8B030D-6E8A-4147-A177-3AD203B41FA5}">
                      <a16:colId xmlns:a16="http://schemas.microsoft.com/office/drawing/2014/main" val="2230093315"/>
                    </a:ext>
                  </a:extLst>
                </a:gridCol>
              </a:tblGrid>
              <a:tr h="3701712">
                <a:tc rowSpan="2">
                  <a:txBody>
                    <a:bodyPr/>
                    <a:lstStyle/>
                    <a:p>
                      <a:r>
                        <a:rPr lang="vi-VN" sz="2600" b="1" kern="1200" dirty="0">
                          <a:solidFill>
                            <a:schemeClr val="tx1"/>
                          </a:solidFill>
                          <a:latin typeface="Muli Bold" panose="020B0604020202020204" charset="0"/>
                          <a:ea typeface="+mn-ea"/>
                          <a:cs typeface="Arial" panose="020B0604020202020204" pitchFamily="34" charset="0"/>
                        </a:rPr>
                        <a:t>6. </a:t>
                      </a:r>
                      <a:r>
                        <a:rPr lang="en-US" sz="2600" b="1" kern="1200" dirty="0" err="1">
                          <a:solidFill>
                            <a:schemeClr val="tx1"/>
                          </a:solidFill>
                          <a:latin typeface="Muli Bold" panose="020B0604020202020204" charset="0"/>
                          <a:ea typeface="+mn-ea"/>
                          <a:cs typeface="Arial" panose="020B0604020202020204" pitchFamily="34" charset="0"/>
                        </a:rPr>
                        <a:t>Tạo</a:t>
                      </a:r>
                      <a:r>
                        <a:rPr lang="en-US" sz="2600" b="1" kern="1200" dirty="0">
                          <a:solidFill>
                            <a:schemeClr val="tx1"/>
                          </a:solidFill>
                          <a:latin typeface="Muli Bold" panose="020B0604020202020204" charset="0"/>
                          <a:ea typeface="+mn-ea"/>
                          <a:cs typeface="Arial" panose="020B0604020202020204" pitchFamily="34" charset="0"/>
                        </a:rPr>
                        <a:t> </a:t>
                      </a:r>
                      <a:r>
                        <a:rPr lang="en-US" sz="2600" b="1" kern="1200" dirty="0" err="1">
                          <a:solidFill>
                            <a:schemeClr val="tx1"/>
                          </a:solidFill>
                          <a:latin typeface="Muli Bold" panose="020B0604020202020204" charset="0"/>
                          <a:ea typeface="+mn-ea"/>
                          <a:cs typeface="Arial" panose="020B0604020202020204" pitchFamily="34" charset="0"/>
                        </a:rPr>
                        <a:t>hàm</a:t>
                      </a:r>
                      <a:r>
                        <a:rPr lang="en-US" sz="2600" b="1" kern="1200" dirty="0">
                          <a:solidFill>
                            <a:schemeClr val="tx1"/>
                          </a:solidFill>
                          <a:latin typeface="Muli Bold" panose="020B0604020202020204" charset="0"/>
                          <a:ea typeface="+mn-ea"/>
                          <a:cs typeface="Arial" panose="020B0604020202020204" pitchFamily="34" charset="0"/>
                        </a:rPr>
                        <a:t> </a:t>
                      </a:r>
                      <a:r>
                        <a:rPr lang="en-US" sz="2600" b="1" kern="1200" dirty="0" err="1">
                          <a:solidFill>
                            <a:schemeClr val="tx1"/>
                          </a:solidFill>
                          <a:latin typeface="Muli Bold" panose="020B0604020202020204" charset="0"/>
                          <a:ea typeface="+mn-ea"/>
                          <a:cs typeface="Arial" panose="020B0604020202020204" pitchFamily="34" charset="0"/>
                        </a:rPr>
                        <a:t>để</a:t>
                      </a:r>
                      <a:r>
                        <a:rPr lang="en-US" sz="2600" b="1" kern="1200" dirty="0">
                          <a:solidFill>
                            <a:schemeClr val="tx1"/>
                          </a:solidFill>
                          <a:latin typeface="Muli Bold" panose="020B0604020202020204" charset="0"/>
                          <a:ea typeface="+mn-ea"/>
                          <a:cs typeface="Arial" panose="020B0604020202020204" pitchFamily="34" charset="0"/>
                        </a:rPr>
                        <a:t> </a:t>
                      </a:r>
                      <a:r>
                        <a:rPr lang="en-US" sz="2600" b="1" kern="1200" dirty="0" err="1">
                          <a:solidFill>
                            <a:schemeClr val="tx1"/>
                          </a:solidFill>
                          <a:latin typeface="Muli Bold" panose="020B0604020202020204" charset="0"/>
                          <a:ea typeface="+mn-ea"/>
                          <a:cs typeface="Arial" panose="020B0604020202020204" pitchFamily="34" charset="0"/>
                        </a:rPr>
                        <a:t>tính</a:t>
                      </a:r>
                      <a:r>
                        <a:rPr lang="en-US" sz="2600" b="1" kern="1200" dirty="0">
                          <a:solidFill>
                            <a:schemeClr val="tx1"/>
                          </a:solidFill>
                          <a:latin typeface="Muli Bold" panose="020B0604020202020204" charset="0"/>
                          <a:ea typeface="+mn-ea"/>
                          <a:cs typeface="Arial" panose="020B0604020202020204" pitchFamily="34" charset="0"/>
                        </a:rPr>
                        <a:t> </a:t>
                      </a:r>
                      <a:r>
                        <a:rPr lang="en-US" sz="2600" b="1" kern="1200" dirty="0" err="1">
                          <a:solidFill>
                            <a:schemeClr val="tx1"/>
                          </a:solidFill>
                          <a:latin typeface="Muli Bold" panose="020B0604020202020204" charset="0"/>
                          <a:ea typeface="+mn-ea"/>
                          <a:cs typeface="Arial" panose="020B0604020202020204" pitchFamily="34" charset="0"/>
                        </a:rPr>
                        <a:t>số</a:t>
                      </a:r>
                      <a:r>
                        <a:rPr lang="en-US" sz="2600" b="1" kern="1200" dirty="0">
                          <a:solidFill>
                            <a:schemeClr val="tx1"/>
                          </a:solidFill>
                          <a:latin typeface="Muli Bold" panose="020B0604020202020204" charset="0"/>
                          <a:ea typeface="+mn-ea"/>
                          <a:cs typeface="Arial" panose="020B0604020202020204" pitchFamily="34" charset="0"/>
                        </a:rPr>
                        <a:t> </a:t>
                      </a:r>
                      <a:r>
                        <a:rPr lang="en-US" sz="2600" b="1" kern="1200" dirty="0" err="1">
                          <a:solidFill>
                            <a:schemeClr val="tx1"/>
                          </a:solidFill>
                          <a:latin typeface="Muli Bold" panose="020B0604020202020204" charset="0"/>
                          <a:ea typeface="+mn-ea"/>
                          <a:cs typeface="Arial" panose="020B0604020202020204" pitchFamily="34" charset="0"/>
                        </a:rPr>
                        <a:t>lượng</a:t>
                      </a:r>
                      <a:r>
                        <a:rPr lang="en-US" sz="2600" b="1" kern="1200" dirty="0">
                          <a:solidFill>
                            <a:schemeClr val="tx1"/>
                          </a:solidFill>
                          <a:latin typeface="Muli Bold" panose="020B0604020202020204" charset="0"/>
                          <a:ea typeface="+mn-ea"/>
                          <a:cs typeface="Arial" panose="020B0604020202020204" pitchFamily="34" charset="0"/>
                        </a:rPr>
                        <a:t> </a:t>
                      </a:r>
                      <a:r>
                        <a:rPr lang="en-US" sz="2600" b="1" kern="1200" dirty="0" err="1">
                          <a:solidFill>
                            <a:schemeClr val="tx1"/>
                          </a:solidFill>
                          <a:latin typeface="Muli Bold" panose="020B0604020202020204" charset="0"/>
                          <a:ea typeface="+mn-ea"/>
                          <a:cs typeface="Arial" panose="020B0604020202020204" pitchFamily="34" charset="0"/>
                        </a:rPr>
                        <a:t>sinh</a:t>
                      </a:r>
                      <a:r>
                        <a:rPr lang="en-US" sz="2600" b="1" kern="1200" dirty="0">
                          <a:solidFill>
                            <a:schemeClr val="tx1"/>
                          </a:solidFill>
                          <a:latin typeface="Muli Bold" panose="020B0604020202020204" charset="0"/>
                          <a:ea typeface="+mn-ea"/>
                          <a:cs typeface="Arial" panose="020B0604020202020204" pitchFamily="34" charset="0"/>
                        </a:rPr>
                        <a:t> </a:t>
                      </a:r>
                      <a:r>
                        <a:rPr lang="en-US" sz="2600" b="1" kern="1200" dirty="0" err="1">
                          <a:solidFill>
                            <a:schemeClr val="tx1"/>
                          </a:solidFill>
                          <a:latin typeface="Muli Bold" panose="020B0604020202020204" charset="0"/>
                          <a:ea typeface="+mn-ea"/>
                          <a:cs typeface="Arial" panose="020B0604020202020204" pitchFamily="34" charset="0"/>
                        </a:rPr>
                        <a:t>viên</a:t>
                      </a:r>
                      <a:r>
                        <a:rPr lang="en-US" sz="2600" b="1" kern="1200" dirty="0">
                          <a:solidFill>
                            <a:schemeClr val="tx1"/>
                          </a:solidFill>
                          <a:latin typeface="Muli Bold" panose="020B0604020202020204" charset="0"/>
                          <a:ea typeface="+mn-ea"/>
                          <a:cs typeface="Arial" panose="020B0604020202020204" pitchFamily="34" charset="0"/>
                        </a:rPr>
                        <a:t> </a:t>
                      </a:r>
                      <a:r>
                        <a:rPr lang="en-US" sz="2600" b="1" kern="1200" dirty="0" err="1">
                          <a:solidFill>
                            <a:schemeClr val="tx1"/>
                          </a:solidFill>
                          <a:latin typeface="Muli Bold" panose="020B0604020202020204" charset="0"/>
                          <a:ea typeface="+mn-ea"/>
                          <a:cs typeface="Arial" panose="020B0604020202020204" pitchFamily="34" charset="0"/>
                        </a:rPr>
                        <a:t>hiện</a:t>
                      </a:r>
                      <a:r>
                        <a:rPr lang="en-US" sz="2600" b="1" kern="1200" dirty="0">
                          <a:solidFill>
                            <a:schemeClr val="tx1"/>
                          </a:solidFill>
                          <a:latin typeface="Muli Bold" panose="020B0604020202020204" charset="0"/>
                          <a:ea typeface="+mn-ea"/>
                          <a:cs typeface="Arial" panose="020B0604020202020204" pitchFamily="34" charset="0"/>
                        </a:rPr>
                        <a:t> </a:t>
                      </a:r>
                      <a:r>
                        <a:rPr lang="en-US" sz="2600" b="1" kern="1200" dirty="0" err="1">
                          <a:solidFill>
                            <a:schemeClr val="tx1"/>
                          </a:solidFill>
                          <a:latin typeface="Muli Bold" panose="020B0604020202020204" charset="0"/>
                          <a:ea typeface="+mn-ea"/>
                          <a:cs typeface="Arial" panose="020B0604020202020204" pitchFamily="34" charset="0"/>
                        </a:rPr>
                        <a:t>tại</a:t>
                      </a:r>
                      <a:r>
                        <a:rPr lang="en-US" sz="2600" b="1" kern="1200" dirty="0">
                          <a:solidFill>
                            <a:schemeClr val="tx1"/>
                          </a:solidFill>
                          <a:latin typeface="Muli Bold" panose="020B0604020202020204" charset="0"/>
                          <a:ea typeface="+mn-ea"/>
                          <a:cs typeface="Arial" panose="020B0604020202020204" pitchFamily="34" charset="0"/>
                        </a:rPr>
                        <a:t> </a:t>
                      </a:r>
                      <a:r>
                        <a:rPr lang="en-US" sz="2600" b="1" kern="1200" dirty="0" err="1">
                          <a:solidFill>
                            <a:schemeClr val="tx1"/>
                          </a:solidFill>
                          <a:latin typeface="Muli Bold" panose="020B0604020202020204" charset="0"/>
                          <a:ea typeface="+mn-ea"/>
                          <a:cs typeface="Arial" panose="020B0604020202020204" pitchFamily="34" charset="0"/>
                        </a:rPr>
                        <a:t>đang</a:t>
                      </a:r>
                      <a:r>
                        <a:rPr lang="en-US" sz="2600" b="1" kern="1200" dirty="0">
                          <a:solidFill>
                            <a:schemeClr val="tx1"/>
                          </a:solidFill>
                          <a:latin typeface="Muli Bold" panose="020B0604020202020204" charset="0"/>
                          <a:ea typeface="+mn-ea"/>
                          <a:cs typeface="Arial" panose="020B0604020202020204" pitchFamily="34" charset="0"/>
                        </a:rPr>
                        <a:t> ở </a:t>
                      </a:r>
                      <a:r>
                        <a:rPr lang="en-US" sz="2600" b="1" kern="1200" dirty="0" err="1">
                          <a:solidFill>
                            <a:schemeClr val="tx1"/>
                          </a:solidFill>
                          <a:latin typeface="Muli Bold" panose="020B0604020202020204" charset="0"/>
                          <a:ea typeface="+mn-ea"/>
                          <a:cs typeface="Arial" panose="020B0604020202020204" pitchFamily="34" charset="0"/>
                        </a:rPr>
                        <a:t>trong</a:t>
                      </a:r>
                      <a:r>
                        <a:rPr lang="en-US" sz="2600" b="1" kern="1200" dirty="0">
                          <a:solidFill>
                            <a:schemeClr val="tx1"/>
                          </a:solidFill>
                          <a:latin typeface="Muli Bold" panose="020B0604020202020204" charset="0"/>
                          <a:ea typeface="+mn-ea"/>
                          <a:cs typeface="Arial" panose="020B0604020202020204" pitchFamily="34" charset="0"/>
                        </a:rPr>
                        <a:t> </a:t>
                      </a:r>
                      <a:r>
                        <a:rPr lang="en-US" sz="2600" b="1" kern="1200" dirty="0" err="1">
                          <a:solidFill>
                            <a:schemeClr val="tx1"/>
                          </a:solidFill>
                          <a:latin typeface="Muli Bold" panose="020B0604020202020204" charset="0"/>
                          <a:ea typeface="+mn-ea"/>
                          <a:cs typeface="Arial" panose="020B0604020202020204" pitchFamily="34" charset="0"/>
                        </a:rPr>
                        <a:t>phòng</a:t>
                      </a:r>
                      <a:endParaRPr lang="en-US" sz="2600" b="1" kern="1200" dirty="0">
                        <a:solidFill>
                          <a:schemeClr val="tx1"/>
                        </a:solidFill>
                        <a:latin typeface="Muli Bold" panose="020B0604020202020204" charset="0"/>
                        <a:ea typeface="+mn-ea"/>
                        <a:cs typeface="Arial" panose="020B0604020202020204" pitchFamily="34" charset="0"/>
                      </a:endParaRPr>
                    </a:p>
                    <a:p>
                      <a:r>
                        <a:rPr lang="en-US" sz="2200" b="0" dirty="0">
                          <a:solidFill>
                            <a:schemeClr val="tx1"/>
                          </a:solidFill>
                          <a:latin typeface="Muli Bold" panose="020B0604020202020204" charset="0"/>
                          <a:cs typeface="Times New Roman" panose="02020603050405020304" pitchFamily="18" charset="0"/>
                        </a:rPr>
                        <a:t>CREATE OR REPLACE FUNCTION </a:t>
                      </a:r>
                      <a:r>
                        <a:rPr lang="en-US" sz="2200" b="0" dirty="0" err="1">
                          <a:solidFill>
                            <a:schemeClr val="tx1"/>
                          </a:solidFill>
                          <a:latin typeface="Muli Bold" panose="020B0604020202020204" charset="0"/>
                          <a:cs typeface="Times New Roman" panose="02020603050405020304" pitchFamily="18" charset="0"/>
                        </a:rPr>
                        <a:t>func_room_current_attendant</a:t>
                      </a:r>
                      <a:r>
                        <a:rPr lang="en-US" sz="2200" b="0" dirty="0">
                          <a:solidFill>
                            <a:schemeClr val="tx1"/>
                          </a:solidFill>
                          <a:latin typeface="Muli Bold" panose="020B0604020202020204" charset="0"/>
                          <a:cs typeface="Times New Roman" panose="02020603050405020304" pitchFamily="18" charset="0"/>
                        </a:rPr>
                        <a:t>()</a:t>
                      </a:r>
                    </a:p>
                    <a:p>
                      <a:r>
                        <a:rPr lang="en-US" sz="2200" b="0" dirty="0">
                          <a:solidFill>
                            <a:schemeClr val="tx1"/>
                          </a:solidFill>
                          <a:latin typeface="Muli Bold" panose="020B0604020202020204" charset="0"/>
                          <a:cs typeface="Times New Roman" panose="02020603050405020304" pitchFamily="18" charset="0"/>
                        </a:rPr>
                        <a:t>RETURNS VOID AS</a:t>
                      </a:r>
                    </a:p>
                    <a:p>
                      <a:r>
                        <a:rPr lang="en-US" sz="2200" b="0" dirty="0">
                          <a:solidFill>
                            <a:schemeClr val="tx1"/>
                          </a:solidFill>
                          <a:latin typeface="Muli Bold" panose="020B0604020202020204" charset="0"/>
                          <a:cs typeface="Times New Roman" panose="02020603050405020304" pitchFamily="18" charset="0"/>
                        </a:rPr>
                        <a:t>$$</a:t>
                      </a:r>
                    </a:p>
                    <a:p>
                      <a:r>
                        <a:rPr lang="en-US" sz="2200" b="0" dirty="0">
                          <a:solidFill>
                            <a:schemeClr val="tx1"/>
                          </a:solidFill>
                          <a:latin typeface="Muli Bold" panose="020B0604020202020204" charset="0"/>
                          <a:cs typeface="Times New Roman" panose="02020603050405020304" pitchFamily="18" charset="0"/>
                        </a:rPr>
                        <a:t>DECLARE</a:t>
                      </a:r>
                    </a:p>
                    <a:p>
                      <a:r>
                        <a:rPr lang="en-US" sz="2200" b="0" dirty="0">
                          <a:solidFill>
                            <a:schemeClr val="tx1"/>
                          </a:solidFill>
                          <a:latin typeface="Muli Bold" panose="020B0604020202020204" charset="0"/>
                          <a:cs typeface="Times New Roman" panose="02020603050405020304" pitchFamily="18" charset="0"/>
                        </a:rPr>
                        <a:t>	x int4;</a:t>
                      </a:r>
                    </a:p>
                    <a:p>
                      <a:r>
                        <a:rPr lang="en-US" sz="2200" b="0" dirty="0">
                          <a:solidFill>
                            <a:schemeClr val="tx1"/>
                          </a:solidFill>
                          <a:latin typeface="Muli Bold" panose="020B0604020202020204" charset="0"/>
                          <a:cs typeface="Times New Roman" panose="02020603050405020304" pitchFamily="18" charset="0"/>
                        </a:rPr>
                        <a:t>	y char(6);</a:t>
                      </a:r>
                    </a:p>
                    <a:p>
                      <a:r>
                        <a:rPr lang="en-US" sz="2200" b="0" dirty="0">
                          <a:solidFill>
                            <a:schemeClr val="tx1"/>
                          </a:solidFill>
                          <a:latin typeface="Muli Bold" panose="020B0604020202020204" charset="0"/>
                          <a:cs typeface="Times New Roman" panose="02020603050405020304" pitchFamily="18" charset="0"/>
                        </a:rPr>
                        <a:t>BEGIN</a:t>
                      </a:r>
                    </a:p>
                    <a:p>
                      <a:r>
                        <a:rPr lang="en-US" sz="2200" b="0" dirty="0">
                          <a:solidFill>
                            <a:schemeClr val="tx1"/>
                          </a:solidFill>
                          <a:latin typeface="Muli Bold" panose="020B0604020202020204" charset="0"/>
                          <a:cs typeface="Times New Roman" panose="02020603050405020304" pitchFamily="18" charset="0"/>
                        </a:rPr>
                        <a:t>	FOR y IN</a:t>
                      </a:r>
                    </a:p>
                    <a:p>
                      <a:r>
                        <a:rPr lang="en-US" sz="2200" b="0" dirty="0">
                          <a:solidFill>
                            <a:schemeClr val="tx1"/>
                          </a:solidFill>
                          <a:latin typeface="Muli Bold" panose="020B0604020202020204" charset="0"/>
                          <a:cs typeface="Times New Roman" panose="02020603050405020304" pitchFamily="18" charset="0"/>
                        </a:rPr>
                        <a:t>		SELECT </a:t>
                      </a:r>
                      <a:r>
                        <a:rPr lang="en-US" sz="2200" b="0" dirty="0" err="1">
                          <a:solidFill>
                            <a:schemeClr val="tx1"/>
                          </a:solidFill>
                          <a:latin typeface="Muli Bold" panose="020B0604020202020204" charset="0"/>
                          <a:cs typeface="Times New Roman" panose="02020603050405020304" pitchFamily="18" charset="0"/>
                        </a:rPr>
                        <a:t>room_id</a:t>
                      </a:r>
                      <a:r>
                        <a:rPr lang="en-US" sz="2200" b="0" dirty="0">
                          <a:solidFill>
                            <a:schemeClr val="tx1"/>
                          </a:solidFill>
                          <a:latin typeface="Muli Bold" panose="020B0604020202020204" charset="0"/>
                          <a:cs typeface="Times New Roman" panose="02020603050405020304" pitchFamily="18" charset="0"/>
                        </a:rPr>
                        <a:t> FROM </a:t>
                      </a:r>
                      <a:r>
                        <a:rPr lang="en-US" sz="2200" b="0" dirty="0" err="1">
                          <a:solidFill>
                            <a:schemeClr val="tx1"/>
                          </a:solidFill>
                          <a:latin typeface="Muli Bold" panose="020B0604020202020204" charset="0"/>
                          <a:cs typeface="Times New Roman" panose="02020603050405020304" pitchFamily="18" charset="0"/>
                        </a:rPr>
                        <a:t>self_study_and_reading_room</a:t>
                      </a:r>
                      <a:endParaRPr lang="en-US" sz="2200" b="0" dirty="0">
                        <a:solidFill>
                          <a:schemeClr val="tx1"/>
                        </a:solidFill>
                        <a:latin typeface="Muli Bold" panose="020B0604020202020204" charset="0"/>
                        <a:cs typeface="Times New Roman" panose="02020603050405020304" pitchFamily="18" charset="0"/>
                      </a:endParaRPr>
                    </a:p>
                    <a:p>
                      <a:r>
                        <a:rPr lang="en-US" sz="2200" b="0" dirty="0">
                          <a:solidFill>
                            <a:schemeClr val="tx1"/>
                          </a:solidFill>
                          <a:latin typeface="Muli Bold" panose="020B0604020202020204" charset="0"/>
                          <a:cs typeface="Times New Roman" panose="02020603050405020304" pitchFamily="18" charset="0"/>
                        </a:rPr>
                        <a:t>	LOOP</a:t>
                      </a:r>
                    </a:p>
                    <a:p>
                      <a:r>
                        <a:rPr lang="en-US" sz="2200" b="0" dirty="0">
                          <a:solidFill>
                            <a:schemeClr val="tx1"/>
                          </a:solidFill>
                          <a:latin typeface="Muli Bold" panose="020B0604020202020204" charset="0"/>
                          <a:cs typeface="Times New Roman" panose="02020603050405020304" pitchFamily="18" charset="0"/>
                        </a:rPr>
                        <a:t>		SELECT COUNT(</a:t>
                      </a:r>
                      <a:r>
                        <a:rPr lang="en-US" sz="2200" b="0" dirty="0" err="1">
                          <a:solidFill>
                            <a:schemeClr val="tx1"/>
                          </a:solidFill>
                          <a:latin typeface="Muli Bold" panose="020B0604020202020204" charset="0"/>
                          <a:cs typeface="Times New Roman" panose="02020603050405020304" pitchFamily="18" charset="0"/>
                        </a:rPr>
                        <a:t>student_id</a:t>
                      </a:r>
                      <a:r>
                        <a:rPr lang="en-US" sz="2200" b="0" dirty="0">
                          <a:solidFill>
                            <a:schemeClr val="tx1"/>
                          </a:solidFill>
                          <a:latin typeface="Muli Bold" panose="020B0604020202020204" charset="0"/>
                          <a:cs typeface="Times New Roman" panose="02020603050405020304" pitchFamily="18" charset="0"/>
                        </a:rPr>
                        <a:t>) INTO x</a:t>
                      </a:r>
                    </a:p>
                    <a:p>
                      <a:r>
                        <a:rPr lang="en-US" sz="2200" b="0" dirty="0">
                          <a:solidFill>
                            <a:schemeClr val="tx1"/>
                          </a:solidFill>
                          <a:latin typeface="Muli Bold" panose="020B0604020202020204" charset="0"/>
                          <a:cs typeface="Times New Roman" panose="02020603050405020304" pitchFamily="18" charset="0"/>
                        </a:rPr>
                        <a:t>		FROM </a:t>
                      </a:r>
                      <a:r>
                        <a:rPr lang="en-US" sz="2200" b="0" dirty="0" err="1">
                          <a:solidFill>
                            <a:schemeClr val="tx1"/>
                          </a:solidFill>
                          <a:latin typeface="Muli Bold" panose="020B0604020202020204" charset="0"/>
                          <a:cs typeface="Times New Roman" panose="02020603050405020304" pitchFamily="18" charset="0"/>
                        </a:rPr>
                        <a:t>self_study_and_reading_room</a:t>
                      </a:r>
                      <a:endParaRPr lang="en-US" sz="2200" b="0" dirty="0">
                        <a:solidFill>
                          <a:schemeClr val="tx1"/>
                        </a:solidFill>
                        <a:latin typeface="Muli Bold" panose="020B0604020202020204" charset="0"/>
                        <a:cs typeface="Times New Roman" panose="02020603050405020304" pitchFamily="18" charset="0"/>
                      </a:endParaRPr>
                    </a:p>
                    <a:p>
                      <a:r>
                        <a:rPr lang="en-US" sz="2200" b="0" dirty="0">
                          <a:solidFill>
                            <a:schemeClr val="tx1"/>
                          </a:solidFill>
                          <a:latin typeface="Muli Bold" panose="020B0604020202020204" charset="0"/>
                          <a:cs typeface="Times New Roman" panose="02020603050405020304" pitchFamily="18" charset="0"/>
                        </a:rPr>
                        <a:t>		WHERE </a:t>
                      </a:r>
                      <a:r>
                        <a:rPr lang="en-US" sz="2200" b="0" dirty="0" err="1">
                          <a:solidFill>
                            <a:schemeClr val="tx1"/>
                          </a:solidFill>
                          <a:latin typeface="Muli Bold" panose="020B0604020202020204" charset="0"/>
                          <a:cs typeface="Times New Roman" panose="02020603050405020304" pitchFamily="18" charset="0"/>
                        </a:rPr>
                        <a:t>room_id</a:t>
                      </a:r>
                      <a:r>
                        <a:rPr lang="en-US" sz="2200" b="0" dirty="0">
                          <a:solidFill>
                            <a:schemeClr val="tx1"/>
                          </a:solidFill>
                          <a:latin typeface="Muli Bold" panose="020B0604020202020204" charset="0"/>
                          <a:cs typeface="Times New Roman" panose="02020603050405020304" pitchFamily="18" charset="0"/>
                        </a:rPr>
                        <a:t> = y AND </a:t>
                      </a:r>
                      <a:r>
                        <a:rPr lang="en-US" sz="2200" b="0" dirty="0" err="1">
                          <a:solidFill>
                            <a:schemeClr val="tx1"/>
                          </a:solidFill>
                          <a:latin typeface="Muli Bold" panose="020B0604020202020204" charset="0"/>
                          <a:cs typeface="Times New Roman" panose="02020603050405020304" pitchFamily="18" charset="0"/>
                        </a:rPr>
                        <a:t>check_out</a:t>
                      </a:r>
                      <a:r>
                        <a:rPr lang="en-US" sz="2200" b="0" dirty="0">
                          <a:solidFill>
                            <a:schemeClr val="tx1"/>
                          </a:solidFill>
                          <a:latin typeface="Muli Bold" panose="020B0604020202020204" charset="0"/>
                          <a:cs typeface="Times New Roman" panose="02020603050405020304" pitchFamily="18" charset="0"/>
                        </a:rPr>
                        <a:t> is NULL;</a:t>
                      </a:r>
                    </a:p>
                    <a:p>
                      <a:endParaRPr lang="en-US" sz="2200" b="0" dirty="0">
                        <a:solidFill>
                          <a:schemeClr val="tx1"/>
                        </a:solidFill>
                        <a:latin typeface="Muli Bold" panose="020B0604020202020204" charset="0"/>
                        <a:cs typeface="Times New Roman" panose="02020603050405020304" pitchFamily="18" charset="0"/>
                      </a:endParaRPr>
                    </a:p>
                    <a:p>
                      <a:r>
                        <a:rPr lang="en-US" sz="2200" b="0" dirty="0">
                          <a:solidFill>
                            <a:schemeClr val="tx1"/>
                          </a:solidFill>
                          <a:latin typeface="Muli Bold" panose="020B0604020202020204" charset="0"/>
                          <a:cs typeface="Times New Roman" panose="02020603050405020304" pitchFamily="18" charset="0"/>
                        </a:rPr>
                        <a:t>		UPDATE </a:t>
                      </a:r>
                      <a:r>
                        <a:rPr lang="en-US" sz="2200" b="0" dirty="0" err="1">
                          <a:solidFill>
                            <a:schemeClr val="tx1"/>
                          </a:solidFill>
                          <a:latin typeface="Muli Bold" panose="020B0604020202020204" charset="0"/>
                          <a:cs typeface="Times New Roman" panose="02020603050405020304" pitchFamily="18" charset="0"/>
                        </a:rPr>
                        <a:t>self_study_and_reading_room</a:t>
                      </a:r>
                      <a:endParaRPr lang="en-US" sz="2200" b="0" dirty="0">
                        <a:solidFill>
                          <a:schemeClr val="tx1"/>
                        </a:solidFill>
                        <a:latin typeface="Muli Bold" panose="020B0604020202020204" charset="0"/>
                        <a:cs typeface="Times New Roman" panose="02020603050405020304" pitchFamily="18" charset="0"/>
                      </a:endParaRPr>
                    </a:p>
                    <a:p>
                      <a:r>
                        <a:rPr lang="en-US" sz="2200" b="0" dirty="0">
                          <a:solidFill>
                            <a:schemeClr val="tx1"/>
                          </a:solidFill>
                          <a:latin typeface="Muli Bold" panose="020B0604020202020204" charset="0"/>
                          <a:cs typeface="Times New Roman" panose="02020603050405020304" pitchFamily="18" charset="0"/>
                        </a:rPr>
                        <a:t>		SET </a:t>
                      </a:r>
                      <a:r>
                        <a:rPr lang="en-US" sz="2200" b="0" dirty="0" err="1">
                          <a:solidFill>
                            <a:schemeClr val="tx1"/>
                          </a:solidFill>
                          <a:latin typeface="Muli Bold" panose="020B0604020202020204" charset="0"/>
                          <a:cs typeface="Times New Roman" panose="02020603050405020304" pitchFamily="18" charset="0"/>
                        </a:rPr>
                        <a:t>current_attendant</a:t>
                      </a:r>
                      <a:r>
                        <a:rPr lang="en-US" sz="2200" b="0" dirty="0">
                          <a:solidFill>
                            <a:schemeClr val="tx1"/>
                          </a:solidFill>
                          <a:latin typeface="Muli Bold" panose="020B0604020202020204" charset="0"/>
                          <a:cs typeface="Times New Roman" panose="02020603050405020304" pitchFamily="18" charset="0"/>
                        </a:rPr>
                        <a:t> =  x</a:t>
                      </a:r>
                    </a:p>
                    <a:p>
                      <a:r>
                        <a:rPr lang="en-US" sz="2200" b="0" dirty="0">
                          <a:solidFill>
                            <a:schemeClr val="tx1"/>
                          </a:solidFill>
                          <a:latin typeface="Muli Bold" panose="020B0604020202020204" charset="0"/>
                          <a:cs typeface="Times New Roman" panose="02020603050405020304" pitchFamily="18" charset="0"/>
                        </a:rPr>
                        <a:t>		WHERE </a:t>
                      </a:r>
                      <a:r>
                        <a:rPr lang="en-US" sz="2200" b="0" dirty="0" err="1">
                          <a:solidFill>
                            <a:schemeClr val="tx1"/>
                          </a:solidFill>
                          <a:latin typeface="Muli Bold" panose="020B0604020202020204" charset="0"/>
                          <a:cs typeface="Times New Roman" panose="02020603050405020304" pitchFamily="18" charset="0"/>
                        </a:rPr>
                        <a:t>room_id</a:t>
                      </a:r>
                      <a:r>
                        <a:rPr lang="en-US" sz="2200" b="0" dirty="0">
                          <a:solidFill>
                            <a:schemeClr val="tx1"/>
                          </a:solidFill>
                          <a:latin typeface="Muli Bold" panose="020B0604020202020204" charset="0"/>
                          <a:cs typeface="Times New Roman" panose="02020603050405020304" pitchFamily="18" charset="0"/>
                        </a:rPr>
                        <a:t> = y;</a:t>
                      </a:r>
                    </a:p>
                    <a:p>
                      <a:r>
                        <a:rPr lang="en-US" sz="2200" b="0" dirty="0">
                          <a:solidFill>
                            <a:schemeClr val="tx1"/>
                          </a:solidFill>
                          <a:latin typeface="Muli Bold" panose="020B0604020202020204" charset="0"/>
                          <a:cs typeface="Times New Roman" panose="02020603050405020304" pitchFamily="18" charset="0"/>
                        </a:rPr>
                        <a:t>	END LOOP;</a:t>
                      </a:r>
                    </a:p>
                    <a:p>
                      <a:r>
                        <a:rPr lang="en-US" sz="2200" b="0" dirty="0">
                          <a:solidFill>
                            <a:schemeClr val="tx1"/>
                          </a:solidFill>
                          <a:latin typeface="Muli Bold" panose="020B0604020202020204" charset="0"/>
                          <a:cs typeface="Times New Roman" panose="02020603050405020304" pitchFamily="18" charset="0"/>
                        </a:rPr>
                        <a:t>	RAISE NOTICE 'Update successful';</a:t>
                      </a:r>
                    </a:p>
                    <a:p>
                      <a:r>
                        <a:rPr lang="en-US" sz="2200" b="0" dirty="0">
                          <a:solidFill>
                            <a:schemeClr val="tx1"/>
                          </a:solidFill>
                          <a:latin typeface="Muli Bold" panose="020B0604020202020204" charset="0"/>
                          <a:cs typeface="Times New Roman" panose="02020603050405020304" pitchFamily="18" charset="0"/>
                        </a:rPr>
                        <a:t>END;</a:t>
                      </a:r>
                    </a:p>
                    <a:p>
                      <a:r>
                        <a:rPr lang="en-US" sz="2200" b="0" dirty="0">
                          <a:solidFill>
                            <a:schemeClr val="tx1"/>
                          </a:solidFill>
                          <a:latin typeface="Muli Bold" panose="020B0604020202020204" charset="0"/>
                          <a:cs typeface="Times New Roman" panose="02020603050405020304" pitchFamily="18" charset="0"/>
                        </a:rPr>
                        <a:t>$$</a:t>
                      </a:r>
                    </a:p>
                    <a:p>
                      <a:r>
                        <a:rPr lang="en-US" sz="2200" b="0" dirty="0">
                          <a:solidFill>
                            <a:schemeClr val="tx1"/>
                          </a:solidFill>
                          <a:latin typeface="Muli Bold" panose="020B0604020202020204" charset="0"/>
                          <a:cs typeface="Times New Roman" panose="02020603050405020304" pitchFamily="18" charset="0"/>
                        </a:rPr>
                        <a:t>LANGUAGE </a:t>
                      </a:r>
                      <a:r>
                        <a:rPr lang="en-US" sz="2200" b="0" dirty="0" err="1">
                          <a:solidFill>
                            <a:schemeClr val="tx1"/>
                          </a:solidFill>
                          <a:latin typeface="Muli Bold" panose="020B0604020202020204" charset="0"/>
                          <a:cs typeface="Times New Roman" panose="02020603050405020304" pitchFamily="18" charset="0"/>
                        </a:rPr>
                        <a:t>plpgsql</a:t>
                      </a:r>
                      <a:r>
                        <a:rPr lang="en-US" sz="2200" b="0" dirty="0">
                          <a:solidFill>
                            <a:schemeClr val="tx1"/>
                          </a:solidFill>
                          <a:latin typeface="Muli Bold" panose="020B0604020202020204" charset="0"/>
                          <a:cs typeface="Times New Roman" panose="02020603050405020304" pitchFamily="18" charset="0"/>
                        </a:rPr>
                        <a:t>;</a:t>
                      </a:r>
                    </a:p>
                    <a:p>
                      <a:endParaRPr lang="vi-VN" sz="2200" b="0" dirty="0">
                        <a:solidFill>
                          <a:schemeClr val="tx1"/>
                        </a:solidFill>
                        <a:latin typeface="Muli Bold"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vi-VN" sz="2600" dirty="0">
                          <a:solidFill>
                            <a:schemeClr val="tx1"/>
                          </a:solidFill>
                          <a:latin typeface="Muli Bold" panose="020B0604020202020204" charset="0"/>
                          <a:cs typeface="Times New Roman" panose="02020603050405020304" pitchFamily="18" charset="0"/>
                        </a:rPr>
                        <a:t>7. Đưa ra thông tin về các sự kiện đã tổ chức trong ngày hội sách Việt Nam hàng năm (21/4) từ năm 2010 và những người tham gia, các nhà tài trợ cho các sự kiện đó </a:t>
                      </a:r>
                    </a:p>
                    <a:p>
                      <a:r>
                        <a:rPr lang="vi-VN" sz="2200" b="0" dirty="0">
                          <a:solidFill>
                            <a:schemeClr val="tx1"/>
                          </a:solidFill>
                          <a:latin typeface="Muli Bold" panose="020B0604020202020204" charset="0"/>
                          <a:cs typeface="Times New Roman" panose="02020603050405020304" pitchFamily="18" charset="0"/>
                        </a:rPr>
                        <a:t>select * from special_event </a:t>
                      </a:r>
                    </a:p>
                    <a:p>
                      <a:r>
                        <a:rPr lang="vi-VN" sz="2200" b="0" dirty="0">
                          <a:solidFill>
                            <a:schemeClr val="tx1"/>
                          </a:solidFill>
                          <a:latin typeface="Muli Bold" panose="020B0604020202020204" charset="0"/>
                          <a:cs typeface="Times New Roman" panose="02020603050405020304" pitchFamily="18" charset="0"/>
                        </a:rPr>
                        <a:t>where date &gt;= '2010-04-21'; </a:t>
                      </a:r>
                      <a:endParaRPr lang="en-US" sz="2200" b="0" dirty="0">
                        <a:solidFill>
                          <a:schemeClr val="tx1"/>
                        </a:solidFill>
                        <a:latin typeface="Muli Bold" panose="020B0604020202020204" charset="0"/>
                        <a:cs typeface="Times New Roman" panose="02020603050405020304" pitchFamily="18" charset="0"/>
                      </a:endParaRPr>
                    </a:p>
                    <a:p>
                      <a:endParaRPr lang="en-US" sz="2200" b="0" dirty="0">
                        <a:solidFill>
                          <a:schemeClr val="tx1"/>
                        </a:solidFill>
                        <a:latin typeface="Muli Bold"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3015138"/>
                  </a:ext>
                </a:extLst>
              </a:tr>
              <a:tr h="4404387">
                <a:tc vMerge="1">
                  <a:txBody>
                    <a:bodyPr/>
                    <a:lstStyle/>
                    <a:p>
                      <a:endParaRPr lang="en-US"/>
                    </a:p>
                  </a:txBody>
                  <a:tcPr/>
                </a:tc>
                <a:tc>
                  <a:txBody>
                    <a:bodyPr/>
                    <a:lstStyle/>
                    <a:p>
                      <a:r>
                        <a:rPr lang="vi-VN" sz="2600" b="1" dirty="0">
                          <a:solidFill>
                            <a:schemeClr val="tx1"/>
                          </a:solidFill>
                          <a:latin typeface="Muli Bold" panose="020B0604020202020204" charset="0"/>
                          <a:cs typeface="Times New Roman" panose="02020603050405020304" pitchFamily="18" charset="0"/>
                        </a:rPr>
                        <a:t>8. Đưa ra danh sách 5 tác giả có nhiều đầu sách nhất trong thư viện </a:t>
                      </a:r>
                    </a:p>
                    <a:p>
                      <a:r>
                        <a:rPr lang="vi-VN" sz="2200" b="0" dirty="0">
                          <a:solidFill>
                            <a:schemeClr val="tx1"/>
                          </a:solidFill>
                          <a:latin typeface="Muli Bold" panose="020B0604020202020204" charset="0"/>
                          <a:cs typeface="Times New Roman" panose="02020603050405020304" pitchFamily="18" charset="0"/>
                        </a:rPr>
                        <a:t>select count(distinct bk.book_id) as so_sach, bk.author from book bk </a:t>
                      </a:r>
                    </a:p>
                    <a:p>
                      <a:r>
                        <a:rPr lang="vi-VN" sz="2200" b="0" dirty="0">
                          <a:solidFill>
                            <a:schemeClr val="tx1"/>
                          </a:solidFill>
                          <a:latin typeface="Muli Bold" panose="020B0604020202020204" charset="0"/>
                          <a:cs typeface="Times New Roman" panose="02020603050405020304" pitchFamily="18" charset="0"/>
                        </a:rPr>
                        <a:t>join stock st ON bk.book_id = st.book_id </a:t>
                      </a:r>
                    </a:p>
                    <a:p>
                      <a:r>
                        <a:rPr lang="vi-VN" sz="2200" b="0" dirty="0">
                          <a:solidFill>
                            <a:schemeClr val="tx1"/>
                          </a:solidFill>
                          <a:latin typeface="Muli Bold" panose="020B0604020202020204" charset="0"/>
                          <a:cs typeface="Times New Roman" panose="02020603050405020304" pitchFamily="18" charset="0"/>
                        </a:rPr>
                        <a:t>group by (author) </a:t>
                      </a:r>
                    </a:p>
                    <a:p>
                      <a:r>
                        <a:rPr lang="vi-VN" sz="2200" b="0" dirty="0">
                          <a:solidFill>
                            <a:schemeClr val="tx1"/>
                          </a:solidFill>
                          <a:latin typeface="Muli Bold" panose="020B0604020202020204" charset="0"/>
                          <a:cs typeface="Times New Roman" panose="02020603050405020304" pitchFamily="18" charset="0"/>
                        </a:rPr>
                        <a:t>order by so_sach DESC</a:t>
                      </a:r>
                    </a:p>
                    <a:p>
                      <a:r>
                        <a:rPr lang="vi-VN" sz="2200" b="0" dirty="0">
                          <a:solidFill>
                            <a:schemeClr val="tx1"/>
                          </a:solidFill>
                          <a:latin typeface="Muli Bold" panose="020B0604020202020204" charset="0"/>
                          <a:cs typeface="Times New Roman" panose="02020603050405020304" pitchFamily="18" charset="0"/>
                        </a:rPr>
                        <a:t>LIMIT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9922566"/>
                  </a:ext>
                </a:extLst>
              </a:tr>
            </a:tbl>
          </a:graphicData>
        </a:graphic>
      </p:graphicFrame>
    </p:spTree>
    <p:extLst>
      <p:ext uri="{BB962C8B-B14F-4D97-AF65-F5344CB8AC3E}">
        <p14:creationId xmlns:p14="http://schemas.microsoft.com/office/powerpoint/2010/main" val="18877087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grpSp>
        <p:nvGrpSpPr>
          <p:cNvPr id="3" name="Group 3"/>
          <p:cNvGrpSpPr/>
          <p:nvPr/>
        </p:nvGrpSpPr>
        <p:grpSpPr>
          <a:xfrm>
            <a:off x="905495" y="680808"/>
            <a:ext cx="16439375" cy="2176692"/>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460195" y="1247996"/>
            <a:ext cx="13395565" cy="1243930"/>
          </a:xfrm>
          <a:prstGeom prst="rect">
            <a:avLst/>
          </a:prstGeom>
        </p:spPr>
        <p:txBody>
          <a:bodyPr lIns="0" tIns="0" rIns="0" bIns="0" rtlCol="0" anchor="t">
            <a:spAutoFit/>
          </a:bodyPr>
          <a:lstStyle/>
          <a:p>
            <a:pPr algn="ctr">
              <a:lnSpc>
                <a:spcPts val="9720"/>
              </a:lnSpc>
            </a:pPr>
            <a:r>
              <a:rPr lang="en-US" sz="8100" dirty="0">
                <a:solidFill>
                  <a:srgbClr val="003EA8"/>
                </a:solidFill>
                <a:latin typeface="Muli Bold"/>
              </a:rPr>
              <a:t>2) </a:t>
            </a:r>
            <a:r>
              <a:rPr lang="en-US" sz="8100" dirty="0" err="1">
                <a:solidFill>
                  <a:srgbClr val="003EA8"/>
                </a:solidFill>
                <a:latin typeface="Muli Bold"/>
              </a:rPr>
              <a:t>Các</a:t>
            </a:r>
            <a:r>
              <a:rPr lang="en-US" sz="8100" dirty="0">
                <a:solidFill>
                  <a:srgbClr val="003EA8"/>
                </a:solidFill>
                <a:latin typeface="Muli Bold"/>
              </a:rPr>
              <a:t> </a:t>
            </a:r>
            <a:r>
              <a:rPr lang="en-US" sz="8100" dirty="0" err="1">
                <a:solidFill>
                  <a:srgbClr val="003EA8"/>
                </a:solidFill>
                <a:latin typeface="Muli Bold"/>
              </a:rPr>
              <a:t>câu</a:t>
            </a:r>
            <a:r>
              <a:rPr lang="en-US" sz="8100" dirty="0">
                <a:solidFill>
                  <a:srgbClr val="003EA8"/>
                </a:solidFill>
                <a:latin typeface="Muli Bold"/>
              </a:rPr>
              <a:t> </a:t>
            </a:r>
            <a:r>
              <a:rPr lang="en-US" sz="8100" dirty="0" err="1">
                <a:solidFill>
                  <a:srgbClr val="003EA8"/>
                </a:solidFill>
                <a:latin typeface="Muli Bold"/>
              </a:rPr>
              <a:t>lệnh</a:t>
            </a:r>
            <a:r>
              <a:rPr lang="en-US" sz="8100" dirty="0">
                <a:solidFill>
                  <a:srgbClr val="003EA8"/>
                </a:solidFill>
                <a:latin typeface="Muli Bold"/>
              </a:rPr>
              <a:t> </a:t>
            </a:r>
            <a:r>
              <a:rPr lang="en-US" sz="8100" dirty="0" err="1">
                <a:solidFill>
                  <a:srgbClr val="003EA8"/>
                </a:solidFill>
                <a:latin typeface="Muli Bold"/>
              </a:rPr>
              <a:t>truy</a:t>
            </a:r>
            <a:r>
              <a:rPr lang="en-US" sz="8100" dirty="0">
                <a:solidFill>
                  <a:srgbClr val="003EA8"/>
                </a:solidFill>
                <a:latin typeface="Muli Bold"/>
              </a:rPr>
              <a:t> </a:t>
            </a:r>
            <a:r>
              <a:rPr lang="en-US" sz="8100" dirty="0" err="1">
                <a:solidFill>
                  <a:srgbClr val="003EA8"/>
                </a:solidFill>
                <a:latin typeface="Muli Bold"/>
              </a:rPr>
              <a:t>vấn</a:t>
            </a:r>
            <a:endParaRPr lang="en-US" sz="8100" dirty="0">
              <a:solidFill>
                <a:srgbClr val="003EA8"/>
              </a:solidFill>
              <a:latin typeface="Muli Bold"/>
            </a:endParaRPr>
          </a:p>
        </p:txBody>
      </p:sp>
      <p:graphicFrame>
        <p:nvGraphicFramePr>
          <p:cNvPr id="18" name="Bảng 17">
            <a:extLst>
              <a:ext uri="{FF2B5EF4-FFF2-40B4-BE49-F238E27FC236}">
                <a16:creationId xmlns:a16="http://schemas.microsoft.com/office/drawing/2014/main" id="{FDBBAADB-9AAD-149B-0F12-9E4097345F22}"/>
              </a:ext>
            </a:extLst>
          </p:cNvPr>
          <p:cNvGraphicFramePr>
            <a:graphicFrameLocks noGrp="1"/>
          </p:cNvGraphicFramePr>
          <p:nvPr>
            <p:extLst>
              <p:ext uri="{D42A27DB-BD31-4B8C-83A1-F6EECF244321}">
                <p14:modId xmlns:p14="http://schemas.microsoft.com/office/powerpoint/2010/main" val="3638706452"/>
              </p:ext>
            </p:extLst>
          </p:nvPr>
        </p:nvGraphicFramePr>
        <p:xfrm>
          <a:off x="905494" y="3268824"/>
          <a:ext cx="16439378" cy="5493400"/>
        </p:xfrm>
        <a:graphic>
          <a:graphicData uri="http://schemas.openxmlformats.org/drawingml/2006/table">
            <a:tbl>
              <a:tblPr firstRow="1" bandRow="1">
                <a:tableStyleId>{073A0DAA-6AF3-43AB-8588-CEC1D06C72B9}</a:tableStyleId>
              </a:tblPr>
              <a:tblGrid>
                <a:gridCol w="8219689">
                  <a:extLst>
                    <a:ext uri="{9D8B030D-6E8A-4147-A177-3AD203B41FA5}">
                      <a16:colId xmlns:a16="http://schemas.microsoft.com/office/drawing/2014/main" val="1726184142"/>
                    </a:ext>
                  </a:extLst>
                </a:gridCol>
                <a:gridCol w="8219689">
                  <a:extLst>
                    <a:ext uri="{9D8B030D-6E8A-4147-A177-3AD203B41FA5}">
                      <a16:colId xmlns:a16="http://schemas.microsoft.com/office/drawing/2014/main" val="3253099702"/>
                    </a:ext>
                  </a:extLst>
                </a:gridCol>
              </a:tblGrid>
              <a:tr h="5493400">
                <a:tc>
                  <a:txBody>
                    <a:bodyPr/>
                    <a:lstStyle/>
                    <a:p>
                      <a:r>
                        <a:rPr lang="vi-VN" sz="3000" b="1" dirty="0">
                          <a:solidFill>
                            <a:schemeClr val="tx1"/>
                          </a:solidFill>
                          <a:latin typeface="Muli Bold" panose="020B0604020202020204" charset="0"/>
                          <a:cs typeface="Times New Roman" panose="02020603050405020304" pitchFamily="18" charset="0"/>
                        </a:rPr>
                        <a:t>9. Đưa ra 7 thể loại sách ít nhất trong thư viện </a:t>
                      </a:r>
                    </a:p>
                    <a:p>
                      <a:r>
                        <a:rPr lang="vi-VN" sz="2600" b="0" dirty="0" err="1">
                          <a:solidFill>
                            <a:schemeClr val="tx1"/>
                          </a:solidFill>
                          <a:latin typeface="Muli Bold" panose="020B0604020202020204" charset="0"/>
                          <a:cs typeface="Times New Roman" panose="02020603050405020304" pitchFamily="18" charset="0"/>
                        </a:rPr>
                        <a:t>select</a:t>
                      </a:r>
                      <a:r>
                        <a:rPr lang="vi-VN" sz="2600" b="0" dirty="0">
                          <a:solidFill>
                            <a:schemeClr val="tx1"/>
                          </a:solidFill>
                          <a:latin typeface="Muli Bold" panose="020B0604020202020204" charset="0"/>
                          <a:cs typeface="Times New Roman" panose="02020603050405020304" pitchFamily="18" charset="0"/>
                        </a:rPr>
                        <a:t> </a:t>
                      </a:r>
                      <a:r>
                        <a:rPr lang="vi-VN" sz="2600" b="0" dirty="0" err="1">
                          <a:solidFill>
                            <a:schemeClr val="tx1"/>
                          </a:solidFill>
                          <a:latin typeface="Muli Bold" panose="020B0604020202020204" charset="0"/>
                          <a:cs typeface="Times New Roman" panose="02020603050405020304" pitchFamily="18" charset="0"/>
                        </a:rPr>
                        <a:t>count</a:t>
                      </a:r>
                      <a:r>
                        <a:rPr lang="vi-VN" sz="2600" b="0" dirty="0">
                          <a:solidFill>
                            <a:schemeClr val="tx1"/>
                          </a:solidFill>
                          <a:latin typeface="Muli Bold" panose="020B0604020202020204" charset="0"/>
                          <a:cs typeface="Times New Roman" panose="02020603050405020304" pitchFamily="18" charset="0"/>
                        </a:rPr>
                        <a:t>(</a:t>
                      </a:r>
                      <a:r>
                        <a:rPr lang="vi-VN" sz="2600" b="0" dirty="0" err="1">
                          <a:solidFill>
                            <a:schemeClr val="tx1"/>
                          </a:solidFill>
                          <a:latin typeface="Muli Bold" panose="020B0604020202020204" charset="0"/>
                          <a:cs typeface="Times New Roman" panose="02020603050405020304" pitchFamily="18" charset="0"/>
                        </a:rPr>
                        <a:t>category</a:t>
                      </a:r>
                      <a:r>
                        <a:rPr lang="vi-VN" sz="2600" b="0" dirty="0">
                          <a:solidFill>
                            <a:schemeClr val="tx1"/>
                          </a:solidFill>
                          <a:latin typeface="Muli Bold" panose="020B0604020202020204" charset="0"/>
                          <a:cs typeface="Times New Roman" panose="02020603050405020304" pitchFamily="18" charset="0"/>
                        </a:rPr>
                        <a:t>) </a:t>
                      </a:r>
                      <a:r>
                        <a:rPr lang="vi-VN" sz="2600" b="0" dirty="0" err="1">
                          <a:solidFill>
                            <a:schemeClr val="tx1"/>
                          </a:solidFill>
                          <a:latin typeface="Muli Bold" panose="020B0604020202020204" charset="0"/>
                          <a:cs typeface="Times New Roman" panose="02020603050405020304" pitchFamily="18" charset="0"/>
                        </a:rPr>
                        <a:t>as</a:t>
                      </a:r>
                      <a:r>
                        <a:rPr lang="vi-VN" sz="2600" b="0" dirty="0">
                          <a:solidFill>
                            <a:schemeClr val="tx1"/>
                          </a:solidFill>
                          <a:latin typeface="Muli Bold" panose="020B0604020202020204" charset="0"/>
                          <a:cs typeface="Times New Roman" panose="02020603050405020304" pitchFamily="18" charset="0"/>
                        </a:rPr>
                        <a:t> </a:t>
                      </a:r>
                      <a:r>
                        <a:rPr lang="vi-VN" sz="2600" b="0" dirty="0" err="1">
                          <a:solidFill>
                            <a:schemeClr val="tx1"/>
                          </a:solidFill>
                          <a:latin typeface="Muli Bold" panose="020B0604020202020204" charset="0"/>
                          <a:cs typeface="Times New Roman" panose="02020603050405020304" pitchFamily="18" charset="0"/>
                        </a:rPr>
                        <a:t>so_theloai</a:t>
                      </a:r>
                      <a:r>
                        <a:rPr lang="vi-VN" sz="2600" b="0" dirty="0">
                          <a:solidFill>
                            <a:schemeClr val="tx1"/>
                          </a:solidFill>
                          <a:latin typeface="Muli Bold" panose="020B0604020202020204" charset="0"/>
                          <a:cs typeface="Times New Roman" panose="02020603050405020304" pitchFamily="18" charset="0"/>
                        </a:rPr>
                        <a:t>, </a:t>
                      </a:r>
                      <a:r>
                        <a:rPr lang="vi-VN" sz="2600" b="0" dirty="0" err="1">
                          <a:solidFill>
                            <a:schemeClr val="tx1"/>
                          </a:solidFill>
                          <a:latin typeface="Muli Bold" panose="020B0604020202020204" charset="0"/>
                          <a:cs typeface="Times New Roman" panose="02020603050405020304" pitchFamily="18" charset="0"/>
                        </a:rPr>
                        <a:t>bk.book_id</a:t>
                      </a:r>
                      <a:r>
                        <a:rPr lang="vi-VN" sz="2600" b="0" dirty="0">
                          <a:solidFill>
                            <a:schemeClr val="tx1"/>
                          </a:solidFill>
                          <a:latin typeface="Muli Bold" panose="020B0604020202020204" charset="0"/>
                          <a:cs typeface="Times New Roman" panose="02020603050405020304" pitchFamily="18" charset="0"/>
                        </a:rPr>
                        <a:t> </a:t>
                      </a:r>
                    </a:p>
                    <a:p>
                      <a:r>
                        <a:rPr lang="vi-VN" sz="2600" b="0" dirty="0" err="1">
                          <a:solidFill>
                            <a:schemeClr val="tx1"/>
                          </a:solidFill>
                          <a:latin typeface="Muli Bold" panose="020B0604020202020204" charset="0"/>
                          <a:cs typeface="Times New Roman" panose="02020603050405020304" pitchFamily="18" charset="0"/>
                        </a:rPr>
                        <a:t>from</a:t>
                      </a:r>
                      <a:r>
                        <a:rPr lang="vi-VN" sz="2600" b="0" dirty="0">
                          <a:solidFill>
                            <a:schemeClr val="tx1"/>
                          </a:solidFill>
                          <a:latin typeface="Muli Bold" panose="020B0604020202020204" charset="0"/>
                          <a:cs typeface="Times New Roman" panose="02020603050405020304" pitchFamily="18" charset="0"/>
                        </a:rPr>
                        <a:t> </a:t>
                      </a:r>
                      <a:r>
                        <a:rPr lang="vi-VN" sz="2600" b="0" dirty="0" err="1">
                          <a:solidFill>
                            <a:schemeClr val="tx1"/>
                          </a:solidFill>
                          <a:latin typeface="Muli Bold" panose="020B0604020202020204" charset="0"/>
                          <a:cs typeface="Times New Roman" panose="02020603050405020304" pitchFamily="18" charset="0"/>
                        </a:rPr>
                        <a:t>book</a:t>
                      </a:r>
                      <a:r>
                        <a:rPr lang="vi-VN" sz="2600" b="0" dirty="0">
                          <a:solidFill>
                            <a:schemeClr val="tx1"/>
                          </a:solidFill>
                          <a:latin typeface="Muli Bold" panose="020B0604020202020204" charset="0"/>
                          <a:cs typeface="Times New Roman" panose="02020603050405020304" pitchFamily="18" charset="0"/>
                        </a:rPr>
                        <a:t> </a:t>
                      </a:r>
                      <a:r>
                        <a:rPr lang="vi-VN" sz="2600" b="0" dirty="0" err="1">
                          <a:solidFill>
                            <a:schemeClr val="tx1"/>
                          </a:solidFill>
                          <a:latin typeface="Muli Bold" panose="020B0604020202020204" charset="0"/>
                          <a:cs typeface="Times New Roman" panose="02020603050405020304" pitchFamily="18" charset="0"/>
                        </a:rPr>
                        <a:t>bk</a:t>
                      </a:r>
                      <a:r>
                        <a:rPr lang="vi-VN" sz="2600" b="0" dirty="0">
                          <a:solidFill>
                            <a:schemeClr val="tx1"/>
                          </a:solidFill>
                          <a:latin typeface="Muli Bold" panose="020B0604020202020204" charset="0"/>
                          <a:cs typeface="Times New Roman" panose="02020603050405020304" pitchFamily="18" charset="0"/>
                        </a:rPr>
                        <a:t> </a:t>
                      </a:r>
                    </a:p>
                    <a:p>
                      <a:r>
                        <a:rPr lang="vi-VN" sz="2600" b="0" dirty="0" err="1">
                          <a:solidFill>
                            <a:schemeClr val="tx1"/>
                          </a:solidFill>
                          <a:latin typeface="Muli Bold" panose="020B0604020202020204" charset="0"/>
                          <a:cs typeface="Times New Roman" panose="02020603050405020304" pitchFamily="18" charset="0"/>
                        </a:rPr>
                        <a:t>join</a:t>
                      </a:r>
                      <a:r>
                        <a:rPr lang="vi-VN" sz="2600" b="0" dirty="0">
                          <a:solidFill>
                            <a:schemeClr val="tx1"/>
                          </a:solidFill>
                          <a:latin typeface="Muli Bold" panose="020B0604020202020204" charset="0"/>
                          <a:cs typeface="Times New Roman" panose="02020603050405020304" pitchFamily="18" charset="0"/>
                        </a:rPr>
                        <a:t> </a:t>
                      </a:r>
                      <a:r>
                        <a:rPr lang="vi-VN" sz="2600" b="0" dirty="0" err="1">
                          <a:solidFill>
                            <a:schemeClr val="tx1"/>
                          </a:solidFill>
                          <a:latin typeface="Muli Bold" panose="020B0604020202020204" charset="0"/>
                          <a:cs typeface="Times New Roman" panose="02020603050405020304" pitchFamily="18" charset="0"/>
                        </a:rPr>
                        <a:t>stock</a:t>
                      </a:r>
                      <a:r>
                        <a:rPr lang="vi-VN" sz="2600" b="0" dirty="0">
                          <a:solidFill>
                            <a:schemeClr val="tx1"/>
                          </a:solidFill>
                          <a:latin typeface="Muli Bold" panose="020B0604020202020204" charset="0"/>
                          <a:cs typeface="Times New Roman" panose="02020603050405020304" pitchFamily="18" charset="0"/>
                        </a:rPr>
                        <a:t> </a:t>
                      </a:r>
                      <a:r>
                        <a:rPr lang="vi-VN" sz="2600" b="0" dirty="0" err="1">
                          <a:solidFill>
                            <a:schemeClr val="tx1"/>
                          </a:solidFill>
                          <a:latin typeface="Muli Bold" panose="020B0604020202020204" charset="0"/>
                          <a:cs typeface="Times New Roman" panose="02020603050405020304" pitchFamily="18" charset="0"/>
                        </a:rPr>
                        <a:t>st</a:t>
                      </a:r>
                      <a:r>
                        <a:rPr lang="vi-VN" sz="2600" b="0" dirty="0">
                          <a:solidFill>
                            <a:schemeClr val="tx1"/>
                          </a:solidFill>
                          <a:latin typeface="Muli Bold" panose="020B0604020202020204" charset="0"/>
                          <a:cs typeface="Times New Roman" panose="02020603050405020304" pitchFamily="18" charset="0"/>
                        </a:rPr>
                        <a:t> </a:t>
                      </a:r>
                      <a:r>
                        <a:rPr lang="vi-VN" sz="2600" b="0" dirty="0" err="1">
                          <a:solidFill>
                            <a:schemeClr val="tx1"/>
                          </a:solidFill>
                          <a:latin typeface="Muli Bold" panose="020B0604020202020204" charset="0"/>
                          <a:cs typeface="Times New Roman" panose="02020603050405020304" pitchFamily="18" charset="0"/>
                        </a:rPr>
                        <a:t>ON</a:t>
                      </a:r>
                      <a:r>
                        <a:rPr lang="vi-VN" sz="2600" b="0" dirty="0">
                          <a:solidFill>
                            <a:schemeClr val="tx1"/>
                          </a:solidFill>
                          <a:latin typeface="Muli Bold" panose="020B0604020202020204" charset="0"/>
                          <a:cs typeface="Times New Roman" panose="02020603050405020304" pitchFamily="18" charset="0"/>
                        </a:rPr>
                        <a:t> </a:t>
                      </a:r>
                      <a:r>
                        <a:rPr lang="vi-VN" sz="2600" b="0" dirty="0" err="1">
                          <a:solidFill>
                            <a:schemeClr val="tx1"/>
                          </a:solidFill>
                          <a:latin typeface="Muli Bold" panose="020B0604020202020204" charset="0"/>
                          <a:cs typeface="Times New Roman" panose="02020603050405020304" pitchFamily="18" charset="0"/>
                        </a:rPr>
                        <a:t>bk.book_id</a:t>
                      </a:r>
                      <a:r>
                        <a:rPr lang="vi-VN" sz="2600" b="0" dirty="0">
                          <a:solidFill>
                            <a:schemeClr val="tx1"/>
                          </a:solidFill>
                          <a:latin typeface="Muli Bold" panose="020B0604020202020204" charset="0"/>
                          <a:cs typeface="Times New Roman" panose="02020603050405020304" pitchFamily="18" charset="0"/>
                        </a:rPr>
                        <a:t> = </a:t>
                      </a:r>
                      <a:r>
                        <a:rPr lang="vi-VN" sz="2600" b="0" dirty="0" err="1">
                          <a:solidFill>
                            <a:schemeClr val="tx1"/>
                          </a:solidFill>
                          <a:latin typeface="Muli Bold" panose="020B0604020202020204" charset="0"/>
                          <a:cs typeface="Times New Roman" panose="02020603050405020304" pitchFamily="18" charset="0"/>
                        </a:rPr>
                        <a:t>st.book_id</a:t>
                      </a:r>
                      <a:r>
                        <a:rPr lang="vi-VN" sz="2600" b="0" dirty="0">
                          <a:solidFill>
                            <a:schemeClr val="tx1"/>
                          </a:solidFill>
                          <a:latin typeface="Muli Bold" panose="020B0604020202020204" charset="0"/>
                          <a:cs typeface="Times New Roman" panose="02020603050405020304" pitchFamily="18" charset="0"/>
                        </a:rPr>
                        <a:t> </a:t>
                      </a:r>
                    </a:p>
                    <a:p>
                      <a:r>
                        <a:rPr lang="vi-VN" sz="2600" b="0" dirty="0" err="1">
                          <a:solidFill>
                            <a:schemeClr val="tx1"/>
                          </a:solidFill>
                          <a:latin typeface="Muli Bold" panose="020B0604020202020204" charset="0"/>
                          <a:cs typeface="Times New Roman" panose="02020603050405020304" pitchFamily="18" charset="0"/>
                        </a:rPr>
                        <a:t>group</a:t>
                      </a:r>
                      <a:r>
                        <a:rPr lang="vi-VN" sz="2600" b="0" dirty="0">
                          <a:solidFill>
                            <a:schemeClr val="tx1"/>
                          </a:solidFill>
                          <a:latin typeface="Muli Bold" panose="020B0604020202020204" charset="0"/>
                          <a:cs typeface="Times New Roman" panose="02020603050405020304" pitchFamily="18" charset="0"/>
                        </a:rPr>
                        <a:t> </a:t>
                      </a:r>
                      <a:r>
                        <a:rPr lang="vi-VN" sz="2600" b="0" dirty="0" err="1">
                          <a:solidFill>
                            <a:schemeClr val="tx1"/>
                          </a:solidFill>
                          <a:latin typeface="Muli Bold" panose="020B0604020202020204" charset="0"/>
                          <a:cs typeface="Times New Roman" panose="02020603050405020304" pitchFamily="18" charset="0"/>
                        </a:rPr>
                        <a:t>by</a:t>
                      </a:r>
                      <a:r>
                        <a:rPr lang="vi-VN" sz="2600" b="0" dirty="0">
                          <a:solidFill>
                            <a:schemeClr val="tx1"/>
                          </a:solidFill>
                          <a:latin typeface="Muli Bold" panose="020B0604020202020204" charset="0"/>
                          <a:cs typeface="Times New Roman" panose="02020603050405020304" pitchFamily="18" charset="0"/>
                        </a:rPr>
                        <a:t> (</a:t>
                      </a:r>
                      <a:r>
                        <a:rPr lang="vi-VN" sz="2600" b="0" dirty="0" err="1">
                          <a:solidFill>
                            <a:schemeClr val="tx1"/>
                          </a:solidFill>
                          <a:latin typeface="Muli Bold" panose="020B0604020202020204" charset="0"/>
                          <a:cs typeface="Times New Roman" panose="02020603050405020304" pitchFamily="18" charset="0"/>
                        </a:rPr>
                        <a:t>bk.book_id</a:t>
                      </a:r>
                      <a:r>
                        <a:rPr lang="vi-VN" sz="2600" b="0" dirty="0">
                          <a:solidFill>
                            <a:schemeClr val="tx1"/>
                          </a:solidFill>
                          <a:latin typeface="Muli Bold" panose="020B0604020202020204" charset="0"/>
                          <a:cs typeface="Times New Roman" panose="02020603050405020304" pitchFamily="18" charset="0"/>
                        </a:rPr>
                        <a:t>) </a:t>
                      </a:r>
                    </a:p>
                    <a:p>
                      <a:r>
                        <a:rPr lang="vi-VN" sz="2600" b="0" dirty="0" err="1">
                          <a:solidFill>
                            <a:schemeClr val="tx1"/>
                          </a:solidFill>
                          <a:latin typeface="Muli Bold" panose="020B0604020202020204" charset="0"/>
                          <a:cs typeface="Times New Roman" panose="02020603050405020304" pitchFamily="18" charset="0"/>
                        </a:rPr>
                        <a:t>order</a:t>
                      </a:r>
                      <a:r>
                        <a:rPr lang="vi-VN" sz="2600" b="0" dirty="0">
                          <a:solidFill>
                            <a:schemeClr val="tx1"/>
                          </a:solidFill>
                          <a:latin typeface="Muli Bold" panose="020B0604020202020204" charset="0"/>
                          <a:cs typeface="Times New Roman" panose="02020603050405020304" pitchFamily="18" charset="0"/>
                        </a:rPr>
                        <a:t> </a:t>
                      </a:r>
                      <a:r>
                        <a:rPr lang="vi-VN" sz="2600" b="0" dirty="0" err="1">
                          <a:solidFill>
                            <a:schemeClr val="tx1"/>
                          </a:solidFill>
                          <a:latin typeface="Muli Bold" panose="020B0604020202020204" charset="0"/>
                          <a:cs typeface="Times New Roman" panose="02020603050405020304" pitchFamily="18" charset="0"/>
                        </a:rPr>
                        <a:t>by</a:t>
                      </a:r>
                      <a:r>
                        <a:rPr lang="vi-VN" sz="2600" b="0" dirty="0">
                          <a:solidFill>
                            <a:schemeClr val="tx1"/>
                          </a:solidFill>
                          <a:latin typeface="Muli Bold" panose="020B0604020202020204" charset="0"/>
                          <a:cs typeface="Times New Roman" panose="02020603050405020304" pitchFamily="18" charset="0"/>
                        </a:rPr>
                        <a:t> </a:t>
                      </a:r>
                      <a:r>
                        <a:rPr lang="vi-VN" sz="2600" b="0" dirty="0" err="1">
                          <a:solidFill>
                            <a:schemeClr val="tx1"/>
                          </a:solidFill>
                          <a:latin typeface="Muli Bold" panose="020B0604020202020204" charset="0"/>
                          <a:cs typeface="Times New Roman" panose="02020603050405020304" pitchFamily="18" charset="0"/>
                        </a:rPr>
                        <a:t>so_theloai</a:t>
                      </a:r>
                      <a:r>
                        <a:rPr lang="vi-VN" sz="2600" b="0" dirty="0">
                          <a:solidFill>
                            <a:schemeClr val="tx1"/>
                          </a:solidFill>
                          <a:latin typeface="Muli Bold" panose="020B0604020202020204" charset="0"/>
                          <a:cs typeface="Times New Roman" panose="02020603050405020304" pitchFamily="18" charset="0"/>
                        </a:rPr>
                        <a:t> </a:t>
                      </a:r>
                      <a:r>
                        <a:rPr lang="vi-VN" sz="2600" b="0" dirty="0" err="1">
                          <a:solidFill>
                            <a:schemeClr val="tx1"/>
                          </a:solidFill>
                          <a:latin typeface="Muli Bold" panose="020B0604020202020204" charset="0"/>
                          <a:cs typeface="Times New Roman" panose="02020603050405020304" pitchFamily="18" charset="0"/>
                        </a:rPr>
                        <a:t>ASC</a:t>
                      </a:r>
                      <a:endParaRPr lang="vi-VN" sz="2600" b="0" dirty="0">
                        <a:solidFill>
                          <a:schemeClr val="tx1"/>
                        </a:solidFill>
                        <a:latin typeface="Muli Bold" panose="020B0604020202020204" charset="0"/>
                        <a:cs typeface="Times New Roman" panose="02020603050405020304" pitchFamily="18" charset="0"/>
                      </a:endParaRPr>
                    </a:p>
                    <a:p>
                      <a:r>
                        <a:rPr lang="vi-VN" sz="2600" b="0" dirty="0" err="1">
                          <a:solidFill>
                            <a:schemeClr val="tx1"/>
                          </a:solidFill>
                          <a:latin typeface="Muli Bold" panose="020B0604020202020204" charset="0"/>
                          <a:cs typeface="Times New Roman" panose="02020603050405020304" pitchFamily="18" charset="0"/>
                        </a:rPr>
                        <a:t>Limit</a:t>
                      </a:r>
                      <a:r>
                        <a:rPr lang="vi-VN" sz="2600" b="0" dirty="0">
                          <a:solidFill>
                            <a:schemeClr val="tx1"/>
                          </a:solidFill>
                          <a:latin typeface="Muli Bold" panose="020B0604020202020204" charset="0"/>
                          <a:cs typeface="Times New Roman" panose="02020603050405020304" pitchFamily="18" charset="0"/>
                        </a:rPr>
                        <a:t> 7; </a:t>
                      </a:r>
                      <a:endParaRPr lang="en-US" sz="26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vi-VN" sz="3000" b="1" kern="1200" dirty="0">
                          <a:solidFill>
                            <a:schemeClr val="tx1"/>
                          </a:solidFill>
                          <a:latin typeface="Muli Bold" panose="020B0604020202020204" charset="0"/>
                          <a:ea typeface="+mn-ea"/>
                          <a:cs typeface="+mn-cs"/>
                        </a:rPr>
                        <a:t>10. Đưa ra danh sách các thủ thư làm việc trong khung giờ từ 8h-13h hàng ngày</a:t>
                      </a:r>
                    </a:p>
                    <a:p>
                      <a:r>
                        <a:rPr lang="vi-VN" sz="2600" b="0" kern="1200" dirty="0">
                          <a:solidFill>
                            <a:schemeClr val="tx1"/>
                          </a:solidFill>
                          <a:latin typeface="Muli Bold" panose="020B0604020202020204" charset="0"/>
                          <a:ea typeface="+mn-ea"/>
                          <a:cs typeface="+mn-cs"/>
                        </a:rPr>
                        <a:t>select * </a:t>
                      </a:r>
                    </a:p>
                    <a:p>
                      <a:r>
                        <a:rPr lang="vi-VN" sz="2600" b="0" kern="1200" dirty="0">
                          <a:solidFill>
                            <a:schemeClr val="tx1"/>
                          </a:solidFill>
                          <a:latin typeface="Muli Bold" panose="020B0604020202020204" charset="0"/>
                          <a:ea typeface="+mn-ea"/>
                          <a:cs typeface="+mn-cs"/>
                        </a:rPr>
                        <a:t>from librarian	</a:t>
                      </a:r>
                    </a:p>
                    <a:p>
                      <a:r>
                        <a:rPr lang="vi-VN" sz="2600" b="0" kern="1200" dirty="0">
                          <a:solidFill>
                            <a:schemeClr val="tx1"/>
                          </a:solidFill>
                          <a:latin typeface="Muli Bold" panose="020B0604020202020204" charset="0"/>
                          <a:ea typeface="+mn-ea"/>
                          <a:cs typeface="+mn-cs"/>
                        </a:rPr>
                        <a:t>join schedule using (librarian_id) </a:t>
                      </a:r>
                    </a:p>
                    <a:p>
                      <a:r>
                        <a:rPr lang="vi-VN" sz="2600" b="0" kern="1200" dirty="0">
                          <a:solidFill>
                            <a:schemeClr val="tx1"/>
                          </a:solidFill>
                          <a:latin typeface="Muli Bold" panose="020B0604020202020204" charset="0"/>
                          <a:ea typeface="+mn-ea"/>
                          <a:cs typeface="+mn-cs"/>
                        </a:rPr>
                        <a:t>where timeshift between '08:00:00' and '13:00:00';</a:t>
                      </a:r>
                      <a:r>
                        <a:rPr lang="vi-VN" sz="2600" b="1" kern="1200" dirty="0">
                          <a:solidFill>
                            <a:schemeClr val="tx1"/>
                          </a:solidFill>
                          <a:latin typeface="Muli Bold" panose="020B0604020202020204" charset="0"/>
                          <a:ea typeface="+mn-ea"/>
                          <a:cs typeface="+mn-cs"/>
                        </a:rPr>
                        <a:t> </a:t>
                      </a:r>
                      <a:endParaRPr lang="en-US" sz="2600" b="0" kern="1200" dirty="0">
                        <a:solidFill>
                          <a:schemeClr val="tx1"/>
                        </a:solidFill>
                        <a:latin typeface="Muli Bold" panose="020B0604020202020204" charset="0"/>
                        <a:ea typeface="+mn-ea"/>
                        <a:cs typeface="+mn-cs"/>
                      </a:endParaRPr>
                    </a:p>
                    <a:p>
                      <a:endParaRPr lang="en-US" sz="26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3015138"/>
                  </a:ext>
                </a:extLst>
              </a:tr>
            </a:tbl>
          </a:graphicData>
        </a:graphic>
      </p:graphicFrame>
    </p:spTree>
    <p:extLst>
      <p:ext uri="{BB962C8B-B14F-4D97-AF65-F5344CB8AC3E}">
        <p14:creationId xmlns:p14="http://schemas.microsoft.com/office/powerpoint/2010/main" val="11672943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txBody>
          <a:bodyPr/>
          <a:lstStyle/>
          <a:p>
            <a:endParaRPr lang="en-US" dirty="0"/>
          </a:p>
        </p:txBody>
      </p:sp>
      <p:grpSp>
        <p:nvGrpSpPr>
          <p:cNvPr id="3" name="Group 3"/>
          <p:cNvGrpSpPr/>
          <p:nvPr/>
        </p:nvGrpSpPr>
        <p:grpSpPr>
          <a:xfrm>
            <a:off x="905495" y="680808"/>
            <a:ext cx="16439375" cy="2176692"/>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460195" y="1247996"/>
            <a:ext cx="13395565" cy="1243930"/>
          </a:xfrm>
          <a:prstGeom prst="rect">
            <a:avLst/>
          </a:prstGeom>
        </p:spPr>
        <p:txBody>
          <a:bodyPr lIns="0" tIns="0" rIns="0" bIns="0" rtlCol="0" anchor="t">
            <a:spAutoFit/>
          </a:bodyPr>
          <a:lstStyle/>
          <a:p>
            <a:pPr algn="ctr">
              <a:lnSpc>
                <a:spcPts val="9720"/>
              </a:lnSpc>
            </a:pPr>
            <a:r>
              <a:rPr lang="en-US" sz="8100" dirty="0">
                <a:solidFill>
                  <a:srgbClr val="003EA8"/>
                </a:solidFill>
                <a:latin typeface="Muli Bold"/>
              </a:rPr>
              <a:t>2) </a:t>
            </a:r>
            <a:r>
              <a:rPr lang="en-US" sz="8100" dirty="0" err="1">
                <a:solidFill>
                  <a:srgbClr val="003EA8"/>
                </a:solidFill>
                <a:latin typeface="Muli Bold"/>
              </a:rPr>
              <a:t>Các</a:t>
            </a:r>
            <a:r>
              <a:rPr lang="en-US" sz="8100" dirty="0">
                <a:solidFill>
                  <a:srgbClr val="003EA8"/>
                </a:solidFill>
                <a:latin typeface="Muli Bold"/>
              </a:rPr>
              <a:t> </a:t>
            </a:r>
            <a:r>
              <a:rPr lang="en-US" sz="8100" dirty="0" err="1">
                <a:solidFill>
                  <a:srgbClr val="003EA8"/>
                </a:solidFill>
                <a:latin typeface="Muli Bold"/>
              </a:rPr>
              <a:t>câu</a:t>
            </a:r>
            <a:r>
              <a:rPr lang="en-US" sz="8100" dirty="0">
                <a:solidFill>
                  <a:srgbClr val="003EA8"/>
                </a:solidFill>
                <a:latin typeface="Muli Bold"/>
              </a:rPr>
              <a:t> </a:t>
            </a:r>
            <a:r>
              <a:rPr lang="en-US" sz="8100" dirty="0" err="1">
                <a:solidFill>
                  <a:srgbClr val="003EA8"/>
                </a:solidFill>
                <a:latin typeface="Muli Bold"/>
              </a:rPr>
              <a:t>lệnh</a:t>
            </a:r>
            <a:r>
              <a:rPr lang="en-US" sz="8100" dirty="0">
                <a:solidFill>
                  <a:srgbClr val="003EA8"/>
                </a:solidFill>
                <a:latin typeface="Muli Bold"/>
              </a:rPr>
              <a:t> </a:t>
            </a:r>
            <a:r>
              <a:rPr lang="en-US" sz="8100" dirty="0" err="1">
                <a:solidFill>
                  <a:srgbClr val="003EA8"/>
                </a:solidFill>
                <a:latin typeface="Muli Bold"/>
              </a:rPr>
              <a:t>truy</a:t>
            </a:r>
            <a:r>
              <a:rPr lang="en-US" sz="8100" dirty="0">
                <a:solidFill>
                  <a:srgbClr val="003EA8"/>
                </a:solidFill>
                <a:latin typeface="Muli Bold"/>
              </a:rPr>
              <a:t> </a:t>
            </a:r>
            <a:r>
              <a:rPr lang="en-US" sz="8100" dirty="0" err="1">
                <a:solidFill>
                  <a:srgbClr val="003EA8"/>
                </a:solidFill>
                <a:latin typeface="Muli Bold"/>
              </a:rPr>
              <a:t>vấn</a:t>
            </a:r>
            <a:endParaRPr lang="en-US" sz="8100" dirty="0">
              <a:solidFill>
                <a:srgbClr val="003EA8"/>
              </a:solidFill>
              <a:latin typeface="Muli Bold"/>
            </a:endParaRPr>
          </a:p>
        </p:txBody>
      </p:sp>
      <p:grpSp>
        <p:nvGrpSpPr>
          <p:cNvPr id="5" name="Group 3">
            <a:extLst>
              <a:ext uri="{FF2B5EF4-FFF2-40B4-BE49-F238E27FC236}">
                <a16:creationId xmlns:a16="http://schemas.microsoft.com/office/drawing/2014/main" id="{A911D783-AAEC-269F-4C42-DFD746B3FB94}"/>
              </a:ext>
            </a:extLst>
          </p:cNvPr>
          <p:cNvGrpSpPr/>
          <p:nvPr/>
        </p:nvGrpSpPr>
        <p:grpSpPr>
          <a:xfrm>
            <a:off x="5462276" y="5213075"/>
            <a:ext cx="7391401" cy="1392363"/>
            <a:chOff x="1881461" y="224494"/>
            <a:chExt cx="2696403" cy="817628"/>
          </a:xfrm>
        </p:grpSpPr>
        <p:sp>
          <p:nvSpPr>
            <p:cNvPr id="6" name="Freeform 4">
              <a:extLst>
                <a:ext uri="{FF2B5EF4-FFF2-40B4-BE49-F238E27FC236}">
                  <a16:creationId xmlns:a16="http://schemas.microsoft.com/office/drawing/2014/main" id="{2865125B-0083-2A54-BF29-71EA5F6217D7}"/>
                </a:ext>
              </a:extLst>
            </p:cNvPr>
            <p:cNvSpPr/>
            <p:nvPr/>
          </p:nvSpPr>
          <p:spPr>
            <a:xfrm>
              <a:off x="1881461" y="224494"/>
              <a:ext cx="2696403" cy="817628"/>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txBody>
            <a:bodyPr/>
            <a:lstStyle/>
            <a:p>
              <a:r>
                <a:rPr lang="en-US" sz="8000" dirty="0">
                  <a:latin typeface="Muli Bold" panose="020B0604020202020204" charset="0"/>
                </a:rPr>
                <a:t>Chu Đình Hà</a:t>
              </a:r>
            </a:p>
          </p:txBody>
        </p:sp>
      </p:grpSp>
    </p:spTree>
    <p:extLst>
      <p:ext uri="{BB962C8B-B14F-4D97-AF65-F5344CB8AC3E}">
        <p14:creationId xmlns:p14="http://schemas.microsoft.com/office/powerpoint/2010/main" val="284786897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grpSp>
        <p:nvGrpSpPr>
          <p:cNvPr id="3" name="Group 3"/>
          <p:cNvGrpSpPr/>
          <p:nvPr/>
        </p:nvGrpSpPr>
        <p:grpSpPr>
          <a:xfrm>
            <a:off x="905495" y="680808"/>
            <a:ext cx="16439375" cy="2176692"/>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460195" y="1247996"/>
            <a:ext cx="13395565" cy="1243930"/>
          </a:xfrm>
          <a:prstGeom prst="rect">
            <a:avLst/>
          </a:prstGeom>
        </p:spPr>
        <p:txBody>
          <a:bodyPr lIns="0" tIns="0" rIns="0" bIns="0" rtlCol="0" anchor="t">
            <a:spAutoFit/>
          </a:bodyPr>
          <a:lstStyle/>
          <a:p>
            <a:pPr algn="ctr">
              <a:lnSpc>
                <a:spcPts val="9720"/>
              </a:lnSpc>
            </a:pPr>
            <a:r>
              <a:rPr lang="en-US" sz="8100" dirty="0">
                <a:solidFill>
                  <a:srgbClr val="003EA8"/>
                </a:solidFill>
                <a:latin typeface="Muli Bold"/>
              </a:rPr>
              <a:t>2) </a:t>
            </a:r>
            <a:r>
              <a:rPr lang="en-US" sz="8100" dirty="0" err="1">
                <a:solidFill>
                  <a:srgbClr val="003EA8"/>
                </a:solidFill>
                <a:latin typeface="Muli Bold"/>
              </a:rPr>
              <a:t>Các</a:t>
            </a:r>
            <a:r>
              <a:rPr lang="en-US" sz="8100" dirty="0">
                <a:solidFill>
                  <a:srgbClr val="003EA8"/>
                </a:solidFill>
                <a:latin typeface="Muli Bold"/>
              </a:rPr>
              <a:t> </a:t>
            </a:r>
            <a:r>
              <a:rPr lang="en-US" sz="8100" dirty="0" err="1">
                <a:solidFill>
                  <a:srgbClr val="003EA8"/>
                </a:solidFill>
                <a:latin typeface="Muli Bold"/>
              </a:rPr>
              <a:t>câu</a:t>
            </a:r>
            <a:r>
              <a:rPr lang="en-US" sz="8100" dirty="0">
                <a:solidFill>
                  <a:srgbClr val="003EA8"/>
                </a:solidFill>
                <a:latin typeface="Muli Bold"/>
              </a:rPr>
              <a:t> </a:t>
            </a:r>
            <a:r>
              <a:rPr lang="en-US" sz="8100" dirty="0" err="1">
                <a:solidFill>
                  <a:srgbClr val="003EA8"/>
                </a:solidFill>
                <a:latin typeface="Muli Bold"/>
              </a:rPr>
              <a:t>lệnh</a:t>
            </a:r>
            <a:r>
              <a:rPr lang="en-US" sz="8100" dirty="0">
                <a:solidFill>
                  <a:srgbClr val="003EA8"/>
                </a:solidFill>
                <a:latin typeface="Muli Bold"/>
              </a:rPr>
              <a:t> </a:t>
            </a:r>
            <a:r>
              <a:rPr lang="en-US" sz="8100" dirty="0" err="1">
                <a:solidFill>
                  <a:srgbClr val="003EA8"/>
                </a:solidFill>
                <a:latin typeface="Muli Bold"/>
              </a:rPr>
              <a:t>truy</a:t>
            </a:r>
            <a:r>
              <a:rPr lang="en-US" sz="8100" dirty="0">
                <a:solidFill>
                  <a:srgbClr val="003EA8"/>
                </a:solidFill>
                <a:latin typeface="Muli Bold"/>
              </a:rPr>
              <a:t> </a:t>
            </a:r>
            <a:r>
              <a:rPr lang="en-US" sz="8100" dirty="0" err="1">
                <a:solidFill>
                  <a:srgbClr val="003EA8"/>
                </a:solidFill>
                <a:latin typeface="Muli Bold"/>
              </a:rPr>
              <a:t>vấn</a:t>
            </a:r>
            <a:endParaRPr lang="en-US" sz="8100" dirty="0">
              <a:solidFill>
                <a:srgbClr val="003EA8"/>
              </a:solidFill>
              <a:latin typeface="Muli Bold"/>
            </a:endParaRPr>
          </a:p>
        </p:txBody>
      </p:sp>
      <p:graphicFrame>
        <p:nvGraphicFramePr>
          <p:cNvPr id="18" name="Bảng 17">
            <a:extLst>
              <a:ext uri="{FF2B5EF4-FFF2-40B4-BE49-F238E27FC236}">
                <a16:creationId xmlns:a16="http://schemas.microsoft.com/office/drawing/2014/main" id="{FDBBAADB-9AAD-149B-0F12-9E4097345F22}"/>
              </a:ext>
            </a:extLst>
          </p:cNvPr>
          <p:cNvGraphicFramePr>
            <a:graphicFrameLocks noGrp="1"/>
          </p:cNvGraphicFramePr>
          <p:nvPr>
            <p:extLst>
              <p:ext uri="{D42A27DB-BD31-4B8C-83A1-F6EECF244321}">
                <p14:modId xmlns:p14="http://schemas.microsoft.com/office/powerpoint/2010/main" val="3541506732"/>
              </p:ext>
            </p:extLst>
          </p:nvPr>
        </p:nvGraphicFramePr>
        <p:xfrm>
          <a:off x="905494" y="3268824"/>
          <a:ext cx="16439378" cy="6461760"/>
        </p:xfrm>
        <a:graphic>
          <a:graphicData uri="http://schemas.openxmlformats.org/drawingml/2006/table">
            <a:tbl>
              <a:tblPr firstRow="1" bandRow="1">
                <a:tableStyleId>{073A0DAA-6AF3-43AB-8588-CEC1D06C72B9}</a:tableStyleId>
              </a:tblPr>
              <a:tblGrid>
                <a:gridCol w="9305306">
                  <a:extLst>
                    <a:ext uri="{9D8B030D-6E8A-4147-A177-3AD203B41FA5}">
                      <a16:colId xmlns:a16="http://schemas.microsoft.com/office/drawing/2014/main" val="430172996"/>
                    </a:ext>
                  </a:extLst>
                </a:gridCol>
                <a:gridCol w="7134072">
                  <a:extLst>
                    <a:ext uri="{9D8B030D-6E8A-4147-A177-3AD203B41FA5}">
                      <a16:colId xmlns:a16="http://schemas.microsoft.com/office/drawing/2014/main" val="2230093315"/>
                    </a:ext>
                  </a:extLst>
                </a:gridCol>
              </a:tblGrid>
              <a:tr h="2746700">
                <a:tc>
                  <a:txBody>
                    <a:bodyPr/>
                    <a:lstStyle/>
                    <a:p>
                      <a:r>
                        <a:rPr lang="en-US" sz="2600" b="1" dirty="0">
                          <a:solidFill>
                            <a:schemeClr val="tx1"/>
                          </a:solidFill>
                          <a:latin typeface="Muli Bold" panose="020B0604020202020204" charset="0"/>
                          <a:cs typeface="Times New Roman" panose="02020603050405020304" pitchFamily="18" charset="0"/>
                        </a:rPr>
                        <a:t>11. </a:t>
                      </a:r>
                      <a:r>
                        <a:rPr lang="en-US" sz="2600" b="1" dirty="0" err="1">
                          <a:solidFill>
                            <a:schemeClr val="tx1"/>
                          </a:solidFill>
                          <a:latin typeface="Muli Bold" panose="020B0604020202020204" charset="0"/>
                          <a:cs typeface="Times New Roman" panose="02020603050405020304" pitchFamily="18" charset="0"/>
                        </a:rPr>
                        <a:t>Hiển</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thị</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số</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lượt</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ra</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vào</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của</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các</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phòng</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từ</a:t>
                      </a:r>
                      <a:r>
                        <a:rPr lang="en-US" sz="2600" b="1" dirty="0">
                          <a:solidFill>
                            <a:schemeClr val="tx1"/>
                          </a:solidFill>
                          <a:latin typeface="Muli Bold" panose="020B0604020202020204" charset="0"/>
                          <a:cs typeface="Times New Roman" panose="02020603050405020304" pitchFamily="18" charset="0"/>
                        </a:rPr>
                        <a:t> </a:t>
                      </a:r>
                      <a:r>
                        <a:rPr lang="en-US" sz="2600" b="1" dirty="0" err="1">
                          <a:solidFill>
                            <a:schemeClr val="tx1"/>
                          </a:solidFill>
                          <a:latin typeface="Muli Bold" panose="020B0604020202020204" charset="0"/>
                          <a:cs typeface="Times New Roman" panose="02020603050405020304" pitchFamily="18" charset="0"/>
                        </a:rPr>
                        <a:t>ngày</a:t>
                      </a:r>
                      <a:r>
                        <a:rPr lang="en-US" sz="2600" b="1" dirty="0">
                          <a:solidFill>
                            <a:schemeClr val="tx1"/>
                          </a:solidFill>
                          <a:latin typeface="Muli Bold" panose="020B0604020202020204" charset="0"/>
                          <a:cs typeface="Times New Roman" panose="02020603050405020304" pitchFamily="18" charset="0"/>
                        </a:rPr>
                        <a:t> 23/05/2024 - 30/05/2024</a:t>
                      </a:r>
                    </a:p>
                    <a:p>
                      <a:r>
                        <a:rPr lang="en-US" sz="2200" b="0" dirty="0">
                          <a:solidFill>
                            <a:schemeClr val="tx1"/>
                          </a:solidFill>
                          <a:latin typeface="Muli Bold" panose="020B0604020202020204" charset="0"/>
                          <a:cs typeface="Times New Roman" panose="02020603050405020304" pitchFamily="18" charset="0"/>
                        </a:rPr>
                        <a:t>SELECT COUNT(</a:t>
                      </a:r>
                      <a:r>
                        <a:rPr lang="en-US" sz="2200" b="0" dirty="0" err="1">
                          <a:solidFill>
                            <a:schemeClr val="tx1"/>
                          </a:solidFill>
                          <a:latin typeface="Muli Bold" panose="020B0604020202020204" charset="0"/>
                          <a:cs typeface="Times New Roman" panose="02020603050405020304" pitchFamily="18" charset="0"/>
                        </a:rPr>
                        <a:t>student_id</a:t>
                      </a:r>
                      <a:r>
                        <a:rPr lang="en-US" sz="2200" b="0" dirty="0">
                          <a:solidFill>
                            <a:schemeClr val="tx1"/>
                          </a:solidFill>
                          <a:latin typeface="Muli Bold" panose="020B0604020202020204" charset="0"/>
                          <a:cs typeface="Times New Roman" panose="02020603050405020304" pitchFamily="18" charset="0"/>
                        </a:rPr>
                        <a:t>), </a:t>
                      </a:r>
                      <a:r>
                        <a:rPr lang="en-US" sz="2200" b="0" dirty="0" err="1">
                          <a:solidFill>
                            <a:schemeClr val="tx1"/>
                          </a:solidFill>
                          <a:latin typeface="Muli Bold" panose="020B0604020202020204" charset="0"/>
                          <a:cs typeface="Times New Roman" panose="02020603050405020304" pitchFamily="18" charset="0"/>
                        </a:rPr>
                        <a:t>room_id</a:t>
                      </a:r>
                      <a:endParaRPr lang="en-US" sz="2200" b="0" dirty="0">
                        <a:solidFill>
                          <a:schemeClr val="tx1"/>
                        </a:solidFill>
                        <a:latin typeface="Muli Bold" panose="020B0604020202020204" charset="0"/>
                        <a:cs typeface="Times New Roman" panose="02020603050405020304" pitchFamily="18" charset="0"/>
                      </a:endParaRPr>
                    </a:p>
                    <a:p>
                      <a:r>
                        <a:rPr lang="en-US" sz="2200" b="0" dirty="0">
                          <a:solidFill>
                            <a:schemeClr val="tx1"/>
                          </a:solidFill>
                          <a:latin typeface="Muli Bold" panose="020B0604020202020204" charset="0"/>
                          <a:cs typeface="Times New Roman" panose="02020603050405020304" pitchFamily="18" charset="0"/>
                        </a:rPr>
                        <a:t>FROM </a:t>
                      </a:r>
                      <a:r>
                        <a:rPr lang="en-US" sz="2200" b="0" dirty="0" err="1">
                          <a:solidFill>
                            <a:schemeClr val="tx1"/>
                          </a:solidFill>
                          <a:latin typeface="Muli Bold" panose="020B0604020202020204" charset="0"/>
                          <a:cs typeface="Times New Roman" panose="02020603050405020304" pitchFamily="18" charset="0"/>
                        </a:rPr>
                        <a:t>check_in</a:t>
                      </a:r>
                      <a:endParaRPr lang="en-US" sz="2200" b="0" dirty="0">
                        <a:solidFill>
                          <a:schemeClr val="tx1"/>
                        </a:solidFill>
                        <a:latin typeface="Muli Bold" panose="020B0604020202020204" charset="0"/>
                        <a:cs typeface="Times New Roman" panose="02020603050405020304" pitchFamily="18" charset="0"/>
                      </a:endParaRPr>
                    </a:p>
                    <a:p>
                      <a:r>
                        <a:rPr lang="en-US" sz="2200" b="0" dirty="0">
                          <a:solidFill>
                            <a:schemeClr val="tx1"/>
                          </a:solidFill>
                          <a:latin typeface="Muli Bold" panose="020B0604020202020204" charset="0"/>
                          <a:cs typeface="Times New Roman" panose="02020603050405020304" pitchFamily="18" charset="0"/>
                        </a:rPr>
                        <a:t>GROUP BY </a:t>
                      </a:r>
                      <a:r>
                        <a:rPr lang="en-US" sz="2200" b="0" dirty="0" err="1">
                          <a:solidFill>
                            <a:schemeClr val="tx1"/>
                          </a:solidFill>
                          <a:latin typeface="Muli Bold" panose="020B0604020202020204" charset="0"/>
                          <a:cs typeface="Times New Roman" panose="02020603050405020304" pitchFamily="18" charset="0"/>
                        </a:rPr>
                        <a:t>room_id</a:t>
                      </a:r>
                      <a:r>
                        <a:rPr lang="en-US" sz="2200" b="0" dirty="0">
                          <a:solidFill>
                            <a:schemeClr val="tx1"/>
                          </a:solidFill>
                          <a:latin typeface="Muli Bold" panose="020B0604020202020204" charset="0"/>
                          <a:cs typeface="Times New Roman" panose="02020603050405020304" pitchFamily="18" charset="0"/>
                        </a:rPr>
                        <a:t>, </a:t>
                      </a:r>
                      <a:r>
                        <a:rPr lang="en-US" sz="2200" b="0" dirty="0" err="1">
                          <a:solidFill>
                            <a:schemeClr val="tx1"/>
                          </a:solidFill>
                          <a:latin typeface="Muli Bold" panose="020B0604020202020204" charset="0"/>
                          <a:cs typeface="Times New Roman" panose="02020603050405020304" pitchFamily="18" charset="0"/>
                        </a:rPr>
                        <a:t>check_in</a:t>
                      </a:r>
                      <a:endParaRPr lang="en-US" sz="2200" b="0" dirty="0">
                        <a:solidFill>
                          <a:schemeClr val="tx1"/>
                        </a:solidFill>
                        <a:latin typeface="Muli Bold" panose="020B0604020202020204" charset="0"/>
                        <a:cs typeface="Times New Roman" panose="02020603050405020304" pitchFamily="18" charset="0"/>
                      </a:endParaRPr>
                    </a:p>
                    <a:p>
                      <a:r>
                        <a:rPr lang="en-US" sz="2200" b="0" dirty="0">
                          <a:solidFill>
                            <a:schemeClr val="tx1"/>
                          </a:solidFill>
                          <a:latin typeface="Muli Bold" panose="020B0604020202020204" charset="0"/>
                          <a:cs typeface="Times New Roman" panose="02020603050405020304" pitchFamily="18" charset="0"/>
                        </a:rPr>
                        <a:t>HAVING DATE(</a:t>
                      </a:r>
                      <a:r>
                        <a:rPr lang="en-US" sz="2200" b="0" dirty="0" err="1">
                          <a:solidFill>
                            <a:schemeClr val="tx1"/>
                          </a:solidFill>
                          <a:latin typeface="Muli Bold" panose="020B0604020202020204" charset="0"/>
                          <a:cs typeface="Times New Roman" panose="02020603050405020304" pitchFamily="18" charset="0"/>
                        </a:rPr>
                        <a:t>check_in</a:t>
                      </a:r>
                      <a:r>
                        <a:rPr lang="en-US" sz="2200" b="0" dirty="0">
                          <a:solidFill>
                            <a:schemeClr val="tx1"/>
                          </a:solidFill>
                          <a:latin typeface="Muli Bold" panose="020B0604020202020204" charset="0"/>
                          <a:cs typeface="Times New Roman" panose="02020603050405020304" pitchFamily="18" charset="0"/>
                        </a:rPr>
                        <a:t>) BETWEEN '05-23-2024' AND '05-30-2024';</a:t>
                      </a:r>
                    </a:p>
                    <a:p>
                      <a:endParaRPr lang="en-US" sz="2200" b="0" dirty="0">
                        <a:solidFill>
                          <a:schemeClr val="tx1"/>
                        </a:solidFill>
                        <a:latin typeface="Muli Bold"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2600" b="1" dirty="0">
                          <a:solidFill>
                            <a:schemeClr val="tx1"/>
                          </a:solidFill>
                          <a:latin typeface="Muli Bold" panose="020B0604020202020204" charset="0"/>
                          <a:cs typeface="Times New Roman" panose="02020603050405020304" pitchFamily="18" charset="0"/>
                        </a:rPr>
                        <a:t>1</a:t>
                      </a:r>
                      <a:r>
                        <a:rPr lang="vi-VN" sz="2600" b="1" dirty="0">
                          <a:solidFill>
                            <a:schemeClr val="tx1"/>
                          </a:solidFill>
                          <a:latin typeface="Muli Bold" panose="020B0604020202020204" charset="0"/>
                          <a:cs typeface="Times New Roman" panose="02020603050405020304" pitchFamily="18" charset="0"/>
                        </a:rPr>
                        <a:t>3. Tạo view hiển thị lịch sử mượn sách của sinh viên có email là kristie61@sis.hust.edu.vn</a:t>
                      </a:r>
                      <a:endParaRPr lang="vi-VN" sz="2600" b="0" dirty="0">
                        <a:solidFill>
                          <a:schemeClr val="tx1"/>
                        </a:solidFill>
                        <a:latin typeface="Muli Bold" panose="020B0604020202020204" charset="0"/>
                        <a:cs typeface="Times New Roman" panose="02020603050405020304" pitchFamily="18" charset="0"/>
                      </a:endParaRPr>
                    </a:p>
                    <a:p>
                      <a:r>
                        <a:rPr lang="vi-VN" sz="2200" b="0" dirty="0">
                          <a:solidFill>
                            <a:schemeClr val="tx1"/>
                          </a:solidFill>
                          <a:latin typeface="Muli Bold" panose="020B0604020202020204" charset="0"/>
                          <a:cs typeface="Times New Roman" panose="02020603050405020304" pitchFamily="18" charset="0"/>
                        </a:rPr>
                        <a:t>CREATE OR REPLACE VIEW kristie61_order_history AS</a:t>
                      </a:r>
                    </a:p>
                    <a:p>
                      <a:r>
                        <a:rPr lang="vi-VN" sz="2200" b="0" dirty="0">
                          <a:solidFill>
                            <a:schemeClr val="tx1"/>
                          </a:solidFill>
                          <a:latin typeface="Muli Bold" panose="020B0604020202020204" charset="0"/>
                          <a:cs typeface="Times New Roman" panose="02020603050405020304" pitchFamily="18" charset="0"/>
                        </a:rPr>
                        <a:t>SELECT ol.order_id, o.book_id, b.name, quantity, order_time</a:t>
                      </a:r>
                    </a:p>
                    <a:p>
                      <a:r>
                        <a:rPr lang="vi-VN" sz="2200" b="0" dirty="0">
                          <a:solidFill>
                            <a:schemeClr val="tx1"/>
                          </a:solidFill>
                          <a:latin typeface="Muli Bold" panose="020B0604020202020204" charset="0"/>
                          <a:cs typeface="Times New Roman" panose="02020603050405020304" pitchFamily="18" charset="0"/>
                        </a:rPr>
                        <a:t>FROM orderline ol JOIN orders o USING(order_id)</a:t>
                      </a:r>
                    </a:p>
                    <a:p>
                      <a:r>
                        <a:rPr lang="vi-VN" sz="2200" b="0" dirty="0">
                          <a:solidFill>
                            <a:schemeClr val="tx1"/>
                          </a:solidFill>
                          <a:latin typeface="Muli Bold" panose="020B0604020202020204" charset="0"/>
                          <a:cs typeface="Times New Roman" panose="02020603050405020304" pitchFamily="18" charset="0"/>
                        </a:rPr>
                        <a:t>		JOIN student USING(student_id)</a:t>
                      </a:r>
                    </a:p>
                    <a:p>
                      <a:r>
                        <a:rPr lang="vi-VN" sz="2200" b="0" dirty="0">
                          <a:solidFill>
                            <a:schemeClr val="tx1"/>
                          </a:solidFill>
                          <a:latin typeface="Muli Bold" panose="020B0604020202020204" charset="0"/>
                          <a:cs typeface="Times New Roman" panose="02020603050405020304" pitchFamily="18" charset="0"/>
                        </a:rPr>
                        <a:t>		JOIN book b USING(book_id)</a:t>
                      </a:r>
                    </a:p>
                    <a:p>
                      <a:r>
                        <a:rPr lang="vi-VN" sz="2200" b="0" dirty="0">
                          <a:solidFill>
                            <a:schemeClr val="tx1"/>
                          </a:solidFill>
                          <a:latin typeface="Muli Bold" panose="020B0604020202020204" charset="0"/>
                          <a:cs typeface="Times New Roman" panose="02020603050405020304" pitchFamily="18" charset="0"/>
                        </a:rPr>
                        <a:t>WHERE email = 'kristie61@sis.hust.edu.vn';</a:t>
                      </a:r>
                      <a:endParaRPr lang="en-US" sz="2200" b="0" dirty="0">
                        <a:solidFill>
                          <a:schemeClr val="tx1"/>
                        </a:solidFill>
                        <a:latin typeface="Muli Bold" panose="020B0604020202020204" charset="0"/>
                        <a:cs typeface="Times New Roman" panose="02020603050405020304" pitchFamily="18" charset="0"/>
                      </a:endParaRPr>
                    </a:p>
                    <a:p>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3015138"/>
                  </a:ext>
                </a:extLst>
              </a:tr>
              <a:tr h="2746700">
                <a:tc>
                  <a:txBody>
                    <a:bodyPr/>
                    <a:lstStyle/>
                    <a:p>
                      <a:r>
                        <a:rPr lang="en-US" sz="2600" b="1" kern="1200" dirty="0">
                          <a:solidFill>
                            <a:schemeClr val="tx1"/>
                          </a:solidFill>
                          <a:latin typeface="Muli Bold" panose="020B0604020202020204" charset="0"/>
                          <a:ea typeface="+mn-ea"/>
                          <a:cs typeface="Arial" panose="020B0604020202020204" pitchFamily="34" charset="0"/>
                        </a:rPr>
                        <a:t>12</a:t>
                      </a:r>
                      <a:r>
                        <a:rPr lang="vi-VN" sz="2600" b="1" kern="1200" dirty="0">
                          <a:solidFill>
                            <a:schemeClr val="tx1"/>
                          </a:solidFill>
                          <a:latin typeface="Muli Bold" panose="020B0604020202020204" charset="0"/>
                          <a:ea typeface="+mn-ea"/>
                          <a:cs typeface="Arial" panose="020B0604020202020204" pitchFamily="34" charset="0"/>
                        </a:rPr>
                        <a:t>. Hiển thị danh sách các sách có số lần được mượn ít nhất trong tháng 4/2024(tối đa 10)</a:t>
                      </a:r>
                      <a:endParaRPr lang="vi-VN" sz="2600" b="0" kern="1200" dirty="0">
                        <a:solidFill>
                          <a:schemeClr val="tx1"/>
                        </a:solidFill>
                        <a:latin typeface="Muli Bold" panose="020B0604020202020204" charset="0"/>
                        <a:ea typeface="+mn-ea"/>
                        <a:cs typeface="Arial" panose="020B0604020202020204" pitchFamily="34" charset="0"/>
                      </a:endParaRPr>
                    </a:p>
                    <a:p>
                      <a:r>
                        <a:rPr lang="vi-VN" sz="2200" b="0" kern="1200" dirty="0">
                          <a:solidFill>
                            <a:schemeClr val="tx1"/>
                          </a:solidFill>
                          <a:latin typeface="Muli Bold" panose="020B0604020202020204" charset="0"/>
                          <a:ea typeface="+mn-ea"/>
                          <a:cs typeface="Arial" panose="020B0604020202020204" pitchFamily="34" charset="0"/>
                        </a:rPr>
                        <a:t>SELECT b.*, COUNT(book_id), order_time</a:t>
                      </a:r>
                    </a:p>
                    <a:p>
                      <a:r>
                        <a:rPr lang="vi-VN" sz="2200" b="0" kern="1200" dirty="0">
                          <a:solidFill>
                            <a:schemeClr val="tx1"/>
                          </a:solidFill>
                          <a:latin typeface="Muli Bold" panose="020B0604020202020204" charset="0"/>
                          <a:ea typeface="+mn-ea"/>
                          <a:cs typeface="Arial" panose="020B0604020202020204" pitchFamily="34" charset="0"/>
                        </a:rPr>
                        <a:t>FROM orders o JOIN book b USING(book_id)</a:t>
                      </a:r>
                    </a:p>
                    <a:p>
                      <a:r>
                        <a:rPr lang="vi-VN" sz="2200" b="0" kern="1200" dirty="0">
                          <a:solidFill>
                            <a:schemeClr val="tx1"/>
                          </a:solidFill>
                          <a:latin typeface="Muli Bold" panose="020B0604020202020204" charset="0"/>
                          <a:ea typeface="+mn-ea"/>
                          <a:cs typeface="Arial" panose="020B0604020202020204" pitchFamily="34" charset="0"/>
                        </a:rPr>
                        <a:t>	JOIN orderline ol USING(order_id)</a:t>
                      </a:r>
                    </a:p>
                    <a:p>
                      <a:r>
                        <a:rPr lang="vi-VN" sz="2200" b="0" kern="1200" dirty="0">
                          <a:solidFill>
                            <a:schemeClr val="tx1"/>
                          </a:solidFill>
                          <a:latin typeface="Muli Bold" panose="020B0604020202020204" charset="0"/>
                          <a:ea typeface="+mn-ea"/>
                          <a:cs typeface="Arial" panose="020B0604020202020204" pitchFamily="34" charset="0"/>
                        </a:rPr>
                        <a:t>GROUP BY b.book_id, ol.order_time</a:t>
                      </a:r>
                    </a:p>
                    <a:p>
                      <a:r>
                        <a:rPr lang="vi-VN" sz="2200" b="0" kern="1200" dirty="0">
                          <a:solidFill>
                            <a:schemeClr val="tx1"/>
                          </a:solidFill>
                          <a:latin typeface="Muli Bold" panose="020B0604020202020204" charset="0"/>
                          <a:ea typeface="+mn-ea"/>
                          <a:cs typeface="Arial" panose="020B0604020202020204" pitchFamily="34" charset="0"/>
                        </a:rPr>
                        <a:t>HAVING EXTRACT(MONTH FROM(order_time)) = 4</a:t>
                      </a:r>
                    </a:p>
                    <a:p>
                      <a:r>
                        <a:rPr lang="vi-VN" sz="2200" b="0" kern="1200" dirty="0">
                          <a:solidFill>
                            <a:schemeClr val="tx1"/>
                          </a:solidFill>
                          <a:latin typeface="Muli Bold" panose="020B0604020202020204" charset="0"/>
                          <a:ea typeface="+mn-ea"/>
                          <a:cs typeface="Arial" panose="020B0604020202020204" pitchFamily="34" charset="0"/>
                        </a:rPr>
                        <a:t>ORDER BY count(o.book_id) ASC</a:t>
                      </a:r>
                    </a:p>
                    <a:p>
                      <a:r>
                        <a:rPr lang="vi-VN" sz="2200" b="0" kern="1200" dirty="0">
                          <a:solidFill>
                            <a:schemeClr val="tx1"/>
                          </a:solidFill>
                          <a:latin typeface="Muli Bold" panose="020B0604020202020204" charset="0"/>
                          <a:ea typeface="+mn-ea"/>
                          <a:cs typeface="Arial" panose="020B0604020202020204" pitchFamily="34" charset="0"/>
                        </a:rPr>
                        <a:t>LIMIT 10;</a:t>
                      </a:r>
                      <a:endParaRPr lang="en-US" sz="2200" b="0" kern="1200" dirty="0">
                        <a:solidFill>
                          <a:schemeClr val="tx1"/>
                        </a:solidFill>
                        <a:latin typeface="Muli Bold" panose="020B0604020202020204" charset="0"/>
                        <a:ea typeface="+mn-ea"/>
                        <a:cs typeface="Arial" panose="020B0604020202020204" pitchFamily="34" charset="0"/>
                      </a:endParaRPr>
                    </a:p>
                    <a:p>
                      <a:endParaRPr lang="en-US" sz="2200" b="0" dirty="0">
                        <a:solidFill>
                          <a:schemeClr val="tx1"/>
                        </a:solidFill>
                        <a:latin typeface="Muli Bold"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354013797"/>
                  </a:ext>
                </a:extLst>
              </a:tr>
            </a:tbl>
          </a:graphicData>
        </a:graphic>
      </p:graphicFrame>
    </p:spTree>
    <p:extLst>
      <p:ext uri="{BB962C8B-B14F-4D97-AF65-F5344CB8AC3E}">
        <p14:creationId xmlns:p14="http://schemas.microsoft.com/office/powerpoint/2010/main" val="36425273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grpSp>
        <p:nvGrpSpPr>
          <p:cNvPr id="3" name="Group 3"/>
          <p:cNvGrpSpPr/>
          <p:nvPr/>
        </p:nvGrpSpPr>
        <p:grpSpPr>
          <a:xfrm>
            <a:off x="924312" y="317770"/>
            <a:ext cx="16439375" cy="1392364"/>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427400" y="335004"/>
            <a:ext cx="13395565" cy="1243930"/>
          </a:xfrm>
          <a:prstGeom prst="rect">
            <a:avLst/>
          </a:prstGeom>
        </p:spPr>
        <p:txBody>
          <a:bodyPr lIns="0" tIns="0" rIns="0" bIns="0" rtlCol="0" anchor="t">
            <a:spAutoFit/>
          </a:bodyPr>
          <a:lstStyle/>
          <a:p>
            <a:pPr algn="ctr">
              <a:lnSpc>
                <a:spcPts val="9720"/>
              </a:lnSpc>
            </a:pPr>
            <a:r>
              <a:rPr lang="en-US" sz="8100" dirty="0">
                <a:solidFill>
                  <a:srgbClr val="003EA8"/>
                </a:solidFill>
                <a:latin typeface="Muli Bold"/>
              </a:rPr>
              <a:t>2) </a:t>
            </a:r>
            <a:r>
              <a:rPr lang="en-US" sz="8100" dirty="0" err="1">
                <a:solidFill>
                  <a:srgbClr val="003EA8"/>
                </a:solidFill>
                <a:latin typeface="Muli Bold"/>
              </a:rPr>
              <a:t>Các</a:t>
            </a:r>
            <a:r>
              <a:rPr lang="en-US" sz="8100" dirty="0">
                <a:solidFill>
                  <a:srgbClr val="003EA8"/>
                </a:solidFill>
                <a:latin typeface="Muli Bold"/>
              </a:rPr>
              <a:t> </a:t>
            </a:r>
            <a:r>
              <a:rPr lang="en-US" sz="8100" dirty="0" err="1">
                <a:solidFill>
                  <a:srgbClr val="003EA8"/>
                </a:solidFill>
                <a:latin typeface="Muli Bold"/>
              </a:rPr>
              <a:t>câu</a:t>
            </a:r>
            <a:r>
              <a:rPr lang="en-US" sz="8100" dirty="0">
                <a:solidFill>
                  <a:srgbClr val="003EA8"/>
                </a:solidFill>
                <a:latin typeface="Muli Bold"/>
              </a:rPr>
              <a:t> </a:t>
            </a:r>
            <a:r>
              <a:rPr lang="en-US" sz="8100" dirty="0" err="1">
                <a:solidFill>
                  <a:srgbClr val="003EA8"/>
                </a:solidFill>
                <a:latin typeface="Muli Bold"/>
              </a:rPr>
              <a:t>lệnh</a:t>
            </a:r>
            <a:r>
              <a:rPr lang="en-US" sz="8100" dirty="0">
                <a:solidFill>
                  <a:srgbClr val="003EA8"/>
                </a:solidFill>
                <a:latin typeface="Muli Bold"/>
              </a:rPr>
              <a:t> </a:t>
            </a:r>
            <a:r>
              <a:rPr lang="en-US" sz="8100" dirty="0" err="1">
                <a:solidFill>
                  <a:srgbClr val="003EA8"/>
                </a:solidFill>
                <a:latin typeface="Muli Bold"/>
              </a:rPr>
              <a:t>truy</a:t>
            </a:r>
            <a:r>
              <a:rPr lang="en-US" sz="8100" dirty="0">
                <a:solidFill>
                  <a:srgbClr val="003EA8"/>
                </a:solidFill>
                <a:latin typeface="Muli Bold"/>
              </a:rPr>
              <a:t> </a:t>
            </a:r>
            <a:r>
              <a:rPr lang="en-US" sz="8100" dirty="0" err="1">
                <a:solidFill>
                  <a:srgbClr val="003EA8"/>
                </a:solidFill>
                <a:latin typeface="Muli Bold"/>
              </a:rPr>
              <a:t>vấn</a:t>
            </a:r>
            <a:endParaRPr lang="en-US" sz="8100" dirty="0">
              <a:solidFill>
                <a:srgbClr val="003EA8"/>
              </a:solidFill>
              <a:latin typeface="Muli Bold"/>
            </a:endParaRPr>
          </a:p>
        </p:txBody>
      </p:sp>
      <p:graphicFrame>
        <p:nvGraphicFramePr>
          <p:cNvPr id="18" name="Bảng 17">
            <a:extLst>
              <a:ext uri="{FF2B5EF4-FFF2-40B4-BE49-F238E27FC236}">
                <a16:creationId xmlns:a16="http://schemas.microsoft.com/office/drawing/2014/main" id="{FDBBAADB-9AAD-149B-0F12-9E4097345F22}"/>
              </a:ext>
            </a:extLst>
          </p:cNvPr>
          <p:cNvGraphicFramePr>
            <a:graphicFrameLocks noGrp="1"/>
          </p:cNvGraphicFramePr>
          <p:nvPr>
            <p:extLst>
              <p:ext uri="{D42A27DB-BD31-4B8C-83A1-F6EECF244321}">
                <p14:modId xmlns:p14="http://schemas.microsoft.com/office/powerpoint/2010/main" val="4221529592"/>
              </p:ext>
            </p:extLst>
          </p:nvPr>
        </p:nvGraphicFramePr>
        <p:xfrm>
          <a:off x="924312" y="2136741"/>
          <a:ext cx="16439378" cy="7924800"/>
        </p:xfrm>
        <a:graphic>
          <a:graphicData uri="http://schemas.openxmlformats.org/drawingml/2006/table">
            <a:tbl>
              <a:tblPr firstRow="1" bandRow="1">
                <a:tableStyleId>{073A0DAA-6AF3-43AB-8588-CEC1D06C72B9}</a:tableStyleId>
              </a:tblPr>
              <a:tblGrid>
                <a:gridCol w="8219689">
                  <a:extLst>
                    <a:ext uri="{9D8B030D-6E8A-4147-A177-3AD203B41FA5}">
                      <a16:colId xmlns:a16="http://schemas.microsoft.com/office/drawing/2014/main" val="2230093315"/>
                    </a:ext>
                  </a:extLst>
                </a:gridCol>
                <a:gridCol w="8219689">
                  <a:extLst>
                    <a:ext uri="{9D8B030D-6E8A-4147-A177-3AD203B41FA5}">
                      <a16:colId xmlns:a16="http://schemas.microsoft.com/office/drawing/2014/main" val="1726184142"/>
                    </a:ext>
                  </a:extLst>
                </a:gridCol>
              </a:tblGrid>
              <a:tr h="2641600">
                <a:tc rowSpan="3">
                  <a:txBody>
                    <a:bodyPr/>
                    <a:lstStyle/>
                    <a:p>
                      <a:r>
                        <a:rPr lang="en-US" sz="2600" b="1" dirty="0">
                          <a:solidFill>
                            <a:schemeClr val="tx1"/>
                          </a:solidFill>
                          <a:latin typeface="Muli Bold" panose="020B0604020202020204" charset="0"/>
                          <a:cs typeface="Times New Roman" panose="02020603050405020304" pitchFamily="18" charset="0"/>
                        </a:rPr>
                        <a:t>1</a:t>
                      </a:r>
                      <a:r>
                        <a:rPr lang="vi-VN" sz="2600" b="1" dirty="0">
                          <a:solidFill>
                            <a:schemeClr val="tx1"/>
                          </a:solidFill>
                          <a:latin typeface="Muli Bold" panose="020B0604020202020204" charset="0"/>
                          <a:cs typeface="Times New Roman" panose="02020603050405020304" pitchFamily="18" charset="0"/>
                        </a:rPr>
                        <a:t>4. Tạo trigger chỉ cho phép đơn online mới có trạng thái 'In queue'</a:t>
                      </a:r>
                    </a:p>
                    <a:p>
                      <a:r>
                        <a:rPr lang="vi-VN" sz="2200" b="0" dirty="0">
                          <a:solidFill>
                            <a:schemeClr val="tx1"/>
                          </a:solidFill>
                          <a:latin typeface="Muli Bold" panose="020B0604020202020204" charset="0"/>
                          <a:cs typeface="Times New Roman" panose="02020603050405020304" pitchFamily="18" charset="0"/>
                        </a:rPr>
                        <a:t>CREATE OR REPLACE FUNCTION func_orderline_status()</a:t>
                      </a:r>
                    </a:p>
                    <a:p>
                      <a:r>
                        <a:rPr lang="vi-VN" sz="2200" b="0" dirty="0">
                          <a:solidFill>
                            <a:schemeClr val="tx1"/>
                          </a:solidFill>
                          <a:latin typeface="Muli Bold" panose="020B0604020202020204" charset="0"/>
                          <a:cs typeface="Times New Roman" panose="02020603050405020304" pitchFamily="18" charset="0"/>
                        </a:rPr>
                        <a:t>RETURNS TRIGGER AS</a:t>
                      </a:r>
                    </a:p>
                    <a:p>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DECLARE</a:t>
                      </a:r>
                    </a:p>
                    <a:p>
                      <a:r>
                        <a:rPr lang="vi-VN" sz="2200" b="0" dirty="0">
                          <a:solidFill>
                            <a:schemeClr val="tx1"/>
                          </a:solidFill>
                          <a:latin typeface="Muli Bold" panose="020B0604020202020204" charset="0"/>
                          <a:cs typeface="Times New Roman" panose="02020603050405020304" pitchFamily="18" charset="0"/>
                        </a:rPr>
                        <a:t>	method varchar(10);</a:t>
                      </a:r>
                    </a:p>
                    <a:p>
                      <a:r>
                        <a:rPr lang="vi-VN" sz="2200" b="0" dirty="0">
                          <a:solidFill>
                            <a:schemeClr val="tx1"/>
                          </a:solidFill>
                          <a:latin typeface="Muli Bold" panose="020B0604020202020204" charset="0"/>
                          <a:cs typeface="Times New Roman" panose="02020603050405020304" pitchFamily="18" charset="0"/>
                        </a:rPr>
                        <a:t>	stat varchar(15);</a:t>
                      </a:r>
                    </a:p>
                    <a:p>
                      <a:r>
                        <a:rPr lang="vi-VN" sz="2200" b="0" dirty="0">
                          <a:solidFill>
                            <a:schemeClr val="tx1"/>
                          </a:solidFill>
                          <a:latin typeface="Muli Bold" panose="020B0604020202020204" charset="0"/>
                          <a:cs typeface="Times New Roman" panose="02020603050405020304" pitchFamily="18" charset="0"/>
                        </a:rPr>
                        <a:t>BEGIN</a:t>
                      </a:r>
                    </a:p>
                    <a:p>
                      <a:r>
                        <a:rPr lang="vi-VN" sz="2200" b="0" dirty="0">
                          <a:solidFill>
                            <a:schemeClr val="tx1"/>
                          </a:solidFill>
                          <a:latin typeface="Muli Bold" panose="020B0604020202020204" charset="0"/>
                          <a:cs typeface="Times New Roman" panose="02020603050405020304" pitchFamily="18" charset="0"/>
                        </a:rPr>
                        <a:t>	SELECT NEW.method, NEW.status INTO method, stat</a:t>
                      </a:r>
                    </a:p>
                    <a:p>
                      <a:r>
                        <a:rPr lang="vi-VN" sz="2200" b="0" dirty="0">
                          <a:solidFill>
                            <a:schemeClr val="tx1"/>
                          </a:solidFill>
                          <a:latin typeface="Muli Bold" panose="020B0604020202020204" charset="0"/>
                          <a:cs typeface="Times New Roman" panose="02020603050405020304" pitchFamily="18" charset="0"/>
                        </a:rPr>
                        <a:t>	FROM orderline;</a:t>
                      </a:r>
                    </a:p>
                    <a:p>
                      <a:r>
                        <a:rPr lang="vi-VN" sz="2200" b="0" dirty="0">
                          <a:solidFill>
                            <a:schemeClr val="tx1"/>
                          </a:solidFill>
                          <a:latin typeface="Muli Bold" panose="020B0604020202020204" charset="0"/>
                          <a:cs typeface="Times New Roman" panose="02020603050405020304" pitchFamily="18" charset="0"/>
                        </a:rPr>
                        <a:t>	IF(method = 'Offline' AND stat = 'In queue') </a:t>
                      </a:r>
                    </a:p>
                    <a:p>
                      <a:r>
                        <a:rPr lang="vi-VN" sz="2200" b="0" dirty="0">
                          <a:solidFill>
                            <a:schemeClr val="tx1"/>
                          </a:solidFill>
                          <a:latin typeface="Muli Bold" panose="020B0604020202020204" charset="0"/>
                          <a:cs typeface="Times New Roman" panose="02020603050405020304" pitchFamily="18" charset="0"/>
                        </a:rPr>
                        <a:t>	THEN </a:t>
                      </a:r>
                    </a:p>
                    <a:p>
                      <a:r>
                        <a:rPr lang="vi-VN" sz="2200" b="0" dirty="0">
                          <a:solidFill>
                            <a:schemeClr val="tx1"/>
                          </a:solidFill>
                          <a:latin typeface="Muli Bold" panose="020B0604020202020204" charset="0"/>
                          <a:cs typeface="Times New Roman" panose="02020603050405020304" pitchFamily="18" charset="0"/>
                        </a:rPr>
                        <a:t>		RAISE NOTICE 'Cannot insert';</a:t>
                      </a:r>
                    </a:p>
                    <a:p>
                      <a:r>
                        <a:rPr lang="vi-VN" sz="2200" b="0" dirty="0">
                          <a:solidFill>
                            <a:schemeClr val="tx1"/>
                          </a:solidFill>
                          <a:latin typeface="Muli Bold" panose="020B0604020202020204" charset="0"/>
                          <a:cs typeface="Times New Roman" panose="02020603050405020304" pitchFamily="18" charset="0"/>
                        </a:rPr>
                        <a:t>		RETURN NULL;</a:t>
                      </a:r>
                    </a:p>
                    <a:p>
                      <a:r>
                        <a:rPr lang="vi-VN" sz="2200" b="0" dirty="0">
                          <a:solidFill>
                            <a:schemeClr val="tx1"/>
                          </a:solidFill>
                          <a:latin typeface="Muli Bold" panose="020B0604020202020204" charset="0"/>
                          <a:cs typeface="Times New Roman" panose="02020603050405020304" pitchFamily="18" charset="0"/>
                        </a:rPr>
                        <a:t>	END IF;</a:t>
                      </a:r>
                    </a:p>
                    <a:p>
                      <a:r>
                        <a:rPr lang="vi-VN" sz="2200" b="0" dirty="0">
                          <a:solidFill>
                            <a:schemeClr val="tx1"/>
                          </a:solidFill>
                          <a:latin typeface="Muli Bold" panose="020B0604020202020204" charset="0"/>
                          <a:cs typeface="Times New Roman" panose="02020603050405020304" pitchFamily="18" charset="0"/>
                        </a:rPr>
                        <a:t>	RETURN NEW;</a:t>
                      </a:r>
                    </a:p>
                    <a:p>
                      <a:r>
                        <a:rPr lang="vi-VN" sz="2200" b="0" dirty="0">
                          <a:solidFill>
                            <a:schemeClr val="tx1"/>
                          </a:solidFill>
                          <a:latin typeface="Muli Bold" panose="020B0604020202020204" charset="0"/>
                          <a:cs typeface="Times New Roman" panose="02020603050405020304" pitchFamily="18" charset="0"/>
                        </a:rPr>
                        <a:t>END;</a:t>
                      </a:r>
                    </a:p>
                    <a:p>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LANGUAGE plpgsql;</a:t>
                      </a:r>
                    </a:p>
                    <a:p>
                      <a:endParaRPr lang="vi-VN" sz="2200" b="0" dirty="0">
                        <a:solidFill>
                          <a:schemeClr val="tx1"/>
                        </a:solidFill>
                        <a:latin typeface="Muli Bold" panose="020B0604020202020204" charset="0"/>
                        <a:cs typeface="Times New Roman" panose="02020603050405020304" pitchFamily="18" charset="0"/>
                      </a:endParaRPr>
                    </a:p>
                    <a:p>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vi-VN" sz="2200" b="0" dirty="0">
                          <a:solidFill>
                            <a:schemeClr val="tx1"/>
                          </a:solidFill>
                          <a:latin typeface="Muli Bold" panose="020B0604020202020204" charset="0"/>
                          <a:cs typeface="Times New Roman" panose="02020603050405020304" pitchFamily="18" charset="0"/>
                        </a:rPr>
                        <a:t>CREATE OR REPLACE TRIGGER trig_order_status_insert</a:t>
                      </a:r>
                    </a:p>
                    <a:p>
                      <a:r>
                        <a:rPr lang="vi-VN" sz="2200" b="0" dirty="0">
                          <a:solidFill>
                            <a:schemeClr val="tx1"/>
                          </a:solidFill>
                          <a:latin typeface="Muli Bold" panose="020B0604020202020204" charset="0"/>
                          <a:cs typeface="Times New Roman" panose="02020603050405020304" pitchFamily="18" charset="0"/>
                        </a:rPr>
                        <a:t>BEFORE INSERT ON orderline</a:t>
                      </a:r>
                    </a:p>
                    <a:p>
                      <a:r>
                        <a:rPr lang="vi-VN" sz="2200" b="0" dirty="0">
                          <a:solidFill>
                            <a:schemeClr val="tx1"/>
                          </a:solidFill>
                          <a:latin typeface="Muli Bold" panose="020B0604020202020204" charset="0"/>
                          <a:cs typeface="Times New Roman" panose="02020603050405020304" pitchFamily="18" charset="0"/>
                        </a:rPr>
                        <a:t>FOR EACH ROW</a:t>
                      </a:r>
                    </a:p>
                    <a:p>
                      <a:r>
                        <a:rPr lang="vi-VN" sz="2200" b="0" dirty="0">
                          <a:solidFill>
                            <a:schemeClr val="tx1"/>
                          </a:solidFill>
                          <a:latin typeface="Muli Bold" panose="020B0604020202020204" charset="0"/>
                          <a:cs typeface="Times New Roman" panose="02020603050405020304" pitchFamily="18" charset="0"/>
                        </a:rPr>
                        <a:t>EXECUTE PROCEDURE func_orderline_status();</a:t>
                      </a:r>
                    </a:p>
                    <a:p>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3015138"/>
                  </a:ext>
                </a:extLst>
              </a:tr>
              <a:tr h="2641600">
                <a:tc vMerge="1">
                  <a:txBody>
                    <a:bodyPr/>
                    <a:lstStyle/>
                    <a:p>
                      <a:endParaRPr lang="en-US"/>
                    </a:p>
                  </a:txBody>
                  <a:tcPr/>
                </a:tc>
                <a:tc>
                  <a:txBody>
                    <a:bodyPr/>
                    <a:lstStyle/>
                    <a:p>
                      <a:r>
                        <a:rPr lang="en-US" sz="2600" b="1" dirty="0">
                          <a:solidFill>
                            <a:schemeClr val="tx1"/>
                          </a:solidFill>
                          <a:latin typeface="Muli Bold" panose="020B0604020202020204" charset="0"/>
                          <a:cs typeface="Times New Roman" panose="02020603050405020304" pitchFamily="18" charset="0"/>
                        </a:rPr>
                        <a:t>1</a:t>
                      </a:r>
                      <a:r>
                        <a:rPr lang="vi-VN" sz="2600" b="1" dirty="0">
                          <a:solidFill>
                            <a:schemeClr val="tx1"/>
                          </a:solidFill>
                          <a:latin typeface="Muli Bold" panose="020B0604020202020204" charset="0"/>
                          <a:cs typeface="Times New Roman" panose="02020603050405020304" pitchFamily="18" charset="0"/>
                        </a:rPr>
                        <a:t>5. Hiển thị danh sách đơn mượn mà có ít nhất 1 đầu sách có số lượng lớn hơn 5(tối đa 10)</a:t>
                      </a:r>
                    </a:p>
                    <a:p>
                      <a:r>
                        <a:rPr lang="vi-VN" sz="2200" b="0" dirty="0">
                          <a:solidFill>
                            <a:schemeClr val="tx1"/>
                          </a:solidFill>
                          <a:latin typeface="Muli Bold" panose="020B0604020202020204" charset="0"/>
                          <a:cs typeface="Times New Roman" panose="02020603050405020304" pitchFamily="18" charset="0"/>
                        </a:rPr>
                        <a:t>SELECT ol.order_id, o.book_id, ol.student_id, o.quantity</a:t>
                      </a:r>
                    </a:p>
                    <a:p>
                      <a:r>
                        <a:rPr lang="vi-VN" sz="2200" b="0" dirty="0">
                          <a:solidFill>
                            <a:schemeClr val="tx1"/>
                          </a:solidFill>
                          <a:latin typeface="Muli Bold" panose="020B0604020202020204" charset="0"/>
                          <a:cs typeface="Times New Roman" panose="02020603050405020304" pitchFamily="18" charset="0"/>
                        </a:rPr>
                        <a:t>FROM orderline ol JOIN orders o USING(order_id)</a:t>
                      </a:r>
                    </a:p>
                    <a:p>
                      <a:r>
                        <a:rPr lang="vi-VN" sz="2200" b="0" dirty="0">
                          <a:solidFill>
                            <a:schemeClr val="tx1"/>
                          </a:solidFill>
                          <a:latin typeface="Muli Bold" panose="020B0604020202020204" charset="0"/>
                          <a:cs typeface="Times New Roman" panose="02020603050405020304" pitchFamily="18" charset="0"/>
                        </a:rPr>
                        <a:t>WHERE o.quantity &gt; 5</a:t>
                      </a:r>
                    </a:p>
                    <a:p>
                      <a:r>
                        <a:rPr lang="vi-VN" sz="2200" b="0" dirty="0">
                          <a:solidFill>
                            <a:schemeClr val="tx1"/>
                          </a:solidFill>
                          <a:latin typeface="Muli Bold" panose="020B0604020202020204" charset="0"/>
                          <a:cs typeface="Times New Roman" panose="02020603050405020304" pitchFamily="18" charset="0"/>
                        </a:rPr>
                        <a:t>LIMIT 10;</a:t>
                      </a:r>
                      <a:endParaRPr lang="en-US" sz="2200" b="0" dirty="0">
                        <a:solidFill>
                          <a:schemeClr val="tx1"/>
                        </a:solidFill>
                        <a:latin typeface="Muli Bold" panose="020B0604020202020204" charset="0"/>
                        <a:cs typeface="Times New Roman" panose="02020603050405020304" pitchFamily="18" charset="0"/>
                      </a:endParaRPr>
                    </a:p>
                    <a:p>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3936532"/>
                  </a:ext>
                </a:extLst>
              </a:tr>
              <a:tr h="2641600">
                <a:tc vMerge="1">
                  <a:txBody>
                    <a:bodyPr/>
                    <a:lstStyle/>
                    <a:p>
                      <a:endParaRPr lang="en-US"/>
                    </a:p>
                  </a:txBody>
                  <a:tcPr/>
                </a:tc>
                <a:tc>
                  <a:txBody>
                    <a:bodyPr/>
                    <a:lstStyle/>
                    <a:p>
                      <a:r>
                        <a:rPr lang="en-US" sz="2600" b="1" dirty="0">
                          <a:solidFill>
                            <a:schemeClr val="tx1"/>
                          </a:solidFill>
                          <a:latin typeface="Muli Bold" panose="020B0604020202020204" charset="0"/>
                          <a:cs typeface="Times New Roman" panose="02020603050405020304" pitchFamily="18" charset="0"/>
                        </a:rPr>
                        <a:t>1</a:t>
                      </a:r>
                      <a:r>
                        <a:rPr lang="vi-VN" sz="2600" b="1" dirty="0">
                          <a:solidFill>
                            <a:schemeClr val="tx1"/>
                          </a:solidFill>
                          <a:latin typeface="Muli Bold" panose="020B0604020202020204" charset="0"/>
                          <a:cs typeface="Times New Roman" panose="02020603050405020304" pitchFamily="18" charset="0"/>
                        </a:rPr>
                        <a:t>6. Hiển thị danh sách các đầu sách có số lượng trong kho lớn nhất</a:t>
                      </a:r>
                      <a:endParaRPr lang="vi-VN" sz="2600" b="0" dirty="0">
                        <a:solidFill>
                          <a:schemeClr val="tx1"/>
                        </a:solidFill>
                        <a:latin typeface="Muli Bold" panose="020B0604020202020204" charset="0"/>
                        <a:cs typeface="Times New Roman" panose="02020603050405020304" pitchFamily="18" charset="0"/>
                      </a:endParaRPr>
                    </a:p>
                    <a:p>
                      <a:r>
                        <a:rPr lang="vi-VN" sz="2200" b="0" dirty="0">
                          <a:solidFill>
                            <a:schemeClr val="tx1"/>
                          </a:solidFill>
                          <a:latin typeface="Muli Bold" panose="020B0604020202020204" charset="0"/>
                          <a:cs typeface="Times New Roman" panose="02020603050405020304" pitchFamily="18" charset="0"/>
                        </a:rPr>
                        <a:t>SELECT b.book_id, b.name, a.stock</a:t>
                      </a:r>
                    </a:p>
                    <a:p>
                      <a:r>
                        <a:rPr lang="vi-VN" sz="2200" b="0" dirty="0">
                          <a:solidFill>
                            <a:schemeClr val="tx1"/>
                          </a:solidFill>
                          <a:latin typeface="Muli Bold" panose="020B0604020202020204" charset="0"/>
                          <a:cs typeface="Times New Roman" panose="02020603050405020304" pitchFamily="18" charset="0"/>
                        </a:rPr>
                        <a:t>FROM book b JOIN archiving a USING(book_id)</a:t>
                      </a:r>
                    </a:p>
                    <a:p>
                      <a:r>
                        <a:rPr lang="vi-VN" sz="2200" b="0" dirty="0">
                          <a:solidFill>
                            <a:schemeClr val="tx1"/>
                          </a:solidFill>
                          <a:latin typeface="Muli Bold" panose="020B0604020202020204" charset="0"/>
                          <a:cs typeface="Times New Roman" panose="02020603050405020304" pitchFamily="18" charset="0"/>
                        </a:rPr>
                        <a:t>GROUP BY b.book_id, a.stock</a:t>
                      </a:r>
                    </a:p>
                    <a:p>
                      <a:r>
                        <a:rPr lang="vi-VN" sz="2200" b="0" dirty="0">
                          <a:solidFill>
                            <a:schemeClr val="tx1"/>
                          </a:solidFill>
                          <a:latin typeface="Muli Bold" panose="020B0604020202020204" charset="0"/>
                          <a:cs typeface="Times New Roman" panose="02020603050405020304" pitchFamily="18" charset="0"/>
                        </a:rPr>
                        <a:t>ORDER BY a.stock DESC;</a:t>
                      </a:r>
                    </a:p>
                    <a:p>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3266427"/>
                  </a:ext>
                </a:extLst>
              </a:tr>
            </a:tbl>
          </a:graphicData>
        </a:graphic>
      </p:graphicFrame>
    </p:spTree>
    <p:extLst>
      <p:ext uri="{BB962C8B-B14F-4D97-AF65-F5344CB8AC3E}">
        <p14:creationId xmlns:p14="http://schemas.microsoft.com/office/powerpoint/2010/main" val="33995410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grpSp>
        <p:nvGrpSpPr>
          <p:cNvPr id="3" name="Group 3"/>
          <p:cNvGrpSpPr/>
          <p:nvPr/>
        </p:nvGrpSpPr>
        <p:grpSpPr>
          <a:xfrm>
            <a:off x="938289" y="323206"/>
            <a:ext cx="16439375" cy="1386928"/>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446217" y="436321"/>
            <a:ext cx="13395565" cy="1243930"/>
          </a:xfrm>
          <a:prstGeom prst="rect">
            <a:avLst/>
          </a:prstGeom>
        </p:spPr>
        <p:txBody>
          <a:bodyPr lIns="0" tIns="0" rIns="0" bIns="0" rtlCol="0" anchor="t">
            <a:spAutoFit/>
          </a:bodyPr>
          <a:lstStyle/>
          <a:p>
            <a:pPr algn="ctr">
              <a:lnSpc>
                <a:spcPts val="9720"/>
              </a:lnSpc>
            </a:pPr>
            <a:r>
              <a:rPr lang="en-US" sz="8100" dirty="0">
                <a:solidFill>
                  <a:srgbClr val="003EA8"/>
                </a:solidFill>
                <a:latin typeface="Muli Bold"/>
              </a:rPr>
              <a:t>2) </a:t>
            </a:r>
            <a:r>
              <a:rPr lang="en-US" sz="8100" dirty="0" err="1">
                <a:solidFill>
                  <a:srgbClr val="003EA8"/>
                </a:solidFill>
                <a:latin typeface="Muli Bold"/>
              </a:rPr>
              <a:t>Các</a:t>
            </a:r>
            <a:r>
              <a:rPr lang="en-US" sz="8100" dirty="0">
                <a:solidFill>
                  <a:srgbClr val="003EA8"/>
                </a:solidFill>
                <a:latin typeface="Muli Bold"/>
              </a:rPr>
              <a:t> </a:t>
            </a:r>
            <a:r>
              <a:rPr lang="en-US" sz="8100" dirty="0" err="1">
                <a:solidFill>
                  <a:srgbClr val="003EA8"/>
                </a:solidFill>
                <a:latin typeface="Muli Bold"/>
              </a:rPr>
              <a:t>câu</a:t>
            </a:r>
            <a:r>
              <a:rPr lang="en-US" sz="8100" dirty="0">
                <a:solidFill>
                  <a:srgbClr val="003EA8"/>
                </a:solidFill>
                <a:latin typeface="Muli Bold"/>
              </a:rPr>
              <a:t> </a:t>
            </a:r>
            <a:r>
              <a:rPr lang="en-US" sz="8100" dirty="0" err="1">
                <a:solidFill>
                  <a:srgbClr val="003EA8"/>
                </a:solidFill>
                <a:latin typeface="Muli Bold"/>
              </a:rPr>
              <a:t>lệnh</a:t>
            </a:r>
            <a:r>
              <a:rPr lang="en-US" sz="8100" dirty="0">
                <a:solidFill>
                  <a:srgbClr val="003EA8"/>
                </a:solidFill>
                <a:latin typeface="Muli Bold"/>
              </a:rPr>
              <a:t> </a:t>
            </a:r>
            <a:r>
              <a:rPr lang="en-US" sz="8100" dirty="0" err="1">
                <a:solidFill>
                  <a:srgbClr val="003EA8"/>
                </a:solidFill>
                <a:latin typeface="Muli Bold"/>
              </a:rPr>
              <a:t>truy</a:t>
            </a:r>
            <a:r>
              <a:rPr lang="en-US" sz="8100" dirty="0">
                <a:solidFill>
                  <a:srgbClr val="003EA8"/>
                </a:solidFill>
                <a:latin typeface="Muli Bold"/>
              </a:rPr>
              <a:t> </a:t>
            </a:r>
            <a:r>
              <a:rPr lang="en-US" sz="8100" dirty="0" err="1">
                <a:solidFill>
                  <a:srgbClr val="003EA8"/>
                </a:solidFill>
                <a:latin typeface="Muli Bold"/>
              </a:rPr>
              <a:t>vấn</a:t>
            </a:r>
            <a:endParaRPr lang="en-US" sz="8100" dirty="0">
              <a:solidFill>
                <a:srgbClr val="003EA8"/>
              </a:solidFill>
              <a:latin typeface="Muli Bold"/>
            </a:endParaRPr>
          </a:p>
        </p:txBody>
      </p:sp>
      <p:graphicFrame>
        <p:nvGraphicFramePr>
          <p:cNvPr id="18" name="Bảng 17">
            <a:extLst>
              <a:ext uri="{FF2B5EF4-FFF2-40B4-BE49-F238E27FC236}">
                <a16:creationId xmlns:a16="http://schemas.microsoft.com/office/drawing/2014/main" id="{FDBBAADB-9AAD-149B-0F12-9E4097345F22}"/>
              </a:ext>
            </a:extLst>
          </p:cNvPr>
          <p:cNvGraphicFramePr>
            <a:graphicFrameLocks noGrp="1"/>
          </p:cNvGraphicFramePr>
          <p:nvPr>
            <p:extLst>
              <p:ext uri="{D42A27DB-BD31-4B8C-83A1-F6EECF244321}">
                <p14:modId xmlns:p14="http://schemas.microsoft.com/office/powerpoint/2010/main" val="1560689101"/>
              </p:ext>
            </p:extLst>
          </p:nvPr>
        </p:nvGraphicFramePr>
        <p:xfrm>
          <a:off x="924311" y="2002168"/>
          <a:ext cx="16439376" cy="7848512"/>
        </p:xfrm>
        <a:graphic>
          <a:graphicData uri="http://schemas.openxmlformats.org/drawingml/2006/table">
            <a:tbl>
              <a:tblPr firstRow="1" bandRow="1">
                <a:tableStyleId>{073A0DAA-6AF3-43AB-8588-CEC1D06C72B9}</a:tableStyleId>
              </a:tblPr>
              <a:tblGrid>
                <a:gridCol w="4109844">
                  <a:extLst>
                    <a:ext uri="{9D8B030D-6E8A-4147-A177-3AD203B41FA5}">
                      <a16:colId xmlns:a16="http://schemas.microsoft.com/office/drawing/2014/main" val="430172996"/>
                    </a:ext>
                  </a:extLst>
                </a:gridCol>
                <a:gridCol w="4109844">
                  <a:extLst>
                    <a:ext uri="{9D8B030D-6E8A-4147-A177-3AD203B41FA5}">
                      <a16:colId xmlns:a16="http://schemas.microsoft.com/office/drawing/2014/main" val="2230093315"/>
                    </a:ext>
                  </a:extLst>
                </a:gridCol>
                <a:gridCol w="4109844">
                  <a:extLst>
                    <a:ext uri="{9D8B030D-6E8A-4147-A177-3AD203B41FA5}">
                      <a16:colId xmlns:a16="http://schemas.microsoft.com/office/drawing/2014/main" val="1726184142"/>
                    </a:ext>
                  </a:extLst>
                </a:gridCol>
                <a:gridCol w="4109844">
                  <a:extLst>
                    <a:ext uri="{9D8B030D-6E8A-4147-A177-3AD203B41FA5}">
                      <a16:colId xmlns:a16="http://schemas.microsoft.com/office/drawing/2014/main" val="713234683"/>
                    </a:ext>
                  </a:extLst>
                </a:gridCol>
              </a:tblGrid>
              <a:tr h="7848512">
                <a:tc>
                  <a:txBody>
                    <a:bodyPr/>
                    <a:lstStyle/>
                    <a:p>
                      <a:r>
                        <a:rPr lang="en-US" sz="2600" b="1" dirty="0">
                          <a:solidFill>
                            <a:schemeClr val="tx1"/>
                          </a:solidFill>
                          <a:latin typeface="Muli Bold" panose="020B0604020202020204" charset="0"/>
                          <a:cs typeface="Times New Roman" panose="02020603050405020304" pitchFamily="18" charset="0"/>
                        </a:rPr>
                        <a:t>17. </a:t>
                      </a:r>
                      <a:r>
                        <a:rPr lang="vi-VN" sz="2600" b="1" dirty="0">
                          <a:solidFill>
                            <a:schemeClr val="tx1"/>
                          </a:solidFill>
                          <a:latin typeface="Muli Bold" panose="020B0604020202020204" charset="0"/>
                          <a:cs typeface="Times New Roman" panose="02020603050405020304" pitchFamily="18" charset="0"/>
                        </a:rPr>
                        <a:t>Tạo trigger tính số lượng sách trong kho mỗi khi có đơn được cập nhật</a:t>
                      </a:r>
                    </a:p>
                    <a:p>
                      <a:r>
                        <a:rPr lang="vi-VN" sz="2200" b="0" dirty="0">
                          <a:solidFill>
                            <a:schemeClr val="tx1"/>
                          </a:solidFill>
                          <a:latin typeface="Muli Bold" panose="020B0604020202020204" charset="0"/>
                          <a:cs typeface="Times New Roman" panose="02020603050405020304" pitchFamily="18" charset="0"/>
                        </a:rPr>
                        <a:t>CREATE OR REPLACE FUNCTION func_order_quantity()</a:t>
                      </a:r>
                    </a:p>
                    <a:p>
                      <a:r>
                        <a:rPr lang="vi-VN" sz="2200" b="0" dirty="0">
                          <a:solidFill>
                            <a:schemeClr val="tx1"/>
                          </a:solidFill>
                          <a:latin typeface="Muli Bold" panose="020B0604020202020204" charset="0"/>
                          <a:cs typeface="Times New Roman" panose="02020603050405020304" pitchFamily="18" charset="0"/>
                        </a:rPr>
                        <a:t>RETURNS TRIGGER AS</a:t>
                      </a:r>
                    </a:p>
                    <a:p>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DECLARE</a:t>
                      </a:r>
                    </a:p>
                    <a:p>
                      <a:r>
                        <a:rPr lang="vi-VN" sz="2200" b="0" dirty="0">
                          <a:solidFill>
                            <a:schemeClr val="tx1"/>
                          </a:solidFill>
                          <a:latin typeface="Muli Bold" panose="020B0604020202020204" charset="0"/>
                          <a:cs typeface="Times New Roman" panose="02020603050405020304" pitchFamily="18" charset="0"/>
                        </a:rPr>
                        <a:t>	x int4;</a:t>
                      </a:r>
                    </a:p>
                    <a:p>
                      <a:r>
                        <a:rPr lang="vi-VN" sz="2200" b="0" dirty="0">
                          <a:solidFill>
                            <a:schemeClr val="tx1"/>
                          </a:solidFill>
                          <a:latin typeface="Muli Bold" panose="020B0604020202020204" charset="0"/>
                          <a:cs typeface="Times New Roman" panose="02020603050405020304" pitchFamily="18" charset="0"/>
                        </a:rPr>
                        <a:t>	y varchar(15);</a:t>
                      </a:r>
                    </a:p>
                    <a:p>
                      <a:r>
                        <a:rPr lang="vi-VN" sz="2200" b="0" dirty="0">
                          <a:solidFill>
                            <a:schemeClr val="tx1"/>
                          </a:solidFill>
                          <a:latin typeface="Muli Bold" panose="020B0604020202020204" charset="0"/>
                          <a:cs typeface="Times New Roman" panose="02020603050405020304" pitchFamily="18" charset="0"/>
                        </a:rPr>
                        <a:t>	bookid char(6);</a:t>
                      </a:r>
                    </a:p>
                    <a:p>
                      <a:r>
                        <a:rPr lang="vi-VN" sz="2200" b="0" dirty="0">
                          <a:solidFill>
                            <a:schemeClr val="tx1"/>
                          </a:solidFill>
                          <a:latin typeface="Muli Bold" panose="020B0604020202020204" charset="0"/>
                          <a:cs typeface="Times New Roman" panose="02020603050405020304" pitchFamily="18" charset="0"/>
                        </a:rPr>
                        <a:t>	orderid char(5);</a:t>
                      </a:r>
                    </a:p>
                    <a:p>
                      <a:r>
                        <a:rPr lang="vi-VN" sz="2200" b="0" dirty="0">
                          <a:solidFill>
                            <a:schemeClr val="tx1"/>
                          </a:solidFill>
                          <a:latin typeface="Muli Bold" panose="020B0604020202020204" charset="0"/>
                          <a:cs typeface="Times New Roman" panose="02020603050405020304" pitchFamily="18" charset="0"/>
                        </a:rPr>
                        <a:t>BEGIN	</a:t>
                      </a:r>
                    </a:p>
                    <a:p>
                      <a:r>
                        <a:rPr lang="vi-VN" sz="2200" b="0" dirty="0">
                          <a:solidFill>
                            <a:schemeClr val="tx1"/>
                          </a:solidFill>
                          <a:latin typeface="Muli Bold" panose="020B0604020202020204" charset="0"/>
                          <a:cs typeface="Times New Roman" panose="02020603050405020304" pitchFamily="18" charset="0"/>
                        </a:rPr>
                        <a:t>	FOR orderid IN</a:t>
                      </a:r>
                    </a:p>
                    <a:p>
                      <a:r>
                        <a:rPr lang="vi-VN" sz="2200" b="0" dirty="0">
                          <a:solidFill>
                            <a:schemeClr val="tx1"/>
                          </a:solidFill>
                          <a:latin typeface="Muli Bold" panose="020B0604020202020204" charset="0"/>
                          <a:cs typeface="Times New Roman" panose="02020603050405020304" pitchFamily="18" charset="0"/>
                        </a:rPr>
                        <a:t>		SELECT order_id FROM orderline</a:t>
                      </a:r>
                    </a:p>
                    <a:p>
                      <a:r>
                        <a:rPr lang="vi-VN" sz="2200" b="0" dirty="0">
                          <a:solidFill>
                            <a:schemeClr val="tx1"/>
                          </a:solidFill>
                          <a:latin typeface="Muli Bold" panose="020B0604020202020204" charset="0"/>
                          <a:cs typeface="Times New Roman" panose="02020603050405020304" pitchFamily="18" charset="0"/>
                        </a:rPr>
                        <a:t>	LOOP</a:t>
                      </a:r>
                      <a:endParaRPr lang="en-US" sz="2200" b="0" dirty="0">
                        <a:solidFill>
                          <a:schemeClr val="tx1"/>
                        </a:solidFill>
                        <a:latin typeface="Muli Bold" panose="020B0604020202020204" charset="0"/>
                        <a:cs typeface="Times New Roman" panose="02020603050405020304" pitchFamily="18" charset="0"/>
                      </a:endParaRPr>
                    </a:p>
                    <a:p>
                      <a:r>
                        <a:rPr lang="vi-VN" sz="2200" b="0" dirty="0">
                          <a:solidFill>
                            <a:schemeClr val="tx1"/>
                          </a:solidFill>
                          <a:latin typeface="Muli Bold" panose="020B0604020202020204" charset="0"/>
                          <a:cs typeface="Times New Roman" panose="02020603050405020304" pitchFamily="18" charset="0"/>
                        </a:rPr>
                        <a:t>		</a:t>
                      </a:r>
                    </a:p>
                    <a:p>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vi-VN" sz="2200" b="0" dirty="0">
                          <a:solidFill>
                            <a:schemeClr val="tx1"/>
                          </a:solidFill>
                          <a:latin typeface="Muli Bold" panose="020B0604020202020204" charset="0"/>
                          <a:cs typeface="Times New Roman" panose="02020603050405020304" pitchFamily="18" charset="0"/>
                        </a:rPr>
                        <a:t>SELECT status INTO y</a:t>
                      </a:r>
                    </a:p>
                    <a:p>
                      <a:r>
                        <a:rPr lang="vi-VN" sz="2200" b="0" dirty="0">
                          <a:solidFill>
                            <a:schemeClr val="tx1"/>
                          </a:solidFill>
                          <a:latin typeface="Muli Bold" panose="020B0604020202020204" charset="0"/>
                          <a:cs typeface="Times New Roman" panose="02020603050405020304" pitchFamily="18" charset="0"/>
                        </a:rPr>
                        <a:t>		FROM orderline</a:t>
                      </a:r>
                    </a:p>
                    <a:p>
                      <a:r>
                        <a:rPr lang="vi-VN" sz="2200" b="0" dirty="0">
                          <a:solidFill>
                            <a:schemeClr val="tx1"/>
                          </a:solidFill>
                          <a:latin typeface="Muli Bold" panose="020B0604020202020204" charset="0"/>
                          <a:cs typeface="Times New Roman" panose="02020603050405020304" pitchFamily="18" charset="0"/>
                        </a:rPr>
                        <a:t>		WHERE order_id = orderid;</a:t>
                      </a:r>
                    </a:p>
                    <a:p>
                      <a:endParaRPr lang="vi-VN" sz="2200" b="0" dirty="0">
                        <a:solidFill>
                          <a:schemeClr val="tx1"/>
                        </a:solidFill>
                        <a:latin typeface="Muli Bold" panose="020B0604020202020204" charset="0"/>
                        <a:cs typeface="Times New Roman" panose="02020603050405020304" pitchFamily="18" charset="0"/>
                      </a:endParaRPr>
                    </a:p>
                    <a:p>
                      <a:r>
                        <a:rPr lang="vi-VN" sz="2200" b="0" dirty="0">
                          <a:solidFill>
                            <a:schemeClr val="tx1"/>
                          </a:solidFill>
                          <a:latin typeface="Muli Bold" panose="020B0604020202020204" charset="0"/>
                          <a:cs typeface="Times New Roman" panose="02020603050405020304" pitchFamily="18" charset="0"/>
                        </a:rPr>
                        <a:t>		SELECT book_id, quantity INTO bookid,  x</a:t>
                      </a:r>
                    </a:p>
                    <a:p>
                      <a:r>
                        <a:rPr lang="vi-VN" sz="2200" b="0" dirty="0">
                          <a:solidFill>
                            <a:schemeClr val="tx1"/>
                          </a:solidFill>
                          <a:latin typeface="Muli Bold" panose="020B0604020202020204" charset="0"/>
                          <a:cs typeface="Times New Roman" panose="02020603050405020304" pitchFamily="18" charset="0"/>
                        </a:rPr>
                        <a:t>		FROM orders</a:t>
                      </a:r>
                    </a:p>
                    <a:p>
                      <a:r>
                        <a:rPr lang="vi-VN" sz="2200" b="0" dirty="0">
                          <a:solidFill>
                            <a:schemeClr val="tx1"/>
                          </a:solidFill>
                          <a:latin typeface="Muli Bold" panose="020B0604020202020204" charset="0"/>
                          <a:cs typeface="Times New Roman" panose="02020603050405020304" pitchFamily="18" charset="0"/>
                        </a:rPr>
                        <a:t>		WHERE order_id = orderid;</a:t>
                      </a:r>
                    </a:p>
                    <a:p>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IF(y = 'Accepted') THEN </a:t>
                      </a:r>
                    </a:p>
                    <a:p>
                      <a:r>
                        <a:rPr lang="vi-VN" sz="2200" b="0" dirty="0">
                          <a:solidFill>
                            <a:schemeClr val="tx1"/>
                          </a:solidFill>
                          <a:latin typeface="Muli Bold" panose="020B0604020202020204" charset="0"/>
                          <a:cs typeface="Times New Roman" panose="02020603050405020304" pitchFamily="18" charset="0"/>
                        </a:rPr>
                        <a:t>		UPDATE archiving SET In_order = In_order + x, Available = Available - x</a:t>
                      </a:r>
                    </a:p>
                    <a:p>
                      <a:r>
                        <a:rPr lang="vi-VN" sz="2200" b="0" dirty="0">
                          <a:solidFill>
                            <a:schemeClr val="tx1"/>
                          </a:solidFill>
                          <a:latin typeface="Muli Bold" panose="020B0604020202020204" charset="0"/>
                          <a:cs typeface="Times New Roman" panose="02020603050405020304" pitchFamily="18" charset="0"/>
                        </a:rPr>
                        <a:t>		WHERE book_id = bookid;</a:t>
                      </a:r>
                    </a:p>
                    <a:p>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vi-VN" sz="2200" b="0" dirty="0">
                          <a:solidFill>
                            <a:schemeClr val="tx1"/>
                          </a:solidFill>
                          <a:latin typeface="Muli Bold" panose="020B0604020202020204" charset="0"/>
                          <a:cs typeface="Times New Roman" panose="02020603050405020304" pitchFamily="18" charset="0"/>
                        </a:rPr>
                        <a:t>ELSEIF(y = 'Cancelled') THEN</a:t>
                      </a:r>
                    </a:p>
                    <a:p>
                      <a:r>
                        <a:rPr lang="vi-VN" sz="2200" b="0" dirty="0">
                          <a:solidFill>
                            <a:schemeClr val="tx1"/>
                          </a:solidFill>
                          <a:latin typeface="Muli Bold" panose="020B0604020202020204" charset="0"/>
                          <a:cs typeface="Times New Roman" panose="02020603050405020304" pitchFamily="18" charset="0"/>
                        </a:rPr>
                        <a:t>		UPDATE archiving SET In_order = In_order - x, Available = Available + x</a:t>
                      </a:r>
                    </a:p>
                    <a:p>
                      <a:r>
                        <a:rPr lang="vi-VN" sz="2200" b="0" dirty="0">
                          <a:solidFill>
                            <a:schemeClr val="tx1"/>
                          </a:solidFill>
                          <a:latin typeface="Muli Bold" panose="020B0604020202020204" charset="0"/>
                          <a:cs typeface="Times New Roman" panose="02020603050405020304" pitchFamily="18" charset="0"/>
                        </a:rPr>
                        <a:t>		WHERE book_id = bookid;</a:t>
                      </a:r>
                      <a:endParaRPr lang="en-US" sz="2200" b="0" dirty="0">
                        <a:solidFill>
                          <a:schemeClr val="tx1"/>
                        </a:solidFill>
                        <a:latin typeface="Muli Bold" panose="020B0604020202020204" charset="0"/>
                        <a:cs typeface="Times New Roman" panose="02020603050405020304" pitchFamily="18" charset="0"/>
                      </a:endParaRPr>
                    </a:p>
                    <a:p>
                      <a:r>
                        <a:rPr lang="vi-VN" sz="2200" b="0" dirty="0">
                          <a:solidFill>
                            <a:schemeClr val="tx1"/>
                          </a:solidFill>
                          <a:latin typeface="Muli Bold" panose="020B0604020202020204" charset="0"/>
                          <a:cs typeface="Times New Roman" panose="02020603050405020304" pitchFamily="18" charset="0"/>
                        </a:rPr>
                        <a:t>ELSEIF(y = 'Successful') THEN</a:t>
                      </a:r>
                    </a:p>
                    <a:p>
                      <a:r>
                        <a:rPr lang="vi-VN" sz="2200" b="0" dirty="0">
                          <a:solidFill>
                            <a:schemeClr val="tx1"/>
                          </a:solidFill>
                          <a:latin typeface="Muli Bold" panose="020B0604020202020204" charset="0"/>
                          <a:cs typeface="Times New Roman" panose="02020603050405020304" pitchFamily="18" charset="0"/>
                        </a:rPr>
                        <a:t>		UPDATE archiving SET Away = Away + x, In_order = In_order - x</a:t>
                      </a:r>
                    </a:p>
                    <a:p>
                      <a:r>
                        <a:rPr lang="vi-VN" sz="2200" b="0" dirty="0">
                          <a:solidFill>
                            <a:schemeClr val="tx1"/>
                          </a:solidFill>
                          <a:latin typeface="Muli Bold" panose="020B0604020202020204" charset="0"/>
                          <a:cs typeface="Times New Roman" panose="02020603050405020304" pitchFamily="18" charset="0"/>
                        </a:rPr>
                        <a:t>		WHERE book_id = bookid;</a:t>
                      </a:r>
                    </a:p>
                    <a:p>
                      <a:r>
                        <a:rPr lang="vi-VN" sz="2200" b="0" dirty="0">
                          <a:solidFill>
                            <a:schemeClr val="tx1"/>
                          </a:solidFill>
                          <a:latin typeface="Muli Bold" panose="020B0604020202020204" charset="0"/>
                          <a:cs typeface="Times New Roman" panose="02020603050405020304" pitchFamily="18" charset="0"/>
                        </a:rPr>
                        <a:t>		ELSEIF(y = 'Returned') THEN</a:t>
                      </a:r>
                    </a:p>
                    <a:p>
                      <a:r>
                        <a:rPr lang="vi-VN" sz="2200" b="0" dirty="0">
                          <a:solidFill>
                            <a:schemeClr val="tx1"/>
                          </a:solidFill>
                          <a:latin typeface="Muli Bold" panose="020B0604020202020204" charset="0"/>
                          <a:cs typeface="Times New Roman" panose="02020603050405020304" pitchFamily="18" charset="0"/>
                        </a:rPr>
                        <a:t>		</a:t>
                      </a:r>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vi-VN" sz="2200" b="0" dirty="0">
                          <a:solidFill>
                            <a:schemeClr val="tx1"/>
                          </a:solidFill>
                          <a:latin typeface="Muli Bold" panose="020B0604020202020204" charset="0"/>
                          <a:cs typeface="Times New Roman" panose="02020603050405020304" pitchFamily="18" charset="0"/>
                        </a:rPr>
                        <a:t>UPDATE archiving SET Away = Away - x, Available = Available + x</a:t>
                      </a:r>
                    </a:p>
                    <a:p>
                      <a:r>
                        <a:rPr lang="vi-VN" sz="2200" b="0" dirty="0">
                          <a:solidFill>
                            <a:schemeClr val="tx1"/>
                          </a:solidFill>
                          <a:latin typeface="Muli Bold" panose="020B0604020202020204" charset="0"/>
                          <a:cs typeface="Times New Roman" panose="02020603050405020304" pitchFamily="18" charset="0"/>
                        </a:rPr>
                        <a:t>		WHERE book_id = bookid;</a:t>
                      </a:r>
                    </a:p>
                    <a:p>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END IF;</a:t>
                      </a:r>
                    </a:p>
                    <a:p>
                      <a:r>
                        <a:rPr lang="vi-VN" sz="2200" b="0" dirty="0">
                          <a:solidFill>
                            <a:schemeClr val="tx1"/>
                          </a:solidFill>
                          <a:latin typeface="Muli Bold" panose="020B0604020202020204" charset="0"/>
                          <a:cs typeface="Times New Roman" panose="02020603050405020304" pitchFamily="18" charset="0"/>
                        </a:rPr>
                        <a:t>	END LOOP;</a:t>
                      </a:r>
                    </a:p>
                    <a:p>
                      <a:r>
                        <a:rPr lang="vi-VN" sz="2200" b="0" dirty="0">
                          <a:solidFill>
                            <a:schemeClr val="tx1"/>
                          </a:solidFill>
                          <a:latin typeface="Muli Bold" panose="020B0604020202020204" charset="0"/>
                          <a:cs typeface="Times New Roman" panose="02020603050405020304" pitchFamily="18" charset="0"/>
                        </a:rPr>
                        <a:t>	RAISE NOTICE 'Update successful';	</a:t>
                      </a:r>
                    </a:p>
                    <a:p>
                      <a:r>
                        <a:rPr lang="vi-VN" sz="2200" b="0" dirty="0">
                          <a:solidFill>
                            <a:schemeClr val="tx1"/>
                          </a:solidFill>
                          <a:latin typeface="Muli Bold" panose="020B0604020202020204" charset="0"/>
                          <a:cs typeface="Times New Roman" panose="02020603050405020304" pitchFamily="18" charset="0"/>
                        </a:rPr>
                        <a:t>	RETURN NEW;</a:t>
                      </a:r>
                    </a:p>
                    <a:p>
                      <a:r>
                        <a:rPr lang="vi-VN" sz="2200" b="0" dirty="0">
                          <a:solidFill>
                            <a:schemeClr val="tx1"/>
                          </a:solidFill>
                          <a:latin typeface="Muli Bold" panose="020B0604020202020204" charset="0"/>
                          <a:cs typeface="Times New Roman" panose="02020603050405020304" pitchFamily="18" charset="0"/>
                        </a:rPr>
                        <a:t>END;</a:t>
                      </a:r>
                    </a:p>
                    <a:p>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LANGUAGE plpgsql;</a:t>
                      </a:r>
                    </a:p>
                    <a:p>
                      <a:endParaRPr lang="vi-VN" sz="2200" b="0" dirty="0">
                        <a:solidFill>
                          <a:schemeClr val="tx1"/>
                        </a:solidFill>
                        <a:latin typeface="Muli Bold" panose="020B0604020202020204" charset="0"/>
                        <a:cs typeface="Times New Roman" panose="02020603050405020304" pitchFamily="18" charset="0"/>
                      </a:endParaRPr>
                    </a:p>
                    <a:p>
                      <a:r>
                        <a:rPr lang="vi-VN" sz="2200" b="0" dirty="0">
                          <a:solidFill>
                            <a:schemeClr val="tx1"/>
                          </a:solidFill>
                          <a:latin typeface="Muli Bold" panose="020B0604020202020204" charset="0"/>
                          <a:cs typeface="Times New Roman" panose="02020603050405020304" pitchFamily="18" charset="0"/>
                        </a:rPr>
                        <a:t>CREATE OR REPLACE TRIGGER trig_order_quantity</a:t>
                      </a:r>
                    </a:p>
                    <a:p>
                      <a:r>
                        <a:rPr lang="vi-VN" sz="2200" b="0" dirty="0">
                          <a:solidFill>
                            <a:schemeClr val="tx1"/>
                          </a:solidFill>
                          <a:latin typeface="Muli Bold" panose="020B0604020202020204" charset="0"/>
                          <a:cs typeface="Times New Roman" panose="02020603050405020304" pitchFamily="18" charset="0"/>
                        </a:rPr>
                        <a:t>AFTER UPDATE OF status OR INSERT ON orderline</a:t>
                      </a:r>
                    </a:p>
                    <a:p>
                      <a:r>
                        <a:rPr lang="vi-VN" sz="2200" b="0" dirty="0">
                          <a:solidFill>
                            <a:schemeClr val="tx1"/>
                          </a:solidFill>
                          <a:latin typeface="Muli Bold" panose="020B0604020202020204" charset="0"/>
                          <a:cs typeface="Times New Roman" panose="02020603050405020304" pitchFamily="18" charset="0"/>
                        </a:rPr>
                        <a:t>FOR EACH ROW</a:t>
                      </a:r>
                    </a:p>
                    <a:p>
                      <a:r>
                        <a:rPr lang="vi-VN" sz="2200" b="0" dirty="0">
                          <a:solidFill>
                            <a:schemeClr val="tx1"/>
                          </a:solidFill>
                          <a:latin typeface="Muli Bold" panose="020B0604020202020204" charset="0"/>
                          <a:cs typeface="Times New Roman" panose="02020603050405020304" pitchFamily="18" charset="0"/>
                        </a:rPr>
                        <a:t>EXECUTE PROCEDURE func_order_quantity();</a:t>
                      </a:r>
                    </a:p>
                    <a:p>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3015138"/>
                  </a:ext>
                </a:extLst>
              </a:tr>
            </a:tbl>
          </a:graphicData>
        </a:graphic>
      </p:graphicFrame>
    </p:spTree>
    <p:extLst>
      <p:ext uri="{BB962C8B-B14F-4D97-AF65-F5344CB8AC3E}">
        <p14:creationId xmlns:p14="http://schemas.microsoft.com/office/powerpoint/2010/main" val="7198695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grpSp>
        <p:nvGrpSpPr>
          <p:cNvPr id="3" name="Group 3"/>
          <p:cNvGrpSpPr/>
          <p:nvPr/>
        </p:nvGrpSpPr>
        <p:grpSpPr>
          <a:xfrm>
            <a:off x="905495" y="680808"/>
            <a:ext cx="16439375" cy="2100492"/>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460195" y="1247996"/>
            <a:ext cx="13395565" cy="1243930"/>
          </a:xfrm>
          <a:prstGeom prst="rect">
            <a:avLst/>
          </a:prstGeom>
        </p:spPr>
        <p:txBody>
          <a:bodyPr lIns="0" tIns="0" rIns="0" bIns="0" rtlCol="0" anchor="t">
            <a:spAutoFit/>
          </a:bodyPr>
          <a:lstStyle/>
          <a:p>
            <a:pPr algn="ctr">
              <a:lnSpc>
                <a:spcPts val="9720"/>
              </a:lnSpc>
            </a:pPr>
            <a:r>
              <a:rPr lang="en-US" sz="8100" dirty="0">
                <a:solidFill>
                  <a:srgbClr val="003EA8"/>
                </a:solidFill>
                <a:latin typeface="Muli Bold"/>
              </a:rPr>
              <a:t>2) </a:t>
            </a:r>
            <a:r>
              <a:rPr lang="en-US" sz="8100" dirty="0" err="1">
                <a:solidFill>
                  <a:srgbClr val="003EA8"/>
                </a:solidFill>
                <a:latin typeface="Muli Bold"/>
              </a:rPr>
              <a:t>Các</a:t>
            </a:r>
            <a:r>
              <a:rPr lang="en-US" sz="8100" dirty="0">
                <a:solidFill>
                  <a:srgbClr val="003EA8"/>
                </a:solidFill>
                <a:latin typeface="Muli Bold"/>
              </a:rPr>
              <a:t> </a:t>
            </a:r>
            <a:r>
              <a:rPr lang="en-US" sz="8100" dirty="0" err="1">
                <a:solidFill>
                  <a:srgbClr val="003EA8"/>
                </a:solidFill>
                <a:latin typeface="Muli Bold"/>
              </a:rPr>
              <a:t>câu</a:t>
            </a:r>
            <a:r>
              <a:rPr lang="en-US" sz="8100" dirty="0">
                <a:solidFill>
                  <a:srgbClr val="003EA8"/>
                </a:solidFill>
                <a:latin typeface="Muli Bold"/>
              </a:rPr>
              <a:t> </a:t>
            </a:r>
            <a:r>
              <a:rPr lang="en-US" sz="8100" dirty="0" err="1">
                <a:solidFill>
                  <a:srgbClr val="003EA8"/>
                </a:solidFill>
                <a:latin typeface="Muli Bold"/>
              </a:rPr>
              <a:t>lệnh</a:t>
            </a:r>
            <a:r>
              <a:rPr lang="en-US" sz="8100" dirty="0">
                <a:solidFill>
                  <a:srgbClr val="003EA8"/>
                </a:solidFill>
                <a:latin typeface="Muli Bold"/>
              </a:rPr>
              <a:t> </a:t>
            </a:r>
            <a:r>
              <a:rPr lang="en-US" sz="8100" dirty="0" err="1">
                <a:solidFill>
                  <a:srgbClr val="003EA8"/>
                </a:solidFill>
                <a:latin typeface="Muli Bold"/>
              </a:rPr>
              <a:t>truy</a:t>
            </a:r>
            <a:r>
              <a:rPr lang="en-US" sz="8100" dirty="0">
                <a:solidFill>
                  <a:srgbClr val="003EA8"/>
                </a:solidFill>
                <a:latin typeface="Muli Bold"/>
              </a:rPr>
              <a:t> </a:t>
            </a:r>
            <a:r>
              <a:rPr lang="en-US" sz="8100" dirty="0" err="1">
                <a:solidFill>
                  <a:srgbClr val="003EA8"/>
                </a:solidFill>
                <a:latin typeface="Muli Bold"/>
              </a:rPr>
              <a:t>vấn</a:t>
            </a:r>
            <a:endParaRPr lang="en-US" sz="8100" dirty="0">
              <a:solidFill>
                <a:srgbClr val="003EA8"/>
              </a:solidFill>
              <a:latin typeface="Muli Bold"/>
            </a:endParaRPr>
          </a:p>
        </p:txBody>
      </p:sp>
      <p:graphicFrame>
        <p:nvGraphicFramePr>
          <p:cNvPr id="18" name="Bảng 17">
            <a:extLst>
              <a:ext uri="{FF2B5EF4-FFF2-40B4-BE49-F238E27FC236}">
                <a16:creationId xmlns:a16="http://schemas.microsoft.com/office/drawing/2014/main" id="{FDBBAADB-9AAD-149B-0F12-9E4097345F22}"/>
              </a:ext>
            </a:extLst>
          </p:cNvPr>
          <p:cNvGraphicFramePr>
            <a:graphicFrameLocks noGrp="1"/>
          </p:cNvGraphicFramePr>
          <p:nvPr>
            <p:extLst>
              <p:ext uri="{D42A27DB-BD31-4B8C-83A1-F6EECF244321}">
                <p14:modId xmlns:p14="http://schemas.microsoft.com/office/powerpoint/2010/main" val="3744789550"/>
              </p:ext>
            </p:extLst>
          </p:nvPr>
        </p:nvGraphicFramePr>
        <p:xfrm>
          <a:off x="894608" y="3192624"/>
          <a:ext cx="16439378" cy="6852285"/>
        </p:xfrm>
        <a:graphic>
          <a:graphicData uri="http://schemas.openxmlformats.org/drawingml/2006/table">
            <a:tbl>
              <a:tblPr firstRow="1" bandRow="1">
                <a:tableStyleId>{073A0DAA-6AF3-43AB-8588-CEC1D06C72B9}</a:tableStyleId>
              </a:tblPr>
              <a:tblGrid>
                <a:gridCol w="8219689">
                  <a:extLst>
                    <a:ext uri="{9D8B030D-6E8A-4147-A177-3AD203B41FA5}">
                      <a16:colId xmlns:a16="http://schemas.microsoft.com/office/drawing/2014/main" val="430172996"/>
                    </a:ext>
                  </a:extLst>
                </a:gridCol>
                <a:gridCol w="8219689">
                  <a:extLst>
                    <a:ext uri="{9D8B030D-6E8A-4147-A177-3AD203B41FA5}">
                      <a16:colId xmlns:a16="http://schemas.microsoft.com/office/drawing/2014/main" val="2230093315"/>
                    </a:ext>
                  </a:extLst>
                </a:gridCol>
              </a:tblGrid>
              <a:tr h="3286125">
                <a:tc>
                  <a:txBody>
                    <a:bodyPr/>
                    <a:lstStyle/>
                    <a:p>
                      <a:r>
                        <a:rPr lang="en-US" sz="2600" b="1" dirty="0">
                          <a:solidFill>
                            <a:schemeClr val="tx1"/>
                          </a:solidFill>
                          <a:latin typeface="Muli Bold" panose="020B0604020202020204" charset="0"/>
                          <a:cs typeface="Times New Roman" panose="02020603050405020304" pitchFamily="18" charset="0"/>
                        </a:rPr>
                        <a:t>1</a:t>
                      </a:r>
                      <a:r>
                        <a:rPr lang="vi-VN" sz="2600" b="1" dirty="0">
                          <a:solidFill>
                            <a:schemeClr val="tx1"/>
                          </a:solidFill>
                          <a:latin typeface="Muli Bold" panose="020B0604020202020204" charset="0"/>
                          <a:cs typeface="Times New Roman" panose="02020603050405020304" pitchFamily="18" charset="0"/>
                        </a:rPr>
                        <a:t>8. Hiển thị danh sách sinh viên ra khỏi phòng 173 sau 18h ngày 18/04/2024</a:t>
                      </a:r>
                      <a:endParaRPr lang="vi-VN" sz="2600" b="0" dirty="0">
                        <a:solidFill>
                          <a:schemeClr val="tx1"/>
                        </a:solidFill>
                        <a:latin typeface="Muli Bold" panose="020B0604020202020204" charset="0"/>
                        <a:cs typeface="Times New Roman" panose="02020603050405020304" pitchFamily="18" charset="0"/>
                      </a:endParaRPr>
                    </a:p>
                    <a:p>
                      <a:r>
                        <a:rPr lang="vi-VN" sz="2200" b="0" dirty="0">
                          <a:solidFill>
                            <a:schemeClr val="tx1"/>
                          </a:solidFill>
                          <a:latin typeface="Muli Bold" panose="020B0604020202020204" charset="0"/>
                          <a:cs typeface="Times New Roman" panose="02020603050405020304" pitchFamily="18" charset="0"/>
                        </a:rPr>
                        <a:t>SELECT s.student_id, s.first_name, s.last_name, check_out</a:t>
                      </a:r>
                    </a:p>
                    <a:p>
                      <a:r>
                        <a:rPr lang="vi-VN" sz="2200" b="0" dirty="0">
                          <a:solidFill>
                            <a:schemeClr val="tx1"/>
                          </a:solidFill>
                          <a:latin typeface="Muli Bold" panose="020B0604020202020204" charset="0"/>
                          <a:cs typeface="Times New Roman" panose="02020603050405020304" pitchFamily="18" charset="0"/>
                        </a:rPr>
                        <a:t>FROM check_in JOIN student s USING(student_id)</a:t>
                      </a:r>
                    </a:p>
                    <a:p>
                      <a:r>
                        <a:rPr lang="vi-VN" sz="2200" b="0" dirty="0">
                          <a:solidFill>
                            <a:schemeClr val="tx1"/>
                          </a:solidFill>
                          <a:latin typeface="Muli Bold" panose="020B0604020202020204" charset="0"/>
                          <a:cs typeface="Times New Roman" panose="02020603050405020304" pitchFamily="18" charset="0"/>
                        </a:rPr>
                        <a:t>		JOIN self_study_and_reading_room USING(room_id)</a:t>
                      </a:r>
                    </a:p>
                    <a:p>
                      <a:r>
                        <a:rPr lang="vi-VN" sz="2200" b="0" dirty="0">
                          <a:solidFill>
                            <a:schemeClr val="tx1"/>
                          </a:solidFill>
                          <a:latin typeface="Muli Bold" panose="020B0604020202020204" charset="0"/>
                          <a:cs typeface="Times New Roman" panose="02020603050405020304" pitchFamily="18" charset="0"/>
                        </a:rPr>
                        <a:t>WHERE room_number = '173' AND check_out &gt; '2024-04-18 18:00:00';</a:t>
                      </a:r>
                      <a:endParaRPr lang="en-US" sz="2200" b="0" dirty="0">
                        <a:solidFill>
                          <a:schemeClr val="tx1"/>
                        </a:solidFill>
                        <a:latin typeface="Muli Bold" panose="020B0604020202020204" charset="0"/>
                        <a:cs typeface="Times New Roman" panose="02020603050405020304" pitchFamily="18" charset="0"/>
                      </a:endParaRPr>
                    </a:p>
                    <a:p>
                      <a:endParaRPr lang="en-US" sz="2200" b="0" dirty="0">
                        <a:solidFill>
                          <a:schemeClr val="tx1"/>
                        </a:solidFill>
                        <a:latin typeface="Muli Bold" panose="020B0604020202020204" charset="0"/>
                        <a:cs typeface="Times New Roman" panose="02020603050405020304" pitchFamily="18" charset="0"/>
                      </a:endParaRPr>
                    </a:p>
                    <a:p>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2600" b="1" dirty="0">
                          <a:solidFill>
                            <a:schemeClr val="tx1"/>
                          </a:solidFill>
                          <a:latin typeface="Muli Bold" panose="020B0604020202020204" charset="0"/>
                          <a:cs typeface="Times New Roman" panose="02020603050405020304" pitchFamily="18" charset="0"/>
                        </a:rPr>
                        <a:t>2</a:t>
                      </a:r>
                      <a:r>
                        <a:rPr lang="vi-VN" sz="2600" b="1" dirty="0">
                          <a:solidFill>
                            <a:schemeClr val="tx1"/>
                          </a:solidFill>
                          <a:latin typeface="Muli Bold" panose="020B0604020202020204" charset="0"/>
                          <a:cs typeface="Times New Roman" panose="02020603050405020304" pitchFamily="18" charset="0"/>
                        </a:rPr>
                        <a:t>0. Hiển thị danh sách 10 sinh viên có số lượng đơn mượn nhiều nhất theo từng tháng (kèm theo số lượng sách đã mượn sắp xếp theo thứ tự giảm dần) trong 6 tháng đầu năm 2024</a:t>
                      </a:r>
                    </a:p>
                    <a:p>
                      <a:r>
                        <a:rPr lang="vi-VN" sz="2200" b="0" dirty="0" err="1">
                          <a:solidFill>
                            <a:schemeClr val="tx1"/>
                          </a:solidFill>
                          <a:latin typeface="Muli Bold" panose="020B0604020202020204" charset="0"/>
                          <a:cs typeface="Times New Roman" panose="02020603050405020304" pitchFamily="18" charset="0"/>
                        </a:rPr>
                        <a:t>SELECT</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s.student_id</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s.first_name</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s.last_name</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COUNT</a:t>
                      </a:r>
                      <a:r>
                        <a:rPr lang="vi-VN" sz="2200" b="0" dirty="0">
                          <a:solidFill>
                            <a:schemeClr val="tx1"/>
                          </a:solidFill>
                          <a:latin typeface="Muli Bold" panose="020B0604020202020204" charset="0"/>
                          <a:cs typeface="Times New Roman" panose="02020603050405020304" pitchFamily="18" charset="0"/>
                        </a:rPr>
                        <a:t>(</a:t>
                      </a:r>
                      <a:r>
                        <a:rPr lang="vi-VN" sz="2200" b="0" dirty="0" err="1">
                          <a:solidFill>
                            <a:schemeClr val="tx1"/>
                          </a:solidFill>
                          <a:latin typeface="Muli Bold" panose="020B0604020202020204" charset="0"/>
                          <a:cs typeface="Times New Roman" panose="02020603050405020304" pitchFamily="18" charset="0"/>
                        </a:rPr>
                        <a:t>ol.order_id</a:t>
                      </a:r>
                      <a:r>
                        <a:rPr lang="vi-VN" sz="2200" b="0" dirty="0">
                          <a:solidFill>
                            <a:schemeClr val="tx1"/>
                          </a:solidFill>
                          <a:latin typeface="Muli Bold" panose="020B0604020202020204" charset="0"/>
                          <a:cs typeface="Times New Roman" panose="02020603050405020304" pitchFamily="18" charset="0"/>
                        </a:rPr>
                        <a:t>), SUM(</a:t>
                      </a:r>
                      <a:r>
                        <a:rPr lang="vi-VN" sz="2200" b="0" dirty="0" err="1">
                          <a:solidFill>
                            <a:schemeClr val="tx1"/>
                          </a:solidFill>
                          <a:latin typeface="Muli Bold" panose="020B0604020202020204" charset="0"/>
                          <a:cs typeface="Times New Roman" panose="02020603050405020304" pitchFamily="18" charset="0"/>
                        </a:rPr>
                        <a:t>quantity</a:t>
                      </a:r>
                      <a:r>
                        <a:rPr lang="vi-VN" sz="2200" b="0" dirty="0">
                          <a:solidFill>
                            <a:schemeClr val="tx1"/>
                          </a:solidFill>
                          <a:latin typeface="Muli Bold" panose="020B0604020202020204" charset="0"/>
                          <a:cs typeface="Times New Roman" panose="02020603050405020304" pitchFamily="18" charset="0"/>
                        </a:rPr>
                        <a:t>)</a:t>
                      </a:r>
                    </a:p>
                    <a:p>
                      <a:r>
                        <a:rPr lang="vi-VN" sz="2200" b="0" dirty="0" err="1">
                          <a:solidFill>
                            <a:schemeClr val="tx1"/>
                          </a:solidFill>
                          <a:latin typeface="Muli Bold" panose="020B0604020202020204" charset="0"/>
                          <a:cs typeface="Times New Roman" panose="02020603050405020304" pitchFamily="18" charset="0"/>
                        </a:rPr>
                        <a:t>FROM</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orderline</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ol</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JOIN</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orders</a:t>
                      </a:r>
                      <a:r>
                        <a:rPr lang="vi-VN" sz="2200" b="0" dirty="0">
                          <a:solidFill>
                            <a:schemeClr val="tx1"/>
                          </a:solidFill>
                          <a:latin typeface="Muli Bold" panose="020B0604020202020204" charset="0"/>
                          <a:cs typeface="Times New Roman" panose="02020603050405020304" pitchFamily="18" charset="0"/>
                        </a:rPr>
                        <a:t> o </a:t>
                      </a:r>
                      <a:r>
                        <a:rPr lang="vi-VN" sz="2200" b="0" dirty="0" err="1">
                          <a:solidFill>
                            <a:schemeClr val="tx1"/>
                          </a:solidFill>
                          <a:latin typeface="Muli Bold" panose="020B0604020202020204" charset="0"/>
                          <a:cs typeface="Times New Roman" panose="02020603050405020304" pitchFamily="18" charset="0"/>
                        </a:rPr>
                        <a:t>USING</a:t>
                      </a:r>
                      <a:r>
                        <a:rPr lang="vi-VN" sz="2200" b="0" dirty="0">
                          <a:solidFill>
                            <a:schemeClr val="tx1"/>
                          </a:solidFill>
                          <a:latin typeface="Muli Bold" panose="020B0604020202020204" charset="0"/>
                          <a:cs typeface="Times New Roman" panose="02020603050405020304" pitchFamily="18" charset="0"/>
                        </a:rPr>
                        <a:t>(</a:t>
                      </a:r>
                      <a:r>
                        <a:rPr lang="vi-VN" sz="2200" b="0" dirty="0" err="1">
                          <a:solidFill>
                            <a:schemeClr val="tx1"/>
                          </a:solidFill>
                          <a:latin typeface="Muli Bold" panose="020B0604020202020204" charset="0"/>
                          <a:cs typeface="Times New Roman" panose="02020603050405020304" pitchFamily="18" charset="0"/>
                        </a:rPr>
                        <a:t>order_id</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RIGHT</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JOIN</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student</a:t>
                      </a:r>
                      <a:r>
                        <a:rPr lang="vi-VN" sz="2200" b="0" dirty="0">
                          <a:solidFill>
                            <a:schemeClr val="tx1"/>
                          </a:solidFill>
                          <a:latin typeface="Muli Bold" panose="020B0604020202020204" charset="0"/>
                          <a:cs typeface="Times New Roman" panose="02020603050405020304" pitchFamily="18" charset="0"/>
                        </a:rPr>
                        <a:t> s </a:t>
                      </a:r>
                      <a:r>
                        <a:rPr lang="vi-VN" sz="2200" b="0" dirty="0" err="1">
                          <a:solidFill>
                            <a:schemeClr val="tx1"/>
                          </a:solidFill>
                          <a:latin typeface="Muli Bold" panose="020B0604020202020204" charset="0"/>
                          <a:cs typeface="Times New Roman" panose="02020603050405020304" pitchFamily="18" charset="0"/>
                        </a:rPr>
                        <a:t>USING</a:t>
                      </a:r>
                      <a:r>
                        <a:rPr lang="vi-VN" sz="2200" b="0" dirty="0">
                          <a:solidFill>
                            <a:schemeClr val="tx1"/>
                          </a:solidFill>
                          <a:latin typeface="Muli Bold" panose="020B0604020202020204" charset="0"/>
                          <a:cs typeface="Times New Roman" panose="02020603050405020304" pitchFamily="18" charset="0"/>
                        </a:rPr>
                        <a:t>(</a:t>
                      </a:r>
                      <a:r>
                        <a:rPr lang="vi-VN" sz="2200" b="0" dirty="0" err="1">
                          <a:solidFill>
                            <a:schemeClr val="tx1"/>
                          </a:solidFill>
                          <a:latin typeface="Muli Bold" panose="020B0604020202020204" charset="0"/>
                          <a:cs typeface="Times New Roman" panose="02020603050405020304" pitchFamily="18" charset="0"/>
                        </a:rPr>
                        <a:t>student_id</a:t>
                      </a:r>
                      <a:r>
                        <a:rPr lang="vi-VN" sz="2200" b="0" dirty="0">
                          <a:solidFill>
                            <a:schemeClr val="tx1"/>
                          </a:solidFill>
                          <a:latin typeface="Muli Bold" panose="020B0604020202020204" charset="0"/>
                          <a:cs typeface="Times New Roman" panose="02020603050405020304" pitchFamily="18" charset="0"/>
                        </a:rPr>
                        <a:t>)</a:t>
                      </a:r>
                    </a:p>
                    <a:p>
                      <a:r>
                        <a:rPr lang="vi-VN" sz="2200" b="0" dirty="0" err="1">
                          <a:solidFill>
                            <a:schemeClr val="tx1"/>
                          </a:solidFill>
                          <a:latin typeface="Muli Bold" panose="020B0604020202020204" charset="0"/>
                          <a:cs typeface="Times New Roman" panose="02020603050405020304" pitchFamily="18" charset="0"/>
                        </a:rPr>
                        <a:t>GROUP</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BY</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s.student_id</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order_time</a:t>
                      </a:r>
                      <a:endParaRPr lang="vi-VN" sz="22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HAVING</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DATE</a:t>
                      </a:r>
                      <a:r>
                        <a:rPr lang="vi-VN" sz="2200" b="0" dirty="0">
                          <a:solidFill>
                            <a:schemeClr val="tx1"/>
                          </a:solidFill>
                          <a:latin typeface="Muli Bold" panose="020B0604020202020204" charset="0"/>
                          <a:cs typeface="Times New Roman" panose="02020603050405020304" pitchFamily="18" charset="0"/>
                        </a:rPr>
                        <a:t>(</a:t>
                      </a:r>
                      <a:r>
                        <a:rPr lang="vi-VN" sz="2200" b="0" dirty="0" err="1">
                          <a:solidFill>
                            <a:schemeClr val="tx1"/>
                          </a:solidFill>
                          <a:latin typeface="Muli Bold" panose="020B0604020202020204" charset="0"/>
                          <a:cs typeface="Times New Roman" panose="02020603050405020304" pitchFamily="18" charset="0"/>
                        </a:rPr>
                        <a:t>order_time</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BETWEEN</a:t>
                      </a:r>
                      <a:r>
                        <a:rPr lang="vi-VN" sz="2200" b="0" dirty="0">
                          <a:solidFill>
                            <a:schemeClr val="tx1"/>
                          </a:solidFill>
                          <a:latin typeface="Muli Bold" panose="020B0604020202020204" charset="0"/>
                          <a:cs typeface="Times New Roman" panose="02020603050405020304" pitchFamily="18" charset="0"/>
                        </a:rPr>
                        <a:t> '01-01-2024' </a:t>
                      </a:r>
                      <a:r>
                        <a:rPr lang="vi-VN" sz="2200" b="0" dirty="0" err="1">
                          <a:solidFill>
                            <a:schemeClr val="tx1"/>
                          </a:solidFill>
                          <a:latin typeface="Muli Bold" panose="020B0604020202020204" charset="0"/>
                          <a:cs typeface="Times New Roman" panose="02020603050405020304" pitchFamily="18" charset="0"/>
                        </a:rPr>
                        <a:t>AND</a:t>
                      </a:r>
                      <a:r>
                        <a:rPr lang="vi-VN" sz="2200" b="0" dirty="0">
                          <a:solidFill>
                            <a:schemeClr val="tx1"/>
                          </a:solidFill>
                          <a:latin typeface="Muli Bold" panose="020B0604020202020204" charset="0"/>
                          <a:cs typeface="Times New Roman" panose="02020603050405020304" pitchFamily="18" charset="0"/>
                        </a:rPr>
                        <a:t> '06-30-2024'</a:t>
                      </a:r>
                    </a:p>
                    <a:p>
                      <a:r>
                        <a:rPr lang="vi-VN" sz="2200" b="0" dirty="0" err="1">
                          <a:solidFill>
                            <a:schemeClr val="tx1"/>
                          </a:solidFill>
                          <a:latin typeface="Muli Bold" panose="020B0604020202020204" charset="0"/>
                          <a:cs typeface="Times New Roman" panose="02020603050405020304" pitchFamily="18" charset="0"/>
                        </a:rPr>
                        <a:t>ORDER</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BY</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COUNT</a:t>
                      </a:r>
                      <a:r>
                        <a:rPr lang="vi-VN" sz="2200" b="0" dirty="0">
                          <a:solidFill>
                            <a:schemeClr val="tx1"/>
                          </a:solidFill>
                          <a:latin typeface="Muli Bold" panose="020B0604020202020204" charset="0"/>
                          <a:cs typeface="Times New Roman" panose="02020603050405020304" pitchFamily="18" charset="0"/>
                        </a:rPr>
                        <a:t>(</a:t>
                      </a:r>
                      <a:r>
                        <a:rPr lang="vi-VN" sz="2200" b="0" dirty="0" err="1">
                          <a:solidFill>
                            <a:schemeClr val="tx1"/>
                          </a:solidFill>
                          <a:latin typeface="Muli Bold" panose="020B0604020202020204" charset="0"/>
                          <a:cs typeface="Times New Roman" panose="02020603050405020304" pitchFamily="18" charset="0"/>
                        </a:rPr>
                        <a:t>ol.order_id</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DESC</a:t>
                      </a:r>
                      <a:r>
                        <a:rPr lang="vi-VN" sz="2200" b="0" dirty="0">
                          <a:solidFill>
                            <a:schemeClr val="tx1"/>
                          </a:solidFill>
                          <a:latin typeface="Muli Bold" panose="020B0604020202020204" charset="0"/>
                          <a:cs typeface="Times New Roman" panose="02020603050405020304" pitchFamily="18" charset="0"/>
                        </a:rPr>
                        <a:t>, SUM(</a:t>
                      </a:r>
                      <a:r>
                        <a:rPr lang="vi-VN" sz="2200" b="0" dirty="0" err="1">
                          <a:solidFill>
                            <a:schemeClr val="tx1"/>
                          </a:solidFill>
                          <a:latin typeface="Muli Bold" panose="020B0604020202020204" charset="0"/>
                          <a:cs typeface="Times New Roman" panose="02020603050405020304" pitchFamily="18" charset="0"/>
                        </a:rPr>
                        <a:t>quantity</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DESC</a:t>
                      </a:r>
                      <a:endParaRPr lang="vi-VN" sz="22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LIMIT</a:t>
                      </a:r>
                      <a:r>
                        <a:rPr lang="vi-VN" sz="2200" b="0" dirty="0">
                          <a:solidFill>
                            <a:schemeClr val="tx1"/>
                          </a:solidFill>
                          <a:latin typeface="Muli Bold" panose="020B0604020202020204" charset="0"/>
                          <a:cs typeface="Times New Roman" panose="02020603050405020304" pitchFamily="18" charset="0"/>
                        </a:rPr>
                        <a:t> 10;</a:t>
                      </a:r>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3015138"/>
                  </a:ext>
                </a:extLst>
              </a:tr>
              <a:tr h="3286125">
                <a:tc>
                  <a:txBody>
                    <a:bodyPr/>
                    <a:lstStyle/>
                    <a:p>
                      <a:r>
                        <a:rPr lang="en-US" sz="2600" b="1" dirty="0">
                          <a:solidFill>
                            <a:schemeClr val="tx1"/>
                          </a:solidFill>
                          <a:latin typeface="Muli Bold" panose="020B0604020202020204" charset="0"/>
                          <a:cs typeface="Times New Roman" panose="02020603050405020304" pitchFamily="18" charset="0"/>
                        </a:rPr>
                        <a:t>1</a:t>
                      </a:r>
                      <a:r>
                        <a:rPr lang="vi-VN" sz="2600" b="1" dirty="0">
                          <a:solidFill>
                            <a:schemeClr val="tx1"/>
                          </a:solidFill>
                          <a:latin typeface="Muli Bold" panose="020B0604020202020204" charset="0"/>
                          <a:cs typeface="Times New Roman" panose="02020603050405020304" pitchFamily="18" charset="0"/>
                        </a:rPr>
                        <a:t>9. In ra tổng số lượng sách được mượn trong 3 tháng đầu năm 2024</a:t>
                      </a:r>
                    </a:p>
                    <a:p>
                      <a:r>
                        <a:rPr lang="vi-VN" sz="2200" b="0" dirty="0">
                          <a:solidFill>
                            <a:schemeClr val="tx1"/>
                          </a:solidFill>
                          <a:latin typeface="Muli Bold" panose="020B0604020202020204" charset="0"/>
                          <a:cs typeface="Times New Roman" panose="02020603050405020304" pitchFamily="18" charset="0"/>
                        </a:rPr>
                        <a:t>SELECT SUM(quantity)</a:t>
                      </a:r>
                    </a:p>
                    <a:p>
                      <a:r>
                        <a:rPr lang="vi-VN" sz="2200" b="0" dirty="0">
                          <a:solidFill>
                            <a:schemeClr val="tx1"/>
                          </a:solidFill>
                          <a:latin typeface="Muli Bold" panose="020B0604020202020204" charset="0"/>
                          <a:cs typeface="Times New Roman" panose="02020603050405020304" pitchFamily="18" charset="0"/>
                        </a:rPr>
                        <a:t>FROM orderline JOIN orders USING(order_id)</a:t>
                      </a:r>
                    </a:p>
                    <a:p>
                      <a:r>
                        <a:rPr lang="vi-VN" sz="2200" b="0" dirty="0">
                          <a:solidFill>
                            <a:schemeClr val="tx1"/>
                          </a:solidFill>
                          <a:latin typeface="Muli Bold" panose="020B0604020202020204" charset="0"/>
                          <a:cs typeface="Times New Roman" panose="02020603050405020304" pitchFamily="18" charset="0"/>
                        </a:rPr>
                        <a:t>WHERE DATE(order_time) BETWEEN '01-01-2024' AND '03-31-2024';</a:t>
                      </a:r>
                      <a:endParaRPr lang="en-US" sz="2200" b="0" dirty="0">
                        <a:solidFill>
                          <a:schemeClr val="tx1"/>
                        </a:solidFill>
                        <a:latin typeface="Muli Bold" panose="020B0604020202020204" charset="0"/>
                        <a:cs typeface="Times New Roman" panose="02020603050405020304" pitchFamily="18" charset="0"/>
                      </a:endParaRPr>
                    </a:p>
                    <a:p>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488022012"/>
                  </a:ext>
                </a:extLst>
              </a:tr>
            </a:tbl>
          </a:graphicData>
        </a:graphic>
      </p:graphicFrame>
    </p:spTree>
    <p:extLst>
      <p:ext uri="{BB962C8B-B14F-4D97-AF65-F5344CB8AC3E}">
        <p14:creationId xmlns:p14="http://schemas.microsoft.com/office/powerpoint/2010/main" val="5089087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txBody>
          <a:bodyPr/>
          <a:lstStyle/>
          <a:p>
            <a:endParaRPr lang="en-US" dirty="0"/>
          </a:p>
        </p:txBody>
      </p:sp>
      <p:grpSp>
        <p:nvGrpSpPr>
          <p:cNvPr id="3" name="Group 3"/>
          <p:cNvGrpSpPr/>
          <p:nvPr/>
        </p:nvGrpSpPr>
        <p:grpSpPr>
          <a:xfrm>
            <a:off x="905495" y="680808"/>
            <a:ext cx="16439375" cy="2176692"/>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460195" y="1247996"/>
            <a:ext cx="13395565" cy="1243930"/>
          </a:xfrm>
          <a:prstGeom prst="rect">
            <a:avLst/>
          </a:prstGeom>
        </p:spPr>
        <p:txBody>
          <a:bodyPr lIns="0" tIns="0" rIns="0" bIns="0" rtlCol="0" anchor="t">
            <a:spAutoFit/>
          </a:bodyPr>
          <a:lstStyle/>
          <a:p>
            <a:pPr algn="ctr">
              <a:lnSpc>
                <a:spcPts val="9720"/>
              </a:lnSpc>
            </a:pPr>
            <a:r>
              <a:rPr lang="en-US" sz="8100" dirty="0">
                <a:solidFill>
                  <a:srgbClr val="003EA8"/>
                </a:solidFill>
                <a:latin typeface="Muli Bold"/>
              </a:rPr>
              <a:t>2) </a:t>
            </a:r>
            <a:r>
              <a:rPr lang="en-US" sz="8100" dirty="0" err="1">
                <a:solidFill>
                  <a:srgbClr val="003EA8"/>
                </a:solidFill>
                <a:latin typeface="Muli Bold"/>
              </a:rPr>
              <a:t>Các</a:t>
            </a:r>
            <a:r>
              <a:rPr lang="en-US" sz="8100" dirty="0">
                <a:solidFill>
                  <a:srgbClr val="003EA8"/>
                </a:solidFill>
                <a:latin typeface="Muli Bold"/>
              </a:rPr>
              <a:t> </a:t>
            </a:r>
            <a:r>
              <a:rPr lang="en-US" sz="8100" dirty="0" err="1">
                <a:solidFill>
                  <a:srgbClr val="003EA8"/>
                </a:solidFill>
                <a:latin typeface="Muli Bold"/>
              </a:rPr>
              <a:t>câu</a:t>
            </a:r>
            <a:r>
              <a:rPr lang="en-US" sz="8100" dirty="0">
                <a:solidFill>
                  <a:srgbClr val="003EA8"/>
                </a:solidFill>
                <a:latin typeface="Muli Bold"/>
              </a:rPr>
              <a:t> </a:t>
            </a:r>
            <a:r>
              <a:rPr lang="en-US" sz="8100" dirty="0" err="1">
                <a:solidFill>
                  <a:srgbClr val="003EA8"/>
                </a:solidFill>
                <a:latin typeface="Muli Bold"/>
              </a:rPr>
              <a:t>lệnh</a:t>
            </a:r>
            <a:r>
              <a:rPr lang="en-US" sz="8100" dirty="0">
                <a:solidFill>
                  <a:srgbClr val="003EA8"/>
                </a:solidFill>
                <a:latin typeface="Muli Bold"/>
              </a:rPr>
              <a:t> </a:t>
            </a:r>
            <a:r>
              <a:rPr lang="en-US" sz="8100" dirty="0" err="1">
                <a:solidFill>
                  <a:srgbClr val="003EA8"/>
                </a:solidFill>
                <a:latin typeface="Muli Bold"/>
              </a:rPr>
              <a:t>truy</a:t>
            </a:r>
            <a:r>
              <a:rPr lang="en-US" sz="8100" dirty="0">
                <a:solidFill>
                  <a:srgbClr val="003EA8"/>
                </a:solidFill>
                <a:latin typeface="Muli Bold"/>
              </a:rPr>
              <a:t> </a:t>
            </a:r>
            <a:r>
              <a:rPr lang="en-US" sz="8100" dirty="0" err="1">
                <a:solidFill>
                  <a:srgbClr val="003EA8"/>
                </a:solidFill>
                <a:latin typeface="Muli Bold"/>
              </a:rPr>
              <a:t>vấn</a:t>
            </a:r>
            <a:endParaRPr lang="en-US" sz="8100" dirty="0">
              <a:solidFill>
                <a:srgbClr val="003EA8"/>
              </a:solidFill>
              <a:latin typeface="Muli Bold"/>
            </a:endParaRPr>
          </a:p>
        </p:txBody>
      </p:sp>
      <p:grpSp>
        <p:nvGrpSpPr>
          <p:cNvPr id="5" name="Group 3">
            <a:extLst>
              <a:ext uri="{FF2B5EF4-FFF2-40B4-BE49-F238E27FC236}">
                <a16:creationId xmlns:a16="http://schemas.microsoft.com/office/drawing/2014/main" id="{A911D783-AAEC-269F-4C42-DFD746B3FB94}"/>
              </a:ext>
            </a:extLst>
          </p:cNvPr>
          <p:cNvGrpSpPr/>
          <p:nvPr/>
        </p:nvGrpSpPr>
        <p:grpSpPr>
          <a:xfrm>
            <a:off x="6350638" y="5255635"/>
            <a:ext cx="5586724" cy="1392363"/>
            <a:chOff x="1881461" y="224494"/>
            <a:chExt cx="2696403" cy="817628"/>
          </a:xfrm>
        </p:grpSpPr>
        <p:sp>
          <p:nvSpPr>
            <p:cNvPr id="6" name="Freeform 4">
              <a:extLst>
                <a:ext uri="{FF2B5EF4-FFF2-40B4-BE49-F238E27FC236}">
                  <a16:creationId xmlns:a16="http://schemas.microsoft.com/office/drawing/2014/main" id="{2865125B-0083-2A54-BF29-71EA5F6217D7}"/>
                </a:ext>
              </a:extLst>
            </p:cNvPr>
            <p:cNvSpPr/>
            <p:nvPr/>
          </p:nvSpPr>
          <p:spPr>
            <a:xfrm>
              <a:off x="1881461" y="224494"/>
              <a:ext cx="2696403" cy="817628"/>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txBody>
            <a:bodyPr/>
            <a:lstStyle/>
            <a:p>
              <a:r>
                <a:rPr lang="en-US" sz="8000" dirty="0" err="1">
                  <a:latin typeface="Muli Bold" panose="020B0604020202020204" charset="0"/>
                </a:rPr>
                <a:t>Đỗ</a:t>
              </a:r>
              <a:r>
                <a:rPr lang="en-US" sz="8000" dirty="0">
                  <a:latin typeface="Muli Bold" panose="020B0604020202020204" charset="0"/>
                </a:rPr>
                <a:t> Văn Vũ</a:t>
              </a:r>
            </a:p>
          </p:txBody>
        </p:sp>
      </p:grpSp>
    </p:spTree>
    <p:extLst>
      <p:ext uri="{BB962C8B-B14F-4D97-AF65-F5344CB8AC3E}">
        <p14:creationId xmlns:p14="http://schemas.microsoft.com/office/powerpoint/2010/main" val="98171076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grpSp>
        <p:nvGrpSpPr>
          <p:cNvPr id="3" name="Group 3"/>
          <p:cNvGrpSpPr/>
          <p:nvPr/>
        </p:nvGrpSpPr>
        <p:grpSpPr>
          <a:xfrm>
            <a:off x="924311" y="604882"/>
            <a:ext cx="16439375" cy="1243930"/>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446217" y="545609"/>
            <a:ext cx="13395565" cy="1243930"/>
          </a:xfrm>
          <a:prstGeom prst="rect">
            <a:avLst/>
          </a:prstGeom>
        </p:spPr>
        <p:txBody>
          <a:bodyPr lIns="0" tIns="0" rIns="0" bIns="0" rtlCol="0" anchor="t">
            <a:spAutoFit/>
          </a:bodyPr>
          <a:lstStyle/>
          <a:p>
            <a:pPr algn="ctr">
              <a:lnSpc>
                <a:spcPts val="9720"/>
              </a:lnSpc>
            </a:pPr>
            <a:r>
              <a:rPr lang="en-US" sz="8100" dirty="0">
                <a:solidFill>
                  <a:srgbClr val="003EA8"/>
                </a:solidFill>
                <a:latin typeface="Muli Bold"/>
              </a:rPr>
              <a:t>2) </a:t>
            </a:r>
            <a:r>
              <a:rPr lang="en-US" sz="8100" dirty="0" err="1">
                <a:solidFill>
                  <a:srgbClr val="003EA8"/>
                </a:solidFill>
                <a:latin typeface="Muli Bold"/>
              </a:rPr>
              <a:t>Các</a:t>
            </a:r>
            <a:r>
              <a:rPr lang="en-US" sz="8100" dirty="0">
                <a:solidFill>
                  <a:srgbClr val="003EA8"/>
                </a:solidFill>
                <a:latin typeface="Muli Bold"/>
              </a:rPr>
              <a:t> </a:t>
            </a:r>
            <a:r>
              <a:rPr lang="en-US" sz="8100" dirty="0" err="1">
                <a:solidFill>
                  <a:srgbClr val="003EA8"/>
                </a:solidFill>
                <a:latin typeface="Muli Bold"/>
              </a:rPr>
              <a:t>câu</a:t>
            </a:r>
            <a:r>
              <a:rPr lang="en-US" sz="8100" dirty="0">
                <a:solidFill>
                  <a:srgbClr val="003EA8"/>
                </a:solidFill>
                <a:latin typeface="Muli Bold"/>
              </a:rPr>
              <a:t> </a:t>
            </a:r>
            <a:r>
              <a:rPr lang="en-US" sz="8100" dirty="0" err="1">
                <a:solidFill>
                  <a:srgbClr val="003EA8"/>
                </a:solidFill>
                <a:latin typeface="Muli Bold"/>
              </a:rPr>
              <a:t>lệnh</a:t>
            </a:r>
            <a:r>
              <a:rPr lang="en-US" sz="8100" dirty="0">
                <a:solidFill>
                  <a:srgbClr val="003EA8"/>
                </a:solidFill>
                <a:latin typeface="Muli Bold"/>
              </a:rPr>
              <a:t> </a:t>
            </a:r>
            <a:r>
              <a:rPr lang="en-US" sz="8100" dirty="0" err="1">
                <a:solidFill>
                  <a:srgbClr val="003EA8"/>
                </a:solidFill>
                <a:latin typeface="Muli Bold"/>
              </a:rPr>
              <a:t>truy</a:t>
            </a:r>
            <a:r>
              <a:rPr lang="en-US" sz="8100" dirty="0">
                <a:solidFill>
                  <a:srgbClr val="003EA8"/>
                </a:solidFill>
                <a:latin typeface="Muli Bold"/>
              </a:rPr>
              <a:t> </a:t>
            </a:r>
            <a:r>
              <a:rPr lang="en-US" sz="8100" dirty="0" err="1">
                <a:solidFill>
                  <a:srgbClr val="003EA8"/>
                </a:solidFill>
                <a:latin typeface="Muli Bold"/>
              </a:rPr>
              <a:t>vấn</a:t>
            </a:r>
            <a:endParaRPr lang="en-US" sz="8100" dirty="0">
              <a:solidFill>
                <a:srgbClr val="003EA8"/>
              </a:solidFill>
              <a:latin typeface="Muli Bold"/>
            </a:endParaRPr>
          </a:p>
        </p:txBody>
      </p:sp>
      <p:graphicFrame>
        <p:nvGraphicFramePr>
          <p:cNvPr id="18" name="Bảng 17">
            <a:extLst>
              <a:ext uri="{FF2B5EF4-FFF2-40B4-BE49-F238E27FC236}">
                <a16:creationId xmlns:a16="http://schemas.microsoft.com/office/drawing/2014/main" id="{FDBBAADB-9AAD-149B-0F12-9E4097345F22}"/>
              </a:ext>
            </a:extLst>
          </p:cNvPr>
          <p:cNvGraphicFramePr>
            <a:graphicFrameLocks noGrp="1"/>
          </p:cNvGraphicFramePr>
          <p:nvPr>
            <p:extLst>
              <p:ext uri="{D42A27DB-BD31-4B8C-83A1-F6EECF244321}">
                <p14:modId xmlns:p14="http://schemas.microsoft.com/office/powerpoint/2010/main" val="1392934010"/>
              </p:ext>
            </p:extLst>
          </p:nvPr>
        </p:nvGraphicFramePr>
        <p:xfrm>
          <a:off x="945093" y="2260136"/>
          <a:ext cx="16450264" cy="6975831"/>
        </p:xfrm>
        <a:graphic>
          <a:graphicData uri="http://schemas.openxmlformats.org/drawingml/2006/table">
            <a:tbl>
              <a:tblPr firstRow="1" bandRow="1">
                <a:tableStyleId>{073A0DAA-6AF3-43AB-8588-CEC1D06C72B9}</a:tableStyleId>
              </a:tblPr>
              <a:tblGrid>
                <a:gridCol w="8225132">
                  <a:extLst>
                    <a:ext uri="{9D8B030D-6E8A-4147-A177-3AD203B41FA5}">
                      <a16:colId xmlns:a16="http://schemas.microsoft.com/office/drawing/2014/main" val="1726184142"/>
                    </a:ext>
                  </a:extLst>
                </a:gridCol>
                <a:gridCol w="8225132">
                  <a:extLst>
                    <a:ext uri="{9D8B030D-6E8A-4147-A177-3AD203B41FA5}">
                      <a16:colId xmlns:a16="http://schemas.microsoft.com/office/drawing/2014/main" val="2371469273"/>
                    </a:ext>
                  </a:extLst>
                </a:gridCol>
              </a:tblGrid>
              <a:tr h="6975831">
                <a:tc>
                  <a:txBody>
                    <a:bodyPr/>
                    <a:lstStyle/>
                    <a:p>
                      <a:r>
                        <a:rPr lang="en-US" sz="2600" b="1" dirty="0">
                          <a:solidFill>
                            <a:schemeClr val="tx1"/>
                          </a:solidFill>
                          <a:latin typeface="Muli Bold" panose="020B0604020202020204" charset="0"/>
                          <a:cs typeface="Times New Roman" panose="02020603050405020304" pitchFamily="18" charset="0"/>
                        </a:rPr>
                        <a:t>2</a:t>
                      </a:r>
                      <a:r>
                        <a:rPr lang="vi-VN" sz="2600" b="1" dirty="0">
                          <a:solidFill>
                            <a:schemeClr val="tx1"/>
                          </a:solidFill>
                          <a:latin typeface="Muli Bold" panose="020B0604020202020204" charset="0"/>
                          <a:cs typeface="Times New Roman" panose="02020603050405020304" pitchFamily="18" charset="0"/>
                        </a:rPr>
                        <a:t>1</a:t>
                      </a:r>
                      <a:r>
                        <a:rPr lang="en-US" sz="2600" b="1" dirty="0">
                          <a:solidFill>
                            <a:schemeClr val="tx1"/>
                          </a:solidFill>
                          <a:latin typeface="Muli Bold" panose="020B0604020202020204" charset="0"/>
                          <a:cs typeface="Times New Roman" panose="02020603050405020304" pitchFamily="18" charset="0"/>
                        </a:rPr>
                        <a:t>.</a:t>
                      </a:r>
                      <a:r>
                        <a:rPr lang="vi-VN" sz="2600" b="1" dirty="0">
                          <a:solidFill>
                            <a:schemeClr val="tx1"/>
                          </a:solidFill>
                          <a:latin typeface="Muli Bold" panose="020B0604020202020204" charset="0"/>
                          <a:cs typeface="Times New Roman" panose="02020603050405020304" pitchFamily="18" charset="0"/>
                        </a:rPr>
                        <a:t> Lấy danh sách tất cả các đơn đặt hàng đã quá hạn trả sách và chi tiết sinh viên thực hiện đơn</a:t>
                      </a:r>
                    </a:p>
                    <a:p>
                      <a:r>
                        <a:rPr lang="vi-VN" sz="2200" b="0" dirty="0" err="1">
                          <a:solidFill>
                            <a:schemeClr val="tx1"/>
                          </a:solidFill>
                          <a:latin typeface="Muli Bold" panose="020B0604020202020204" charset="0"/>
                          <a:cs typeface="Times New Roman" panose="02020603050405020304" pitchFamily="18" charset="0"/>
                        </a:rPr>
                        <a:t>SELECT</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o.order_id</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o.book_id</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s.first_name</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s.last_name</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ol.deadline</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ol.book_return_date</a:t>
                      </a:r>
                      <a:endParaRPr lang="vi-VN" sz="22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FROM</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orders</a:t>
                      </a:r>
                      <a:r>
                        <a:rPr lang="vi-VN" sz="2200" b="0" dirty="0">
                          <a:solidFill>
                            <a:schemeClr val="tx1"/>
                          </a:solidFill>
                          <a:latin typeface="Muli Bold" panose="020B0604020202020204" charset="0"/>
                          <a:cs typeface="Times New Roman" panose="02020603050405020304" pitchFamily="18" charset="0"/>
                        </a:rPr>
                        <a:t> o</a:t>
                      </a:r>
                    </a:p>
                    <a:p>
                      <a:r>
                        <a:rPr lang="vi-VN" sz="2200" b="0" dirty="0" err="1">
                          <a:solidFill>
                            <a:schemeClr val="tx1"/>
                          </a:solidFill>
                          <a:latin typeface="Muli Bold" panose="020B0604020202020204" charset="0"/>
                          <a:cs typeface="Times New Roman" panose="02020603050405020304" pitchFamily="18" charset="0"/>
                        </a:rPr>
                        <a:t>JOIN</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orderline</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ol</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ON</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o.order_id</a:t>
                      </a:r>
                      <a:r>
                        <a:rPr lang="vi-VN" sz="2200" b="0" dirty="0">
                          <a:solidFill>
                            <a:schemeClr val="tx1"/>
                          </a:solidFill>
                          <a:latin typeface="Muli Bold" panose="020B0604020202020204" charset="0"/>
                          <a:cs typeface="Times New Roman" panose="02020603050405020304" pitchFamily="18" charset="0"/>
                        </a:rPr>
                        <a:t> = </a:t>
                      </a:r>
                      <a:r>
                        <a:rPr lang="vi-VN" sz="2200" b="0" dirty="0" err="1">
                          <a:solidFill>
                            <a:schemeClr val="tx1"/>
                          </a:solidFill>
                          <a:latin typeface="Muli Bold" panose="020B0604020202020204" charset="0"/>
                          <a:cs typeface="Times New Roman" panose="02020603050405020304" pitchFamily="18" charset="0"/>
                        </a:rPr>
                        <a:t>ol.orderline_id</a:t>
                      </a:r>
                      <a:endParaRPr lang="vi-VN" sz="22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JOIN</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student</a:t>
                      </a:r>
                      <a:r>
                        <a:rPr lang="vi-VN" sz="2200" b="0" dirty="0">
                          <a:solidFill>
                            <a:schemeClr val="tx1"/>
                          </a:solidFill>
                          <a:latin typeface="Muli Bold" panose="020B0604020202020204" charset="0"/>
                          <a:cs typeface="Times New Roman" panose="02020603050405020304" pitchFamily="18" charset="0"/>
                        </a:rPr>
                        <a:t> s </a:t>
                      </a:r>
                      <a:r>
                        <a:rPr lang="vi-VN" sz="2200" b="0" dirty="0" err="1">
                          <a:solidFill>
                            <a:schemeClr val="tx1"/>
                          </a:solidFill>
                          <a:latin typeface="Muli Bold" panose="020B0604020202020204" charset="0"/>
                          <a:cs typeface="Times New Roman" panose="02020603050405020304" pitchFamily="18" charset="0"/>
                        </a:rPr>
                        <a:t>ON</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ol.student_id</a:t>
                      </a:r>
                      <a:r>
                        <a:rPr lang="vi-VN" sz="2200" b="0" dirty="0">
                          <a:solidFill>
                            <a:schemeClr val="tx1"/>
                          </a:solidFill>
                          <a:latin typeface="Muli Bold" panose="020B0604020202020204" charset="0"/>
                          <a:cs typeface="Times New Roman" panose="02020603050405020304" pitchFamily="18" charset="0"/>
                        </a:rPr>
                        <a:t> = </a:t>
                      </a:r>
                      <a:r>
                        <a:rPr lang="vi-VN" sz="2200" b="0" dirty="0" err="1">
                          <a:solidFill>
                            <a:schemeClr val="tx1"/>
                          </a:solidFill>
                          <a:latin typeface="Muli Bold" panose="020B0604020202020204" charset="0"/>
                          <a:cs typeface="Times New Roman" panose="02020603050405020304" pitchFamily="18" charset="0"/>
                        </a:rPr>
                        <a:t>s.student_id</a:t>
                      </a:r>
                      <a:endParaRPr lang="vi-VN" sz="22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WHERE</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ol.book_return_date</a:t>
                      </a:r>
                      <a:r>
                        <a:rPr lang="vi-VN" sz="2200" b="0" dirty="0">
                          <a:solidFill>
                            <a:schemeClr val="tx1"/>
                          </a:solidFill>
                          <a:latin typeface="Muli Bold" panose="020B0604020202020204" charset="0"/>
                          <a:cs typeface="Times New Roman" panose="02020603050405020304" pitchFamily="18" charset="0"/>
                        </a:rPr>
                        <a:t> &gt; </a:t>
                      </a:r>
                      <a:r>
                        <a:rPr lang="vi-VN" sz="2200" b="0" dirty="0" err="1">
                          <a:solidFill>
                            <a:schemeClr val="tx1"/>
                          </a:solidFill>
                          <a:latin typeface="Muli Bold" panose="020B0604020202020204" charset="0"/>
                          <a:cs typeface="Times New Roman" panose="02020603050405020304" pitchFamily="18" charset="0"/>
                        </a:rPr>
                        <a:t>ol.deadline</a:t>
                      </a:r>
                      <a:r>
                        <a:rPr lang="vi-VN" sz="2200" b="0" dirty="0">
                          <a:solidFill>
                            <a:schemeClr val="tx1"/>
                          </a:solidFill>
                          <a:latin typeface="Muli Bold" panose="020B0604020202020204" charset="0"/>
                          <a:cs typeface="Times New Roman" panose="02020603050405020304" pitchFamily="18" charset="0"/>
                        </a:rPr>
                        <a:t>;</a:t>
                      </a:r>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vi-VN" sz="2600" b="1" dirty="0">
                          <a:solidFill>
                            <a:schemeClr val="tx1"/>
                          </a:solidFill>
                          <a:latin typeface="Muli Bold" panose="020B0604020202020204" charset="0"/>
                          <a:cs typeface="Times New Roman" panose="02020603050405020304" pitchFamily="18" charset="0"/>
                        </a:rPr>
                        <a:t>2</a:t>
                      </a:r>
                      <a:r>
                        <a:rPr lang="en-US" sz="2600" b="1" dirty="0">
                          <a:solidFill>
                            <a:schemeClr val="tx1"/>
                          </a:solidFill>
                          <a:latin typeface="Muli Bold" panose="020B0604020202020204" charset="0"/>
                          <a:cs typeface="Times New Roman" panose="02020603050405020304" pitchFamily="18" charset="0"/>
                        </a:rPr>
                        <a:t>2.</a:t>
                      </a:r>
                      <a:r>
                        <a:rPr lang="vi-VN" sz="2600" b="1" dirty="0">
                          <a:solidFill>
                            <a:schemeClr val="tx1"/>
                          </a:solidFill>
                          <a:latin typeface="Muli Bold" panose="020B0604020202020204" charset="0"/>
                          <a:cs typeface="Times New Roman" panose="02020603050405020304" pitchFamily="18" charset="0"/>
                        </a:rPr>
                        <a:t> Lấy thông tin các sự kiện đặc biệt và các thủ thư đang làm việc trong khoảng thời gian đó</a:t>
                      </a:r>
                    </a:p>
                    <a:p>
                      <a:r>
                        <a:rPr lang="vi-VN" sz="2200" b="0" dirty="0">
                          <a:solidFill>
                            <a:schemeClr val="tx1"/>
                          </a:solidFill>
                          <a:latin typeface="Muli Bold" panose="020B0604020202020204" charset="0"/>
                          <a:cs typeface="Times New Roman" panose="02020603050405020304" pitchFamily="18" charset="0"/>
                        </a:rPr>
                        <a:t>SELECT </a:t>
                      </a:r>
                    </a:p>
                    <a:p>
                      <a:r>
                        <a:rPr lang="vi-VN" sz="2200" b="0" dirty="0">
                          <a:solidFill>
                            <a:schemeClr val="tx1"/>
                          </a:solidFill>
                          <a:latin typeface="Muli Bold" panose="020B0604020202020204" charset="0"/>
                          <a:cs typeface="Times New Roman" panose="02020603050405020304" pitchFamily="18" charset="0"/>
                        </a:rPr>
                        <a:t>    se.name AS event_name,</a:t>
                      </a:r>
                    </a:p>
                    <a:p>
                      <a:r>
                        <a:rPr lang="vi-VN" sz="2200" b="0" dirty="0">
                          <a:solidFill>
                            <a:schemeClr val="tx1"/>
                          </a:solidFill>
                          <a:latin typeface="Muli Bold" panose="020B0604020202020204" charset="0"/>
                          <a:cs typeface="Times New Roman" panose="02020603050405020304" pitchFamily="18" charset="0"/>
                        </a:rPr>
                        <a:t>    se.organiser,</a:t>
                      </a:r>
                    </a:p>
                    <a:p>
                      <a:r>
                        <a:rPr lang="vi-VN" sz="2200" b="0" dirty="0">
                          <a:solidFill>
                            <a:schemeClr val="tx1"/>
                          </a:solidFill>
                          <a:latin typeface="Muli Bold" panose="020B0604020202020204" charset="0"/>
                          <a:cs typeface="Times New Roman" panose="02020603050405020304" pitchFamily="18" charset="0"/>
                        </a:rPr>
                        <a:t>    se.sponsor,</a:t>
                      </a:r>
                    </a:p>
                    <a:p>
                      <a:r>
                        <a:rPr lang="vi-VN" sz="2200" b="0" dirty="0">
                          <a:solidFill>
                            <a:schemeClr val="tx1"/>
                          </a:solidFill>
                          <a:latin typeface="Muli Bold" panose="020B0604020202020204" charset="0"/>
                          <a:cs typeface="Times New Roman" panose="02020603050405020304" pitchFamily="18" charset="0"/>
                        </a:rPr>
                        <a:t>    se.description,</a:t>
                      </a:r>
                    </a:p>
                    <a:p>
                      <a:r>
                        <a:rPr lang="vi-VN" sz="2200" b="0" dirty="0">
                          <a:solidFill>
                            <a:schemeClr val="tx1"/>
                          </a:solidFill>
                          <a:latin typeface="Muli Bold" panose="020B0604020202020204" charset="0"/>
                          <a:cs typeface="Times New Roman" panose="02020603050405020304" pitchFamily="18" charset="0"/>
                        </a:rPr>
                        <a:t>    se.destination,</a:t>
                      </a:r>
                    </a:p>
                    <a:p>
                      <a:r>
                        <a:rPr lang="vi-VN" sz="2200" b="0" dirty="0">
                          <a:solidFill>
                            <a:schemeClr val="tx1"/>
                          </a:solidFill>
                          <a:latin typeface="Muli Bold" panose="020B0604020202020204" charset="0"/>
                          <a:cs typeface="Times New Roman" panose="02020603050405020304" pitchFamily="18" charset="0"/>
                        </a:rPr>
                        <a:t>    se.target_participant,</a:t>
                      </a:r>
                    </a:p>
                    <a:p>
                      <a:r>
                        <a:rPr lang="vi-VN" sz="2200" b="0" dirty="0">
                          <a:solidFill>
                            <a:schemeClr val="tx1"/>
                          </a:solidFill>
                          <a:latin typeface="Muli Bold" panose="020B0604020202020204" charset="0"/>
                          <a:cs typeface="Times New Roman" panose="02020603050405020304" pitchFamily="18" charset="0"/>
                        </a:rPr>
                        <a:t>    se.date,</a:t>
                      </a:r>
                    </a:p>
                    <a:p>
                      <a:r>
                        <a:rPr lang="vi-VN" sz="2200" b="0" dirty="0">
                          <a:solidFill>
                            <a:schemeClr val="tx1"/>
                          </a:solidFill>
                          <a:latin typeface="Muli Bold" panose="020B0604020202020204" charset="0"/>
                          <a:cs typeface="Times New Roman" panose="02020603050405020304" pitchFamily="18" charset="0"/>
                        </a:rPr>
                        <a:t>    se.schedule,</a:t>
                      </a:r>
                    </a:p>
                    <a:p>
                      <a:r>
                        <a:rPr lang="vi-VN" sz="2200" b="0" dirty="0">
                          <a:solidFill>
                            <a:schemeClr val="tx1"/>
                          </a:solidFill>
                          <a:latin typeface="Muli Bold" panose="020B0604020202020204" charset="0"/>
                          <a:cs typeface="Times New Roman" panose="02020603050405020304" pitchFamily="18" charset="0"/>
                        </a:rPr>
                        <a:t>    l.first_name AS librarian_first_name,</a:t>
                      </a:r>
                    </a:p>
                    <a:p>
                      <a:r>
                        <a:rPr lang="vi-VN" sz="2200" b="0" dirty="0">
                          <a:solidFill>
                            <a:schemeClr val="tx1"/>
                          </a:solidFill>
                          <a:latin typeface="Muli Bold" panose="020B0604020202020204" charset="0"/>
                          <a:cs typeface="Times New Roman" panose="02020603050405020304" pitchFamily="18" charset="0"/>
                        </a:rPr>
                        <a:t>    l.last_name AS librarian_last_name</a:t>
                      </a:r>
                    </a:p>
                    <a:p>
                      <a:r>
                        <a:rPr lang="vi-VN" sz="2200" b="0" dirty="0">
                          <a:solidFill>
                            <a:schemeClr val="tx1"/>
                          </a:solidFill>
                          <a:latin typeface="Muli Bold" panose="020B0604020202020204" charset="0"/>
                          <a:cs typeface="Times New Roman" panose="02020603050405020304" pitchFamily="18" charset="0"/>
                        </a:rPr>
                        <a:t>FROM </a:t>
                      </a:r>
                    </a:p>
                    <a:p>
                      <a:r>
                        <a:rPr lang="vi-VN" sz="2200" b="0" dirty="0">
                          <a:solidFill>
                            <a:schemeClr val="tx1"/>
                          </a:solidFill>
                          <a:latin typeface="Muli Bold" panose="020B0604020202020204" charset="0"/>
                          <a:cs typeface="Times New Roman" panose="02020603050405020304" pitchFamily="18" charset="0"/>
                        </a:rPr>
                        <a:t>    special_event se</a:t>
                      </a:r>
                    </a:p>
                    <a:p>
                      <a:r>
                        <a:rPr lang="vi-VN" sz="2200" b="0" dirty="0">
                          <a:solidFill>
                            <a:schemeClr val="tx1"/>
                          </a:solidFill>
                          <a:latin typeface="Muli Bold" panose="020B0604020202020204" charset="0"/>
                          <a:cs typeface="Times New Roman" panose="02020603050405020304" pitchFamily="18" charset="0"/>
                        </a:rPr>
                        <a:t>LEFT JOIN </a:t>
                      </a:r>
                    </a:p>
                    <a:p>
                      <a:r>
                        <a:rPr lang="vi-VN" sz="2200" b="0" dirty="0">
                          <a:solidFill>
                            <a:schemeClr val="tx1"/>
                          </a:solidFill>
                          <a:latin typeface="Muli Bold" panose="020B0604020202020204" charset="0"/>
                          <a:cs typeface="Times New Roman" panose="02020603050405020304" pitchFamily="18" charset="0"/>
                        </a:rPr>
                        <a:t>    schedule s ON se.schedule = s.timeshift AND se.date = s.date</a:t>
                      </a:r>
                    </a:p>
                    <a:p>
                      <a:r>
                        <a:rPr lang="vi-VN" sz="2200" b="0" dirty="0">
                          <a:solidFill>
                            <a:schemeClr val="tx1"/>
                          </a:solidFill>
                          <a:latin typeface="Muli Bold" panose="020B0604020202020204" charset="0"/>
                          <a:cs typeface="Times New Roman" panose="02020603050405020304" pitchFamily="18" charset="0"/>
                        </a:rPr>
                        <a:t>LEFT JOIN </a:t>
                      </a:r>
                    </a:p>
                    <a:p>
                      <a:r>
                        <a:rPr lang="vi-VN" sz="2200" b="0" dirty="0">
                          <a:solidFill>
                            <a:schemeClr val="tx1"/>
                          </a:solidFill>
                          <a:latin typeface="Muli Bold" panose="020B0604020202020204" charset="0"/>
                          <a:cs typeface="Times New Roman" panose="02020603050405020304" pitchFamily="18" charset="0"/>
                        </a:rPr>
                        <a:t>    librarian l ON s.librarian_id = l.librarian_id</a:t>
                      </a:r>
                      <a:r>
                        <a:rPr lang="en-US" sz="2200" b="0" dirty="0">
                          <a:solidFill>
                            <a:schemeClr val="tx1"/>
                          </a:solidFill>
                          <a:latin typeface="Muli Bold" panose="020B0604020202020204"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3015138"/>
                  </a:ext>
                </a:extLst>
              </a:tr>
            </a:tbl>
          </a:graphicData>
        </a:graphic>
      </p:graphicFrame>
    </p:spTree>
    <p:extLst>
      <p:ext uri="{BB962C8B-B14F-4D97-AF65-F5344CB8AC3E}">
        <p14:creationId xmlns:p14="http://schemas.microsoft.com/office/powerpoint/2010/main" val="29601370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grpSp>
        <p:nvGrpSpPr>
          <p:cNvPr id="3" name="Group 3"/>
          <p:cNvGrpSpPr/>
          <p:nvPr/>
        </p:nvGrpSpPr>
        <p:grpSpPr>
          <a:xfrm>
            <a:off x="905495" y="266958"/>
            <a:ext cx="16439375" cy="1392363"/>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446217" y="427011"/>
            <a:ext cx="13395565" cy="1243930"/>
          </a:xfrm>
          <a:prstGeom prst="rect">
            <a:avLst/>
          </a:prstGeom>
        </p:spPr>
        <p:txBody>
          <a:bodyPr lIns="0" tIns="0" rIns="0" bIns="0" rtlCol="0" anchor="t">
            <a:spAutoFit/>
          </a:bodyPr>
          <a:lstStyle/>
          <a:p>
            <a:pPr algn="ctr">
              <a:lnSpc>
                <a:spcPts val="9720"/>
              </a:lnSpc>
            </a:pPr>
            <a:r>
              <a:rPr lang="en-US" sz="8100" dirty="0">
                <a:solidFill>
                  <a:srgbClr val="003EA8"/>
                </a:solidFill>
                <a:latin typeface="Muli Bold"/>
              </a:rPr>
              <a:t>2) </a:t>
            </a:r>
            <a:r>
              <a:rPr lang="en-US" sz="8100" dirty="0" err="1">
                <a:solidFill>
                  <a:srgbClr val="003EA8"/>
                </a:solidFill>
                <a:latin typeface="Muli Bold"/>
              </a:rPr>
              <a:t>Các</a:t>
            </a:r>
            <a:r>
              <a:rPr lang="en-US" sz="8100" dirty="0">
                <a:solidFill>
                  <a:srgbClr val="003EA8"/>
                </a:solidFill>
                <a:latin typeface="Muli Bold"/>
              </a:rPr>
              <a:t> </a:t>
            </a:r>
            <a:r>
              <a:rPr lang="en-US" sz="8100" dirty="0" err="1">
                <a:solidFill>
                  <a:srgbClr val="003EA8"/>
                </a:solidFill>
                <a:latin typeface="Muli Bold"/>
              </a:rPr>
              <a:t>câu</a:t>
            </a:r>
            <a:r>
              <a:rPr lang="en-US" sz="8100" dirty="0">
                <a:solidFill>
                  <a:srgbClr val="003EA8"/>
                </a:solidFill>
                <a:latin typeface="Muli Bold"/>
              </a:rPr>
              <a:t> </a:t>
            </a:r>
            <a:r>
              <a:rPr lang="en-US" sz="8100" dirty="0" err="1">
                <a:solidFill>
                  <a:srgbClr val="003EA8"/>
                </a:solidFill>
                <a:latin typeface="Muli Bold"/>
              </a:rPr>
              <a:t>lệnh</a:t>
            </a:r>
            <a:r>
              <a:rPr lang="en-US" sz="8100" dirty="0">
                <a:solidFill>
                  <a:srgbClr val="003EA8"/>
                </a:solidFill>
                <a:latin typeface="Muli Bold"/>
              </a:rPr>
              <a:t> </a:t>
            </a:r>
            <a:r>
              <a:rPr lang="en-US" sz="8100" dirty="0" err="1">
                <a:solidFill>
                  <a:srgbClr val="003EA8"/>
                </a:solidFill>
                <a:latin typeface="Muli Bold"/>
              </a:rPr>
              <a:t>truy</a:t>
            </a:r>
            <a:r>
              <a:rPr lang="en-US" sz="8100" dirty="0">
                <a:solidFill>
                  <a:srgbClr val="003EA8"/>
                </a:solidFill>
                <a:latin typeface="Muli Bold"/>
              </a:rPr>
              <a:t> </a:t>
            </a:r>
            <a:r>
              <a:rPr lang="en-US" sz="8100" dirty="0" err="1">
                <a:solidFill>
                  <a:srgbClr val="003EA8"/>
                </a:solidFill>
                <a:latin typeface="Muli Bold"/>
              </a:rPr>
              <a:t>vấn</a:t>
            </a:r>
            <a:endParaRPr lang="en-US" sz="8100" dirty="0">
              <a:solidFill>
                <a:srgbClr val="003EA8"/>
              </a:solidFill>
              <a:latin typeface="Muli Bold"/>
            </a:endParaRPr>
          </a:p>
        </p:txBody>
      </p:sp>
      <p:graphicFrame>
        <p:nvGraphicFramePr>
          <p:cNvPr id="18" name="Bảng 17">
            <a:extLst>
              <a:ext uri="{FF2B5EF4-FFF2-40B4-BE49-F238E27FC236}">
                <a16:creationId xmlns:a16="http://schemas.microsoft.com/office/drawing/2014/main" id="{FDBBAADB-9AAD-149B-0F12-9E4097345F22}"/>
              </a:ext>
            </a:extLst>
          </p:cNvPr>
          <p:cNvGraphicFramePr>
            <a:graphicFrameLocks noGrp="1"/>
          </p:cNvGraphicFramePr>
          <p:nvPr>
            <p:extLst>
              <p:ext uri="{D42A27DB-BD31-4B8C-83A1-F6EECF244321}">
                <p14:modId xmlns:p14="http://schemas.microsoft.com/office/powerpoint/2010/main" val="3419479451"/>
              </p:ext>
            </p:extLst>
          </p:nvPr>
        </p:nvGraphicFramePr>
        <p:xfrm>
          <a:off x="905495" y="2130497"/>
          <a:ext cx="16439376" cy="6644640"/>
        </p:xfrm>
        <a:graphic>
          <a:graphicData uri="http://schemas.openxmlformats.org/drawingml/2006/table">
            <a:tbl>
              <a:tblPr firstRow="1" bandRow="1">
                <a:tableStyleId>{073A0DAA-6AF3-43AB-8588-CEC1D06C72B9}</a:tableStyleId>
              </a:tblPr>
              <a:tblGrid>
                <a:gridCol w="8219688">
                  <a:extLst>
                    <a:ext uri="{9D8B030D-6E8A-4147-A177-3AD203B41FA5}">
                      <a16:colId xmlns:a16="http://schemas.microsoft.com/office/drawing/2014/main" val="2230093315"/>
                    </a:ext>
                  </a:extLst>
                </a:gridCol>
                <a:gridCol w="8219688">
                  <a:extLst>
                    <a:ext uri="{9D8B030D-6E8A-4147-A177-3AD203B41FA5}">
                      <a16:colId xmlns:a16="http://schemas.microsoft.com/office/drawing/2014/main" val="1726184142"/>
                    </a:ext>
                  </a:extLst>
                </a:gridCol>
              </a:tblGrid>
              <a:tr h="4166270">
                <a:tc>
                  <a:txBody>
                    <a:bodyPr/>
                    <a:lstStyle/>
                    <a:p>
                      <a:r>
                        <a:rPr lang="en-US" sz="2600" b="1" dirty="0">
                          <a:solidFill>
                            <a:schemeClr val="tx1"/>
                          </a:solidFill>
                          <a:latin typeface="Muli Bold" panose="020B0604020202020204" charset="0"/>
                          <a:cs typeface="Times New Roman" panose="02020603050405020304" pitchFamily="18" charset="0"/>
                        </a:rPr>
                        <a:t>2</a:t>
                      </a:r>
                      <a:r>
                        <a:rPr lang="vi-VN" sz="2600" b="1" dirty="0">
                          <a:solidFill>
                            <a:schemeClr val="tx1"/>
                          </a:solidFill>
                          <a:latin typeface="Muli Bold" panose="020B0604020202020204" charset="0"/>
                          <a:cs typeface="Times New Roman" panose="02020603050405020304" pitchFamily="18" charset="0"/>
                        </a:rPr>
                        <a:t>3</a:t>
                      </a:r>
                      <a:r>
                        <a:rPr lang="en-US" sz="2600" b="1" dirty="0">
                          <a:solidFill>
                            <a:schemeClr val="tx1"/>
                          </a:solidFill>
                          <a:latin typeface="Muli Bold" panose="020B0604020202020204" charset="0"/>
                          <a:cs typeface="Times New Roman" panose="02020603050405020304" pitchFamily="18" charset="0"/>
                        </a:rPr>
                        <a:t>. </a:t>
                      </a:r>
                      <a:r>
                        <a:rPr lang="vi-VN" sz="2600" b="1" dirty="0">
                          <a:solidFill>
                            <a:schemeClr val="tx1"/>
                          </a:solidFill>
                          <a:latin typeface="Muli Bold" panose="020B0604020202020204" charset="0"/>
                          <a:cs typeface="Times New Roman" panose="02020603050405020304" pitchFamily="18" charset="0"/>
                        </a:rPr>
                        <a:t>Truy vấn tìm các thủ thư có lịch làm việc trong phòng tự học và đọc sách vào một ngày cụ thể</a:t>
                      </a:r>
                      <a:endParaRPr lang="vi-VN" sz="26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SELECT</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l.librarian_id</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l.first_name</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l.last_name</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s.room_id</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ssr.room_number</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s.date</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s.timeshift</a:t>
                      </a:r>
                      <a:endParaRPr lang="vi-VN" sz="22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FROM</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librarian</a:t>
                      </a:r>
                      <a:r>
                        <a:rPr lang="vi-VN" sz="2200" b="0" dirty="0">
                          <a:solidFill>
                            <a:schemeClr val="tx1"/>
                          </a:solidFill>
                          <a:latin typeface="Muli Bold" panose="020B0604020202020204" charset="0"/>
                          <a:cs typeface="Times New Roman" panose="02020603050405020304" pitchFamily="18" charset="0"/>
                        </a:rPr>
                        <a:t> l</a:t>
                      </a:r>
                    </a:p>
                    <a:p>
                      <a:r>
                        <a:rPr lang="vi-VN" sz="2200" b="0" dirty="0" err="1">
                          <a:solidFill>
                            <a:schemeClr val="tx1"/>
                          </a:solidFill>
                          <a:latin typeface="Muli Bold" panose="020B0604020202020204" charset="0"/>
                          <a:cs typeface="Times New Roman" panose="02020603050405020304" pitchFamily="18" charset="0"/>
                        </a:rPr>
                        <a:t>JOIN</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schedule</a:t>
                      </a:r>
                      <a:r>
                        <a:rPr lang="vi-VN" sz="2200" b="0" dirty="0">
                          <a:solidFill>
                            <a:schemeClr val="tx1"/>
                          </a:solidFill>
                          <a:latin typeface="Muli Bold" panose="020B0604020202020204" charset="0"/>
                          <a:cs typeface="Times New Roman" panose="02020603050405020304" pitchFamily="18" charset="0"/>
                        </a:rPr>
                        <a:t> s </a:t>
                      </a:r>
                      <a:r>
                        <a:rPr lang="vi-VN" sz="2200" b="0" dirty="0" err="1">
                          <a:solidFill>
                            <a:schemeClr val="tx1"/>
                          </a:solidFill>
                          <a:latin typeface="Muli Bold" panose="020B0604020202020204" charset="0"/>
                          <a:cs typeface="Times New Roman" panose="02020603050405020304" pitchFamily="18" charset="0"/>
                        </a:rPr>
                        <a:t>ON</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l.librarian_id</a:t>
                      </a:r>
                      <a:r>
                        <a:rPr lang="vi-VN" sz="2200" b="0" dirty="0">
                          <a:solidFill>
                            <a:schemeClr val="tx1"/>
                          </a:solidFill>
                          <a:latin typeface="Muli Bold" panose="020B0604020202020204" charset="0"/>
                          <a:cs typeface="Times New Roman" panose="02020603050405020304" pitchFamily="18" charset="0"/>
                        </a:rPr>
                        <a:t> = </a:t>
                      </a:r>
                      <a:r>
                        <a:rPr lang="vi-VN" sz="2200" b="0" dirty="0" err="1">
                          <a:solidFill>
                            <a:schemeClr val="tx1"/>
                          </a:solidFill>
                          <a:latin typeface="Muli Bold" panose="020B0604020202020204" charset="0"/>
                          <a:cs typeface="Times New Roman" panose="02020603050405020304" pitchFamily="18" charset="0"/>
                        </a:rPr>
                        <a:t>s.librarian_id</a:t>
                      </a:r>
                      <a:endParaRPr lang="vi-VN" sz="22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JOIN</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self_study_and_reading_room</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ssr</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ON</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s.room_id</a:t>
                      </a:r>
                      <a:r>
                        <a:rPr lang="vi-VN" sz="2200" b="0" dirty="0">
                          <a:solidFill>
                            <a:schemeClr val="tx1"/>
                          </a:solidFill>
                          <a:latin typeface="Muli Bold" panose="020B0604020202020204" charset="0"/>
                          <a:cs typeface="Times New Roman" panose="02020603050405020304" pitchFamily="18" charset="0"/>
                        </a:rPr>
                        <a:t> = </a:t>
                      </a:r>
                      <a:r>
                        <a:rPr lang="vi-VN" sz="2200" b="0" dirty="0" err="1">
                          <a:solidFill>
                            <a:schemeClr val="tx1"/>
                          </a:solidFill>
                          <a:latin typeface="Muli Bold" panose="020B0604020202020204" charset="0"/>
                          <a:cs typeface="Times New Roman" panose="02020603050405020304" pitchFamily="18" charset="0"/>
                        </a:rPr>
                        <a:t>ssr.room_id</a:t>
                      </a:r>
                      <a:endParaRPr lang="vi-VN" sz="22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WHERE</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s.date</a:t>
                      </a:r>
                      <a:r>
                        <a:rPr lang="vi-VN" sz="2200" b="0" dirty="0">
                          <a:solidFill>
                            <a:schemeClr val="tx1"/>
                          </a:solidFill>
                          <a:latin typeface="Muli Bold" panose="020B0604020202020204" charset="0"/>
                          <a:cs typeface="Times New Roman" panose="02020603050405020304" pitchFamily="18" charset="0"/>
                        </a:rPr>
                        <a:t> = '2023-12-15';</a:t>
                      </a:r>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600" b="1" dirty="0">
                          <a:solidFill>
                            <a:schemeClr val="tx1"/>
                          </a:solidFill>
                          <a:latin typeface="Muli Bold" panose="020B0604020202020204" charset="0"/>
                          <a:cs typeface="Times New Roman" panose="02020603050405020304" pitchFamily="18" charset="0"/>
                        </a:rPr>
                        <a:t>2</a:t>
                      </a:r>
                      <a:r>
                        <a:rPr lang="vi-VN" sz="2600" b="1" dirty="0">
                          <a:solidFill>
                            <a:schemeClr val="tx1"/>
                          </a:solidFill>
                          <a:latin typeface="Muli Bold" panose="020B0604020202020204" charset="0"/>
                          <a:cs typeface="Times New Roman" panose="02020603050405020304" pitchFamily="18" charset="0"/>
                        </a:rPr>
                        <a:t>4</a:t>
                      </a:r>
                      <a:r>
                        <a:rPr lang="en-US" sz="2600" b="1" dirty="0">
                          <a:solidFill>
                            <a:schemeClr val="tx1"/>
                          </a:solidFill>
                          <a:latin typeface="Muli Bold" panose="020B0604020202020204" charset="0"/>
                          <a:cs typeface="Times New Roman" panose="02020603050405020304" pitchFamily="18" charset="0"/>
                        </a:rPr>
                        <a:t>. </a:t>
                      </a:r>
                      <a:r>
                        <a:rPr lang="vi-VN" sz="2600" b="1" dirty="0">
                          <a:solidFill>
                            <a:schemeClr val="tx1"/>
                          </a:solidFill>
                          <a:latin typeface="Muli Bold" panose="020B0604020202020204" charset="0"/>
                          <a:cs typeface="Times New Roman" panose="02020603050405020304" pitchFamily="18" charset="0"/>
                        </a:rPr>
                        <a:t>Truy vấn danh sách các phòng tự học và đọc sách có số lượng người hiện tại vượt quá sức chứa tối đa, cùng với chi tiết thủ thư phụ trách</a:t>
                      </a:r>
                      <a:endParaRPr lang="vi-VN" sz="26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SELECT</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ssr.room_id</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ssr.room_number</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ssr.current_attendant</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ssr.max_capacity</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l.librarian_id</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l.first_name</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l.last_name</a:t>
                      </a:r>
                      <a:endParaRPr lang="vi-VN" sz="22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FROM</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self_study_and_reading_room</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ssr</a:t>
                      </a:r>
                      <a:endParaRPr lang="vi-VN" sz="22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JOIN</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schedule</a:t>
                      </a:r>
                      <a:r>
                        <a:rPr lang="vi-VN" sz="2200" b="0" dirty="0">
                          <a:solidFill>
                            <a:schemeClr val="tx1"/>
                          </a:solidFill>
                          <a:latin typeface="Muli Bold" panose="020B0604020202020204" charset="0"/>
                          <a:cs typeface="Times New Roman" panose="02020603050405020304" pitchFamily="18" charset="0"/>
                        </a:rPr>
                        <a:t> s </a:t>
                      </a:r>
                      <a:r>
                        <a:rPr lang="vi-VN" sz="2200" b="0" dirty="0" err="1">
                          <a:solidFill>
                            <a:schemeClr val="tx1"/>
                          </a:solidFill>
                          <a:latin typeface="Muli Bold" panose="020B0604020202020204" charset="0"/>
                          <a:cs typeface="Times New Roman" panose="02020603050405020304" pitchFamily="18" charset="0"/>
                        </a:rPr>
                        <a:t>ON</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ssr.room_id</a:t>
                      </a:r>
                      <a:r>
                        <a:rPr lang="vi-VN" sz="2200" b="0" dirty="0">
                          <a:solidFill>
                            <a:schemeClr val="tx1"/>
                          </a:solidFill>
                          <a:latin typeface="Muli Bold" panose="020B0604020202020204" charset="0"/>
                          <a:cs typeface="Times New Roman" panose="02020603050405020304" pitchFamily="18" charset="0"/>
                        </a:rPr>
                        <a:t> = </a:t>
                      </a:r>
                      <a:r>
                        <a:rPr lang="vi-VN" sz="2200" b="0" dirty="0" err="1">
                          <a:solidFill>
                            <a:schemeClr val="tx1"/>
                          </a:solidFill>
                          <a:latin typeface="Muli Bold" panose="020B0604020202020204" charset="0"/>
                          <a:cs typeface="Times New Roman" panose="02020603050405020304" pitchFamily="18" charset="0"/>
                        </a:rPr>
                        <a:t>s.room_id</a:t>
                      </a:r>
                      <a:endParaRPr lang="vi-VN" sz="22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JOIN</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librarian</a:t>
                      </a:r>
                      <a:r>
                        <a:rPr lang="vi-VN" sz="2200" b="0" dirty="0">
                          <a:solidFill>
                            <a:schemeClr val="tx1"/>
                          </a:solidFill>
                          <a:latin typeface="Muli Bold" panose="020B0604020202020204" charset="0"/>
                          <a:cs typeface="Times New Roman" panose="02020603050405020304" pitchFamily="18" charset="0"/>
                        </a:rPr>
                        <a:t> l </a:t>
                      </a:r>
                      <a:r>
                        <a:rPr lang="vi-VN" sz="2200" b="0" dirty="0" err="1">
                          <a:solidFill>
                            <a:schemeClr val="tx1"/>
                          </a:solidFill>
                          <a:latin typeface="Muli Bold" panose="020B0604020202020204" charset="0"/>
                          <a:cs typeface="Times New Roman" panose="02020603050405020304" pitchFamily="18" charset="0"/>
                        </a:rPr>
                        <a:t>ON</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s.librarian_id</a:t>
                      </a:r>
                      <a:r>
                        <a:rPr lang="vi-VN" sz="2200" b="0" dirty="0">
                          <a:solidFill>
                            <a:schemeClr val="tx1"/>
                          </a:solidFill>
                          <a:latin typeface="Muli Bold" panose="020B0604020202020204" charset="0"/>
                          <a:cs typeface="Times New Roman" panose="02020603050405020304" pitchFamily="18" charset="0"/>
                        </a:rPr>
                        <a:t> = </a:t>
                      </a:r>
                      <a:r>
                        <a:rPr lang="vi-VN" sz="2200" b="0" dirty="0" err="1">
                          <a:solidFill>
                            <a:schemeClr val="tx1"/>
                          </a:solidFill>
                          <a:latin typeface="Muli Bold" panose="020B0604020202020204" charset="0"/>
                          <a:cs typeface="Times New Roman" panose="02020603050405020304" pitchFamily="18" charset="0"/>
                        </a:rPr>
                        <a:t>l.librarian_id</a:t>
                      </a:r>
                      <a:endParaRPr lang="vi-VN" sz="22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WHERE</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ssr.current_attendant</a:t>
                      </a:r>
                      <a:r>
                        <a:rPr lang="vi-VN" sz="2200" b="0" dirty="0">
                          <a:solidFill>
                            <a:schemeClr val="tx1"/>
                          </a:solidFill>
                          <a:latin typeface="Muli Bold" panose="020B0604020202020204" charset="0"/>
                          <a:cs typeface="Times New Roman" panose="02020603050405020304" pitchFamily="18" charset="0"/>
                        </a:rPr>
                        <a:t> &gt; </a:t>
                      </a:r>
                      <a:r>
                        <a:rPr lang="vi-VN" sz="2200" b="0" dirty="0" err="1">
                          <a:solidFill>
                            <a:schemeClr val="tx1"/>
                          </a:solidFill>
                          <a:latin typeface="Muli Bold" panose="020B0604020202020204" charset="0"/>
                          <a:cs typeface="Times New Roman" panose="02020603050405020304" pitchFamily="18" charset="0"/>
                        </a:rPr>
                        <a:t>ssr.max_capacity</a:t>
                      </a:r>
                      <a:r>
                        <a:rPr lang="vi-VN" sz="2200" b="0" dirty="0">
                          <a:solidFill>
                            <a:schemeClr val="tx1"/>
                          </a:solidFill>
                          <a:latin typeface="Muli Bold" panose="020B0604020202020204" charset="0"/>
                          <a:cs typeface="Times New Roman" panose="02020603050405020304" pitchFamily="18" charset="0"/>
                        </a:rPr>
                        <a:t>;</a:t>
                      </a:r>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3015138"/>
                  </a:ext>
                </a:extLst>
              </a:tr>
            </a:tbl>
          </a:graphicData>
        </a:graphic>
      </p:graphicFrame>
    </p:spTree>
    <p:extLst>
      <p:ext uri="{BB962C8B-B14F-4D97-AF65-F5344CB8AC3E}">
        <p14:creationId xmlns:p14="http://schemas.microsoft.com/office/powerpoint/2010/main" val="9565891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7" name="Group 7"/>
          <p:cNvGrpSpPr/>
          <p:nvPr/>
        </p:nvGrpSpPr>
        <p:grpSpPr>
          <a:xfrm>
            <a:off x="926069" y="2886849"/>
            <a:ext cx="16424671" cy="5761851"/>
            <a:chOff x="0" y="0"/>
            <a:chExt cx="3049118" cy="2104453"/>
          </a:xfrm>
        </p:grpSpPr>
        <p:sp>
          <p:nvSpPr>
            <p:cNvPr id="8" name="Freeform 8"/>
            <p:cNvSpPr/>
            <p:nvPr/>
          </p:nvSpPr>
          <p:spPr>
            <a:xfrm>
              <a:off x="0" y="0"/>
              <a:ext cx="3049118" cy="2104453"/>
            </a:xfrm>
            <a:custGeom>
              <a:avLst/>
              <a:gdLst/>
              <a:ahLst/>
              <a:cxnLst/>
              <a:rect l="l" t="t" r="r" b="b"/>
              <a:pathLst>
                <a:path w="3049118" h="2104453">
                  <a:moveTo>
                    <a:pt x="0" y="0"/>
                  </a:moveTo>
                  <a:lnTo>
                    <a:pt x="3049118" y="0"/>
                  </a:lnTo>
                  <a:lnTo>
                    <a:pt x="3049118" y="2104453"/>
                  </a:lnTo>
                  <a:lnTo>
                    <a:pt x="0" y="2104453"/>
                  </a:lnTo>
                  <a:close/>
                </a:path>
              </a:pathLst>
            </a:custGeom>
            <a:solidFill>
              <a:srgbClr val="FFFFFF"/>
            </a:solidFill>
          </p:spPr>
          <p:txBody>
            <a:bodyPr/>
            <a:lstStyle/>
            <a:p>
              <a:endParaRPr lang="en-US" dirty="0"/>
            </a:p>
          </p:txBody>
        </p:sp>
      </p:grpSp>
      <p:sp>
        <p:nvSpPr>
          <p:cNvPr id="10" name="Freeform 10"/>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9908900" y="3235000"/>
            <a:ext cx="121908" cy="12190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3" name="Group 13"/>
          <p:cNvGrpSpPr/>
          <p:nvPr/>
        </p:nvGrpSpPr>
        <p:grpSpPr>
          <a:xfrm>
            <a:off x="10055579" y="7995212"/>
            <a:ext cx="121908" cy="121908"/>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5" name="TextBox 15"/>
          <p:cNvSpPr txBox="1"/>
          <p:nvPr/>
        </p:nvSpPr>
        <p:spPr>
          <a:xfrm>
            <a:off x="3343782" y="924697"/>
            <a:ext cx="11600436" cy="1371600"/>
          </a:xfrm>
          <a:prstGeom prst="rect">
            <a:avLst/>
          </a:prstGeom>
        </p:spPr>
        <p:txBody>
          <a:bodyPr lIns="0" tIns="0" rIns="0" bIns="0" rtlCol="0" anchor="t">
            <a:spAutoFit/>
          </a:bodyPr>
          <a:lstStyle/>
          <a:p>
            <a:pPr algn="ctr">
              <a:lnSpc>
                <a:spcPts val="10800"/>
              </a:lnSpc>
            </a:pPr>
            <a:r>
              <a:rPr lang="en-US" sz="9000" dirty="0" err="1">
                <a:solidFill>
                  <a:srgbClr val="003EA8"/>
                </a:solidFill>
                <a:latin typeface="Muli Bold"/>
              </a:rPr>
              <a:t>Nội</a:t>
            </a:r>
            <a:r>
              <a:rPr lang="en-US" sz="9000" dirty="0">
                <a:solidFill>
                  <a:srgbClr val="003EA8"/>
                </a:solidFill>
                <a:latin typeface="Muli Bold"/>
              </a:rPr>
              <a:t> dung</a:t>
            </a:r>
          </a:p>
        </p:txBody>
      </p:sp>
      <p:sp>
        <p:nvSpPr>
          <p:cNvPr id="16" name="Freeform 16"/>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7" name="Group 17"/>
          <p:cNvGrpSpPr/>
          <p:nvPr/>
        </p:nvGrpSpPr>
        <p:grpSpPr>
          <a:xfrm>
            <a:off x="1585924" y="5021411"/>
            <a:ext cx="14986607" cy="3147141"/>
            <a:chOff x="15547" y="2956194"/>
            <a:chExt cx="19938598" cy="3677780"/>
          </a:xfrm>
        </p:grpSpPr>
        <p:sp>
          <p:nvSpPr>
            <p:cNvPr id="19" name="TextBox 19"/>
            <p:cNvSpPr txBox="1"/>
            <p:nvPr/>
          </p:nvSpPr>
          <p:spPr>
            <a:xfrm>
              <a:off x="58995" y="5847434"/>
              <a:ext cx="16739490" cy="786540"/>
            </a:xfrm>
            <a:prstGeom prst="rect">
              <a:avLst/>
            </a:prstGeom>
          </p:spPr>
          <p:txBody>
            <a:bodyPr wrap="square" lIns="0" tIns="0" rIns="0" bIns="0" rtlCol="0" anchor="t">
              <a:spAutoFit/>
            </a:bodyPr>
            <a:lstStyle/>
            <a:p>
              <a:pPr algn="l">
                <a:lnSpc>
                  <a:spcPts val="4550"/>
                </a:lnSpc>
              </a:pPr>
              <a:r>
                <a:rPr lang="en-US" sz="4400" dirty="0">
                  <a:solidFill>
                    <a:srgbClr val="003EA8"/>
                  </a:solidFill>
                  <a:latin typeface="Muli Bold"/>
                </a:rPr>
                <a:t>V. </a:t>
              </a:r>
              <a:r>
                <a:rPr lang="en-US" sz="4400" dirty="0" err="1">
                  <a:solidFill>
                    <a:srgbClr val="003EA8"/>
                  </a:solidFill>
                  <a:latin typeface="Muli Bold"/>
                </a:rPr>
                <a:t>Chạy</a:t>
              </a:r>
              <a:r>
                <a:rPr lang="en-US" sz="4400" dirty="0">
                  <a:solidFill>
                    <a:srgbClr val="003EA8"/>
                  </a:solidFill>
                  <a:latin typeface="Muli Bold"/>
                </a:rPr>
                <a:t> </a:t>
              </a:r>
              <a:r>
                <a:rPr lang="en-US" sz="4400" dirty="0" err="1">
                  <a:solidFill>
                    <a:srgbClr val="003EA8"/>
                  </a:solidFill>
                  <a:latin typeface="Muli Bold"/>
                </a:rPr>
                <a:t>thử</a:t>
              </a:r>
              <a:r>
                <a:rPr lang="en-US" sz="4400" dirty="0">
                  <a:solidFill>
                    <a:srgbClr val="003EA8"/>
                  </a:solidFill>
                  <a:latin typeface="Muli Bold"/>
                </a:rPr>
                <a:t> </a:t>
              </a:r>
              <a:r>
                <a:rPr lang="en-US" sz="4400" dirty="0" err="1">
                  <a:solidFill>
                    <a:srgbClr val="003EA8"/>
                  </a:solidFill>
                  <a:latin typeface="Muli Bold"/>
                </a:rPr>
                <a:t>nghiệm</a:t>
              </a:r>
              <a:r>
                <a:rPr lang="en-US" sz="4400" dirty="0">
                  <a:solidFill>
                    <a:srgbClr val="003EA8"/>
                  </a:solidFill>
                  <a:latin typeface="Muli Bold"/>
                </a:rPr>
                <a:t> </a:t>
              </a:r>
              <a:r>
                <a:rPr lang="en-US" sz="4400" dirty="0" err="1">
                  <a:solidFill>
                    <a:srgbClr val="003EA8"/>
                  </a:solidFill>
                  <a:latin typeface="Muli Bold"/>
                </a:rPr>
                <a:t>sản</a:t>
              </a:r>
              <a:r>
                <a:rPr lang="en-US" sz="4400" dirty="0">
                  <a:solidFill>
                    <a:srgbClr val="003EA8"/>
                  </a:solidFill>
                  <a:latin typeface="Muli Bold"/>
                </a:rPr>
                <a:t> </a:t>
              </a:r>
              <a:r>
                <a:rPr lang="en-US" sz="4400" dirty="0" err="1">
                  <a:solidFill>
                    <a:srgbClr val="003EA8"/>
                  </a:solidFill>
                  <a:latin typeface="Muli Bold"/>
                </a:rPr>
                <a:t>phẩm</a:t>
              </a:r>
              <a:r>
                <a:rPr lang="en-US" sz="4400" dirty="0">
                  <a:solidFill>
                    <a:srgbClr val="003EA8"/>
                  </a:solidFill>
                  <a:latin typeface="Muli Bold"/>
                </a:rPr>
                <a:t> </a:t>
              </a:r>
            </a:p>
          </p:txBody>
        </p:sp>
        <p:sp>
          <p:nvSpPr>
            <p:cNvPr id="21" name="TextBox 21"/>
            <p:cNvSpPr txBox="1"/>
            <p:nvPr/>
          </p:nvSpPr>
          <p:spPr>
            <a:xfrm>
              <a:off x="15547" y="4101742"/>
              <a:ext cx="19938598" cy="1573080"/>
            </a:xfrm>
            <a:prstGeom prst="rect">
              <a:avLst/>
            </a:prstGeom>
          </p:spPr>
          <p:txBody>
            <a:bodyPr wrap="square" lIns="0" tIns="0" rIns="0" bIns="0" rtlCol="0" anchor="t">
              <a:spAutoFit/>
            </a:bodyPr>
            <a:lstStyle/>
            <a:p>
              <a:pPr algn="l">
                <a:lnSpc>
                  <a:spcPts val="4550"/>
                </a:lnSpc>
              </a:pPr>
              <a:r>
                <a:rPr lang="en-US" sz="4400" dirty="0">
                  <a:solidFill>
                    <a:srgbClr val="003EA8"/>
                  </a:solidFill>
                  <a:latin typeface="Muli Bold"/>
                </a:rPr>
                <a:t>IV. </a:t>
              </a:r>
              <a:r>
                <a:rPr lang="en-US" sz="4400" dirty="0" err="1">
                  <a:solidFill>
                    <a:srgbClr val="003EA8"/>
                  </a:solidFill>
                  <a:latin typeface="Muli Bold"/>
                </a:rPr>
                <a:t>Giới</a:t>
              </a:r>
              <a:r>
                <a:rPr lang="en-US" sz="4400" dirty="0">
                  <a:solidFill>
                    <a:srgbClr val="003EA8"/>
                  </a:solidFill>
                  <a:latin typeface="Muli Bold"/>
                </a:rPr>
                <a:t> </a:t>
              </a:r>
              <a:r>
                <a:rPr lang="en-US" sz="4400" dirty="0" err="1">
                  <a:solidFill>
                    <a:srgbClr val="003EA8"/>
                  </a:solidFill>
                  <a:latin typeface="Muli Bold"/>
                </a:rPr>
                <a:t>thiệu</a:t>
              </a:r>
              <a:r>
                <a:rPr lang="en-US" sz="4400" dirty="0">
                  <a:solidFill>
                    <a:srgbClr val="003EA8"/>
                  </a:solidFill>
                  <a:latin typeface="Muli Bold"/>
                </a:rPr>
                <a:t> </a:t>
              </a:r>
              <a:r>
                <a:rPr lang="en-US" sz="4400" dirty="0" err="1">
                  <a:solidFill>
                    <a:srgbClr val="003EA8"/>
                  </a:solidFill>
                  <a:latin typeface="Muli Bold"/>
                </a:rPr>
                <a:t>cơ</a:t>
              </a:r>
              <a:r>
                <a:rPr lang="en-US" sz="4400" dirty="0">
                  <a:solidFill>
                    <a:srgbClr val="003EA8"/>
                  </a:solidFill>
                  <a:latin typeface="Muli Bold"/>
                </a:rPr>
                <a:t> </a:t>
              </a:r>
              <a:r>
                <a:rPr lang="en-US" sz="4400" dirty="0" err="1">
                  <a:solidFill>
                    <a:srgbClr val="003EA8"/>
                  </a:solidFill>
                  <a:latin typeface="Muli Bold"/>
                </a:rPr>
                <a:t>sở</a:t>
              </a:r>
              <a:r>
                <a:rPr lang="en-US" sz="4400" dirty="0">
                  <a:solidFill>
                    <a:srgbClr val="003EA8"/>
                  </a:solidFill>
                  <a:latin typeface="Muli Bold"/>
                </a:rPr>
                <a:t> </a:t>
              </a:r>
              <a:r>
                <a:rPr lang="en-US" sz="4400" dirty="0" err="1">
                  <a:solidFill>
                    <a:srgbClr val="003EA8"/>
                  </a:solidFill>
                  <a:latin typeface="Muli Bold"/>
                </a:rPr>
                <a:t>dữ</a:t>
              </a:r>
              <a:r>
                <a:rPr lang="en-US" sz="4400" dirty="0">
                  <a:solidFill>
                    <a:srgbClr val="003EA8"/>
                  </a:solidFill>
                  <a:latin typeface="Muli Bold"/>
                </a:rPr>
                <a:t> </a:t>
              </a:r>
              <a:r>
                <a:rPr lang="en-US" sz="4400" dirty="0" err="1">
                  <a:solidFill>
                    <a:srgbClr val="003EA8"/>
                  </a:solidFill>
                  <a:latin typeface="Muli Bold"/>
                </a:rPr>
                <a:t>liệu</a:t>
              </a:r>
              <a:r>
                <a:rPr lang="en-US" sz="4400" dirty="0">
                  <a:solidFill>
                    <a:srgbClr val="003EA8"/>
                  </a:solidFill>
                  <a:latin typeface="Muli Bold"/>
                </a:rPr>
                <a:t> </a:t>
              </a:r>
              <a:r>
                <a:rPr lang="en-US" sz="4400" dirty="0" err="1">
                  <a:solidFill>
                    <a:srgbClr val="003EA8"/>
                  </a:solidFill>
                  <a:latin typeface="Muli Bold"/>
                </a:rPr>
                <a:t>và</a:t>
              </a:r>
              <a:r>
                <a:rPr lang="en-US" sz="4400" dirty="0">
                  <a:solidFill>
                    <a:srgbClr val="003EA8"/>
                  </a:solidFill>
                  <a:latin typeface="Muli Bold"/>
                </a:rPr>
                <a:t> </a:t>
              </a:r>
              <a:r>
                <a:rPr lang="en-US" sz="4400" dirty="0" err="1">
                  <a:solidFill>
                    <a:srgbClr val="003EA8"/>
                  </a:solidFill>
                  <a:latin typeface="Muli Bold"/>
                </a:rPr>
                <a:t>trình</a:t>
              </a:r>
              <a:r>
                <a:rPr lang="en-US" sz="4400" dirty="0">
                  <a:solidFill>
                    <a:srgbClr val="003EA8"/>
                  </a:solidFill>
                  <a:latin typeface="Muli Bold"/>
                </a:rPr>
                <a:t> </a:t>
              </a:r>
              <a:r>
                <a:rPr lang="en-US" sz="4400" dirty="0" err="1">
                  <a:solidFill>
                    <a:srgbClr val="003EA8"/>
                  </a:solidFill>
                  <a:latin typeface="Muli Bold"/>
                </a:rPr>
                <a:t>bày</a:t>
              </a:r>
              <a:r>
                <a:rPr lang="en-US" sz="4400" dirty="0">
                  <a:solidFill>
                    <a:srgbClr val="003EA8"/>
                  </a:solidFill>
                  <a:latin typeface="Muli Bold"/>
                </a:rPr>
                <a:t> </a:t>
              </a:r>
              <a:r>
                <a:rPr lang="en-US" sz="4400" dirty="0" err="1">
                  <a:solidFill>
                    <a:srgbClr val="003EA8"/>
                  </a:solidFill>
                  <a:latin typeface="Muli Bold"/>
                </a:rPr>
                <a:t>các</a:t>
              </a:r>
              <a:r>
                <a:rPr lang="en-US" sz="4400" dirty="0">
                  <a:solidFill>
                    <a:srgbClr val="003EA8"/>
                  </a:solidFill>
                  <a:latin typeface="Muli Bold"/>
                </a:rPr>
                <a:t> </a:t>
              </a:r>
              <a:r>
                <a:rPr lang="en-US" sz="4400" dirty="0" err="1">
                  <a:solidFill>
                    <a:srgbClr val="003EA8"/>
                  </a:solidFill>
                  <a:latin typeface="Muli Bold"/>
                </a:rPr>
                <a:t>câu</a:t>
              </a:r>
              <a:r>
                <a:rPr lang="en-US" sz="4400" dirty="0">
                  <a:solidFill>
                    <a:srgbClr val="003EA8"/>
                  </a:solidFill>
                  <a:latin typeface="Muli Bold"/>
                </a:rPr>
                <a:t> </a:t>
              </a:r>
              <a:r>
                <a:rPr lang="en-US" sz="4400" dirty="0" err="1">
                  <a:solidFill>
                    <a:srgbClr val="003EA8"/>
                  </a:solidFill>
                  <a:latin typeface="Muli Bold"/>
                </a:rPr>
                <a:t>lệnh</a:t>
              </a:r>
              <a:r>
                <a:rPr lang="en-US" sz="4400" dirty="0">
                  <a:solidFill>
                    <a:srgbClr val="003EA8"/>
                  </a:solidFill>
                  <a:latin typeface="Muli Bold"/>
                </a:rPr>
                <a:t> </a:t>
              </a:r>
              <a:r>
                <a:rPr lang="en-US" sz="4400" dirty="0" err="1">
                  <a:solidFill>
                    <a:srgbClr val="003EA8"/>
                  </a:solidFill>
                  <a:latin typeface="Muli Bold"/>
                </a:rPr>
                <a:t>truy</a:t>
              </a:r>
              <a:r>
                <a:rPr lang="en-US" sz="4400" dirty="0">
                  <a:solidFill>
                    <a:srgbClr val="003EA8"/>
                  </a:solidFill>
                  <a:latin typeface="Muli Bold"/>
                </a:rPr>
                <a:t> </a:t>
              </a:r>
              <a:r>
                <a:rPr lang="en-US" sz="4400" dirty="0" err="1">
                  <a:solidFill>
                    <a:srgbClr val="003EA8"/>
                  </a:solidFill>
                  <a:latin typeface="Muli Bold"/>
                </a:rPr>
                <a:t>vấn</a:t>
              </a:r>
              <a:r>
                <a:rPr lang="en-US" sz="4400" dirty="0">
                  <a:solidFill>
                    <a:srgbClr val="003EA8"/>
                  </a:solidFill>
                  <a:latin typeface="Muli Bold"/>
                </a:rPr>
                <a:t> </a:t>
              </a:r>
            </a:p>
          </p:txBody>
        </p:sp>
        <p:sp>
          <p:nvSpPr>
            <p:cNvPr id="23" name="TextBox 23"/>
            <p:cNvSpPr txBox="1"/>
            <p:nvPr/>
          </p:nvSpPr>
          <p:spPr>
            <a:xfrm>
              <a:off x="15547" y="2956194"/>
              <a:ext cx="9157487" cy="689369"/>
            </a:xfrm>
            <a:prstGeom prst="rect">
              <a:avLst/>
            </a:prstGeom>
          </p:spPr>
          <p:txBody>
            <a:bodyPr lIns="0" tIns="0" rIns="0" bIns="0" rtlCol="0" anchor="t">
              <a:spAutoFit/>
            </a:bodyPr>
            <a:lstStyle/>
            <a:p>
              <a:pPr algn="l">
                <a:lnSpc>
                  <a:spcPts val="4550"/>
                </a:lnSpc>
              </a:pPr>
              <a:r>
                <a:rPr lang="en-US" sz="4400" dirty="0">
                  <a:solidFill>
                    <a:srgbClr val="003EA8"/>
                  </a:solidFill>
                  <a:latin typeface="Muli Bold"/>
                </a:rPr>
                <a:t>III. </a:t>
              </a:r>
              <a:r>
                <a:rPr lang="en-US" sz="4400" dirty="0" err="1">
                  <a:solidFill>
                    <a:srgbClr val="003EA8"/>
                  </a:solidFill>
                  <a:latin typeface="Muli Bold"/>
                </a:rPr>
                <a:t>Mô</a:t>
              </a:r>
              <a:r>
                <a:rPr lang="en-US" sz="4400" dirty="0">
                  <a:solidFill>
                    <a:srgbClr val="003EA8"/>
                  </a:solidFill>
                  <a:latin typeface="Muli Bold"/>
                </a:rPr>
                <a:t> </a:t>
              </a:r>
              <a:r>
                <a:rPr lang="en-US" sz="4400" dirty="0" err="1">
                  <a:solidFill>
                    <a:srgbClr val="003EA8"/>
                  </a:solidFill>
                  <a:latin typeface="Muli Bold"/>
                </a:rPr>
                <a:t>tả</a:t>
              </a:r>
              <a:r>
                <a:rPr lang="en-US" sz="4400" dirty="0">
                  <a:solidFill>
                    <a:srgbClr val="003EA8"/>
                  </a:solidFill>
                  <a:latin typeface="Muli Bold"/>
                </a:rPr>
                <a:t> </a:t>
              </a:r>
              <a:r>
                <a:rPr lang="en-US" sz="4400" dirty="0" err="1">
                  <a:solidFill>
                    <a:srgbClr val="003EA8"/>
                  </a:solidFill>
                  <a:latin typeface="Muli Bold"/>
                </a:rPr>
                <a:t>bài</a:t>
              </a:r>
              <a:r>
                <a:rPr lang="en-US" sz="4400" dirty="0">
                  <a:solidFill>
                    <a:srgbClr val="003EA8"/>
                  </a:solidFill>
                  <a:latin typeface="Muli Bold"/>
                </a:rPr>
                <a:t> </a:t>
              </a:r>
              <a:r>
                <a:rPr lang="en-US" sz="4400" dirty="0" err="1">
                  <a:solidFill>
                    <a:srgbClr val="003EA8"/>
                  </a:solidFill>
                  <a:latin typeface="Muli Bold"/>
                </a:rPr>
                <a:t>toán</a:t>
              </a:r>
              <a:endParaRPr lang="en-US" sz="4400" dirty="0">
                <a:solidFill>
                  <a:srgbClr val="003EA8"/>
                </a:solidFill>
                <a:latin typeface="Muli Bold"/>
              </a:endParaRPr>
            </a:p>
          </p:txBody>
        </p:sp>
      </p:grpSp>
      <p:sp>
        <p:nvSpPr>
          <p:cNvPr id="24" name="Freeform 24"/>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9" name="Freeform 29"/>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TextBox 21">
            <a:extLst>
              <a:ext uri="{FF2B5EF4-FFF2-40B4-BE49-F238E27FC236}">
                <a16:creationId xmlns:a16="http://schemas.microsoft.com/office/drawing/2014/main" id="{A32E1E52-5549-70E7-1A15-C5B755A7D1D9}"/>
              </a:ext>
            </a:extLst>
          </p:cNvPr>
          <p:cNvSpPr txBox="1"/>
          <p:nvPr/>
        </p:nvSpPr>
        <p:spPr>
          <a:xfrm>
            <a:off x="1618581" y="3293590"/>
            <a:ext cx="14953950" cy="589905"/>
          </a:xfrm>
          <a:prstGeom prst="rect">
            <a:avLst/>
          </a:prstGeom>
        </p:spPr>
        <p:txBody>
          <a:bodyPr wrap="square" lIns="0" tIns="0" rIns="0" bIns="0" rtlCol="0" anchor="t">
            <a:spAutoFit/>
          </a:bodyPr>
          <a:lstStyle/>
          <a:p>
            <a:pPr algn="l">
              <a:lnSpc>
                <a:spcPts val="4550"/>
              </a:lnSpc>
            </a:pPr>
            <a:r>
              <a:rPr lang="en-US" sz="4400" dirty="0">
                <a:solidFill>
                  <a:srgbClr val="003EA8"/>
                </a:solidFill>
                <a:latin typeface="Muli Bold"/>
              </a:rPr>
              <a:t>I. Lý do </a:t>
            </a:r>
            <a:r>
              <a:rPr lang="en-US" sz="4400" dirty="0" err="1">
                <a:solidFill>
                  <a:srgbClr val="003EA8"/>
                </a:solidFill>
                <a:latin typeface="Muli Bold"/>
              </a:rPr>
              <a:t>chọn</a:t>
            </a:r>
            <a:r>
              <a:rPr lang="en-US" sz="4400" dirty="0">
                <a:solidFill>
                  <a:srgbClr val="003EA8"/>
                </a:solidFill>
                <a:latin typeface="Muli Bold"/>
              </a:rPr>
              <a:t> </a:t>
            </a:r>
            <a:r>
              <a:rPr lang="en-US" sz="4400" dirty="0" err="1">
                <a:solidFill>
                  <a:srgbClr val="003EA8"/>
                </a:solidFill>
                <a:latin typeface="Muli Bold"/>
              </a:rPr>
              <a:t>đề</a:t>
            </a:r>
            <a:r>
              <a:rPr lang="en-US" sz="4400" dirty="0">
                <a:solidFill>
                  <a:srgbClr val="003EA8"/>
                </a:solidFill>
                <a:latin typeface="Muli Bold"/>
              </a:rPr>
              <a:t> </a:t>
            </a:r>
            <a:r>
              <a:rPr lang="en-US" sz="4400" dirty="0" err="1">
                <a:solidFill>
                  <a:srgbClr val="003EA8"/>
                </a:solidFill>
                <a:latin typeface="Muli Bold"/>
              </a:rPr>
              <a:t>tài</a:t>
            </a:r>
            <a:r>
              <a:rPr lang="en-US" sz="4400" dirty="0">
                <a:solidFill>
                  <a:srgbClr val="003EA8"/>
                </a:solidFill>
                <a:latin typeface="Muli Bold"/>
              </a:rPr>
              <a:t> </a:t>
            </a:r>
          </a:p>
        </p:txBody>
      </p:sp>
      <p:sp>
        <p:nvSpPr>
          <p:cNvPr id="20" name="TextBox 21">
            <a:extLst>
              <a:ext uri="{FF2B5EF4-FFF2-40B4-BE49-F238E27FC236}">
                <a16:creationId xmlns:a16="http://schemas.microsoft.com/office/drawing/2014/main" id="{C5391839-57D4-8821-C1A5-69F70F428964}"/>
              </a:ext>
            </a:extLst>
          </p:cNvPr>
          <p:cNvSpPr txBox="1"/>
          <p:nvPr/>
        </p:nvSpPr>
        <p:spPr>
          <a:xfrm>
            <a:off x="1585924" y="4108379"/>
            <a:ext cx="9386876" cy="589905"/>
          </a:xfrm>
          <a:prstGeom prst="rect">
            <a:avLst/>
          </a:prstGeom>
        </p:spPr>
        <p:txBody>
          <a:bodyPr wrap="square" lIns="0" tIns="0" rIns="0" bIns="0" rtlCol="0" anchor="t">
            <a:spAutoFit/>
          </a:bodyPr>
          <a:lstStyle/>
          <a:p>
            <a:pPr algn="l">
              <a:lnSpc>
                <a:spcPts val="4550"/>
              </a:lnSpc>
            </a:pPr>
            <a:r>
              <a:rPr lang="en-US" sz="4400" dirty="0">
                <a:solidFill>
                  <a:srgbClr val="003EA8"/>
                </a:solidFill>
                <a:latin typeface="Muli Bold"/>
              </a:rPr>
              <a:t>II. </a:t>
            </a:r>
            <a:r>
              <a:rPr lang="en-US" sz="4400" dirty="0" err="1">
                <a:solidFill>
                  <a:srgbClr val="003EA8"/>
                </a:solidFill>
                <a:latin typeface="Muli Bold"/>
              </a:rPr>
              <a:t>Các</a:t>
            </a:r>
            <a:r>
              <a:rPr lang="en-US" sz="4400" dirty="0">
                <a:solidFill>
                  <a:srgbClr val="003EA8"/>
                </a:solidFill>
                <a:latin typeface="Muli Bold"/>
              </a:rPr>
              <a:t> </a:t>
            </a:r>
            <a:r>
              <a:rPr lang="en-US" sz="4400" dirty="0" err="1">
                <a:solidFill>
                  <a:srgbClr val="003EA8"/>
                </a:solidFill>
                <a:latin typeface="Muli Bold"/>
              </a:rPr>
              <a:t>tài</a:t>
            </a:r>
            <a:r>
              <a:rPr lang="en-US" sz="4400" dirty="0">
                <a:solidFill>
                  <a:srgbClr val="003EA8"/>
                </a:solidFill>
                <a:latin typeface="Muli Bold"/>
              </a:rPr>
              <a:t> </a:t>
            </a:r>
            <a:r>
              <a:rPr lang="en-US" sz="4400" dirty="0" err="1">
                <a:solidFill>
                  <a:srgbClr val="003EA8"/>
                </a:solidFill>
                <a:latin typeface="Muli Bold"/>
              </a:rPr>
              <a:t>nguyên</a:t>
            </a:r>
            <a:r>
              <a:rPr lang="en-US" sz="4400" dirty="0">
                <a:solidFill>
                  <a:srgbClr val="003EA8"/>
                </a:solidFill>
                <a:latin typeface="Muli Bold"/>
              </a:rPr>
              <a:t> </a:t>
            </a:r>
            <a:r>
              <a:rPr lang="en-US" sz="4400" dirty="0" err="1">
                <a:solidFill>
                  <a:srgbClr val="003EA8"/>
                </a:solidFill>
                <a:latin typeface="Muli Bold"/>
              </a:rPr>
              <a:t>sử</a:t>
            </a:r>
            <a:r>
              <a:rPr lang="en-US" sz="4400" dirty="0">
                <a:solidFill>
                  <a:srgbClr val="003EA8"/>
                </a:solidFill>
                <a:latin typeface="Muli Bold"/>
              </a:rPr>
              <a:t> </a:t>
            </a:r>
            <a:r>
              <a:rPr lang="en-US" sz="4400" dirty="0" err="1">
                <a:solidFill>
                  <a:srgbClr val="003EA8"/>
                </a:solidFill>
                <a:latin typeface="Muli Bold"/>
              </a:rPr>
              <a:t>dụng</a:t>
            </a:r>
            <a:endParaRPr lang="en-US" sz="4400" dirty="0">
              <a:solidFill>
                <a:srgbClr val="003EA8"/>
              </a:solidFill>
              <a:latin typeface="Muli Bold"/>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grpSp>
        <p:nvGrpSpPr>
          <p:cNvPr id="3" name="Group 3"/>
          <p:cNvGrpSpPr/>
          <p:nvPr/>
        </p:nvGrpSpPr>
        <p:grpSpPr>
          <a:xfrm>
            <a:off x="905495" y="680808"/>
            <a:ext cx="16439375" cy="3503822"/>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460195" y="1247996"/>
            <a:ext cx="13395565" cy="1243930"/>
          </a:xfrm>
          <a:prstGeom prst="rect">
            <a:avLst/>
          </a:prstGeom>
        </p:spPr>
        <p:txBody>
          <a:bodyPr lIns="0" tIns="0" rIns="0" bIns="0" rtlCol="0" anchor="t">
            <a:spAutoFit/>
          </a:bodyPr>
          <a:lstStyle/>
          <a:p>
            <a:pPr algn="ctr">
              <a:lnSpc>
                <a:spcPts val="9720"/>
              </a:lnSpc>
            </a:pPr>
            <a:r>
              <a:rPr lang="en-US" sz="8100" dirty="0" err="1">
                <a:solidFill>
                  <a:srgbClr val="003EA8"/>
                </a:solidFill>
                <a:latin typeface="Muli Bold"/>
              </a:rPr>
              <a:t>Các</a:t>
            </a:r>
            <a:r>
              <a:rPr lang="en-US" sz="8100" dirty="0">
                <a:solidFill>
                  <a:srgbClr val="003EA8"/>
                </a:solidFill>
                <a:latin typeface="Muli Bold"/>
              </a:rPr>
              <a:t> </a:t>
            </a:r>
            <a:r>
              <a:rPr lang="en-US" sz="8100" dirty="0" err="1">
                <a:solidFill>
                  <a:srgbClr val="003EA8"/>
                </a:solidFill>
                <a:latin typeface="Muli Bold"/>
              </a:rPr>
              <a:t>câu</a:t>
            </a:r>
            <a:r>
              <a:rPr lang="en-US" sz="8100" dirty="0">
                <a:solidFill>
                  <a:srgbClr val="003EA8"/>
                </a:solidFill>
                <a:latin typeface="Muli Bold"/>
              </a:rPr>
              <a:t> </a:t>
            </a:r>
            <a:r>
              <a:rPr lang="en-US" sz="8100" dirty="0" err="1">
                <a:solidFill>
                  <a:srgbClr val="003EA8"/>
                </a:solidFill>
                <a:latin typeface="Muli Bold"/>
              </a:rPr>
              <a:t>lệnh</a:t>
            </a:r>
            <a:r>
              <a:rPr lang="en-US" sz="8100" dirty="0">
                <a:solidFill>
                  <a:srgbClr val="003EA8"/>
                </a:solidFill>
                <a:latin typeface="Muli Bold"/>
              </a:rPr>
              <a:t> </a:t>
            </a:r>
            <a:r>
              <a:rPr lang="en-US" sz="8100" dirty="0" err="1">
                <a:solidFill>
                  <a:srgbClr val="003EA8"/>
                </a:solidFill>
                <a:latin typeface="Muli Bold"/>
              </a:rPr>
              <a:t>truy</a:t>
            </a:r>
            <a:r>
              <a:rPr lang="en-US" sz="8100" dirty="0">
                <a:solidFill>
                  <a:srgbClr val="003EA8"/>
                </a:solidFill>
                <a:latin typeface="Muli Bold"/>
              </a:rPr>
              <a:t> </a:t>
            </a:r>
            <a:r>
              <a:rPr lang="en-US" sz="8100" dirty="0" err="1">
                <a:solidFill>
                  <a:srgbClr val="003EA8"/>
                </a:solidFill>
                <a:latin typeface="Muli Bold"/>
              </a:rPr>
              <a:t>vấn</a:t>
            </a:r>
            <a:endParaRPr lang="en-US" sz="8100" dirty="0">
              <a:solidFill>
                <a:srgbClr val="003EA8"/>
              </a:solidFill>
              <a:latin typeface="Muli Bold"/>
            </a:endParaRPr>
          </a:p>
        </p:txBody>
      </p:sp>
      <p:graphicFrame>
        <p:nvGraphicFramePr>
          <p:cNvPr id="5" name="Bảng 4">
            <a:extLst>
              <a:ext uri="{FF2B5EF4-FFF2-40B4-BE49-F238E27FC236}">
                <a16:creationId xmlns:a16="http://schemas.microsoft.com/office/drawing/2014/main" id="{D99391BD-86DF-9E8A-2DB7-87BD40166854}"/>
              </a:ext>
            </a:extLst>
          </p:cNvPr>
          <p:cNvGraphicFramePr>
            <a:graphicFrameLocks noGrp="1"/>
          </p:cNvGraphicFramePr>
          <p:nvPr>
            <p:extLst>
              <p:ext uri="{D42A27DB-BD31-4B8C-83A1-F6EECF244321}">
                <p14:modId xmlns:p14="http://schemas.microsoft.com/office/powerpoint/2010/main" val="1458770130"/>
              </p:ext>
            </p:extLst>
          </p:nvPr>
        </p:nvGraphicFramePr>
        <p:xfrm>
          <a:off x="943129" y="807720"/>
          <a:ext cx="16439376" cy="7467600"/>
        </p:xfrm>
        <a:graphic>
          <a:graphicData uri="http://schemas.openxmlformats.org/drawingml/2006/table">
            <a:tbl>
              <a:tblPr firstRow="1" bandRow="1">
                <a:tableStyleId>{073A0DAA-6AF3-43AB-8588-CEC1D06C72B9}</a:tableStyleId>
              </a:tblPr>
              <a:tblGrid>
                <a:gridCol w="5479792">
                  <a:extLst>
                    <a:ext uri="{9D8B030D-6E8A-4147-A177-3AD203B41FA5}">
                      <a16:colId xmlns:a16="http://schemas.microsoft.com/office/drawing/2014/main" val="430172996"/>
                    </a:ext>
                  </a:extLst>
                </a:gridCol>
                <a:gridCol w="5479792">
                  <a:extLst>
                    <a:ext uri="{9D8B030D-6E8A-4147-A177-3AD203B41FA5}">
                      <a16:colId xmlns:a16="http://schemas.microsoft.com/office/drawing/2014/main" val="2230093315"/>
                    </a:ext>
                  </a:extLst>
                </a:gridCol>
                <a:gridCol w="5479792">
                  <a:extLst>
                    <a:ext uri="{9D8B030D-6E8A-4147-A177-3AD203B41FA5}">
                      <a16:colId xmlns:a16="http://schemas.microsoft.com/office/drawing/2014/main" val="1726184142"/>
                    </a:ext>
                  </a:extLst>
                </a:gridCol>
              </a:tblGrid>
              <a:tr h="4166270">
                <a:tc>
                  <a:txBody>
                    <a:bodyPr/>
                    <a:lstStyle/>
                    <a:p>
                      <a:r>
                        <a:rPr lang="en-US" sz="2200" b="1" dirty="0">
                          <a:solidFill>
                            <a:schemeClr val="tx1"/>
                          </a:solidFill>
                          <a:latin typeface="Times New Roman" panose="02020603050405020304" pitchFamily="18" charset="0"/>
                          <a:cs typeface="Times New Roman" panose="02020603050405020304" pitchFamily="18" charset="0"/>
                        </a:rPr>
                        <a:t>2</a:t>
                      </a:r>
                      <a:r>
                        <a:rPr lang="vi-VN" sz="2200" b="1" dirty="0">
                          <a:solidFill>
                            <a:schemeClr val="tx1"/>
                          </a:solidFill>
                          <a:latin typeface="Times New Roman" panose="02020603050405020304" pitchFamily="18" charset="0"/>
                          <a:cs typeface="Times New Roman" panose="02020603050405020304" pitchFamily="18" charset="0"/>
                        </a:rPr>
                        <a:t>5</a:t>
                      </a:r>
                      <a:r>
                        <a:rPr lang="en-US" sz="2200" b="1" dirty="0">
                          <a:solidFill>
                            <a:schemeClr val="tx1"/>
                          </a:solidFill>
                          <a:latin typeface="Times New Roman" panose="02020603050405020304" pitchFamily="18" charset="0"/>
                          <a:cs typeface="Times New Roman" panose="02020603050405020304" pitchFamily="18" charset="0"/>
                        </a:rPr>
                        <a:t>. </a:t>
                      </a:r>
                      <a:r>
                        <a:rPr lang="vi-VN" sz="2200" b="1" dirty="0">
                          <a:solidFill>
                            <a:schemeClr val="tx1"/>
                          </a:solidFill>
                          <a:latin typeface="Times New Roman" panose="02020603050405020304" pitchFamily="18" charset="0"/>
                          <a:cs typeface="Times New Roman" panose="02020603050405020304" pitchFamily="18" charset="0"/>
                        </a:rPr>
                        <a:t>Truy vấn danh sách các sinh viên có đơn đặt hàng bị hủy nhiều nhất và số lượng đơn hàng bị hủy</a:t>
                      </a:r>
                    </a:p>
                    <a:p>
                      <a:r>
                        <a:rPr lang="vi-VN" sz="2200" b="0" dirty="0" err="1">
                          <a:solidFill>
                            <a:schemeClr val="tx1"/>
                          </a:solidFill>
                          <a:latin typeface="Times New Roman" panose="02020603050405020304" pitchFamily="18" charset="0"/>
                          <a:cs typeface="Times New Roman" panose="02020603050405020304" pitchFamily="18" charset="0"/>
                        </a:rPr>
                        <a:t>SELECT</a:t>
                      </a:r>
                      <a:r>
                        <a:rPr lang="vi-VN" sz="2200" b="0" dirty="0">
                          <a:solidFill>
                            <a:schemeClr val="tx1"/>
                          </a:solidFill>
                          <a:latin typeface="Times New Roman" panose="02020603050405020304" pitchFamily="18" charset="0"/>
                          <a:cs typeface="Times New Roman" panose="02020603050405020304" pitchFamily="18" charset="0"/>
                        </a:rPr>
                        <a:t> </a:t>
                      </a:r>
                    </a:p>
                    <a:p>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s.student_id</a:t>
                      </a:r>
                      <a:r>
                        <a:rPr lang="vi-VN" sz="2200" b="0" dirty="0">
                          <a:solidFill>
                            <a:schemeClr val="tx1"/>
                          </a:solidFill>
                          <a:latin typeface="Times New Roman" panose="02020603050405020304" pitchFamily="18" charset="0"/>
                          <a:cs typeface="Times New Roman" panose="02020603050405020304" pitchFamily="18" charset="0"/>
                        </a:rPr>
                        <a:t>,</a:t>
                      </a:r>
                    </a:p>
                    <a:p>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s.first_name</a:t>
                      </a:r>
                      <a:r>
                        <a:rPr lang="vi-VN" sz="2200" b="0" dirty="0">
                          <a:solidFill>
                            <a:schemeClr val="tx1"/>
                          </a:solidFill>
                          <a:latin typeface="Times New Roman" panose="02020603050405020304" pitchFamily="18" charset="0"/>
                          <a:cs typeface="Times New Roman" panose="02020603050405020304" pitchFamily="18" charset="0"/>
                        </a:rPr>
                        <a:t>,</a:t>
                      </a:r>
                    </a:p>
                    <a:p>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s.last_name</a:t>
                      </a:r>
                      <a:r>
                        <a:rPr lang="vi-VN" sz="2200" b="0" dirty="0">
                          <a:solidFill>
                            <a:schemeClr val="tx1"/>
                          </a:solidFill>
                          <a:latin typeface="Times New Roman" panose="02020603050405020304" pitchFamily="18" charset="0"/>
                          <a:cs typeface="Times New Roman" panose="02020603050405020304" pitchFamily="18" charset="0"/>
                        </a:rPr>
                        <a:t>,</a:t>
                      </a:r>
                    </a:p>
                    <a:p>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COUNT</a:t>
                      </a:r>
                      <a:r>
                        <a:rPr lang="vi-VN" sz="2200" b="0" dirty="0">
                          <a:solidFill>
                            <a:schemeClr val="tx1"/>
                          </a:solidFill>
                          <a:latin typeface="Times New Roman" panose="02020603050405020304" pitchFamily="18" charset="0"/>
                          <a:cs typeface="Times New Roman" panose="02020603050405020304" pitchFamily="18" charset="0"/>
                        </a:rPr>
                        <a:t>(</a:t>
                      </a:r>
                      <a:r>
                        <a:rPr lang="vi-VN" sz="2200" b="0" dirty="0" err="1">
                          <a:solidFill>
                            <a:schemeClr val="tx1"/>
                          </a:solidFill>
                          <a:latin typeface="Times New Roman" panose="02020603050405020304" pitchFamily="18" charset="0"/>
                          <a:cs typeface="Times New Roman" panose="02020603050405020304" pitchFamily="18" charset="0"/>
                        </a:rPr>
                        <a:t>ol.orderline_id</a:t>
                      </a:r>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AS</a:t>
                      </a:r>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cancelled_orders</a:t>
                      </a:r>
                      <a:endParaRPr lang="vi-VN" sz="2200" b="0" dirty="0">
                        <a:solidFill>
                          <a:schemeClr val="tx1"/>
                        </a:solidFill>
                        <a:latin typeface="Times New Roman" panose="02020603050405020304" pitchFamily="18" charset="0"/>
                        <a:cs typeface="Times New Roman" panose="02020603050405020304" pitchFamily="18" charset="0"/>
                      </a:endParaRPr>
                    </a:p>
                    <a:p>
                      <a:r>
                        <a:rPr lang="vi-VN" sz="2200" b="0" dirty="0" err="1">
                          <a:solidFill>
                            <a:schemeClr val="tx1"/>
                          </a:solidFill>
                          <a:latin typeface="Times New Roman" panose="02020603050405020304" pitchFamily="18" charset="0"/>
                          <a:cs typeface="Times New Roman" panose="02020603050405020304" pitchFamily="18" charset="0"/>
                        </a:rPr>
                        <a:t>FROM</a:t>
                      </a:r>
                      <a:r>
                        <a:rPr lang="vi-VN" sz="2200" b="0" dirty="0">
                          <a:solidFill>
                            <a:schemeClr val="tx1"/>
                          </a:solidFill>
                          <a:latin typeface="Times New Roman" panose="02020603050405020304" pitchFamily="18" charset="0"/>
                          <a:cs typeface="Times New Roman" panose="02020603050405020304" pitchFamily="18" charset="0"/>
                        </a:rPr>
                        <a:t> </a:t>
                      </a:r>
                    </a:p>
                    <a:p>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student</a:t>
                      </a:r>
                      <a:r>
                        <a:rPr lang="vi-VN" sz="2200" b="0" dirty="0">
                          <a:solidFill>
                            <a:schemeClr val="tx1"/>
                          </a:solidFill>
                          <a:latin typeface="Times New Roman" panose="02020603050405020304" pitchFamily="18" charset="0"/>
                          <a:cs typeface="Times New Roman" panose="02020603050405020304" pitchFamily="18" charset="0"/>
                        </a:rPr>
                        <a:t> s</a:t>
                      </a:r>
                    </a:p>
                    <a:p>
                      <a:r>
                        <a:rPr lang="vi-VN" sz="2200" b="0" dirty="0" err="1">
                          <a:solidFill>
                            <a:schemeClr val="tx1"/>
                          </a:solidFill>
                          <a:latin typeface="Times New Roman" panose="02020603050405020304" pitchFamily="18" charset="0"/>
                          <a:cs typeface="Times New Roman" panose="02020603050405020304" pitchFamily="18" charset="0"/>
                        </a:rPr>
                        <a:t>JOIN</a:t>
                      </a:r>
                      <a:r>
                        <a:rPr lang="vi-VN" sz="2200" b="0" dirty="0">
                          <a:solidFill>
                            <a:schemeClr val="tx1"/>
                          </a:solidFill>
                          <a:latin typeface="Times New Roman" panose="02020603050405020304" pitchFamily="18" charset="0"/>
                          <a:cs typeface="Times New Roman" panose="02020603050405020304" pitchFamily="18" charset="0"/>
                        </a:rPr>
                        <a:t> </a:t>
                      </a:r>
                    </a:p>
                    <a:p>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orderline</a:t>
                      </a:r>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ol</a:t>
                      </a:r>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ON</a:t>
                      </a:r>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s.student_id</a:t>
                      </a:r>
                      <a:r>
                        <a:rPr lang="vi-VN" sz="2200" b="0" dirty="0">
                          <a:solidFill>
                            <a:schemeClr val="tx1"/>
                          </a:solidFill>
                          <a:latin typeface="Times New Roman" panose="02020603050405020304" pitchFamily="18" charset="0"/>
                          <a:cs typeface="Times New Roman" panose="02020603050405020304" pitchFamily="18" charset="0"/>
                        </a:rPr>
                        <a:t> = </a:t>
                      </a:r>
                      <a:r>
                        <a:rPr lang="vi-VN" sz="2200" b="0" dirty="0" err="1">
                          <a:solidFill>
                            <a:schemeClr val="tx1"/>
                          </a:solidFill>
                          <a:latin typeface="Times New Roman" panose="02020603050405020304" pitchFamily="18" charset="0"/>
                          <a:cs typeface="Times New Roman" panose="02020603050405020304" pitchFamily="18" charset="0"/>
                        </a:rPr>
                        <a:t>ol.student_id</a:t>
                      </a:r>
                      <a:endParaRPr lang="vi-VN" sz="2200" b="0" dirty="0">
                        <a:solidFill>
                          <a:schemeClr val="tx1"/>
                        </a:solidFill>
                        <a:latin typeface="Times New Roman" panose="02020603050405020304" pitchFamily="18" charset="0"/>
                        <a:cs typeface="Times New Roman" panose="02020603050405020304" pitchFamily="18" charset="0"/>
                      </a:endParaRPr>
                    </a:p>
                    <a:p>
                      <a:r>
                        <a:rPr lang="vi-VN" sz="2200" b="0" dirty="0" err="1">
                          <a:solidFill>
                            <a:schemeClr val="tx1"/>
                          </a:solidFill>
                          <a:latin typeface="Times New Roman" panose="02020603050405020304" pitchFamily="18" charset="0"/>
                          <a:cs typeface="Times New Roman" panose="02020603050405020304" pitchFamily="18" charset="0"/>
                        </a:rPr>
                        <a:t>WHERE</a:t>
                      </a:r>
                      <a:r>
                        <a:rPr lang="vi-VN" sz="2200" b="0" dirty="0">
                          <a:solidFill>
                            <a:schemeClr val="tx1"/>
                          </a:solidFill>
                          <a:latin typeface="Times New Roman" panose="02020603050405020304" pitchFamily="18" charset="0"/>
                          <a:cs typeface="Times New Roman" panose="02020603050405020304" pitchFamily="18" charset="0"/>
                        </a:rPr>
                        <a:t> </a:t>
                      </a:r>
                    </a:p>
                    <a:p>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ol.status</a:t>
                      </a:r>
                      <a:r>
                        <a:rPr lang="vi-VN" sz="2200" b="0" dirty="0">
                          <a:solidFill>
                            <a:schemeClr val="tx1"/>
                          </a:solidFill>
                          <a:latin typeface="Times New Roman" panose="02020603050405020304" pitchFamily="18" charset="0"/>
                          <a:cs typeface="Times New Roman" panose="02020603050405020304" pitchFamily="18" charset="0"/>
                        </a:rPr>
                        <a:t> = '</a:t>
                      </a:r>
                      <a:r>
                        <a:rPr lang="vi-VN" sz="2200" b="0" dirty="0" err="1">
                          <a:solidFill>
                            <a:schemeClr val="tx1"/>
                          </a:solidFill>
                          <a:latin typeface="Times New Roman" panose="02020603050405020304" pitchFamily="18" charset="0"/>
                          <a:cs typeface="Times New Roman" panose="02020603050405020304" pitchFamily="18" charset="0"/>
                        </a:rPr>
                        <a:t>Cancelled</a:t>
                      </a:r>
                      <a:r>
                        <a:rPr lang="vi-VN" sz="2200" b="0" dirty="0">
                          <a:solidFill>
                            <a:schemeClr val="tx1"/>
                          </a:solidFill>
                          <a:latin typeface="Times New Roman" panose="02020603050405020304" pitchFamily="18" charset="0"/>
                          <a:cs typeface="Times New Roman" panose="02020603050405020304" pitchFamily="18" charset="0"/>
                        </a:rPr>
                        <a:t>'</a:t>
                      </a:r>
                    </a:p>
                    <a:p>
                      <a:r>
                        <a:rPr lang="vi-VN" sz="2200" b="0" dirty="0" err="1">
                          <a:solidFill>
                            <a:schemeClr val="tx1"/>
                          </a:solidFill>
                          <a:latin typeface="Times New Roman" panose="02020603050405020304" pitchFamily="18" charset="0"/>
                          <a:cs typeface="Times New Roman" panose="02020603050405020304" pitchFamily="18" charset="0"/>
                        </a:rPr>
                        <a:t>GROUP</a:t>
                      </a:r>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BY</a:t>
                      </a:r>
                      <a:r>
                        <a:rPr lang="vi-VN" sz="2200" b="0" dirty="0">
                          <a:solidFill>
                            <a:schemeClr val="tx1"/>
                          </a:solidFill>
                          <a:latin typeface="Times New Roman" panose="02020603050405020304" pitchFamily="18" charset="0"/>
                          <a:cs typeface="Times New Roman" panose="02020603050405020304" pitchFamily="18" charset="0"/>
                        </a:rPr>
                        <a:t> </a:t>
                      </a:r>
                    </a:p>
                    <a:p>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s.student_id</a:t>
                      </a:r>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s.first_name</a:t>
                      </a:r>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s.last_name</a:t>
                      </a:r>
                      <a:endParaRPr lang="vi-VN" sz="2200" b="0" dirty="0">
                        <a:solidFill>
                          <a:schemeClr val="tx1"/>
                        </a:solidFill>
                        <a:latin typeface="Times New Roman" panose="02020603050405020304" pitchFamily="18" charset="0"/>
                        <a:cs typeface="Times New Roman" panose="02020603050405020304" pitchFamily="18" charset="0"/>
                      </a:endParaRPr>
                    </a:p>
                    <a:p>
                      <a:r>
                        <a:rPr lang="vi-VN" sz="2200" b="0" dirty="0" err="1">
                          <a:solidFill>
                            <a:schemeClr val="tx1"/>
                          </a:solidFill>
                          <a:latin typeface="Times New Roman" panose="02020603050405020304" pitchFamily="18" charset="0"/>
                          <a:cs typeface="Times New Roman" panose="02020603050405020304" pitchFamily="18" charset="0"/>
                        </a:rPr>
                        <a:t>ORDER</a:t>
                      </a:r>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BY</a:t>
                      </a:r>
                      <a:r>
                        <a:rPr lang="vi-VN" sz="2200" b="0" dirty="0">
                          <a:solidFill>
                            <a:schemeClr val="tx1"/>
                          </a:solidFill>
                          <a:latin typeface="Times New Roman" panose="02020603050405020304" pitchFamily="18" charset="0"/>
                          <a:cs typeface="Times New Roman" panose="02020603050405020304" pitchFamily="18" charset="0"/>
                        </a:rPr>
                        <a:t> </a:t>
                      </a:r>
                    </a:p>
                    <a:p>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cancelled_orders</a:t>
                      </a:r>
                      <a:r>
                        <a:rPr lang="vi-VN" sz="2200" b="0" dirty="0">
                          <a:solidFill>
                            <a:schemeClr val="tx1"/>
                          </a:solidFill>
                          <a:latin typeface="Times New Roman" panose="02020603050405020304" pitchFamily="18" charset="0"/>
                          <a:cs typeface="Times New Roman" panose="02020603050405020304" pitchFamily="18" charset="0"/>
                        </a:rPr>
                        <a:t> </a:t>
                      </a:r>
                      <a:r>
                        <a:rPr lang="vi-VN" sz="2200" b="0" dirty="0" err="1">
                          <a:solidFill>
                            <a:schemeClr val="tx1"/>
                          </a:solidFill>
                          <a:latin typeface="Times New Roman" panose="02020603050405020304" pitchFamily="18" charset="0"/>
                          <a:cs typeface="Times New Roman" panose="02020603050405020304" pitchFamily="18" charset="0"/>
                        </a:rPr>
                        <a:t>DESC</a:t>
                      </a:r>
                      <a:r>
                        <a:rPr lang="vi-VN" sz="2200" b="0" dirty="0">
                          <a:solidFill>
                            <a:schemeClr val="tx1"/>
                          </a:solidFill>
                          <a:latin typeface="Times New Roman" panose="02020603050405020304" pitchFamily="18" charset="0"/>
                          <a:cs typeface="Times New Roman" panose="02020603050405020304" pitchFamily="18" charset="0"/>
                        </a:rPr>
                        <a:t>;</a:t>
                      </a:r>
                      <a:endParaRPr lang="en-US" sz="22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1" dirty="0">
                          <a:solidFill>
                            <a:schemeClr val="tx1"/>
                          </a:solidFill>
                          <a:latin typeface="Times New Roman" panose="02020603050405020304" pitchFamily="18" charset="0"/>
                          <a:cs typeface="Times New Roman" panose="02020603050405020304" pitchFamily="18" charset="0"/>
                        </a:rPr>
                        <a:t>2</a:t>
                      </a:r>
                      <a:r>
                        <a:rPr lang="vi-VN" sz="2200" b="1" dirty="0">
                          <a:solidFill>
                            <a:schemeClr val="tx1"/>
                          </a:solidFill>
                          <a:latin typeface="Times New Roman" panose="02020603050405020304" pitchFamily="18" charset="0"/>
                          <a:cs typeface="Times New Roman" panose="02020603050405020304" pitchFamily="18" charset="0"/>
                        </a:rPr>
                        <a:t>6</a:t>
                      </a:r>
                      <a:r>
                        <a:rPr lang="en-US" sz="2200" b="1" dirty="0">
                          <a:solidFill>
                            <a:schemeClr val="tx1"/>
                          </a:solidFill>
                          <a:latin typeface="Times New Roman" panose="02020603050405020304" pitchFamily="18" charset="0"/>
                          <a:cs typeface="Times New Roman" panose="02020603050405020304" pitchFamily="18" charset="0"/>
                        </a:rPr>
                        <a:t>.</a:t>
                      </a:r>
                      <a:r>
                        <a:rPr lang="vi-VN" sz="2200" b="1" dirty="0">
                          <a:solidFill>
                            <a:schemeClr val="tx1"/>
                          </a:solidFill>
                          <a:latin typeface="Times New Roman" panose="02020603050405020304" pitchFamily="18" charset="0"/>
                          <a:cs typeface="Times New Roman" panose="02020603050405020304" pitchFamily="18" charset="0"/>
                        </a:rPr>
                        <a:t> Tạo trigger khi mà một đơn được tạo thì ngày hết hạn sẽ được tự động tính</a:t>
                      </a:r>
                    </a:p>
                    <a:p>
                      <a:r>
                        <a:rPr lang="vi-VN" sz="2200" b="0" dirty="0">
                          <a:solidFill>
                            <a:schemeClr val="tx1"/>
                          </a:solidFill>
                          <a:latin typeface="Times New Roman" panose="02020603050405020304" pitchFamily="18" charset="0"/>
                          <a:cs typeface="Times New Roman" panose="02020603050405020304" pitchFamily="18" charset="0"/>
                        </a:rPr>
                        <a:t>CREATE OR REPLACE FUNCTION func_order_date()</a:t>
                      </a:r>
                    </a:p>
                    <a:p>
                      <a:r>
                        <a:rPr lang="vi-VN" sz="2200" b="0" dirty="0">
                          <a:solidFill>
                            <a:schemeClr val="tx1"/>
                          </a:solidFill>
                          <a:latin typeface="Times New Roman" panose="02020603050405020304" pitchFamily="18" charset="0"/>
                          <a:cs typeface="Times New Roman" panose="02020603050405020304" pitchFamily="18" charset="0"/>
                        </a:rPr>
                        <a:t>RETURNS TRIGGER AS</a:t>
                      </a:r>
                    </a:p>
                    <a:p>
                      <a:r>
                        <a:rPr lang="vi-VN" sz="2200" b="0" dirty="0">
                          <a:solidFill>
                            <a:schemeClr val="tx1"/>
                          </a:solidFill>
                          <a:latin typeface="Times New Roman" panose="02020603050405020304" pitchFamily="18" charset="0"/>
                          <a:cs typeface="Times New Roman" panose="02020603050405020304" pitchFamily="18" charset="0"/>
                        </a:rPr>
                        <a:t>$$</a:t>
                      </a:r>
                    </a:p>
                    <a:p>
                      <a:r>
                        <a:rPr lang="vi-VN" sz="2200" b="0" dirty="0">
                          <a:solidFill>
                            <a:schemeClr val="tx1"/>
                          </a:solidFill>
                          <a:latin typeface="Times New Roman" panose="02020603050405020304" pitchFamily="18" charset="0"/>
                          <a:cs typeface="Times New Roman" panose="02020603050405020304" pitchFamily="18" charset="0"/>
                        </a:rPr>
                        <a:t>DECLARE</a:t>
                      </a:r>
                    </a:p>
                    <a:p>
                      <a:r>
                        <a:rPr lang="vi-VN" sz="2200" b="0" dirty="0">
                          <a:solidFill>
                            <a:schemeClr val="tx1"/>
                          </a:solidFill>
                          <a:latin typeface="Times New Roman" panose="02020603050405020304" pitchFamily="18" charset="0"/>
                          <a:cs typeface="Times New Roman" panose="02020603050405020304" pitchFamily="18" charset="0"/>
                        </a:rPr>
                        <a:t>BEGIN</a:t>
                      </a:r>
                    </a:p>
                    <a:p>
                      <a:r>
                        <a:rPr lang="vi-VN" sz="2200" b="0" dirty="0">
                          <a:solidFill>
                            <a:schemeClr val="tx1"/>
                          </a:solidFill>
                          <a:latin typeface="Times New Roman" panose="02020603050405020304" pitchFamily="18" charset="0"/>
                          <a:cs typeface="Times New Roman" panose="02020603050405020304" pitchFamily="18" charset="0"/>
                        </a:rPr>
                        <a:t>	UPDATE orderline SET expiration_date = DATE(order_time) + 3</a:t>
                      </a:r>
                    </a:p>
                    <a:p>
                      <a:r>
                        <a:rPr lang="vi-VN" sz="2200" b="0" dirty="0">
                          <a:solidFill>
                            <a:schemeClr val="tx1"/>
                          </a:solidFill>
                          <a:latin typeface="Times New Roman" panose="02020603050405020304" pitchFamily="18" charset="0"/>
                          <a:cs typeface="Times New Roman" panose="02020603050405020304" pitchFamily="18" charset="0"/>
                        </a:rPr>
                        <a:t>	WHERE order_id = NEW.order_id;</a:t>
                      </a:r>
                    </a:p>
                    <a:p>
                      <a:r>
                        <a:rPr lang="vi-VN" sz="2200" b="0" dirty="0">
                          <a:solidFill>
                            <a:schemeClr val="tx1"/>
                          </a:solidFill>
                          <a:latin typeface="Times New Roman" panose="02020603050405020304" pitchFamily="18" charset="0"/>
                          <a:cs typeface="Times New Roman" panose="02020603050405020304" pitchFamily="18" charset="0"/>
                        </a:rPr>
                        <a:t>	RAISE NOTICE 'Update successful';</a:t>
                      </a:r>
                    </a:p>
                    <a:p>
                      <a:r>
                        <a:rPr lang="vi-VN" sz="2200" b="0" dirty="0">
                          <a:solidFill>
                            <a:schemeClr val="tx1"/>
                          </a:solidFill>
                          <a:latin typeface="Times New Roman" panose="02020603050405020304" pitchFamily="18" charset="0"/>
                          <a:cs typeface="Times New Roman" panose="02020603050405020304" pitchFamily="18" charset="0"/>
                        </a:rPr>
                        <a:t>	RETURN NEW;</a:t>
                      </a:r>
                    </a:p>
                    <a:p>
                      <a:r>
                        <a:rPr lang="vi-VN" sz="2200" b="0" dirty="0">
                          <a:solidFill>
                            <a:schemeClr val="tx1"/>
                          </a:solidFill>
                          <a:latin typeface="Times New Roman" panose="02020603050405020304" pitchFamily="18" charset="0"/>
                          <a:cs typeface="Times New Roman" panose="02020603050405020304" pitchFamily="18" charset="0"/>
                        </a:rPr>
                        <a:t>END;</a:t>
                      </a:r>
                    </a:p>
                    <a:p>
                      <a:r>
                        <a:rPr lang="vi-VN" sz="2200" b="0" dirty="0">
                          <a:solidFill>
                            <a:schemeClr val="tx1"/>
                          </a:solidFill>
                          <a:latin typeface="Times New Roman" panose="02020603050405020304" pitchFamily="18" charset="0"/>
                          <a:cs typeface="Times New Roman" panose="02020603050405020304" pitchFamily="18" charset="0"/>
                        </a:rPr>
                        <a:t>$$</a:t>
                      </a:r>
                    </a:p>
                    <a:p>
                      <a:r>
                        <a:rPr lang="vi-VN" sz="2200" b="0" dirty="0">
                          <a:solidFill>
                            <a:schemeClr val="tx1"/>
                          </a:solidFill>
                          <a:latin typeface="Times New Roman" panose="02020603050405020304" pitchFamily="18" charset="0"/>
                          <a:cs typeface="Times New Roman" panose="02020603050405020304" pitchFamily="18" charset="0"/>
                        </a:rPr>
                        <a:t>LANGUAGE plpgsql;</a:t>
                      </a:r>
                    </a:p>
                    <a:p>
                      <a:endParaRPr lang="vi-VN" sz="2200" b="0" dirty="0">
                        <a:solidFill>
                          <a:schemeClr val="tx1"/>
                        </a:solidFill>
                        <a:latin typeface="Times New Roman" panose="02020603050405020304" pitchFamily="18" charset="0"/>
                        <a:cs typeface="Times New Roman" panose="02020603050405020304" pitchFamily="18" charset="0"/>
                      </a:endParaRPr>
                    </a:p>
                    <a:p>
                      <a:r>
                        <a:rPr lang="vi-VN" sz="2200" b="0" dirty="0">
                          <a:solidFill>
                            <a:schemeClr val="tx1"/>
                          </a:solidFill>
                          <a:latin typeface="Times New Roman" panose="02020603050405020304" pitchFamily="18" charset="0"/>
                          <a:cs typeface="Times New Roman" panose="02020603050405020304" pitchFamily="18" charset="0"/>
                        </a:rPr>
                        <a:t>CREATE OR REPLACE TRIGGER trig_order_date_insert</a:t>
                      </a:r>
                    </a:p>
                    <a:p>
                      <a:r>
                        <a:rPr lang="vi-VN" sz="2200" b="0" dirty="0">
                          <a:solidFill>
                            <a:schemeClr val="tx1"/>
                          </a:solidFill>
                          <a:latin typeface="Times New Roman" panose="02020603050405020304" pitchFamily="18" charset="0"/>
                          <a:cs typeface="Times New Roman" panose="02020603050405020304" pitchFamily="18" charset="0"/>
                        </a:rPr>
                        <a:t>AFTER INSERT ON orderline </a:t>
                      </a:r>
                    </a:p>
                    <a:p>
                      <a:r>
                        <a:rPr lang="vi-VN" sz="2200" b="0" dirty="0">
                          <a:solidFill>
                            <a:schemeClr val="tx1"/>
                          </a:solidFill>
                          <a:latin typeface="Times New Roman" panose="02020603050405020304" pitchFamily="18" charset="0"/>
                          <a:cs typeface="Times New Roman" panose="02020603050405020304" pitchFamily="18" charset="0"/>
                        </a:rPr>
                        <a:t>FOR EACH ROW</a:t>
                      </a:r>
                    </a:p>
                    <a:p>
                      <a:r>
                        <a:rPr lang="vi-VN" sz="2200" b="0" dirty="0">
                          <a:solidFill>
                            <a:schemeClr val="tx1"/>
                          </a:solidFill>
                          <a:latin typeface="Times New Roman" panose="02020603050405020304" pitchFamily="18" charset="0"/>
                          <a:cs typeface="Times New Roman" panose="02020603050405020304" pitchFamily="18" charset="0"/>
                        </a:rPr>
                        <a:t>EXECUTE PROCEDURE func_order_date();</a:t>
                      </a:r>
                      <a:endParaRPr lang="en-US" sz="22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2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3015138"/>
                  </a:ext>
                </a:extLst>
              </a:tr>
            </a:tbl>
          </a:graphicData>
        </a:graphic>
      </p:graphicFrame>
    </p:spTree>
    <p:extLst>
      <p:ext uri="{BB962C8B-B14F-4D97-AF65-F5344CB8AC3E}">
        <p14:creationId xmlns:p14="http://schemas.microsoft.com/office/powerpoint/2010/main" val="2939775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grpSp>
        <p:nvGrpSpPr>
          <p:cNvPr id="3" name="Group 3"/>
          <p:cNvGrpSpPr/>
          <p:nvPr/>
        </p:nvGrpSpPr>
        <p:grpSpPr>
          <a:xfrm>
            <a:off x="905495" y="680808"/>
            <a:ext cx="16439375" cy="1243930"/>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446217" y="659867"/>
            <a:ext cx="13395565" cy="1243930"/>
          </a:xfrm>
          <a:prstGeom prst="rect">
            <a:avLst/>
          </a:prstGeom>
        </p:spPr>
        <p:txBody>
          <a:bodyPr lIns="0" tIns="0" rIns="0" bIns="0" rtlCol="0" anchor="t">
            <a:spAutoFit/>
          </a:bodyPr>
          <a:lstStyle/>
          <a:p>
            <a:pPr algn="ctr">
              <a:lnSpc>
                <a:spcPts val="9720"/>
              </a:lnSpc>
            </a:pPr>
            <a:r>
              <a:rPr lang="en-US" sz="8100" dirty="0" err="1">
                <a:solidFill>
                  <a:srgbClr val="003EA8"/>
                </a:solidFill>
                <a:latin typeface="Muli Bold"/>
              </a:rPr>
              <a:t>Các</a:t>
            </a:r>
            <a:r>
              <a:rPr lang="en-US" sz="8100" dirty="0">
                <a:solidFill>
                  <a:srgbClr val="003EA8"/>
                </a:solidFill>
                <a:latin typeface="Muli Bold"/>
              </a:rPr>
              <a:t> </a:t>
            </a:r>
            <a:r>
              <a:rPr lang="en-US" sz="8100" dirty="0" err="1">
                <a:solidFill>
                  <a:srgbClr val="003EA8"/>
                </a:solidFill>
                <a:latin typeface="Muli Bold"/>
              </a:rPr>
              <a:t>câu</a:t>
            </a:r>
            <a:r>
              <a:rPr lang="en-US" sz="8100" dirty="0">
                <a:solidFill>
                  <a:srgbClr val="003EA8"/>
                </a:solidFill>
                <a:latin typeface="Muli Bold"/>
              </a:rPr>
              <a:t> </a:t>
            </a:r>
            <a:r>
              <a:rPr lang="en-US" sz="8100" dirty="0" err="1">
                <a:solidFill>
                  <a:srgbClr val="003EA8"/>
                </a:solidFill>
                <a:latin typeface="Muli Bold"/>
              </a:rPr>
              <a:t>lệnh</a:t>
            </a:r>
            <a:r>
              <a:rPr lang="en-US" sz="8100" dirty="0">
                <a:solidFill>
                  <a:srgbClr val="003EA8"/>
                </a:solidFill>
                <a:latin typeface="Muli Bold"/>
              </a:rPr>
              <a:t> </a:t>
            </a:r>
            <a:r>
              <a:rPr lang="en-US" sz="8100" dirty="0" err="1">
                <a:solidFill>
                  <a:srgbClr val="003EA8"/>
                </a:solidFill>
                <a:latin typeface="Muli Bold"/>
              </a:rPr>
              <a:t>truy</a:t>
            </a:r>
            <a:r>
              <a:rPr lang="en-US" sz="8100" dirty="0">
                <a:solidFill>
                  <a:srgbClr val="003EA8"/>
                </a:solidFill>
                <a:latin typeface="Muli Bold"/>
              </a:rPr>
              <a:t> </a:t>
            </a:r>
            <a:r>
              <a:rPr lang="en-US" sz="8100" dirty="0" err="1">
                <a:solidFill>
                  <a:srgbClr val="003EA8"/>
                </a:solidFill>
                <a:latin typeface="Muli Bold"/>
              </a:rPr>
              <a:t>vấn</a:t>
            </a:r>
            <a:endParaRPr lang="en-US" sz="8100" dirty="0">
              <a:solidFill>
                <a:srgbClr val="003EA8"/>
              </a:solidFill>
              <a:latin typeface="Muli Bold"/>
            </a:endParaRPr>
          </a:p>
        </p:txBody>
      </p:sp>
      <p:graphicFrame>
        <p:nvGraphicFramePr>
          <p:cNvPr id="5" name="Bảng 4">
            <a:extLst>
              <a:ext uri="{FF2B5EF4-FFF2-40B4-BE49-F238E27FC236}">
                <a16:creationId xmlns:a16="http://schemas.microsoft.com/office/drawing/2014/main" id="{D99391BD-86DF-9E8A-2DB7-87BD40166854}"/>
              </a:ext>
            </a:extLst>
          </p:cNvPr>
          <p:cNvGraphicFramePr>
            <a:graphicFrameLocks noGrp="1"/>
          </p:cNvGraphicFramePr>
          <p:nvPr>
            <p:extLst>
              <p:ext uri="{D42A27DB-BD31-4B8C-83A1-F6EECF244321}">
                <p14:modId xmlns:p14="http://schemas.microsoft.com/office/powerpoint/2010/main" val="3801556848"/>
              </p:ext>
            </p:extLst>
          </p:nvPr>
        </p:nvGraphicFramePr>
        <p:xfrm>
          <a:off x="818545" y="2297273"/>
          <a:ext cx="16526328" cy="6918960"/>
        </p:xfrm>
        <a:graphic>
          <a:graphicData uri="http://schemas.openxmlformats.org/drawingml/2006/table">
            <a:tbl>
              <a:tblPr firstRow="1" bandRow="1">
                <a:tableStyleId>{073A0DAA-6AF3-43AB-8588-CEC1D06C72B9}</a:tableStyleId>
              </a:tblPr>
              <a:tblGrid>
                <a:gridCol w="8263164">
                  <a:extLst>
                    <a:ext uri="{9D8B030D-6E8A-4147-A177-3AD203B41FA5}">
                      <a16:colId xmlns:a16="http://schemas.microsoft.com/office/drawing/2014/main" val="430172996"/>
                    </a:ext>
                  </a:extLst>
                </a:gridCol>
                <a:gridCol w="8263164">
                  <a:extLst>
                    <a:ext uri="{9D8B030D-6E8A-4147-A177-3AD203B41FA5}">
                      <a16:colId xmlns:a16="http://schemas.microsoft.com/office/drawing/2014/main" val="2230093315"/>
                    </a:ext>
                  </a:extLst>
                </a:gridCol>
              </a:tblGrid>
              <a:tr h="4166270">
                <a:tc>
                  <a:txBody>
                    <a:bodyPr/>
                    <a:lstStyle/>
                    <a:p>
                      <a:r>
                        <a:rPr lang="en-US" sz="2600" b="1" dirty="0">
                          <a:solidFill>
                            <a:schemeClr val="tx1"/>
                          </a:solidFill>
                          <a:latin typeface="Muli Bold" panose="020B0604020202020204" charset="0"/>
                          <a:cs typeface="Times New Roman" panose="02020603050405020304" pitchFamily="18" charset="0"/>
                        </a:rPr>
                        <a:t>2</a:t>
                      </a:r>
                      <a:r>
                        <a:rPr lang="vi-VN" sz="2600" b="1" dirty="0">
                          <a:solidFill>
                            <a:schemeClr val="tx1"/>
                          </a:solidFill>
                          <a:latin typeface="Muli Bold" panose="020B0604020202020204" charset="0"/>
                          <a:cs typeface="Times New Roman" panose="02020603050405020304" pitchFamily="18" charset="0"/>
                        </a:rPr>
                        <a:t>5</a:t>
                      </a:r>
                      <a:r>
                        <a:rPr lang="en-US" sz="2600" b="1" dirty="0">
                          <a:solidFill>
                            <a:schemeClr val="tx1"/>
                          </a:solidFill>
                          <a:latin typeface="Muli Bold" panose="020B0604020202020204" charset="0"/>
                          <a:cs typeface="Times New Roman" panose="02020603050405020304" pitchFamily="18" charset="0"/>
                        </a:rPr>
                        <a:t>. </a:t>
                      </a:r>
                      <a:r>
                        <a:rPr lang="vi-VN" sz="2600" b="1" dirty="0">
                          <a:solidFill>
                            <a:schemeClr val="tx1"/>
                          </a:solidFill>
                          <a:latin typeface="Muli Bold" panose="020B0604020202020204" charset="0"/>
                          <a:cs typeface="Times New Roman" panose="02020603050405020304" pitchFamily="18" charset="0"/>
                        </a:rPr>
                        <a:t>Truy vấn danh sách các sinh viên có đơn đặt hàng bị hủy nhiều nhất và số lượng đơn hàng bị hủy</a:t>
                      </a:r>
                    </a:p>
                    <a:p>
                      <a:r>
                        <a:rPr lang="vi-VN" sz="2200" b="0" dirty="0" err="1">
                          <a:solidFill>
                            <a:schemeClr val="tx1"/>
                          </a:solidFill>
                          <a:latin typeface="Muli Bold" panose="020B0604020202020204" charset="0"/>
                          <a:cs typeface="Times New Roman" panose="02020603050405020304" pitchFamily="18" charset="0"/>
                        </a:rPr>
                        <a:t>SELECT</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s.student_id</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s.first_name</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s.last_name</a:t>
                      </a:r>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COUNT</a:t>
                      </a:r>
                      <a:r>
                        <a:rPr lang="vi-VN" sz="2200" b="0" dirty="0">
                          <a:solidFill>
                            <a:schemeClr val="tx1"/>
                          </a:solidFill>
                          <a:latin typeface="Muli Bold" panose="020B0604020202020204" charset="0"/>
                          <a:cs typeface="Times New Roman" panose="02020603050405020304" pitchFamily="18" charset="0"/>
                        </a:rPr>
                        <a:t>(</a:t>
                      </a:r>
                      <a:r>
                        <a:rPr lang="vi-VN" sz="2200" b="0" dirty="0" err="1">
                          <a:solidFill>
                            <a:schemeClr val="tx1"/>
                          </a:solidFill>
                          <a:latin typeface="Muli Bold" panose="020B0604020202020204" charset="0"/>
                          <a:cs typeface="Times New Roman" panose="02020603050405020304" pitchFamily="18" charset="0"/>
                        </a:rPr>
                        <a:t>ol.orderline_id</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AS</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cancelled_orders</a:t>
                      </a:r>
                      <a:endParaRPr lang="vi-VN" sz="22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FROM</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student</a:t>
                      </a:r>
                      <a:r>
                        <a:rPr lang="vi-VN" sz="2200" b="0" dirty="0">
                          <a:solidFill>
                            <a:schemeClr val="tx1"/>
                          </a:solidFill>
                          <a:latin typeface="Muli Bold" panose="020B0604020202020204" charset="0"/>
                          <a:cs typeface="Times New Roman" panose="02020603050405020304" pitchFamily="18" charset="0"/>
                        </a:rPr>
                        <a:t> s</a:t>
                      </a:r>
                    </a:p>
                    <a:p>
                      <a:r>
                        <a:rPr lang="vi-VN" sz="2200" b="0" dirty="0" err="1">
                          <a:solidFill>
                            <a:schemeClr val="tx1"/>
                          </a:solidFill>
                          <a:latin typeface="Muli Bold" panose="020B0604020202020204" charset="0"/>
                          <a:cs typeface="Times New Roman" panose="02020603050405020304" pitchFamily="18" charset="0"/>
                        </a:rPr>
                        <a:t>JOIN</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orderline</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ol</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ON</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s.student_id</a:t>
                      </a:r>
                      <a:r>
                        <a:rPr lang="vi-VN" sz="2200" b="0" dirty="0">
                          <a:solidFill>
                            <a:schemeClr val="tx1"/>
                          </a:solidFill>
                          <a:latin typeface="Muli Bold" panose="020B0604020202020204" charset="0"/>
                          <a:cs typeface="Times New Roman" panose="02020603050405020304" pitchFamily="18" charset="0"/>
                        </a:rPr>
                        <a:t> = </a:t>
                      </a:r>
                      <a:r>
                        <a:rPr lang="vi-VN" sz="2200" b="0" dirty="0" err="1">
                          <a:solidFill>
                            <a:schemeClr val="tx1"/>
                          </a:solidFill>
                          <a:latin typeface="Muli Bold" panose="020B0604020202020204" charset="0"/>
                          <a:cs typeface="Times New Roman" panose="02020603050405020304" pitchFamily="18" charset="0"/>
                        </a:rPr>
                        <a:t>ol.student_id</a:t>
                      </a:r>
                      <a:endParaRPr lang="vi-VN" sz="22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WHERE</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ol.status</a:t>
                      </a:r>
                      <a:r>
                        <a:rPr lang="vi-VN" sz="2200" b="0" dirty="0">
                          <a:solidFill>
                            <a:schemeClr val="tx1"/>
                          </a:solidFill>
                          <a:latin typeface="Muli Bold" panose="020B0604020202020204" charset="0"/>
                          <a:cs typeface="Times New Roman" panose="02020603050405020304" pitchFamily="18" charset="0"/>
                        </a:rPr>
                        <a:t> = '</a:t>
                      </a:r>
                      <a:r>
                        <a:rPr lang="vi-VN" sz="2200" b="0" dirty="0" err="1">
                          <a:solidFill>
                            <a:schemeClr val="tx1"/>
                          </a:solidFill>
                          <a:latin typeface="Muli Bold" panose="020B0604020202020204" charset="0"/>
                          <a:cs typeface="Times New Roman" panose="02020603050405020304" pitchFamily="18" charset="0"/>
                        </a:rPr>
                        <a:t>Cancelled</a:t>
                      </a:r>
                      <a:r>
                        <a:rPr lang="vi-VN" sz="2200" b="0" dirty="0">
                          <a:solidFill>
                            <a:schemeClr val="tx1"/>
                          </a:solidFill>
                          <a:latin typeface="Muli Bold" panose="020B0604020202020204" charset="0"/>
                          <a:cs typeface="Times New Roman" panose="02020603050405020304" pitchFamily="18" charset="0"/>
                        </a:rPr>
                        <a:t>'</a:t>
                      </a:r>
                    </a:p>
                    <a:p>
                      <a:r>
                        <a:rPr lang="vi-VN" sz="2200" b="0" dirty="0" err="1">
                          <a:solidFill>
                            <a:schemeClr val="tx1"/>
                          </a:solidFill>
                          <a:latin typeface="Muli Bold" panose="020B0604020202020204" charset="0"/>
                          <a:cs typeface="Times New Roman" panose="02020603050405020304" pitchFamily="18" charset="0"/>
                        </a:rPr>
                        <a:t>GROUP</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BY</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s.student_id</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s.first_name</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s.last_name</a:t>
                      </a:r>
                      <a:endParaRPr lang="vi-VN" sz="2200" b="0" dirty="0">
                        <a:solidFill>
                          <a:schemeClr val="tx1"/>
                        </a:solidFill>
                        <a:latin typeface="Muli Bold" panose="020B0604020202020204" charset="0"/>
                        <a:cs typeface="Times New Roman" panose="02020603050405020304" pitchFamily="18" charset="0"/>
                      </a:endParaRPr>
                    </a:p>
                    <a:p>
                      <a:r>
                        <a:rPr lang="vi-VN" sz="2200" b="0" dirty="0" err="1">
                          <a:solidFill>
                            <a:schemeClr val="tx1"/>
                          </a:solidFill>
                          <a:latin typeface="Muli Bold" panose="020B0604020202020204" charset="0"/>
                          <a:cs typeface="Times New Roman" panose="02020603050405020304" pitchFamily="18" charset="0"/>
                        </a:rPr>
                        <a:t>ORDER</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BY</a:t>
                      </a:r>
                      <a:r>
                        <a:rPr lang="vi-VN" sz="2200" b="0" dirty="0">
                          <a:solidFill>
                            <a:schemeClr val="tx1"/>
                          </a:solidFill>
                          <a:latin typeface="Muli Bold" panose="020B0604020202020204" charset="0"/>
                          <a:cs typeface="Times New Roman" panose="02020603050405020304" pitchFamily="18" charset="0"/>
                        </a:rPr>
                        <a:t> </a:t>
                      </a:r>
                    </a:p>
                    <a:p>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cancelled_orders</a:t>
                      </a:r>
                      <a:r>
                        <a:rPr lang="vi-VN" sz="2200" b="0" dirty="0">
                          <a:solidFill>
                            <a:schemeClr val="tx1"/>
                          </a:solidFill>
                          <a:latin typeface="Muli Bold" panose="020B0604020202020204" charset="0"/>
                          <a:cs typeface="Times New Roman" panose="02020603050405020304" pitchFamily="18" charset="0"/>
                        </a:rPr>
                        <a:t> </a:t>
                      </a:r>
                      <a:r>
                        <a:rPr lang="vi-VN" sz="2200" b="0" dirty="0" err="1">
                          <a:solidFill>
                            <a:schemeClr val="tx1"/>
                          </a:solidFill>
                          <a:latin typeface="Muli Bold" panose="020B0604020202020204" charset="0"/>
                          <a:cs typeface="Times New Roman" panose="02020603050405020304" pitchFamily="18" charset="0"/>
                        </a:rPr>
                        <a:t>DESC</a:t>
                      </a:r>
                      <a:r>
                        <a:rPr lang="vi-VN" sz="2200" b="0" dirty="0">
                          <a:solidFill>
                            <a:schemeClr val="tx1"/>
                          </a:solidFill>
                          <a:latin typeface="Muli Bold" panose="020B0604020202020204" charset="0"/>
                          <a:cs typeface="Times New Roman" panose="02020603050405020304" pitchFamily="18" charset="0"/>
                        </a:rPr>
                        <a:t>;</a:t>
                      </a:r>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600" b="1" dirty="0">
                          <a:solidFill>
                            <a:schemeClr val="tx1"/>
                          </a:solidFill>
                          <a:latin typeface="Muli Bold" panose="020B0604020202020204" charset="0"/>
                          <a:cs typeface="Times New Roman" panose="02020603050405020304" pitchFamily="18" charset="0"/>
                        </a:rPr>
                        <a:t>2</a:t>
                      </a:r>
                      <a:r>
                        <a:rPr lang="vi-VN" sz="2600" b="1" dirty="0">
                          <a:solidFill>
                            <a:schemeClr val="tx1"/>
                          </a:solidFill>
                          <a:latin typeface="Muli Bold" panose="020B0604020202020204" charset="0"/>
                          <a:cs typeface="Times New Roman" panose="02020603050405020304" pitchFamily="18" charset="0"/>
                        </a:rPr>
                        <a:t>6</a:t>
                      </a:r>
                      <a:r>
                        <a:rPr lang="en-US" sz="2600" b="1" dirty="0">
                          <a:solidFill>
                            <a:schemeClr val="tx1"/>
                          </a:solidFill>
                          <a:latin typeface="Muli Bold" panose="020B0604020202020204" charset="0"/>
                          <a:cs typeface="Times New Roman" panose="02020603050405020304" pitchFamily="18" charset="0"/>
                        </a:rPr>
                        <a:t>.</a:t>
                      </a:r>
                      <a:r>
                        <a:rPr lang="vi-VN" sz="2600" b="1" dirty="0">
                          <a:solidFill>
                            <a:schemeClr val="tx1"/>
                          </a:solidFill>
                          <a:latin typeface="Muli Bold" panose="020B0604020202020204" charset="0"/>
                          <a:cs typeface="Times New Roman" panose="02020603050405020304" pitchFamily="18" charset="0"/>
                        </a:rPr>
                        <a:t> Tạo trigger khi mà một đơn được tạo thì ngày hết hạn sẽ được tự động tính</a:t>
                      </a:r>
                    </a:p>
                    <a:p>
                      <a:r>
                        <a:rPr lang="vi-VN" sz="2200" b="0" dirty="0">
                          <a:solidFill>
                            <a:schemeClr val="tx1"/>
                          </a:solidFill>
                          <a:latin typeface="Muli Bold" panose="020B0604020202020204" charset="0"/>
                          <a:cs typeface="Times New Roman" panose="02020603050405020304" pitchFamily="18" charset="0"/>
                        </a:rPr>
                        <a:t>CREATE OR REPLACE FUNCTION func_order_date()</a:t>
                      </a:r>
                    </a:p>
                    <a:p>
                      <a:r>
                        <a:rPr lang="vi-VN" sz="2200" b="0" dirty="0">
                          <a:solidFill>
                            <a:schemeClr val="tx1"/>
                          </a:solidFill>
                          <a:latin typeface="Muli Bold" panose="020B0604020202020204" charset="0"/>
                          <a:cs typeface="Times New Roman" panose="02020603050405020304" pitchFamily="18" charset="0"/>
                        </a:rPr>
                        <a:t>RETURNS TRIGGER AS</a:t>
                      </a:r>
                    </a:p>
                    <a:p>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DECLARE</a:t>
                      </a:r>
                    </a:p>
                    <a:p>
                      <a:r>
                        <a:rPr lang="vi-VN" sz="2200" b="0" dirty="0">
                          <a:solidFill>
                            <a:schemeClr val="tx1"/>
                          </a:solidFill>
                          <a:latin typeface="Muli Bold" panose="020B0604020202020204" charset="0"/>
                          <a:cs typeface="Times New Roman" panose="02020603050405020304" pitchFamily="18" charset="0"/>
                        </a:rPr>
                        <a:t>BEGIN</a:t>
                      </a:r>
                    </a:p>
                    <a:p>
                      <a:r>
                        <a:rPr lang="vi-VN" sz="2200" b="0" dirty="0">
                          <a:solidFill>
                            <a:schemeClr val="tx1"/>
                          </a:solidFill>
                          <a:latin typeface="Muli Bold" panose="020B0604020202020204" charset="0"/>
                          <a:cs typeface="Times New Roman" panose="02020603050405020304" pitchFamily="18" charset="0"/>
                        </a:rPr>
                        <a:t>	UPDATE orderline SET expiration_date = DATE(order_time) + 3</a:t>
                      </a:r>
                    </a:p>
                    <a:p>
                      <a:r>
                        <a:rPr lang="vi-VN" sz="2200" b="0" dirty="0">
                          <a:solidFill>
                            <a:schemeClr val="tx1"/>
                          </a:solidFill>
                          <a:latin typeface="Muli Bold" panose="020B0604020202020204" charset="0"/>
                          <a:cs typeface="Times New Roman" panose="02020603050405020304" pitchFamily="18" charset="0"/>
                        </a:rPr>
                        <a:t>	WHERE order_id = NEW.order_id;</a:t>
                      </a:r>
                    </a:p>
                    <a:p>
                      <a:r>
                        <a:rPr lang="vi-VN" sz="2200" b="0" dirty="0">
                          <a:solidFill>
                            <a:schemeClr val="tx1"/>
                          </a:solidFill>
                          <a:latin typeface="Muli Bold" panose="020B0604020202020204" charset="0"/>
                          <a:cs typeface="Times New Roman" panose="02020603050405020304" pitchFamily="18" charset="0"/>
                        </a:rPr>
                        <a:t>	RAISE NOTICE 'Update successful';</a:t>
                      </a:r>
                    </a:p>
                    <a:p>
                      <a:r>
                        <a:rPr lang="vi-VN" sz="2200" b="0" dirty="0">
                          <a:solidFill>
                            <a:schemeClr val="tx1"/>
                          </a:solidFill>
                          <a:latin typeface="Muli Bold" panose="020B0604020202020204" charset="0"/>
                          <a:cs typeface="Times New Roman" panose="02020603050405020304" pitchFamily="18" charset="0"/>
                        </a:rPr>
                        <a:t>	RETURN NEW;</a:t>
                      </a:r>
                    </a:p>
                    <a:p>
                      <a:r>
                        <a:rPr lang="vi-VN" sz="2200" b="0" dirty="0">
                          <a:solidFill>
                            <a:schemeClr val="tx1"/>
                          </a:solidFill>
                          <a:latin typeface="Muli Bold" panose="020B0604020202020204" charset="0"/>
                          <a:cs typeface="Times New Roman" panose="02020603050405020304" pitchFamily="18" charset="0"/>
                        </a:rPr>
                        <a:t>END;</a:t>
                      </a:r>
                    </a:p>
                    <a:p>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LANGUAGE plpgsql;</a:t>
                      </a:r>
                    </a:p>
                    <a:p>
                      <a:endParaRPr lang="vi-VN" sz="2200" b="0" dirty="0">
                        <a:solidFill>
                          <a:schemeClr val="tx1"/>
                        </a:solidFill>
                        <a:latin typeface="Muli Bold" panose="020B0604020202020204" charset="0"/>
                        <a:cs typeface="Times New Roman" panose="02020603050405020304" pitchFamily="18" charset="0"/>
                      </a:endParaRPr>
                    </a:p>
                    <a:p>
                      <a:r>
                        <a:rPr lang="vi-VN" sz="2200" b="0" dirty="0">
                          <a:solidFill>
                            <a:schemeClr val="tx1"/>
                          </a:solidFill>
                          <a:latin typeface="Muli Bold" panose="020B0604020202020204" charset="0"/>
                          <a:cs typeface="Times New Roman" panose="02020603050405020304" pitchFamily="18" charset="0"/>
                        </a:rPr>
                        <a:t>CREATE OR REPLACE TRIGGER trig_order_date_insert</a:t>
                      </a:r>
                    </a:p>
                    <a:p>
                      <a:r>
                        <a:rPr lang="vi-VN" sz="2200" b="0" dirty="0">
                          <a:solidFill>
                            <a:schemeClr val="tx1"/>
                          </a:solidFill>
                          <a:latin typeface="Muli Bold" panose="020B0604020202020204" charset="0"/>
                          <a:cs typeface="Times New Roman" panose="02020603050405020304" pitchFamily="18" charset="0"/>
                        </a:rPr>
                        <a:t>AFTER INSERT ON orderline </a:t>
                      </a:r>
                    </a:p>
                    <a:p>
                      <a:r>
                        <a:rPr lang="vi-VN" sz="2200" b="0" dirty="0">
                          <a:solidFill>
                            <a:schemeClr val="tx1"/>
                          </a:solidFill>
                          <a:latin typeface="Muli Bold" panose="020B0604020202020204" charset="0"/>
                          <a:cs typeface="Times New Roman" panose="02020603050405020304" pitchFamily="18" charset="0"/>
                        </a:rPr>
                        <a:t>FOR EACH ROW</a:t>
                      </a:r>
                    </a:p>
                    <a:p>
                      <a:r>
                        <a:rPr lang="vi-VN" sz="2200" b="0" dirty="0">
                          <a:solidFill>
                            <a:schemeClr val="tx1"/>
                          </a:solidFill>
                          <a:latin typeface="Muli Bold" panose="020B0604020202020204" charset="0"/>
                          <a:cs typeface="Times New Roman" panose="02020603050405020304" pitchFamily="18" charset="0"/>
                        </a:rPr>
                        <a:t>EXECUTE PROCEDURE func_order_date();</a:t>
                      </a:r>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3015138"/>
                  </a:ext>
                </a:extLst>
              </a:tr>
            </a:tbl>
          </a:graphicData>
        </a:graphic>
      </p:graphicFrame>
    </p:spTree>
    <p:extLst>
      <p:ext uri="{BB962C8B-B14F-4D97-AF65-F5344CB8AC3E}">
        <p14:creationId xmlns:p14="http://schemas.microsoft.com/office/powerpoint/2010/main" val="25937433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grpSp>
        <p:nvGrpSpPr>
          <p:cNvPr id="3" name="Group 3"/>
          <p:cNvGrpSpPr/>
          <p:nvPr/>
        </p:nvGrpSpPr>
        <p:grpSpPr>
          <a:xfrm>
            <a:off x="905495" y="680808"/>
            <a:ext cx="16439375" cy="1243930"/>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sp>
      </p:gr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446217" y="659867"/>
            <a:ext cx="13395565" cy="1243930"/>
          </a:xfrm>
          <a:prstGeom prst="rect">
            <a:avLst/>
          </a:prstGeom>
        </p:spPr>
        <p:txBody>
          <a:bodyPr lIns="0" tIns="0" rIns="0" bIns="0" rtlCol="0" anchor="t">
            <a:spAutoFit/>
          </a:bodyPr>
          <a:lstStyle/>
          <a:p>
            <a:pPr algn="ctr">
              <a:lnSpc>
                <a:spcPts val="9720"/>
              </a:lnSpc>
            </a:pPr>
            <a:r>
              <a:rPr lang="en-US" sz="8100" dirty="0" err="1">
                <a:solidFill>
                  <a:srgbClr val="003EA8"/>
                </a:solidFill>
                <a:latin typeface="Muli Bold"/>
              </a:rPr>
              <a:t>Các</a:t>
            </a:r>
            <a:r>
              <a:rPr lang="en-US" sz="8100" dirty="0">
                <a:solidFill>
                  <a:srgbClr val="003EA8"/>
                </a:solidFill>
                <a:latin typeface="Muli Bold"/>
              </a:rPr>
              <a:t> </a:t>
            </a:r>
            <a:r>
              <a:rPr lang="en-US" sz="8100" dirty="0" err="1">
                <a:solidFill>
                  <a:srgbClr val="003EA8"/>
                </a:solidFill>
                <a:latin typeface="Muli Bold"/>
              </a:rPr>
              <a:t>câu</a:t>
            </a:r>
            <a:r>
              <a:rPr lang="en-US" sz="8100" dirty="0">
                <a:solidFill>
                  <a:srgbClr val="003EA8"/>
                </a:solidFill>
                <a:latin typeface="Muli Bold"/>
              </a:rPr>
              <a:t> </a:t>
            </a:r>
            <a:r>
              <a:rPr lang="en-US" sz="8100" dirty="0" err="1">
                <a:solidFill>
                  <a:srgbClr val="003EA8"/>
                </a:solidFill>
                <a:latin typeface="Muli Bold"/>
              </a:rPr>
              <a:t>lệnh</a:t>
            </a:r>
            <a:r>
              <a:rPr lang="en-US" sz="8100" dirty="0">
                <a:solidFill>
                  <a:srgbClr val="003EA8"/>
                </a:solidFill>
                <a:latin typeface="Muli Bold"/>
              </a:rPr>
              <a:t> </a:t>
            </a:r>
            <a:r>
              <a:rPr lang="en-US" sz="8100" dirty="0" err="1">
                <a:solidFill>
                  <a:srgbClr val="003EA8"/>
                </a:solidFill>
                <a:latin typeface="Muli Bold"/>
              </a:rPr>
              <a:t>truy</a:t>
            </a:r>
            <a:r>
              <a:rPr lang="en-US" sz="8100" dirty="0">
                <a:solidFill>
                  <a:srgbClr val="003EA8"/>
                </a:solidFill>
                <a:latin typeface="Muli Bold"/>
              </a:rPr>
              <a:t> </a:t>
            </a:r>
            <a:r>
              <a:rPr lang="en-US" sz="8100" dirty="0" err="1">
                <a:solidFill>
                  <a:srgbClr val="003EA8"/>
                </a:solidFill>
                <a:latin typeface="Muli Bold"/>
              </a:rPr>
              <a:t>vấn</a:t>
            </a:r>
            <a:endParaRPr lang="en-US" sz="8100" dirty="0">
              <a:solidFill>
                <a:srgbClr val="003EA8"/>
              </a:solidFill>
              <a:latin typeface="Muli Bold"/>
            </a:endParaRPr>
          </a:p>
        </p:txBody>
      </p:sp>
      <p:graphicFrame>
        <p:nvGraphicFramePr>
          <p:cNvPr id="5" name="Bảng 4">
            <a:extLst>
              <a:ext uri="{FF2B5EF4-FFF2-40B4-BE49-F238E27FC236}">
                <a16:creationId xmlns:a16="http://schemas.microsoft.com/office/drawing/2014/main" id="{D99391BD-86DF-9E8A-2DB7-87BD40166854}"/>
              </a:ext>
            </a:extLst>
          </p:cNvPr>
          <p:cNvGraphicFramePr>
            <a:graphicFrameLocks noGrp="1"/>
          </p:cNvGraphicFramePr>
          <p:nvPr>
            <p:extLst>
              <p:ext uri="{D42A27DB-BD31-4B8C-83A1-F6EECF244321}">
                <p14:modId xmlns:p14="http://schemas.microsoft.com/office/powerpoint/2010/main" val="4027788330"/>
              </p:ext>
            </p:extLst>
          </p:nvPr>
        </p:nvGraphicFramePr>
        <p:xfrm>
          <a:off x="818545" y="2297273"/>
          <a:ext cx="16526328" cy="7315200"/>
        </p:xfrm>
        <a:graphic>
          <a:graphicData uri="http://schemas.openxmlformats.org/drawingml/2006/table">
            <a:tbl>
              <a:tblPr firstRow="1" bandRow="1">
                <a:tableStyleId>{073A0DAA-6AF3-43AB-8588-CEC1D06C72B9}</a:tableStyleId>
              </a:tblPr>
              <a:tblGrid>
                <a:gridCol w="8263164">
                  <a:extLst>
                    <a:ext uri="{9D8B030D-6E8A-4147-A177-3AD203B41FA5}">
                      <a16:colId xmlns:a16="http://schemas.microsoft.com/office/drawing/2014/main" val="430172996"/>
                    </a:ext>
                  </a:extLst>
                </a:gridCol>
                <a:gridCol w="8263164">
                  <a:extLst>
                    <a:ext uri="{9D8B030D-6E8A-4147-A177-3AD203B41FA5}">
                      <a16:colId xmlns:a16="http://schemas.microsoft.com/office/drawing/2014/main" val="2230093315"/>
                    </a:ext>
                  </a:extLst>
                </a:gridCol>
              </a:tblGrid>
              <a:tr h="4166270">
                <a:tc>
                  <a:txBody>
                    <a:bodyPr/>
                    <a:lstStyle/>
                    <a:p>
                      <a:r>
                        <a:rPr lang="en-US" sz="2600" b="1" dirty="0">
                          <a:solidFill>
                            <a:schemeClr val="tx1"/>
                          </a:solidFill>
                          <a:latin typeface="Muli Bold" panose="020B0604020202020204" charset="0"/>
                          <a:cs typeface="Times New Roman" panose="02020603050405020304" pitchFamily="18" charset="0"/>
                        </a:rPr>
                        <a:t>2</a:t>
                      </a:r>
                      <a:r>
                        <a:rPr lang="vi-VN" sz="2600" b="1" dirty="0">
                          <a:solidFill>
                            <a:schemeClr val="tx1"/>
                          </a:solidFill>
                          <a:latin typeface="Muli Bold" panose="020B0604020202020204" charset="0"/>
                          <a:cs typeface="Times New Roman" panose="02020603050405020304" pitchFamily="18" charset="0"/>
                        </a:rPr>
                        <a:t>7</a:t>
                      </a:r>
                      <a:r>
                        <a:rPr lang="en-US" sz="2600" b="1" dirty="0">
                          <a:solidFill>
                            <a:schemeClr val="tx1"/>
                          </a:solidFill>
                          <a:latin typeface="Muli Bold" panose="020B0604020202020204" charset="0"/>
                          <a:cs typeface="Times New Roman" panose="02020603050405020304" pitchFamily="18" charset="0"/>
                        </a:rPr>
                        <a:t>.</a:t>
                      </a:r>
                      <a:r>
                        <a:rPr lang="vi-VN" sz="2600" b="1" dirty="0">
                          <a:solidFill>
                            <a:schemeClr val="tx1"/>
                          </a:solidFill>
                          <a:latin typeface="Muli Bold" panose="020B0604020202020204" charset="0"/>
                          <a:cs typeface="Times New Roman" panose="02020603050405020304" pitchFamily="18" charset="0"/>
                        </a:rPr>
                        <a:t> Truy vấn thông tin về các sách được xuất kho trong khoảng thời gian nhất định và chi tiết đơn đặt hàng liên </a:t>
                      </a:r>
                      <a:r>
                        <a:rPr lang="vi-VN" sz="2200" b="1" dirty="0">
                          <a:solidFill>
                            <a:schemeClr val="tx1"/>
                          </a:solidFill>
                          <a:latin typeface="Muli Bold" panose="020B0604020202020204" charset="0"/>
                          <a:cs typeface="Times New Roman" panose="02020603050405020304" pitchFamily="18" charset="0"/>
                        </a:rPr>
                        <a:t>quan</a:t>
                      </a:r>
                    </a:p>
                    <a:p>
                      <a:r>
                        <a:rPr lang="vi-VN" sz="2200" b="0" dirty="0">
                          <a:solidFill>
                            <a:schemeClr val="tx1"/>
                          </a:solidFill>
                          <a:latin typeface="Muli Bold" panose="020B0604020202020204" charset="0"/>
                          <a:cs typeface="Times New Roman" panose="02020603050405020304" pitchFamily="18" charset="0"/>
                        </a:rPr>
                        <a:t>SELECT </a:t>
                      </a:r>
                    </a:p>
                    <a:p>
                      <a:r>
                        <a:rPr lang="vi-VN" sz="2200" b="0" dirty="0">
                          <a:solidFill>
                            <a:schemeClr val="tx1"/>
                          </a:solidFill>
                          <a:latin typeface="Muli Bold" panose="020B0604020202020204" charset="0"/>
                          <a:cs typeface="Times New Roman" panose="02020603050405020304" pitchFamily="18" charset="0"/>
                        </a:rPr>
                        <a:t>    b.book_id,</a:t>
                      </a:r>
                    </a:p>
                    <a:p>
                      <a:r>
                        <a:rPr lang="vi-VN" sz="2200" b="0" dirty="0">
                          <a:solidFill>
                            <a:schemeClr val="tx1"/>
                          </a:solidFill>
                          <a:latin typeface="Muli Bold" panose="020B0604020202020204" charset="0"/>
                          <a:cs typeface="Times New Roman" panose="02020603050405020304" pitchFamily="18" charset="0"/>
                        </a:rPr>
                        <a:t>    b.name,</a:t>
                      </a:r>
                    </a:p>
                    <a:p>
                      <a:r>
                        <a:rPr lang="vi-VN" sz="2200" b="0" dirty="0">
                          <a:solidFill>
                            <a:schemeClr val="tx1"/>
                          </a:solidFill>
                          <a:latin typeface="Muli Bold" panose="020B0604020202020204" charset="0"/>
                          <a:cs typeface="Times New Roman" panose="02020603050405020304" pitchFamily="18" charset="0"/>
                        </a:rPr>
                        <a:t>    s.stock_out_date,</a:t>
                      </a:r>
                    </a:p>
                    <a:p>
                      <a:r>
                        <a:rPr lang="vi-VN" sz="2200" b="0" dirty="0">
                          <a:solidFill>
                            <a:schemeClr val="tx1"/>
                          </a:solidFill>
                          <a:latin typeface="Muli Bold" panose="020B0604020202020204" charset="0"/>
                          <a:cs typeface="Times New Roman" panose="02020603050405020304" pitchFamily="18" charset="0"/>
                        </a:rPr>
                        <a:t>    o.order_id,</a:t>
                      </a:r>
                    </a:p>
                    <a:p>
                      <a:r>
                        <a:rPr lang="vi-VN" sz="2200" b="0" dirty="0">
                          <a:solidFill>
                            <a:schemeClr val="tx1"/>
                          </a:solidFill>
                          <a:latin typeface="Muli Bold" panose="020B0604020202020204" charset="0"/>
                          <a:cs typeface="Times New Roman" panose="02020603050405020304" pitchFamily="18" charset="0"/>
                        </a:rPr>
                        <a:t>    ol.order_time,</a:t>
                      </a:r>
                    </a:p>
                    <a:p>
                      <a:r>
                        <a:rPr lang="vi-VN" sz="2200" b="0" dirty="0">
                          <a:solidFill>
                            <a:schemeClr val="tx1"/>
                          </a:solidFill>
                          <a:latin typeface="Muli Bold" panose="020B0604020202020204" charset="0"/>
                          <a:cs typeface="Times New Roman" panose="02020603050405020304" pitchFamily="18" charset="0"/>
                        </a:rPr>
                        <a:t>    ol.status</a:t>
                      </a:r>
                    </a:p>
                    <a:p>
                      <a:r>
                        <a:rPr lang="vi-VN" sz="2200" b="0" dirty="0">
                          <a:solidFill>
                            <a:schemeClr val="tx1"/>
                          </a:solidFill>
                          <a:latin typeface="Muli Bold" panose="020B0604020202020204" charset="0"/>
                          <a:cs typeface="Times New Roman" panose="02020603050405020304" pitchFamily="18" charset="0"/>
                        </a:rPr>
                        <a:t>FROM </a:t>
                      </a:r>
                    </a:p>
                    <a:p>
                      <a:r>
                        <a:rPr lang="vi-VN" sz="2200" b="0" dirty="0">
                          <a:solidFill>
                            <a:schemeClr val="tx1"/>
                          </a:solidFill>
                          <a:latin typeface="Muli Bold" panose="020B0604020202020204" charset="0"/>
                          <a:cs typeface="Times New Roman" panose="02020603050405020304" pitchFamily="18" charset="0"/>
                        </a:rPr>
                        <a:t>    book b</a:t>
                      </a:r>
                    </a:p>
                    <a:p>
                      <a:r>
                        <a:rPr lang="vi-VN" sz="2200" b="0" dirty="0">
                          <a:solidFill>
                            <a:schemeClr val="tx1"/>
                          </a:solidFill>
                          <a:latin typeface="Muli Bold" panose="020B0604020202020204" charset="0"/>
                          <a:cs typeface="Times New Roman" panose="02020603050405020304" pitchFamily="18" charset="0"/>
                        </a:rPr>
                        <a:t>JOIN </a:t>
                      </a:r>
                    </a:p>
                    <a:p>
                      <a:r>
                        <a:rPr lang="vi-VN" sz="2200" b="0" dirty="0">
                          <a:solidFill>
                            <a:schemeClr val="tx1"/>
                          </a:solidFill>
                          <a:latin typeface="Muli Bold" panose="020B0604020202020204" charset="0"/>
                          <a:cs typeface="Times New Roman" panose="02020603050405020304" pitchFamily="18" charset="0"/>
                        </a:rPr>
                        <a:t>    stock s ON b.book_id = s.book_id</a:t>
                      </a:r>
                    </a:p>
                    <a:p>
                      <a:r>
                        <a:rPr lang="vi-VN" sz="2200" b="0" dirty="0">
                          <a:solidFill>
                            <a:schemeClr val="tx1"/>
                          </a:solidFill>
                          <a:latin typeface="Muli Bold" panose="020B0604020202020204" charset="0"/>
                          <a:cs typeface="Times New Roman" panose="02020603050405020304" pitchFamily="18" charset="0"/>
                        </a:rPr>
                        <a:t>JOIN </a:t>
                      </a:r>
                    </a:p>
                    <a:p>
                      <a:r>
                        <a:rPr lang="vi-VN" sz="2200" b="0" dirty="0">
                          <a:solidFill>
                            <a:schemeClr val="tx1"/>
                          </a:solidFill>
                          <a:latin typeface="Muli Bold" panose="020B0604020202020204" charset="0"/>
                          <a:cs typeface="Times New Roman" panose="02020603050405020304" pitchFamily="18" charset="0"/>
                        </a:rPr>
                        <a:t>    orders o ON b.book_id = o.book_id</a:t>
                      </a:r>
                    </a:p>
                    <a:p>
                      <a:r>
                        <a:rPr lang="vi-VN" sz="2200" b="0" dirty="0">
                          <a:solidFill>
                            <a:schemeClr val="tx1"/>
                          </a:solidFill>
                          <a:latin typeface="Muli Bold" panose="020B0604020202020204" charset="0"/>
                          <a:cs typeface="Times New Roman" panose="02020603050405020304" pitchFamily="18" charset="0"/>
                        </a:rPr>
                        <a:t>JOIN </a:t>
                      </a:r>
                    </a:p>
                    <a:p>
                      <a:r>
                        <a:rPr lang="vi-VN" sz="2200" b="0" dirty="0">
                          <a:solidFill>
                            <a:schemeClr val="tx1"/>
                          </a:solidFill>
                          <a:latin typeface="Muli Bold" panose="020B0604020202020204" charset="0"/>
                          <a:cs typeface="Times New Roman" panose="02020603050405020304" pitchFamily="18" charset="0"/>
                        </a:rPr>
                        <a:t>    orderline ol ON o.order_id = ol.orderline_id</a:t>
                      </a:r>
                    </a:p>
                    <a:p>
                      <a:r>
                        <a:rPr lang="vi-VN" sz="2200" b="0" dirty="0">
                          <a:solidFill>
                            <a:schemeClr val="tx1"/>
                          </a:solidFill>
                          <a:latin typeface="Muli Bold" panose="020B0604020202020204" charset="0"/>
                          <a:cs typeface="Times New Roman" panose="02020603050405020304" pitchFamily="18" charset="0"/>
                        </a:rPr>
                        <a:t>WHERE </a:t>
                      </a:r>
                    </a:p>
                    <a:p>
                      <a:r>
                        <a:rPr lang="vi-VN" sz="2200" b="0" dirty="0">
                          <a:solidFill>
                            <a:schemeClr val="tx1"/>
                          </a:solidFill>
                          <a:latin typeface="Muli Bold" panose="020B0604020202020204" charset="0"/>
                          <a:cs typeface="Times New Roman" panose="02020603050405020304" pitchFamily="18" charset="0"/>
                        </a:rPr>
                        <a:t>    s.stock_out_date BETWEEN '2023-01-01' AND '2023-12-31';</a:t>
                      </a:r>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600" b="1" dirty="0">
                          <a:solidFill>
                            <a:schemeClr val="tx1"/>
                          </a:solidFill>
                          <a:latin typeface="Muli Bold" panose="020B0604020202020204" charset="0"/>
                          <a:cs typeface="Times New Roman" panose="02020603050405020304" pitchFamily="18" charset="0"/>
                        </a:rPr>
                        <a:t>2</a:t>
                      </a:r>
                      <a:r>
                        <a:rPr lang="vi-VN" sz="2600" b="1" dirty="0">
                          <a:solidFill>
                            <a:schemeClr val="tx1"/>
                          </a:solidFill>
                          <a:latin typeface="Muli Bold" panose="020B0604020202020204" charset="0"/>
                          <a:cs typeface="Times New Roman" panose="02020603050405020304" pitchFamily="18" charset="0"/>
                        </a:rPr>
                        <a:t>8</a:t>
                      </a:r>
                      <a:r>
                        <a:rPr lang="en-US" sz="2600" b="1" dirty="0">
                          <a:solidFill>
                            <a:schemeClr val="tx1"/>
                          </a:solidFill>
                          <a:latin typeface="Muli Bold" panose="020B0604020202020204" charset="0"/>
                          <a:cs typeface="Times New Roman" panose="02020603050405020304" pitchFamily="18" charset="0"/>
                        </a:rPr>
                        <a:t>.</a:t>
                      </a:r>
                      <a:r>
                        <a:rPr lang="vi-VN" sz="2600" b="1" dirty="0">
                          <a:solidFill>
                            <a:schemeClr val="tx1"/>
                          </a:solidFill>
                          <a:latin typeface="Muli Bold" panose="020B0604020202020204" charset="0"/>
                          <a:cs typeface="Times New Roman" panose="02020603050405020304" pitchFamily="18" charset="0"/>
                        </a:rPr>
                        <a:t> tính tổng thời gian trong thư viện của một sinh viên trong năm 2023</a:t>
                      </a:r>
                    </a:p>
                    <a:p>
                      <a:r>
                        <a:rPr lang="vi-VN" sz="2200" b="0" dirty="0">
                          <a:solidFill>
                            <a:schemeClr val="tx1"/>
                          </a:solidFill>
                          <a:latin typeface="Muli Bold" panose="020B0604020202020204" charset="0"/>
                          <a:cs typeface="Times New Roman" panose="02020603050405020304" pitchFamily="18" charset="0"/>
                        </a:rPr>
                        <a:t>SELECT </a:t>
                      </a:r>
                    </a:p>
                    <a:p>
                      <a:r>
                        <a:rPr lang="vi-VN" sz="2200" b="0" dirty="0">
                          <a:solidFill>
                            <a:schemeClr val="tx1"/>
                          </a:solidFill>
                          <a:latin typeface="Muli Bold" panose="020B0604020202020204" charset="0"/>
                          <a:cs typeface="Times New Roman" panose="02020603050405020304" pitchFamily="18" charset="0"/>
                        </a:rPr>
                        <a:t>    s.student_id,</a:t>
                      </a:r>
                    </a:p>
                    <a:p>
                      <a:r>
                        <a:rPr lang="vi-VN" sz="2200" b="0" dirty="0">
                          <a:solidFill>
                            <a:schemeClr val="tx1"/>
                          </a:solidFill>
                          <a:latin typeface="Muli Bold" panose="020B0604020202020204" charset="0"/>
                          <a:cs typeface="Times New Roman" panose="02020603050405020304" pitchFamily="18" charset="0"/>
                        </a:rPr>
                        <a:t>    s.first_name,</a:t>
                      </a:r>
                    </a:p>
                    <a:p>
                      <a:r>
                        <a:rPr lang="vi-VN" sz="2200" b="0" dirty="0">
                          <a:solidFill>
                            <a:schemeClr val="tx1"/>
                          </a:solidFill>
                          <a:latin typeface="Muli Bold" panose="020B0604020202020204" charset="0"/>
                          <a:cs typeface="Times New Roman" panose="02020603050405020304" pitchFamily="18" charset="0"/>
                        </a:rPr>
                        <a:t>    s.last_name,</a:t>
                      </a:r>
                    </a:p>
                    <a:p>
                      <a:r>
                        <a:rPr lang="vi-VN" sz="2200" b="0" dirty="0">
                          <a:solidFill>
                            <a:schemeClr val="tx1"/>
                          </a:solidFill>
                          <a:latin typeface="Muli Bold" panose="020B0604020202020204" charset="0"/>
                          <a:cs typeface="Times New Roman" panose="02020603050405020304" pitchFamily="18" charset="0"/>
                        </a:rPr>
                        <a:t>    ROUND(SUM(EXTRACT(EPOCH FROM (ci.check_out - ci.check_in)) / 3600), 2) AS total_hours_in_self_study_room</a:t>
                      </a:r>
                    </a:p>
                    <a:p>
                      <a:r>
                        <a:rPr lang="vi-VN" sz="2200" b="0" dirty="0">
                          <a:solidFill>
                            <a:schemeClr val="tx1"/>
                          </a:solidFill>
                          <a:latin typeface="Muli Bold" panose="020B0604020202020204" charset="0"/>
                          <a:cs typeface="Times New Roman" panose="02020603050405020304" pitchFamily="18" charset="0"/>
                        </a:rPr>
                        <a:t>FROM </a:t>
                      </a:r>
                    </a:p>
                    <a:p>
                      <a:r>
                        <a:rPr lang="vi-VN" sz="2200" b="0" dirty="0">
                          <a:solidFill>
                            <a:schemeClr val="tx1"/>
                          </a:solidFill>
                          <a:latin typeface="Muli Bold" panose="020B0604020202020204" charset="0"/>
                          <a:cs typeface="Times New Roman" panose="02020603050405020304" pitchFamily="18" charset="0"/>
                        </a:rPr>
                        <a:t>    student s</a:t>
                      </a:r>
                    </a:p>
                    <a:p>
                      <a:r>
                        <a:rPr lang="vi-VN" sz="2200" b="0" dirty="0">
                          <a:solidFill>
                            <a:schemeClr val="tx1"/>
                          </a:solidFill>
                          <a:latin typeface="Muli Bold" panose="020B0604020202020204" charset="0"/>
                          <a:cs typeface="Times New Roman" panose="02020603050405020304" pitchFamily="18" charset="0"/>
                        </a:rPr>
                        <a:t>JOIN </a:t>
                      </a:r>
                    </a:p>
                    <a:p>
                      <a:r>
                        <a:rPr lang="vi-VN" sz="2200" b="0" dirty="0">
                          <a:solidFill>
                            <a:schemeClr val="tx1"/>
                          </a:solidFill>
                          <a:latin typeface="Muli Bold" panose="020B0604020202020204" charset="0"/>
                          <a:cs typeface="Times New Roman" panose="02020603050405020304" pitchFamily="18" charset="0"/>
                        </a:rPr>
                        <a:t>    check_in ci ON s.student_id = ci.student_id</a:t>
                      </a:r>
                    </a:p>
                    <a:p>
                      <a:r>
                        <a:rPr lang="vi-VN" sz="2200" b="0" dirty="0">
                          <a:solidFill>
                            <a:schemeClr val="tx1"/>
                          </a:solidFill>
                          <a:latin typeface="Muli Bold" panose="020B0604020202020204" charset="0"/>
                          <a:cs typeface="Times New Roman" panose="02020603050405020304" pitchFamily="18" charset="0"/>
                        </a:rPr>
                        <a:t>JOIN </a:t>
                      </a:r>
                    </a:p>
                    <a:p>
                      <a:r>
                        <a:rPr lang="vi-VN" sz="2200" b="0" dirty="0">
                          <a:solidFill>
                            <a:schemeClr val="tx1"/>
                          </a:solidFill>
                          <a:latin typeface="Muli Bold" panose="020B0604020202020204" charset="0"/>
                          <a:cs typeface="Times New Roman" panose="02020603050405020304" pitchFamily="18" charset="0"/>
                        </a:rPr>
                        <a:t>    self_study_and_reading_room ssr ON ci.room_id = ssr.room_id</a:t>
                      </a:r>
                    </a:p>
                    <a:p>
                      <a:r>
                        <a:rPr lang="vi-VN" sz="2200" b="0" dirty="0">
                          <a:solidFill>
                            <a:schemeClr val="tx1"/>
                          </a:solidFill>
                          <a:latin typeface="Muli Bold" panose="020B0604020202020204" charset="0"/>
                          <a:cs typeface="Times New Roman" panose="02020603050405020304" pitchFamily="18" charset="0"/>
                        </a:rPr>
                        <a:t>WHERE </a:t>
                      </a:r>
                    </a:p>
                    <a:p>
                      <a:r>
                        <a:rPr lang="vi-VN" sz="2200" b="0" dirty="0">
                          <a:solidFill>
                            <a:schemeClr val="tx1"/>
                          </a:solidFill>
                          <a:latin typeface="Muli Bold" panose="020B0604020202020204" charset="0"/>
                          <a:cs typeface="Times New Roman" panose="02020603050405020304" pitchFamily="18" charset="0"/>
                        </a:rPr>
                        <a:t>    ci.check_in BETWEEN '2023-01-01' AND '2023-12-31'</a:t>
                      </a:r>
                    </a:p>
                    <a:p>
                      <a:r>
                        <a:rPr lang="vi-VN" sz="2200" b="0" dirty="0">
                          <a:solidFill>
                            <a:schemeClr val="tx1"/>
                          </a:solidFill>
                          <a:latin typeface="Muli Bold" panose="020B0604020202020204" charset="0"/>
                          <a:cs typeface="Times New Roman" panose="02020603050405020304" pitchFamily="18" charset="0"/>
                        </a:rPr>
                        <a:t>GROUP BY </a:t>
                      </a:r>
                    </a:p>
                    <a:p>
                      <a:r>
                        <a:rPr lang="vi-VN" sz="2200" b="0" dirty="0">
                          <a:solidFill>
                            <a:schemeClr val="tx1"/>
                          </a:solidFill>
                          <a:latin typeface="Muli Bold" panose="020B0604020202020204" charset="0"/>
                          <a:cs typeface="Times New Roman" panose="02020603050405020304" pitchFamily="18" charset="0"/>
                        </a:rPr>
                        <a:t>    s.student_id, s.first_name, s.last_name;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3015138"/>
                  </a:ext>
                </a:extLst>
              </a:tr>
            </a:tbl>
          </a:graphicData>
        </a:graphic>
      </p:graphicFrame>
    </p:spTree>
    <p:extLst>
      <p:ext uri="{BB962C8B-B14F-4D97-AF65-F5344CB8AC3E}">
        <p14:creationId xmlns:p14="http://schemas.microsoft.com/office/powerpoint/2010/main" val="36333225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sp>
        <p:nvSpPr>
          <p:cNvPr id="10" name="Freeform 10"/>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aphicFrame>
        <p:nvGraphicFramePr>
          <p:cNvPr id="5" name="Bảng 4">
            <a:extLst>
              <a:ext uri="{FF2B5EF4-FFF2-40B4-BE49-F238E27FC236}">
                <a16:creationId xmlns:a16="http://schemas.microsoft.com/office/drawing/2014/main" id="{DDB91CF5-63C7-73B4-D51B-1CD68075695A}"/>
              </a:ext>
            </a:extLst>
          </p:cNvPr>
          <p:cNvGraphicFramePr>
            <a:graphicFrameLocks noGrp="1"/>
          </p:cNvGraphicFramePr>
          <p:nvPr>
            <p:extLst>
              <p:ext uri="{D42A27DB-BD31-4B8C-83A1-F6EECF244321}">
                <p14:modId xmlns:p14="http://schemas.microsoft.com/office/powerpoint/2010/main" val="4212733606"/>
              </p:ext>
            </p:extLst>
          </p:nvPr>
        </p:nvGraphicFramePr>
        <p:xfrm>
          <a:off x="924311" y="285593"/>
          <a:ext cx="16439376" cy="9479280"/>
        </p:xfrm>
        <a:graphic>
          <a:graphicData uri="http://schemas.openxmlformats.org/drawingml/2006/table">
            <a:tbl>
              <a:tblPr firstRow="1" bandRow="1">
                <a:tableStyleId>{073A0DAA-6AF3-43AB-8588-CEC1D06C72B9}</a:tableStyleId>
              </a:tblPr>
              <a:tblGrid>
                <a:gridCol w="5479792">
                  <a:extLst>
                    <a:ext uri="{9D8B030D-6E8A-4147-A177-3AD203B41FA5}">
                      <a16:colId xmlns:a16="http://schemas.microsoft.com/office/drawing/2014/main" val="430172996"/>
                    </a:ext>
                  </a:extLst>
                </a:gridCol>
                <a:gridCol w="5479792">
                  <a:extLst>
                    <a:ext uri="{9D8B030D-6E8A-4147-A177-3AD203B41FA5}">
                      <a16:colId xmlns:a16="http://schemas.microsoft.com/office/drawing/2014/main" val="2230093315"/>
                    </a:ext>
                  </a:extLst>
                </a:gridCol>
                <a:gridCol w="5479792">
                  <a:extLst>
                    <a:ext uri="{9D8B030D-6E8A-4147-A177-3AD203B41FA5}">
                      <a16:colId xmlns:a16="http://schemas.microsoft.com/office/drawing/2014/main" val="1726184142"/>
                    </a:ext>
                  </a:extLst>
                </a:gridCol>
              </a:tblGrid>
              <a:tr h="4166270">
                <a:tc>
                  <a:txBody>
                    <a:bodyPr/>
                    <a:lstStyle/>
                    <a:p>
                      <a:r>
                        <a:rPr lang="en-US" sz="2600" b="1" dirty="0">
                          <a:solidFill>
                            <a:schemeClr val="tx1"/>
                          </a:solidFill>
                          <a:latin typeface="Muli Bold" panose="020B0604020202020204" charset="0"/>
                          <a:cs typeface="Times New Roman" panose="02020603050405020304" pitchFamily="18" charset="0"/>
                        </a:rPr>
                        <a:t>29. </a:t>
                      </a:r>
                      <a:r>
                        <a:rPr lang="en-US" sz="2600" b="1" dirty="0" err="1">
                          <a:solidFill>
                            <a:schemeClr val="tx1"/>
                          </a:solidFill>
                          <a:latin typeface="Muli Bold" panose="020B0604020202020204" charset="0"/>
                          <a:cs typeface="Times New Roman" panose="02020603050405020304" pitchFamily="18" charset="0"/>
                        </a:rPr>
                        <a:t>Tạo</a:t>
                      </a:r>
                      <a:r>
                        <a:rPr lang="en-US" sz="2600" b="1" dirty="0">
                          <a:solidFill>
                            <a:schemeClr val="tx1"/>
                          </a:solidFill>
                          <a:latin typeface="Muli Bold" panose="020B0604020202020204" charset="0"/>
                          <a:cs typeface="Times New Roman" panose="02020603050405020304" pitchFamily="18" charset="0"/>
                        </a:rPr>
                        <a:t> index</a:t>
                      </a:r>
                    </a:p>
                    <a:p>
                      <a:r>
                        <a:rPr lang="en-US" sz="2200" b="0" dirty="0">
                          <a:solidFill>
                            <a:schemeClr val="tx1"/>
                          </a:solidFill>
                          <a:latin typeface="Muli Bold" panose="020B0604020202020204" charset="0"/>
                          <a:cs typeface="Times New Roman" panose="02020603050405020304" pitchFamily="18" charset="0"/>
                        </a:rPr>
                        <a:t>CREATE INDEX </a:t>
                      </a:r>
                      <a:r>
                        <a:rPr lang="en-US" sz="2200" b="0" dirty="0" err="1">
                          <a:solidFill>
                            <a:schemeClr val="tx1"/>
                          </a:solidFill>
                          <a:latin typeface="Muli Bold" panose="020B0604020202020204" charset="0"/>
                          <a:cs typeface="Times New Roman" panose="02020603050405020304" pitchFamily="18" charset="0"/>
                        </a:rPr>
                        <a:t>idx_archiving_room_id</a:t>
                      </a:r>
                      <a:r>
                        <a:rPr lang="en-US" sz="2200" b="0" dirty="0">
                          <a:solidFill>
                            <a:schemeClr val="tx1"/>
                          </a:solidFill>
                          <a:latin typeface="Muli Bold" panose="020B0604020202020204" charset="0"/>
                          <a:cs typeface="Times New Roman" panose="02020603050405020304" pitchFamily="18" charset="0"/>
                        </a:rPr>
                        <a:t> ON archiving(</a:t>
                      </a:r>
                      <a:r>
                        <a:rPr lang="en-US" sz="2200" b="0" dirty="0" err="1">
                          <a:solidFill>
                            <a:schemeClr val="tx1"/>
                          </a:solidFill>
                          <a:latin typeface="Muli Bold" panose="020B0604020202020204" charset="0"/>
                          <a:cs typeface="Times New Roman" panose="02020603050405020304" pitchFamily="18" charset="0"/>
                        </a:rPr>
                        <a:t>room_id</a:t>
                      </a:r>
                      <a:r>
                        <a:rPr lang="en-US" sz="2200" b="0" dirty="0">
                          <a:solidFill>
                            <a:schemeClr val="tx1"/>
                          </a:solidFill>
                          <a:latin typeface="Muli Bold" panose="020B0604020202020204" charset="0"/>
                          <a:cs typeface="Times New Roman" panose="02020603050405020304" pitchFamily="18" charset="0"/>
                        </a:rPr>
                        <a:t>);</a:t>
                      </a:r>
                    </a:p>
                    <a:p>
                      <a:r>
                        <a:rPr lang="en-US" sz="2200" b="0" dirty="0">
                          <a:solidFill>
                            <a:schemeClr val="tx1"/>
                          </a:solidFill>
                          <a:latin typeface="Muli Bold" panose="020B0604020202020204" charset="0"/>
                          <a:cs typeface="Times New Roman" panose="02020603050405020304" pitchFamily="18" charset="0"/>
                        </a:rPr>
                        <a:t>CREATE INDEX </a:t>
                      </a:r>
                      <a:r>
                        <a:rPr lang="en-US" sz="2200" b="0" dirty="0" err="1">
                          <a:solidFill>
                            <a:schemeClr val="tx1"/>
                          </a:solidFill>
                          <a:latin typeface="Muli Bold" panose="020B0604020202020204" charset="0"/>
                          <a:cs typeface="Times New Roman" panose="02020603050405020304" pitchFamily="18" charset="0"/>
                        </a:rPr>
                        <a:t>idx_archiving_book_id</a:t>
                      </a:r>
                      <a:r>
                        <a:rPr lang="en-US" sz="2200" b="0" dirty="0">
                          <a:solidFill>
                            <a:schemeClr val="tx1"/>
                          </a:solidFill>
                          <a:latin typeface="Muli Bold" panose="020B0604020202020204" charset="0"/>
                          <a:cs typeface="Times New Roman" panose="02020603050405020304" pitchFamily="18" charset="0"/>
                        </a:rPr>
                        <a:t> ON archiving(</a:t>
                      </a:r>
                      <a:r>
                        <a:rPr lang="en-US" sz="2200" b="0" dirty="0" err="1">
                          <a:solidFill>
                            <a:schemeClr val="tx1"/>
                          </a:solidFill>
                          <a:latin typeface="Muli Bold" panose="020B0604020202020204" charset="0"/>
                          <a:cs typeface="Times New Roman" panose="02020603050405020304" pitchFamily="18" charset="0"/>
                        </a:rPr>
                        <a:t>book_id</a:t>
                      </a:r>
                      <a:r>
                        <a:rPr lang="en-US" sz="2200" b="0" dirty="0">
                          <a:solidFill>
                            <a:schemeClr val="tx1"/>
                          </a:solidFill>
                          <a:latin typeface="Muli Bold" panose="020B0604020202020204" charset="0"/>
                          <a:cs typeface="Times New Roman" panose="02020603050405020304" pitchFamily="18" charset="0"/>
                        </a:rPr>
                        <a:t>);</a:t>
                      </a:r>
                    </a:p>
                    <a:p>
                      <a:r>
                        <a:rPr lang="en-US" sz="2200" b="0" dirty="0">
                          <a:solidFill>
                            <a:schemeClr val="tx1"/>
                          </a:solidFill>
                          <a:latin typeface="Muli Bold" panose="020B0604020202020204" charset="0"/>
                          <a:cs typeface="Times New Roman" panose="02020603050405020304" pitchFamily="18" charset="0"/>
                        </a:rPr>
                        <a:t>CREATE INDEX </a:t>
                      </a:r>
                      <a:r>
                        <a:rPr lang="en-US" sz="2200" b="0" dirty="0" err="1">
                          <a:solidFill>
                            <a:schemeClr val="tx1"/>
                          </a:solidFill>
                          <a:latin typeface="Muli Bold" panose="020B0604020202020204" charset="0"/>
                          <a:cs typeface="Times New Roman" panose="02020603050405020304" pitchFamily="18" charset="0"/>
                        </a:rPr>
                        <a:t>idx_archive_room_room_id</a:t>
                      </a:r>
                      <a:r>
                        <a:rPr lang="en-US" sz="2200" b="0" dirty="0">
                          <a:solidFill>
                            <a:schemeClr val="tx1"/>
                          </a:solidFill>
                          <a:latin typeface="Muli Bold" panose="020B0604020202020204" charset="0"/>
                          <a:cs typeface="Times New Roman" panose="02020603050405020304" pitchFamily="18" charset="0"/>
                        </a:rPr>
                        <a:t> ON </a:t>
                      </a:r>
                      <a:r>
                        <a:rPr lang="en-US" sz="2200" b="0" dirty="0" err="1">
                          <a:solidFill>
                            <a:schemeClr val="tx1"/>
                          </a:solidFill>
                          <a:latin typeface="Muli Bold" panose="020B0604020202020204" charset="0"/>
                          <a:cs typeface="Times New Roman" panose="02020603050405020304" pitchFamily="18" charset="0"/>
                        </a:rPr>
                        <a:t>archive_room</a:t>
                      </a:r>
                      <a:r>
                        <a:rPr lang="en-US" sz="2200" b="0" dirty="0">
                          <a:solidFill>
                            <a:schemeClr val="tx1"/>
                          </a:solidFill>
                          <a:latin typeface="Muli Bold" panose="020B0604020202020204" charset="0"/>
                          <a:cs typeface="Times New Roman" panose="02020603050405020304" pitchFamily="18" charset="0"/>
                        </a:rPr>
                        <a:t>(</a:t>
                      </a:r>
                      <a:r>
                        <a:rPr lang="en-US" sz="2200" b="0" dirty="0" err="1">
                          <a:solidFill>
                            <a:schemeClr val="tx1"/>
                          </a:solidFill>
                          <a:latin typeface="Muli Bold" panose="020B0604020202020204" charset="0"/>
                          <a:cs typeface="Times New Roman" panose="02020603050405020304" pitchFamily="18" charset="0"/>
                        </a:rPr>
                        <a:t>room_id</a:t>
                      </a:r>
                      <a:r>
                        <a:rPr lang="en-US" sz="2200" b="0" dirty="0">
                          <a:solidFill>
                            <a:schemeClr val="tx1"/>
                          </a:solidFill>
                          <a:latin typeface="Muli Bold" panose="020B0604020202020204" charset="0"/>
                          <a:cs typeface="Times New Roman" panose="02020603050405020304" pitchFamily="18" charset="0"/>
                        </a:rPr>
                        <a:t>);</a:t>
                      </a:r>
                    </a:p>
                    <a:p>
                      <a:r>
                        <a:rPr lang="en-US" sz="2200" b="0" dirty="0">
                          <a:solidFill>
                            <a:schemeClr val="tx1"/>
                          </a:solidFill>
                          <a:latin typeface="Muli Bold" panose="020B0604020202020204" charset="0"/>
                          <a:cs typeface="Times New Roman" panose="02020603050405020304" pitchFamily="18" charset="0"/>
                        </a:rPr>
                        <a:t>EXPLAIN ANALYZE</a:t>
                      </a:r>
                    </a:p>
                    <a:p>
                      <a:r>
                        <a:rPr lang="en-US" sz="2200" b="0" dirty="0">
                          <a:solidFill>
                            <a:schemeClr val="tx1"/>
                          </a:solidFill>
                          <a:latin typeface="Muli Bold" panose="020B0604020202020204" charset="0"/>
                          <a:cs typeface="Times New Roman" panose="02020603050405020304" pitchFamily="18" charset="0"/>
                        </a:rPr>
                        <a:t>SELECT </a:t>
                      </a:r>
                    </a:p>
                    <a:p>
                      <a:r>
                        <a:rPr lang="en-US" sz="2200" b="0" dirty="0">
                          <a:solidFill>
                            <a:schemeClr val="tx1"/>
                          </a:solidFill>
                          <a:latin typeface="Muli Bold" panose="020B0604020202020204" charset="0"/>
                          <a:cs typeface="Times New Roman" panose="02020603050405020304" pitchFamily="18" charset="0"/>
                        </a:rPr>
                        <a:t>    </a:t>
                      </a:r>
                      <a:r>
                        <a:rPr lang="en-US" sz="2200" b="0" dirty="0" err="1">
                          <a:solidFill>
                            <a:schemeClr val="tx1"/>
                          </a:solidFill>
                          <a:latin typeface="Muli Bold" panose="020B0604020202020204" charset="0"/>
                          <a:cs typeface="Times New Roman" panose="02020603050405020304" pitchFamily="18" charset="0"/>
                        </a:rPr>
                        <a:t>ar.room_id</a:t>
                      </a:r>
                      <a:r>
                        <a:rPr lang="en-US" sz="2200" b="0" dirty="0">
                          <a:solidFill>
                            <a:schemeClr val="tx1"/>
                          </a:solidFill>
                          <a:latin typeface="Muli Bold" panose="020B0604020202020204" charset="0"/>
                          <a:cs typeface="Times New Roman" panose="02020603050405020304" pitchFamily="18" charset="0"/>
                        </a:rPr>
                        <a:t>,</a:t>
                      </a:r>
                    </a:p>
                    <a:p>
                      <a:r>
                        <a:rPr lang="en-US" sz="2200" b="0" dirty="0">
                          <a:solidFill>
                            <a:schemeClr val="tx1"/>
                          </a:solidFill>
                          <a:latin typeface="Muli Bold" panose="020B0604020202020204" charset="0"/>
                          <a:cs typeface="Times New Roman" panose="02020603050405020304" pitchFamily="18" charset="0"/>
                        </a:rPr>
                        <a:t>    </a:t>
                      </a:r>
                      <a:r>
                        <a:rPr lang="en-US" sz="2200" b="0" dirty="0" err="1">
                          <a:solidFill>
                            <a:schemeClr val="tx1"/>
                          </a:solidFill>
                          <a:latin typeface="Muli Bold" panose="020B0604020202020204" charset="0"/>
                          <a:cs typeface="Times New Roman" panose="02020603050405020304" pitchFamily="18" charset="0"/>
                        </a:rPr>
                        <a:t>ar.room_number</a:t>
                      </a:r>
                      <a:r>
                        <a:rPr lang="en-US" sz="2200" b="0" dirty="0">
                          <a:solidFill>
                            <a:schemeClr val="tx1"/>
                          </a:solidFill>
                          <a:latin typeface="Muli Bold" panose="020B0604020202020204" charset="0"/>
                          <a:cs typeface="Times New Roman" panose="02020603050405020304" pitchFamily="18" charset="0"/>
                        </a:rPr>
                        <a:t>,</a:t>
                      </a:r>
                    </a:p>
                    <a:p>
                      <a:r>
                        <a:rPr lang="en-US" sz="2200" b="0" dirty="0">
                          <a:solidFill>
                            <a:schemeClr val="tx1"/>
                          </a:solidFill>
                          <a:latin typeface="Muli Bold" panose="020B0604020202020204" charset="0"/>
                          <a:cs typeface="Times New Roman" panose="02020603050405020304" pitchFamily="18" charset="0"/>
                        </a:rPr>
                        <a:t>    </a:t>
                      </a:r>
                      <a:r>
                        <a:rPr lang="en-US" sz="2200" b="0" dirty="0" err="1">
                          <a:solidFill>
                            <a:schemeClr val="tx1"/>
                          </a:solidFill>
                          <a:latin typeface="Muli Bold" panose="020B0604020202020204" charset="0"/>
                          <a:cs typeface="Times New Roman" panose="02020603050405020304" pitchFamily="18" charset="0"/>
                        </a:rPr>
                        <a:t>b.book_id</a:t>
                      </a:r>
                      <a:r>
                        <a:rPr lang="en-US" sz="2200" b="0" dirty="0">
                          <a:solidFill>
                            <a:schemeClr val="tx1"/>
                          </a:solidFill>
                          <a:latin typeface="Muli Bold" panose="020B0604020202020204" charset="0"/>
                          <a:cs typeface="Times New Roman" panose="02020603050405020304" pitchFamily="18" charset="0"/>
                        </a:rPr>
                        <a:t>,</a:t>
                      </a:r>
                    </a:p>
                    <a:p>
                      <a:r>
                        <a:rPr lang="en-US" sz="2200" b="0" dirty="0">
                          <a:solidFill>
                            <a:schemeClr val="tx1"/>
                          </a:solidFill>
                          <a:latin typeface="Muli Bold" panose="020B0604020202020204" charset="0"/>
                          <a:cs typeface="Times New Roman" panose="02020603050405020304" pitchFamily="18" charset="0"/>
                        </a:rPr>
                        <a:t>    b.name,</a:t>
                      </a:r>
                    </a:p>
                    <a:p>
                      <a:r>
                        <a:rPr lang="en-US" sz="2200" b="0" dirty="0">
                          <a:solidFill>
                            <a:schemeClr val="tx1"/>
                          </a:solidFill>
                          <a:latin typeface="Muli Bold" panose="020B0604020202020204" charset="0"/>
                          <a:cs typeface="Times New Roman" panose="02020603050405020304" pitchFamily="18" charset="0"/>
                        </a:rPr>
                        <a:t>    SUM(</a:t>
                      </a:r>
                      <a:r>
                        <a:rPr lang="en-US" sz="2200" b="0" dirty="0" err="1">
                          <a:solidFill>
                            <a:schemeClr val="tx1"/>
                          </a:solidFill>
                          <a:latin typeface="Muli Bold" panose="020B0604020202020204" charset="0"/>
                          <a:cs typeface="Times New Roman" panose="02020603050405020304" pitchFamily="18" charset="0"/>
                        </a:rPr>
                        <a:t>a.available</a:t>
                      </a:r>
                      <a:r>
                        <a:rPr lang="en-US" sz="2200" b="0" dirty="0">
                          <a:solidFill>
                            <a:schemeClr val="tx1"/>
                          </a:solidFill>
                          <a:latin typeface="Muli Bold" panose="020B0604020202020204" charset="0"/>
                          <a:cs typeface="Times New Roman" panose="02020603050405020304" pitchFamily="18" charset="0"/>
                        </a:rPr>
                        <a:t>) AS </a:t>
                      </a:r>
                      <a:r>
                        <a:rPr lang="en-US" sz="2200" b="0" dirty="0" err="1">
                          <a:solidFill>
                            <a:schemeClr val="tx1"/>
                          </a:solidFill>
                          <a:latin typeface="Muli Bold" panose="020B0604020202020204" charset="0"/>
                          <a:cs typeface="Times New Roman" panose="02020603050405020304" pitchFamily="18" charset="0"/>
                        </a:rPr>
                        <a:t>total_available_books</a:t>
                      </a:r>
                      <a:endParaRPr lang="en-US" sz="2200" b="0" dirty="0">
                        <a:solidFill>
                          <a:schemeClr val="tx1"/>
                        </a:solidFill>
                        <a:latin typeface="Muli Bold" panose="020B0604020202020204" charset="0"/>
                        <a:cs typeface="Times New Roman" panose="02020603050405020304" pitchFamily="18" charset="0"/>
                      </a:endParaRPr>
                    </a:p>
                    <a:p>
                      <a:r>
                        <a:rPr lang="en-US" sz="2200" b="0" dirty="0">
                          <a:solidFill>
                            <a:schemeClr val="tx1"/>
                          </a:solidFill>
                          <a:latin typeface="Muli Bold" panose="020B0604020202020204" charset="0"/>
                          <a:cs typeface="Times New Roman" panose="02020603050405020304" pitchFamily="18" charset="0"/>
                        </a:rPr>
                        <a:t>FROM </a:t>
                      </a:r>
                    </a:p>
                    <a:p>
                      <a:r>
                        <a:rPr lang="en-US" sz="2200" b="0" dirty="0">
                          <a:solidFill>
                            <a:schemeClr val="tx1"/>
                          </a:solidFill>
                          <a:latin typeface="Muli Bold" panose="020B0604020202020204" charset="0"/>
                          <a:cs typeface="Times New Roman" panose="02020603050405020304" pitchFamily="18" charset="0"/>
                        </a:rPr>
                        <a:t>    </a:t>
                      </a:r>
                      <a:r>
                        <a:rPr lang="en-US" sz="2200" b="0" dirty="0" err="1">
                          <a:solidFill>
                            <a:schemeClr val="tx1"/>
                          </a:solidFill>
                          <a:latin typeface="Muli Bold" panose="020B0604020202020204" charset="0"/>
                          <a:cs typeface="Times New Roman" panose="02020603050405020304" pitchFamily="18" charset="0"/>
                        </a:rPr>
                        <a:t>archive_room</a:t>
                      </a:r>
                      <a:r>
                        <a:rPr lang="en-US" sz="2200" b="0" dirty="0">
                          <a:solidFill>
                            <a:schemeClr val="tx1"/>
                          </a:solidFill>
                          <a:latin typeface="Muli Bold" panose="020B0604020202020204" charset="0"/>
                          <a:cs typeface="Times New Roman" panose="02020603050405020304" pitchFamily="18" charset="0"/>
                        </a:rPr>
                        <a:t> </a:t>
                      </a:r>
                      <a:r>
                        <a:rPr lang="en-US" sz="2200" b="0" dirty="0" err="1">
                          <a:solidFill>
                            <a:schemeClr val="tx1"/>
                          </a:solidFill>
                          <a:latin typeface="Muli Bold" panose="020B0604020202020204" charset="0"/>
                          <a:cs typeface="Times New Roman" panose="02020603050405020304" pitchFamily="18" charset="0"/>
                        </a:rPr>
                        <a:t>ar</a:t>
                      </a:r>
                      <a:endParaRPr lang="en-US" sz="2200" b="0" dirty="0">
                        <a:solidFill>
                          <a:schemeClr val="tx1"/>
                        </a:solidFill>
                        <a:latin typeface="Muli Bold" panose="020B0604020202020204" charset="0"/>
                        <a:cs typeface="Times New Roman" panose="02020603050405020304" pitchFamily="18" charset="0"/>
                      </a:endParaRPr>
                    </a:p>
                    <a:p>
                      <a:r>
                        <a:rPr lang="en-US" sz="2200" b="0" dirty="0">
                          <a:solidFill>
                            <a:schemeClr val="tx1"/>
                          </a:solidFill>
                          <a:latin typeface="Muli Bold" panose="020B0604020202020204" charset="0"/>
                          <a:cs typeface="Times New Roman" panose="02020603050405020304" pitchFamily="18" charset="0"/>
                        </a:rPr>
                        <a:t>JOIN </a:t>
                      </a:r>
                    </a:p>
                    <a:p>
                      <a:r>
                        <a:rPr lang="en-US" sz="2200" b="0" dirty="0">
                          <a:solidFill>
                            <a:schemeClr val="tx1"/>
                          </a:solidFill>
                          <a:latin typeface="Muli Bold" panose="020B0604020202020204" charset="0"/>
                          <a:cs typeface="Times New Roman" panose="02020603050405020304" pitchFamily="18" charset="0"/>
                        </a:rPr>
                        <a:t>    archiving a ON </a:t>
                      </a:r>
                      <a:r>
                        <a:rPr lang="en-US" sz="2200" b="0" dirty="0" err="1">
                          <a:solidFill>
                            <a:schemeClr val="tx1"/>
                          </a:solidFill>
                          <a:latin typeface="Muli Bold" panose="020B0604020202020204" charset="0"/>
                          <a:cs typeface="Times New Roman" panose="02020603050405020304" pitchFamily="18" charset="0"/>
                        </a:rPr>
                        <a:t>ar.room_id</a:t>
                      </a:r>
                      <a:r>
                        <a:rPr lang="en-US" sz="2200" b="0" dirty="0">
                          <a:solidFill>
                            <a:schemeClr val="tx1"/>
                          </a:solidFill>
                          <a:latin typeface="Muli Bold" panose="020B0604020202020204" charset="0"/>
                          <a:cs typeface="Times New Roman" panose="02020603050405020304" pitchFamily="18" charset="0"/>
                        </a:rPr>
                        <a:t> = </a:t>
                      </a:r>
                      <a:r>
                        <a:rPr lang="en-US" sz="2200" b="0" dirty="0" err="1">
                          <a:solidFill>
                            <a:schemeClr val="tx1"/>
                          </a:solidFill>
                          <a:latin typeface="Muli Bold" panose="020B0604020202020204" charset="0"/>
                          <a:cs typeface="Times New Roman" panose="02020603050405020304" pitchFamily="18" charset="0"/>
                        </a:rPr>
                        <a:t>a.room_id</a:t>
                      </a:r>
                      <a:endParaRPr lang="en-US" sz="2200" b="0" dirty="0">
                        <a:solidFill>
                          <a:schemeClr val="tx1"/>
                        </a:solidFill>
                        <a:latin typeface="Muli Bold" panose="020B0604020202020204" charset="0"/>
                        <a:cs typeface="Times New Roman" panose="02020603050405020304" pitchFamily="18" charset="0"/>
                      </a:endParaRPr>
                    </a:p>
                    <a:p>
                      <a:r>
                        <a:rPr lang="en-US" sz="2200" b="0" dirty="0">
                          <a:solidFill>
                            <a:schemeClr val="tx1"/>
                          </a:solidFill>
                          <a:latin typeface="Muli Bold" panose="020B0604020202020204" charset="0"/>
                          <a:cs typeface="Times New Roman" panose="02020603050405020304" pitchFamily="18" charset="0"/>
                        </a:rPr>
                        <a:t>JOIN </a:t>
                      </a:r>
                    </a:p>
                    <a:p>
                      <a:r>
                        <a:rPr lang="en-US" sz="2200" b="0" dirty="0">
                          <a:solidFill>
                            <a:schemeClr val="tx1"/>
                          </a:solidFill>
                          <a:latin typeface="Muli Bold" panose="020B0604020202020204" charset="0"/>
                          <a:cs typeface="Times New Roman" panose="02020603050405020304" pitchFamily="18" charset="0"/>
                        </a:rPr>
                        <a:t>    book b ON </a:t>
                      </a:r>
                      <a:r>
                        <a:rPr lang="en-US" sz="2200" b="0" dirty="0" err="1">
                          <a:solidFill>
                            <a:schemeClr val="tx1"/>
                          </a:solidFill>
                          <a:latin typeface="Muli Bold" panose="020B0604020202020204" charset="0"/>
                          <a:cs typeface="Times New Roman" panose="02020603050405020304" pitchFamily="18" charset="0"/>
                        </a:rPr>
                        <a:t>a.book_id</a:t>
                      </a:r>
                      <a:r>
                        <a:rPr lang="en-US" sz="2200" b="0" dirty="0">
                          <a:solidFill>
                            <a:schemeClr val="tx1"/>
                          </a:solidFill>
                          <a:latin typeface="Muli Bold" panose="020B0604020202020204" charset="0"/>
                          <a:cs typeface="Times New Roman" panose="02020603050405020304" pitchFamily="18" charset="0"/>
                        </a:rPr>
                        <a:t> = </a:t>
                      </a:r>
                      <a:r>
                        <a:rPr lang="en-US" sz="2200" b="0" dirty="0" err="1">
                          <a:solidFill>
                            <a:schemeClr val="tx1"/>
                          </a:solidFill>
                          <a:latin typeface="Muli Bold" panose="020B0604020202020204" charset="0"/>
                          <a:cs typeface="Times New Roman" panose="02020603050405020304" pitchFamily="18" charset="0"/>
                        </a:rPr>
                        <a:t>b.book_id</a:t>
                      </a:r>
                      <a:endParaRPr lang="en-US" sz="2200" b="0" dirty="0">
                        <a:solidFill>
                          <a:schemeClr val="tx1"/>
                        </a:solidFill>
                        <a:latin typeface="Muli Bold" panose="020B0604020202020204" charset="0"/>
                        <a:cs typeface="Times New Roman" panose="02020603050405020304" pitchFamily="18" charset="0"/>
                      </a:endParaRPr>
                    </a:p>
                    <a:p>
                      <a:r>
                        <a:rPr lang="en-US" sz="2200" b="0" dirty="0">
                          <a:solidFill>
                            <a:schemeClr val="tx1"/>
                          </a:solidFill>
                          <a:latin typeface="Muli Bold" panose="020B0604020202020204" charset="0"/>
                          <a:cs typeface="Times New Roman" panose="02020603050405020304" pitchFamily="18" charset="0"/>
                        </a:rPr>
                        <a:t>GROUP BY </a:t>
                      </a:r>
                    </a:p>
                    <a:p>
                      <a:r>
                        <a:rPr lang="en-US" sz="2200" b="0" dirty="0">
                          <a:solidFill>
                            <a:schemeClr val="tx1"/>
                          </a:solidFill>
                          <a:latin typeface="Muli Bold" panose="020B0604020202020204" charset="0"/>
                          <a:cs typeface="Times New Roman" panose="02020603050405020304" pitchFamily="18" charset="0"/>
                        </a:rPr>
                        <a:t>    </a:t>
                      </a:r>
                      <a:r>
                        <a:rPr lang="en-US" sz="2200" b="0" dirty="0" err="1">
                          <a:solidFill>
                            <a:schemeClr val="tx1"/>
                          </a:solidFill>
                          <a:latin typeface="Muli Bold" panose="020B0604020202020204" charset="0"/>
                          <a:cs typeface="Times New Roman" panose="02020603050405020304" pitchFamily="18" charset="0"/>
                        </a:rPr>
                        <a:t>ar.room_id</a:t>
                      </a:r>
                      <a:r>
                        <a:rPr lang="en-US" sz="2200" b="0" dirty="0">
                          <a:solidFill>
                            <a:schemeClr val="tx1"/>
                          </a:solidFill>
                          <a:latin typeface="Muli Bold" panose="020B0604020202020204" charset="0"/>
                          <a:cs typeface="Times New Roman" panose="02020603050405020304" pitchFamily="18" charset="0"/>
                        </a:rPr>
                        <a:t>, </a:t>
                      </a:r>
                      <a:r>
                        <a:rPr lang="en-US" sz="2200" b="0" dirty="0" err="1">
                          <a:solidFill>
                            <a:schemeClr val="tx1"/>
                          </a:solidFill>
                          <a:latin typeface="Muli Bold" panose="020B0604020202020204" charset="0"/>
                          <a:cs typeface="Times New Roman" panose="02020603050405020304" pitchFamily="18" charset="0"/>
                        </a:rPr>
                        <a:t>ar.room_number</a:t>
                      </a:r>
                      <a:r>
                        <a:rPr lang="en-US" sz="2200" b="0" dirty="0">
                          <a:solidFill>
                            <a:schemeClr val="tx1"/>
                          </a:solidFill>
                          <a:latin typeface="Muli Bold" panose="020B0604020202020204" charset="0"/>
                          <a:cs typeface="Times New Roman" panose="02020603050405020304" pitchFamily="18" charset="0"/>
                        </a:rPr>
                        <a:t>, </a:t>
                      </a:r>
                      <a:r>
                        <a:rPr lang="en-US" sz="2200" b="0" dirty="0" err="1">
                          <a:solidFill>
                            <a:schemeClr val="tx1"/>
                          </a:solidFill>
                          <a:latin typeface="Muli Bold" panose="020B0604020202020204" charset="0"/>
                          <a:cs typeface="Times New Roman" panose="02020603050405020304" pitchFamily="18" charset="0"/>
                        </a:rPr>
                        <a:t>b.book_id</a:t>
                      </a:r>
                      <a:r>
                        <a:rPr lang="en-US" sz="2200" b="0" dirty="0">
                          <a:solidFill>
                            <a:schemeClr val="tx1"/>
                          </a:solidFill>
                          <a:latin typeface="Muli Bold" panose="020B0604020202020204" charset="0"/>
                          <a:cs typeface="Times New Roman" panose="02020603050405020304" pitchFamily="18" charset="0"/>
                        </a:rPr>
                        <a:t>, b.name;</a:t>
                      </a:r>
                    </a:p>
                    <a:p>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600" b="1" dirty="0">
                          <a:solidFill>
                            <a:schemeClr val="tx1"/>
                          </a:solidFill>
                          <a:latin typeface="Muli Bold" panose="020B0604020202020204" charset="0"/>
                          <a:cs typeface="Times New Roman" panose="02020603050405020304" pitchFamily="18" charset="0"/>
                        </a:rPr>
                        <a:t>30. </a:t>
                      </a:r>
                      <a:r>
                        <a:rPr lang="vi-VN" sz="2600" b="1" dirty="0">
                          <a:solidFill>
                            <a:schemeClr val="tx1"/>
                          </a:solidFill>
                          <a:latin typeface="Muli Bold" panose="020B0604020202020204" charset="0"/>
                          <a:cs typeface="Times New Roman" panose="02020603050405020304" pitchFamily="18" charset="0"/>
                        </a:rPr>
                        <a:t>Tạo hàm giúp hệ thống đưa ra nhận xét về trạng thái của phòng dựa vào số lượng người trong phòng tự học</a:t>
                      </a:r>
                    </a:p>
                    <a:p>
                      <a:r>
                        <a:rPr lang="vi-VN" sz="2200" b="0" dirty="0">
                          <a:solidFill>
                            <a:schemeClr val="tx1"/>
                          </a:solidFill>
                          <a:latin typeface="Muli Bold" panose="020B0604020202020204" charset="0"/>
                          <a:cs typeface="Times New Roman" panose="02020603050405020304" pitchFamily="18" charset="0"/>
                        </a:rPr>
                        <a:t>CREATE OR REPLACE FUNCTION func_room_status()</a:t>
                      </a:r>
                    </a:p>
                    <a:p>
                      <a:r>
                        <a:rPr lang="vi-VN" sz="2200" b="0" dirty="0">
                          <a:solidFill>
                            <a:schemeClr val="tx1"/>
                          </a:solidFill>
                          <a:latin typeface="Muli Bold" panose="020B0604020202020204" charset="0"/>
                          <a:cs typeface="Times New Roman" panose="02020603050405020304" pitchFamily="18" charset="0"/>
                        </a:rPr>
                        <a:t>RETURNS VOID AS</a:t>
                      </a:r>
                    </a:p>
                    <a:p>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DECLARE</a:t>
                      </a:r>
                    </a:p>
                    <a:p>
                      <a:r>
                        <a:rPr lang="vi-VN" sz="2200" b="0" dirty="0">
                          <a:solidFill>
                            <a:schemeClr val="tx1"/>
                          </a:solidFill>
                          <a:latin typeface="Muli Bold" panose="020B0604020202020204" charset="0"/>
                          <a:cs typeface="Times New Roman" panose="02020603050405020304" pitchFamily="18" charset="0"/>
                        </a:rPr>
                        <a:t>	x varchar(20);</a:t>
                      </a:r>
                    </a:p>
                    <a:p>
                      <a:r>
                        <a:rPr lang="vi-VN" sz="2200" b="0" dirty="0">
                          <a:solidFill>
                            <a:schemeClr val="tx1"/>
                          </a:solidFill>
                          <a:latin typeface="Muli Bold" panose="020B0604020202020204" charset="0"/>
                          <a:cs typeface="Times New Roman" panose="02020603050405020304" pitchFamily="18" charset="0"/>
                        </a:rPr>
                        <a:t>	y int4;</a:t>
                      </a:r>
                    </a:p>
                    <a:p>
                      <a:r>
                        <a:rPr lang="vi-VN" sz="2200" b="0" dirty="0">
                          <a:solidFill>
                            <a:schemeClr val="tx1"/>
                          </a:solidFill>
                          <a:latin typeface="Muli Bold" panose="020B0604020202020204" charset="0"/>
                          <a:cs typeface="Times New Roman" panose="02020603050405020304" pitchFamily="18" charset="0"/>
                        </a:rPr>
                        <a:t>	z int4;</a:t>
                      </a:r>
                    </a:p>
                    <a:p>
                      <a:r>
                        <a:rPr lang="vi-VN" sz="2200" b="0" dirty="0">
                          <a:solidFill>
                            <a:schemeClr val="tx1"/>
                          </a:solidFill>
                          <a:latin typeface="Muli Bold" panose="020B0604020202020204" charset="0"/>
                          <a:cs typeface="Times New Roman" panose="02020603050405020304" pitchFamily="18" charset="0"/>
                        </a:rPr>
                        <a:t>	room char(6);</a:t>
                      </a:r>
                    </a:p>
                    <a:p>
                      <a:r>
                        <a:rPr lang="vi-VN" sz="2200" b="0" dirty="0">
                          <a:solidFill>
                            <a:schemeClr val="tx1"/>
                          </a:solidFill>
                          <a:latin typeface="Muli Bold" panose="020B0604020202020204" charset="0"/>
                          <a:cs typeface="Times New Roman" panose="02020603050405020304" pitchFamily="18" charset="0"/>
                        </a:rPr>
                        <a:t>BEGIN</a:t>
                      </a:r>
                    </a:p>
                    <a:p>
                      <a:r>
                        <a:rPr lang="vi-VN" sz="2200" b="0" dirty="0">
                          <a:solidFill>
                            <a:schemeClr val="tx1"/>
                          </a:solidFill>
                          <a:latin typeface="Muli Bold" panose="020B0604020202020204" charset="0"/>
                          <a:cs typeface="Times New Roman" panose="02020603050405020304" pitchFamily="18" charset="0"/>
                        </a:rPr>
                        <a:t>	FOR room IN </a:t>
                      </a:r>
                    </a:p>
                    <a:p>
                      <a:r>
                        <a:rPr lang="vi-VN" sz="2200" b="0" dirty="0">
                          <a:solidFill>
                            <a:schemeClr val="tx1"/>
                          </a:solidFill>
                          <a:latin typeface="Muli Bold" panose="020B0604020202020204" charset="0"/>
                          <a:cs typeface="Times New Roman" panose="02020603050405020304" pitchFamily="18" charset="0"/>
                        </a:rPr>
                        <a:t>		(SELECT room_id FROM self_study_and_reading_room)</a:t>
                      </a:r>
                    </a:p>
                    <a:p>
                      <a:r>
                        <a:rPr lang="vi-VN" sz="2200" b="0" dirty="0">
                          <a:solidFill>
                            <a:schemeClr val="tx1"/>
                          </a:solidFill>
                          <a:latin typeface="Muli Bold" panose="020B0604020202020204" charset="0"/>
                          <a:cs typeface="Times New Roman" panose="02020603050405020304" pitchFamily="18" charset="0"/>
                        </a:rPr>
                        <a:t>	LOOP</a:t>
                      </a:r>
                    </a:p>
                    <a:p>
                      <a:r>
                        <a:rPr lang="vi-VN" sz="2200" b="0" dirty="0">
                          <a:solidFill>
                            <a:schemeClr val="tx1"/>
                          </a:solidFill>
                          <a:latin typeface="Muli Bold" panose="020B0604020202020204" charset="0"/>
                          <a:cs typeface="Times New Roman" panose="02020603050405020304" pitchFamily="18" charset="0"/>
                        </a:rPr>
                        <a:t>		SELECT current_attendant, max_capacity INTO y, z</a:t>
                      </a:r>
                    </a:p>
                    <a:p>
                      <a:r>
                        <a:rPr lang="vi-VN" sz="2200" b="0" dirty="0">
                          <a:solidFill>
                            <a:schemeClr val="tx1"/>
                          </a:solidFill>
                          <a:latin typeface="Muli Bold" panose="020B0604020202020204" charset="0"/>
                          <a:cs typeface="Times New Roman" panose="02020603050405020304" pitchFamily="18" charset="0"/>
                        </a:rPr>
                        <a:t>		FROM self_study_and_reading_room</a:t>
                      </a:r>
                    </a:p>
                    <a:p>
                      <a:r>
                        <a:rPr lang="vi-VN" sz="2200" b="0" dirty="0">
                          <a:solidFill>
                            <a:schemeClr val="tx1"/>
                          </a:solidFill>
                          <a:latin typeface="Muli Bold" panose="020B0604020202020204" charset="0"/>
                          <a:cs typeface="Times New Roman" panose="02020603050405020304" pitchFamily="18" charset="0"/>
                        </a:rPr>
                        <a:t>		WHERE room_id = room;</a:t>
                      </a:r>
                    </a:p>
                    <a:p>
                      <a:endParaRPr lang="en-US" sz="2200" b="0"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vi-VN" sz="2200" b="0" dirty="0">
                        <a:solidFill>
                          <a:schemeClr val="tx1"/>
                        </a:solidFill>
                        <a:latin typeface="Muli Bold" panose="020B0604020202020204" charset="0"/>
                        <a:cs typeface="Times New Roman" panose="02020603050405020304" pitchFamily="18" charset="0"/>
                      </a:endParaRPr>
                    </a:p>
                    <a:p>
                      <a:r>
                        <a:rPr lang="vi-VN" sz="2200" b="0" dirty="0">
                          <a:solidFill>
                            <a:schemeClr val="tx1"/>
                          </a:solidFill>
                          <a:latin typeface="Muli Bold" panose="020B0604020202020204" charset="0"/>
                          <a:cs typeface="Times New Roman" panose="02020603050405020304" pitchFamily="18" charset="0"/>
                        </a:rPr>
                        <a:t>		IF(y &gt; z) </a:t>
                      </a:r>
                    </a:p>
                    <a:p>
                      <a:r>
                        <a:rPr lang="vi-VN" sz="2200" b="0" dirty="0">
                          <a:solidFill>
                            <a:schemeClr val="tx1"/>
                          </a:solidFill>
                          <a:latin typeface="Muli Bold" panose="020B0604020202020204" charset="0"/>
                          <a:cs typeface="Times New Roman" panose="02020603050405020304" pitchFamily="18" charset="0"/>
                        </a:rPr>
                        <a:t>		THEN x := 'Overly crowded';</a:t>
                      </a:r>
                    </a:p>
                    <a:p>
                      <a:r>
                        <a:rPr lang="vi-VN" sz="2200" b="0" dirty="0">
                          <a:solidFill>
                            <a:schemeClr val="tx1"/>
                          </a:solidFill>
                          <a:latin typeface="Muli Bold" panose="020B0604020202020204" charset="0"/>
                          <a:cs typeface="Times New Roman" panose="02020603050405020304" pitchFamily="18" charset="0"/>
                        </a:rPr>
                        <a:t>		ELSEIF(y &gt;= (z*3/4))</a:t>
                      </a:r>
                    </a:p>
                    <a:p>
                      <a:r>
                        <a:rPr lang="vi-VN" sz="2200" b="0" dirty="0">
                          <a:solidFill>
                            <a:schemeClr val="tx1"/>
                          </a:solidFill>
                          <a:latin typeface="Muli Bold" panose="020B0604020202020204" charset="0"/>
                          <a:cs typeface="Times New Roman" panose="02020603050405020304" pitchFamily="18" charset="0"/>
                        </a:rPr>
                        <a:t>		THEN x := 'Crowded';</a:t>
                      </a:r>
                    </a:p>
                    <a:p>
                      <a:r>
                        <a:rPr lang="vi-VN" sz="2200" b="0" dirty="0">
                          <a:solidFill>
                            <a:schemeClr val="tx1"/>
                          </a:solidFill>
                          <a:latin typeface="Muli Bold" panose="020B0604020202020204" charset="0"/>
                          <a:cs typeface="Times New Roman" panose="02020603050405020304" pitchFamily="18" charset="0"/>
                        </a:rPr>
                        <a:t>		ELSEIF(y &gt;= (z*3/5))</a:t>
                      </a:r>
                    </a:p>
                    <a:p>
                      <a:r>
                        <a:rPr lang="vi-VN" sz="2200" b="0" dirty="0">
                          <a:solidFill>
                            <a:schemeClr val="tx1"/>
                          </a:solidFill>
                          <a:latin typeface="Muli Bold" panose="020B0604020202020204" charset="0"/>
                          <a:cs typeface="Times New Roman" panose="02020603050405020304" pitchFamily="18" charset="0"/>
                        </a:rPr>
                        <a:t>		THEN x := 'Fairly occupied';</a:t>
                      </a:r>
                    </a:p>
                    <a:p>
                      <a:r>
                        <a:rPr lang="vi-VN" sz="2200" b="0" dirty="0">
                          <a:solidFill>
                            <a:schemeClr val="tx1"/>
                          </a:solidFill>
                          <a:latin typeface="Muli Bold" panose="020B0604020202020204" charset="0"/>
                          <a:cs typeface="Times New Roman" panose="02020603050405020304" pitchFamily="18" charset="0"/>
                        </a:rPr>
                        <a:t>		ELSEIF(y &gt;= (z*2/5))</a:t>
                      </a:r>
                    </a:p>
                    <a:p>
                      <a:r>
                        <a:rPr lang="vi-VN" sz="2200" b="0" dirty="0">
                          <a:solidFill>
                            <a:schemeClr val="tx1"/>
                          </a:solidFill>
                          <a:latin typeface="Muli Bold" panose="020B0604020202020204" charset="0"/>
                          <a:cs typeface="Times New Roman" panose="02020603050405020304" pitchFamily="18" charset="0"/>
                        </a:rPr>
                        <a:t>		THEN x := 'Barely occupied';</a:t>
                      </a:r>
                    </a:p>
                    <a:p>
                      <a:r>
                        <a:rPr lang="vi-VN" sz="2200" b="0" dirty="0">
                          <a:solidFill>
                            <a:schemeClr val="tx1"/>
                          </a:solidFill>
                          <a:latin typeface="Muli Bold" panose="020B0604020202020204" charset="0"/>
                          <a:cs typeface="Times New Roman" panose="02020603050405020304" pitchFamily="18" charset="0"/>
                        </a:rPr>
                        <a:t>		ELSEIF(y &gt;= (z*1/5))</a:t>
                      </a:r>
                    </a:p>
                    <a:p>
                      <a:r>
                        <a:rPr lang="vi-VN" sz="2200" b="0" dirty="0">
                          <a:solidFill>
                            <a:schemeClr val="tx1"/>
                          </a:solidFill>
                          <a:latin typeface="Muli Bold" panose="020B0604020202020204" charset="0"/>
                          <a:cs typeface="Times New Roman" panose="02020603050405020304" pitchFamily="18" charset="0"/>
                        </a:rPr>
                        <a:t>		THEN x := 'Fairly empty';</a:t>
                      </a:r>
                    </a:p>
                    <a:p>
                      <a:r>
                        <a:rPr lang="vi-VN" sz="2200" b="0" dirty="0">
                          <a:solidFill>
                            <a:schemeClr val="tx1"/>
                          </a:solidFill>
                          <a:latin typeface="Muli Bold" panose="020B0604020202020204" charset="0"/>
                          <a:cs typeface="Times New Roman" panose="02020603050405020304" pitchFamily="18" charset="0"/>
                        </a:rPr>
                        <a:t>		ELSE x := 'Deserted';</a:t>
                      </a:r>
                    </a:p>
                    <a:p>
                      <a:r>
                        <a:rPr lang="vi-VN" sz="2200" b="0" dirty="0">
                          <a:solidFill>
                            <a:schemeClr val="tx1"/>
                          </a:solidFill>
                          <a:latin typeface="Muli Bold" panose="020B0604020202020204" charset="0"/>
                          <a:cs typeface="Times New Roman" panose="02020603050405020304" pitchFamily="18" charset="0"/>
                        </a:rPr>
                        <a:t>		END IF;</a:t>
                      </a:r>
                    </a:p>
                    <a:p>
                      <a:endParaRPr lang="vi-VN" sz="2200" b="0" dirty="0">
                        <a:solidFill>
                          <a:schemeClr val="tx1"/>
                        </a:solidFill>
                        <a:latin typeface="Muli Bold" panose="020B0604020202020204" charset="0"/>
                        <a:cs typeface="Times New Roman" panose="02020603050405020304" pitchFamily="18" charset="0"/>
                      </a:endParaRPr>
                    </a:p>
                    <a:p>
                      <a:r>
                        <a:rPr lang="vi-VN" sz="2200" b="0" dirty="0">
                          <a:solidFill>
                            <a:schemeClr val="tx1"/>
                          </a:solidFill>
                          <a:latin typeface="Muli Bold" panose="020B0604020202020204" charset="0"/>
                          <a:cs typeface="Times New Roman" panose="02020603050405020304" pitchFamily="18" charset="0"/>
                        </a:rPr>
                        <a:t>		UPDATE self_study_and_reading_room SET status = x</a:t>
                      </a:r>
                    </a:p>
                    <a:p>
                      <a:r>
                        <a:rPr lang="vi-VN" sz="2200" b="0" dirty="0">
                          <a:solidFill>
                            <a:schemeClr val="tx1"/>
                          </a:solidFill>
                          <a:latin typeface="Muli Bold" panose="020B0604020202020204" charset="0"/>
                          <a:cs typeface="Times New Roman" panose="02020603050405020304" pitchFamily="18" charset="0"/>
                        </a:rPr>
                        <a:t>		WHERE room_id = room;</a:t>
                      </a:r>
                    </a:p>
                    <a:p>
                      <a:r>
                        <a:rPr lang="vi-VN" sz="2200" b="0" dirty="0">
                          <a:solidFill>
                            <a:schemeClr val="tx1"/>
                          </a:solidFill>
                          <a:latin typeface="Muli Bold" panose="020B0604020202020204" charset="0"/>
                          <a:cs typeface="Times New Roman" panose="02020603050405020304" pitchFamily="18" charset="0"/>
                        </a:rPr>
                        <a:t>	END LOOP;</a:t>
                      </a:r>
                    </a:p>
                    <a:p>
                      <a:r>
                        <a:rPr lang="vi-VN" sz="2200" b="0" dirty="0">
                          <a:solidFill>
                            <a:schemeClr val="tx1"/>
                          </a:solidFill>
                          <a:latin typeface="Muli Bold" panose="020B0604020202020204" charset="0"/>
                          <a:cs typeface="Times New Roman" panose="02020603050405020304" pitchFamily="18" charset="0"/>
                        </a:rPr>
                        <a:t>	RAISE NOTICE 'Update successful';</a:t>
                      </a:r>
                    </a:p>
                    <a:p>
                      <a:r>
                        <a:rPr lang="vi-VN" sz="2200" b="0" dirty="0">
                          <a:solidFill>
                            <a:schemeClr val="tx1"/>
                          </a:solidFill>
                          <a:latin typeface="Muli Bold" panose="020B0604020202020204" charset="0"/>
                          <a:cs typeface="Times New Roman" panose="02020603050405020304" pitchFamily="18" charset="0"/>
                        </a:rPr>
                        <a:t>END;</a:t>
                      </a:r>
                    </a:p>
                    <a:p>
                      <a:r>
                        <a:rPr lang="vi-VN" sz="2200" b="0" dirty="0">
                          <a:solidFill>
                            <a:schemeClr val="tx1"/>
                          </a:solidFill>
                          <a:latin typeface="Muli Bold" panose="020B0604020202020204" charset="0"/>
                          <a:cs typeface="Times New Roman" panose="02020603050405020304" pitchFamily="18" charset="0"/>
                        </a:rPr>
                        <a:t>$$</a:t>
                      </a:r>
                    </a:p>
                    <a:p>
                      <a:r>
                        <a:rPr lang="vi-VN" sz="2200" b="0" dirty="0">
                          <a:solidFill>
                            <a:schemeClr val="tx1"/>
                          </a:solidFill>
                          <a:latin typeface="Muli Bold" panose="020B0604020202020204" charset="0"/>
                          <a:cs typeface="Times New Roman" panose="02020603050405020304" pitchFamily="18" charset="0"/>
                        </a:rPr>
                        <a:t>LANGUAGE plpgsql; </a:t>
                      </a:r>
                    </a:p>
                    <a:p>
                      <a:endParaRPr lang="vi-VN" sz="2200" b="1" dirty="0">
                        <a:solidFill>
                          <a:schemeClr val="tx1"/>
                        </a:solidFill>
                        <a:latin typeface="Muli Bold" panose="020B060402020202020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3015138"/>
                  </a:ext>
                </a:extLst>
              </a:tr>
            </a:tbl>
          </a:graphicData>
        </a:graphic>
      </p:graphicFrame>
    </p:spTree>
    <p:extLst>
      <p:ext uri="{BB962C8B-B14F-4D97-AF65-F5344CB8AC3E}">
        <p14:creationId xmlns:p14="http://schemas.microsoft.com/office/powerpoint/2010/main" val="40481261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219294" y="4536975"/>
            <a:ext cx="15795020" cy="4187925"/>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grpSp>
        <p:nvGrpSpPr>
          <p:cNvPr id="5" name="Group 5"/>
          <p:cNvGrpSpPr/>
          <p:nvPr/>
        </p:nvGrpSpPr>
        <p:grpSpPr>
          <a:xfrm>
            <a:off x="1219294" y="657204"/>
            <a:ext cx="15795020" cy="3535020"/>
            <a:chOff x="0" y="0"/>
            <a:chExt cx="5762066" cy="1289585"/>
          </a:xfrm>
        </p:grpSpPr>
        <p:sp>
          <p:nvSpPr>
            <p:cNvPr id="6" name="Freeform 6"/>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sp>
        <p:nvSpPr>
          <p:cNvPr id="7" name="Freeform 7"/>
          <p:cNvSpPr/>
          <p:nvPr/>
        </p:nvSpPr>
        <p:spPr>
          <a:xfrm flipH="1">
            <a:off x="14972495" y="7296334"/>
            <a:ext cx="5533751" cy="1961966"/>
          </a:xfrm>
          <a:custGeom>
            <a:avLst/>
            <a:gdLst/>
            <a:ahLst/>
            <a:cxnLst/>
            <a:rect l="l" t="t" r="r" b="b"/>
            <a:pathLst>
              <a:path w="5533751" h="1961966">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2218246" y="7296334"/>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2197855" y="2109672"/>
            <a:ext cx="13892290" cy="626390"/>
          </a:xfrm>
          <a:prstGeom prst="rect">
            <a:avLst/>
          </a:prstGeom>
        </p:spPr>
        <p:txBody>
          <a:bodyPr lIns="0" tIns="0" rIns="0" bIns="0" rtlCol="0" anchor="t">
            <a:spAutoFit/>
          </a:bodyPr>
          <a:lstStyle/>
          <a:p>
            <a:pPr algn="ctr">
              <a:lnSpc>
                <a:spcPts val="4550"/>
              </a:lnSpc>
            </a:pPr>
            <a:r>
              <a:rPr lang="en-US" sz="6000" dirty="0">
                <a:solidFill>
                  <a:srgbClr val="003EA8"/>
                </a:solidFill>
                <a:latin typeface="Muli Bold"/>
              </a:rPr>
              <a:t>V. </a:t>
            </a:r>
            <a:r>
              <a:rPr lang="en-US" sz="6000" dirty="0" err="1">
                <a:solidFill>
                  <a:srgbClr val="003EA8"/>
                </a:solidFill>
                <a:latin typeface="Muli Bold"/>
              </a:rPr>
              <a:t>Chạy</a:t>
            </a:r>
            <a:r>
              <a:rPr lang="en-US" sz="6000" dirty="0">
                <a:solidFill>
                  <a:srgbClr val="003EA8"/>
                </a:solidFill>
                <a:latin typeface="Muli Bold"/>
              </a:rPr>
              <a:t> </a:t>
            </a:r>
            <a:r>
              <a:rPr lang="en-US" sz="6000" dirty="0" err="1">
                <a:solidFill>
                  <a:srgbClr val="003EA8"/>
                </a:solidFill>
                <a:latin typeface="Muli Bold"/>
              </a:rPr>
              <a:t>thử</a:t>
            </a:r>
            <a:r>
              <a:rPr lang="en-US" sz="6000" dirty="0">
                <a:solidFill>
                  <a:srgbClr val="003EA8"/>
                </a:solidFill>
                <a:latin typeface="Muli Bold"/>
              </a:rPr>
              <a:t> </a:t>
            </a:r>
            <a:r>
              <a:rPr lang="en-US" sz="6000" dirty="0" err="1">
                <a:solidFill>
                  <a:srgbClr val="003EA8"/>
                </a:solidFill>
                <a:latin typeface="Muli Bold"/>
              </a:rPr>
              <a:t>nghiệm</a:t>
            </a:r>
            <a:r>
              <a:rPr lang="en-US" sz="6000" dirty="0">
                <a:solidFill>
                  <a:srgbClr val="003EA8"/>
                </a:solidFill>
                <a:latin typeface="Muli Bold"/>
              </a:rPr>
              <a:t> </a:t>
            </a:r>
            <a:r>
              <a:rPr lang="en-US" sz="6000" dirty="0" err="1">
                <a:solidFill>
                  <a:srgbClr val="003EA8"/>
                </a:solidFill>
                <a:latin typeface="Muli Bold"/>
              </a:rPr>
              <a:t>sản</a:t>
            </a:r>
            <a:r>
              <a:rPr lang="en-US" sz="6000" dirty="0">
                <a:solidFill>
                  <a:srgbClr val="003EA8"/>
                </a:solidFill>
                <a:latin typeface="Muli Bold"/>
              </a:rPr>
              <a:t> </a:t>
            </a:r>
            <a:r>
              <a:rPr lang="en-US" sz="6000" dirty="0" err="1">
                <a:solidFill>
                  <a:srgbClr val="003EA8"/>
                </a:solidFill>
                <a:latin typeface="Muli Bold"/>
              </a:rPr>
              <a:t>phẩm</a:t>
            </a:r>
            <a:r>
              <a:rPr lang="en-US" sz="6000" dirty="0">
                <a:solidFill>
                  <a:srgbClr val="003EA8"/>
                </a:solidFill>
                <a:latin typeface="Muli Bold"/>
              </a:rPr>
              <a:t> </a:t>
            </a:r>
          </a:p>
        </p:txBody>
      </p:sp>
      <p:grpSp>
        <p:nvGrpSpPr>
          <p:cNvPr id="11" name="Group 11"/>
          <p:cNvGrpSpPr/>
          <p:nvPr/>
        </p:nvGrpSpPr>
        <p:grpSpPr>
          <a:xfrm>
            <a:off x="7374448" y="9044945"/>
            <a:ext cx="3539104" cy="617207"/>
            <a:chOff x="0" y="0"/>
            <a:chExt cx="4718805" cy="822943"/>
          </a:xfrm>
        </p:grpSpPr>
        <p:grpSp>
          <p:nvGrpSpPr>
            <p:cNvPr id="12" name="Group 12"/>
            <p:cNvGrpSpPr/>
            <p:nvPr/>
          </p:nvGrpSpPr>
          <p:grpSpPr>
            <a:xfrm>
              <a:off x="0" y="0"/>
              <a:ext cx="4718805" cy="822943"/>
              <a:chOff x="0" y="0"/>
              <a:chExt cx="1291075" cy="225159"/>
            </a:xfrm>
          </p:grpSpPr>
          <p:sp>
            <p:nvSpPr>
              <p:cNvPr id="13" name="Freeform 13"/>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dirty="0"/>
              </a:p>
            </p:txBody>
          </p:sp>
        </p:grpSp>
        <p:sp>
          <p:nvSpPr>
            <p:cNvPr id="14" name="TextBox 14"/>
            <p:cNvSpPr txBox="1"/>
            <p:nvPr/>
          </p:nvSpPr>
          <p:spPr>
            <a:xfrm>
              <a:off x="307158" y="226475"/>
              <a:ext cx="4104490" cy="408093"/>
            </a:xfrm>
            <a:prstGeom prst="rect">
              <a:avLst/>
            </a:prstGeom>
          </p:spPr>
          <p:txBody>
            <a:bodyPr lIns="0" tIns="0" rIns="0" bIns="0" rtlCol="0" anchor="t">
              <a:spAutoFit/>
            </a:bodyPr>
            <a:lstStyle/>
            <a:p>
              <a:pPr algn="ctr">
                <a:lnSpc>
                  <a:spcPts val="2554"/>
                </a:lnSpc>
              </a:pPr>
              <a:endParaRPr lang="en-US" sz="1824" u="sng" dirty="0">
                <a:solidFill>
                  <a:srgbClr val="003EA8"/>
                </a:solidFill>
                <a:latin typeface="Cabin"/>
                <a:hlinkClick r:id="rId5" action="ppaction://hlinksldjump"/>
              </a:endParaRPr>
            </a:p>
          </p:txBody>
        </p:sp>
      </p:grpSp>
      <p:sp>
        <p:nvSpPr>
          <p:cNvPr id="15" name="Freeform 15"/>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8" name="Group 7">
            <a:extLst>
              <a:ext uri="{FF2B5EF4-FFF2-40B4-BE49-F238E27FC236}">
                <a16:creationId xmlns:a16="http://schemas.microsoft.com/office/drawing/2014/main" id="{58E0A203-9799-767F-CDB0-E770573755CA}"/>
              </a:ext>
            </a:extLst>
          </p:cNvPr>
          <p:cNvGrpSpPr/>
          <p:nvPr/>
        </p:nvGrpSpPr>
        <p:grpSpPr>
          <a:xfrm>
            <a:off x="1451268" y="5570164"/>
            <a:ext cx="12676397" cy="2723044"/>
            <a:chOff x="-333370" y="-254773"/>
            <a:chExt cx="3341356" cy="5467431"/>
          </a:xfrm>
        </p:grpSpPr>
        <p:sp>
          <p:nvSpPr>
            <p:cNvPr id="19" name="Freeform 8">
              <a:extLst>
                <a:ext uri="{FF2B5EF4-FFF2-40B4-BE49-F238E27FC236}">
                  <a16:creationId xmlns:a16="http://schemas.microsoft.com/office/drawing/2014/main" id="{D2229D67-76B9-63CF-513E-30BCEA6FD79F}"/>
                </a:ext>
              </a:extLst>
            </p:cNvPr>
            <p:cNvSpPr/>
            <p:nvPr/>
          </p:nvSpPr>
          <p:spPr>
            <a:xfrm>
              <a:off x="-333370" y="-254773"/>
              <a:ext cx="3341356" cy="5467431"/>
            </a:xfrm>
            <a:custGeom>
              <a:avLst/>
              <a:gdLst/>
              <a:ahLst/>
              <a:cxnLst/>
              <a:rect l="l" t="t" r="r" b="b"/>
              <a:pathLst>
                <a:path w="3049118" h="2104453">
                  <a:moveTo>
                    <a:pt x="0" y="0"/>
                  </a:moveTo>
                  <a:lnTo>
                    <a:pt x="3049118" y="0"/>
                  </a:lnTo>
                  <a:lnTo>
                    <a:pt x="3049118" y="2104453"/>
                  </a:lnTo>
                  <a:lnTo>
                    <a:pt x="0" y="2104453"/>
                  </a:lnTo>
                  <a:close/>
                </a:path>
              </a:pathLst>
            </a:custGeom>
            <a:ln>
              <a:noFill/>
            </a:ln>
          </p:spPr>
          <p:style>
            <a:lnRef idx="2">
              <a:schemeClr val="dk1"/>
            </a:lnRef>
            <a:fillRef idx="1">
              <a:schemeClr val="lt1"/>
            </a:fillRef>
            <a:effectRef idx="0">
              <a:schemeClr val="dk1"/>
            </a:effectRef>
            <a:fontRef idx="minor">
              <a:schemeClr val="dk1"/>
            </a:fontRef>
          </p:style>
          <p:txBody>
            <a:bodyPr/>
            <a:lstStyle/>
            <a:p>
              <a:pPr lvl="0" algn="r">
                <a:lnSpc>
                  <a:spcPct val="107000"/>
                </a:lnSpc>
                <a:spcAft>
                  <a:spcPts val="800"/>
                </a:spcAft>
              </a:pPr>
              <a:r>
                <a:rPr lang="en-US" sz="4800" kern="100" dirty="0">
                  <a:latin typeface="Times New Roman" panose="02020603050405020304" pitchFamily="18" charset="0"/>
                  <a:ea typeface="Yu Gothic" panose="020B0400000000000000" pitchFamily="34" charset="-128"/>
                  <a:cs typeface="Times New Roman" panose="02020603050405020304" pitchFamily="18" charset="0"/>
                </a:rPr>
                <a:t>Let’s GO</a:t>
              </a:r>
            </a:p>
          </p:txBody>
        </p:sp>
      </p:grpSp>
      <p:sp>
        <p:nvSpPr>
          <p:cNvPr id="17" name="Freeform 8">
            <a:extLst>
              <a:ext uri="{FF2B5EF4-FFF2-40B4-BE49-F238E27FC236}">
                <a16:creationId xmlns:a16="http://schemas.microsoft.com/office/drawing/2014/main" id="{5EB9B6E0-108E-A266-417D-42094A148953}"/>
              </a:ext>
            </a:extLst>
          </p:cNvPr>
          <p:cNvSpPr/>
          <p:nvPr/>
        </p:nvSpPr>
        <p:spPr>
          <a:xfrm flipH="1">
            <a:off x="4249538" y="5133192"/>
            <a:ext cx="7079855" cy="4326284"/>
          </a:xfrm>
          <a:custGeom>
            <a:avLst/>
            <a:gdLst/>
            <a:ahLst/>
            <a:cxnLst/>
            <a:rect l="l" t="t" r="r" b="b"/>
            <a:pathLst>
              <a:path w="2203055" h="2433093">
                <a:moveTo>
                  <a:pt x="2203056" y="0"/>
                </a:moveTo>
                <a:lnTo>
                  <a:pt x="0" y="0"/>
                </a:lnTo>
                <a:lnTo>
                  <a:pt x="0" y="2433093"/>
                </a:lnTo>
                <a:lnTo>
                  <a:pt x="2203056" y="2433093"/>
                </a:lnTo>
                <a:lnTo>
                  <a:pt x="2203056"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0" name="Rectangle 1">
            <a:extLst>
              <a:ext uri="{FF2B5EF4-FFF2-40B4-BE49-F238E27FC236}">
                <a16:creationId xmlns:a16="http://schemas.microsoft.com/office/drawing/2014/main" id="{59C5CDB9-1D9C-EA53-58E4-FC4306CA79A6}"/>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2">
            <a:extLst>
              <a:ext uri="{FF2B5EF4-FFF2-40B4-BE49-F238E27FC236}">
                <a16:creationId xmlns:a16="http://schemas.microsoft.com/office/drawing/2014/main" id="{86C566B9-9C16-DB8E-EF97-6F7F91D4AA3F}"/>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718716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7" name="Group 7"/>
          <p:cNvGrpSpPr/>
          <p:nvPr/>
        </p:nvGrpSpPr>
        <p:grpSpPr>
          <a:xfrm>
            <a:off x="905495" y="973442"/>
            <a:ext cx="16425212" cy="2973746"/>
            <a:chOff x="0" y="0"/>
            <a:chExt cx="5991962" cy="700220"/>
          </a:xfrm>
        </p:grpSpPr>
        <p:sp>
          <p:nvSpPr>
            <p:cNvPr id="8" name="Freeform 8"/>
            <p:cNvSpPr/>
            <p:nvPr/>
          </p:nvSpPr>
          <p:spPr>
            <a:xfrm>
              <a:off x="0" y="0"/>
              <a:ext cx="5991962" cy="700219"/>
            </a:xfrm>
            <a:custGeom>
              <a:avLst/>
              <a:gdLst/>
              <a:ahLst/>
              <a:cxnLst/>
              <a:rect l="l" t="t" r="r" b="b"/>
              <a:pathLst>
                <a:path w="5991962" h="700219">
                  <a:moveTo>
                    <a:pt x="0" y="0"/>
                  </a:moveTo>
                  <a:lnTo>
                    <a:pt x="5991962" y="0"/>
                  </a:lnTo>
                  <a:lnTo>
                    <a:pt x="5991962" y="700219"/>
                  </a:lnTo>
                  <a:lnTo>
                    <a:pt x="0" y="700219"/>
                  </a:lnTo>
                  <a:close/>
                </a:path>
              </a:pathLst>
            </a:custGeom>
            <a:solidFill>
              <a:srgbClr val="FFFFFF"/>
            </a:solidFill>
          </p:spPr>
        </p:sp>
      </p:grpSp>
      <p:sp>
        <p:nvSpPr>
          <p:cNvPr id="9" name="Freeform 9"/>
          <p:cNvSpPr/>
          <p:nvPr/>
        </p:nvSpPr>
        <p:spPr>
          <a:xfrm>
            <a:off x="6718160" y="4638262"/>
            <a:ext cx="4467721" cy="4984273"/>
          </a:xfrm>
          <a:custGeom>
            <a:avLst/>
            <a:gdLst/>
            <a:ahLst/>
            <a:cxnLst/>
            <a:rect l="l" t="t" r="r" b="b"/>
            <a:pathLst>
              <a:path w="4467721" h="4984273">
                <a:moveTo>
                  <a:pt x="0" y="0"/>
                </a:moveTo>
                <a:lnTo>
                  <a:pt x="4467721" y="0"/>
                </a:lnTo>
                <a:lnTo>
                  <a:pt x="4467721" y="4984274"/>
                </a:lnTo>
                <a:lnTo>
                  <a:pt x="0" y="49842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4017779" y="1131194"/>
            <a:ext cx="10200643" cy="2743200"/>
          </a:xfrm>
          <a:prstGeom prst="rect">
            <a:avLst/>
          </a:prstGeom>
        </p:spPr>
        <p:txBody>
          <a:bodyPr lIns="0" tIns="0" rIns="0" bIns="0" rtlCol="0" anchor="t">
            <a:spAutoFit/>
          </a:bodyPr>
          <a:lstStyle/>
          <a:p>
            <a:pPr algn="ctr">
              <a:lnSpc>
                <a:spcPts val="10800"/>
              </a:lnSpc>
            </a:pPr>
            <a:r>
              <a:rPr lang="en-US" sz="9000" dirty="0">
                <a:solidFill>
                  <a:srgbClr val="003EA8"/>
                </a:solidFill>
                <a:latin typeface="Muli Bold"/>
              </a:rPr>
              <a:t>Thanks for listening</a:t>
            </a:r>
          </a:p>
        </p:txBody>
      </p:sp>
      <p:grpSp>
        <p:nvGrpSpPr>
          <p:cNvPr id="11" name="Group 11"/>
          <p:cNvGrpSpPr/>
          <p:nvPr/>
        </p:nvGrpSpPr>
        <p:grpSpPr>
          <a:xfrm>
            <a:off x="8952021" y="4566134"/>
            <a:ext cx="7747962" cy="3713301"/>
            <a:chOff x="0" y="-66675"/>
            <a:chExt cx="10330617" cy="4951069"/>
          </a:xfrm>
        </p:grpSpPr>
        <p:sp>
          <p:nvSpPr>
            <p:cNvPr id="12" name="TextBox 12"/>
            <p:cNvSpPr txBox="1"/>
            <p:nvPr/>
          </p:nvSpPr>
          <p:spPr>
            <a:xfrm>
              <a:off x="0" y="3539081"/>
              <a:ext cx="10330617" cy="773642"/>
            </a:xfrm>
            <a:prstGeom prst="rect">
              <a:avLst/>
            </a:prstGeom>
          </p:spPr>
          <p:txBody>
            <a:bodyPr lIns="0" tIns="0" rIns="0" bIns="0" rtlCol="0" anchor="t">
              <a:spAutoFit/>
            </a:bodyPr>
            <a:lstStyle/>
            <a:p>
              <a:pPr algn="ctr">
                <a:lnSpc>
                  <a:spcPts val="4900"/>
                </a:lnSpc>
              </a:pPr>
              <a:endParaRPr lang="en-US" sz="3500" dirty="0">
                <a:solidFill>
                  <a:srgbClr val="003EA8"/>
                </a:solidFill>
                <a:latin typeface="Muli Bold"/>
              </a:endParaRPr>
            </a:p>
          </p:txBody>
        </p:sp>
        <p:sp>
          <p:nvSpPr>
            <p:cNvPr id="13" name="TextBox 13"/>
            <p:cNvSpPr txBox="1"/>
            <p:nvPr/>
          </p:nvSpPr>
          <p:spPr>
            <a:xfrm>
              <a:off x="0" y="4394003"/>
              <a:ext cx="10330617" cy="490391"/>
            </a:xfrm>
            <a:prstGeom prst="rect">
              <a:avLst/>
            </a:prstGeom>
          </p:spPr>
          <p:txBody>
            <a:bodyPr lIns="0" tIns="0" rIns="0" bIns="0" rtlCol="0" anchor="t">
              <a:spAutoFit/>
            </a:bodyPr>
            <a:lstStyle/>
            <a:p>
              <a:pPr algn="ctr">
                <a:lnSpc>
                  <a:spcPts val="3079"/>
                </a:lnSpc>
              </a:pPr>
              <a:endParaRPr lang="en-US" sz="2199" dirty="0">
                <a:solidFill>
                  <a:srgbClr val="000000"/>
                </a:solidFill>
                <a:latin typeface="Cabin"/>
              </a:endParaRPr>
            </a:p>
          </p:txBody>
        </p:sp>
        <p:sp>
          <p:nvSpPr>
            <p:cNvPr id="14" name="TextBox 14"/>
            <p:cNvSpPr txBox="1"/>
            <p:nvPr/>
          </p:nvSpPr>
          <p:spPr>
            <a:xfrm>
              <a:off x="0" y="-66675"/>
              <a:ext cx="10330617" cy="773642"/>
            </a:xfrm>
            <a:prstGeom prst="rect">
              <a:avLst/>
            </a:prstGeom>
          </p:spPr>
          <p:txBody>
            <a:bodyPr lIns="0" tIns="0" rIns="0" bIns="0" rtlCol="0" anchor="t">
              <a:spAutoFit/>
            </a:bodyPr>
            <a:lstStyle/>
            <a:p>
              <a:pPr algn="ctr">
                <a:lnSpc>
                  <a:spcPts val="4900"/>
                </a:lnSpc>
              </a:pPr>
              <a:endParaRPr lang="en-US" sz="3500" dirty="0">
                <a:solidFill>
                  <a:srgbClr val="003EA8"/>
                </a:solidFill>
                <a:latin typeface="Muli Bold"/>
              </a:endParaRPr>
            </a:p>
          </p:txBody>
        </p:sp>
        <p:sp>
          <p:nvSpPr>
            <p:cNvPr id="15" name="TextBox 15"/>
            <p:cNvSpPr txBox="1"/>
            <p:nvPr/>
          </p:nvSpPr>
          <p:spPr>
            <a:xfrm>
              <a:off x="0" y="788247"/>
              <a:ext cx="10330617" cy="490391"/>
            </a:xfrm>
            <a:prstGeom prst="rect">
              <a:avLst/>
            </a:prstGeom>
          </p:spPr>
          <p:txBody>
            <a:bodyPr lIns="0" tIns="0" rIns="0" bIns="0" rtlCol="0" anchor="t">
              <a:spAutoFit/>
            </a:bodyPr>
            <a:lstStyle/>
            <a:p>
              <a:pPr algn="ctr">
                <a:lnSpc>
                  <a:spcPts val="3079"/>
                </a:lnSpc>
              </a:pPr>
              <a:endParaRPr lang="en-US" sz="2199" dirty="0">
                <a:solidFill>
                  <a:srgbClr val="000000"/>
                </a:solidFill>
                <a:latin typeface="Cabin"/>
              </a:endParaRPr>
            </a:p>
          </p:txBody>
        </p:sp>
        <p:sp>
          <p:nvSpPr>
            <p:cNvPr id="16" name="TextBox 16"/>
            <p:cNvSpPr txBox="1"/>
            <p:nvPr/>
          </p:nvSpPr>
          <p:spPr>
            <a:xfrm>
              <a:off x="0" y="1733140"/>
              <a:ext cx="10330617" cy="773642"/>
            </a:xfrm>
            <a:prstGeom prst="rect">
              <a:avLst/>
            </a:prstGeom>
          </p:spPr>
          <p:txBody>
            <a:bodyPr lIns="0" tIns="0" rIns="0" bIns="0" rtlCol="0" anchor="t">
              <a:spAutoFit/>
            </a:bodyPr>
            <a:lstStyle/>
            <a:p>
              <a:pPr algn="ctr">
                <a:lnSpc>
                  <a:spcPts val="4900"/>
                </a:lnSpc>
              </a:pPr>
              <a:endParaRPr lang="en-US" sz="3500" dirty="0">
                <a:solidFill>
                  <a:srgbClr val="003EA8"/>
                </a:solidFill>
                <a:latin typeface="Muli Bold"/>
              </a:endParaRPr>
            </a:p>
          </p:txBody>
        </p:sp>
        <p:sp>
          <p:nvSpPr>
            <p:cNvPr id="17" name="TextBox 17"/>
            <p:cNvSpPr txBox="1"/>
            <p:nvPr/>
          </p:nvSpPr>
          <p:spPr>
            <a:xfrm>
              <a:off x="0" y="2588063"/>
              <a:ext cx="10330617" cy="490391"/>
            </a:xfrm>
            <a:prstGeom prst="rect">
              <a:avLst/>
            </a:prstGeom>
          </p:spPr>
          <p:txBody>
            <a:bodyPr lIns="0" tIns="0" rIns="0" bIns="0" rtlCol="0" anchor="t">
              <a:spAutoFit/>
            </a:bodyPr>
            <a:lstStyle/>
            <a:p>
              <a:pPr algn="ctr">
                <a:lnSpc>
                  <a:spcPts val="3079"/>
                </a:lnSpc>
              </a:pPr>
              <a:r>
                <a:rPr lang="en-US" sz="2199" dirty="0">
                  <a:solidFill>
                    <a:srgbClr val="000000"/>
                  </a:solidFill>
                  <a:latin typeface="Cabin"/>
                </a:rPr>
                <a:t>@</a:t>
              </a:r>
            </a:p>
          </p:txBody>
        </p:sp>
      </p:grpSp>
      <p:sp>
        <p:nvSpPr>
          <p:cNvPr id="18" name="Freeform 18"/>
          <p:cNvSpPr/>
          <p:nvPr/>
        </p:nvSpPr>
        <p:spPr>
          <a:xfrm>
            <a:off x="-517834" y="389330"/>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 name="Freeform 19"/>
          <p:cNvSpPr/>
          <p:nvPr/>
        </p:nvSpPr>
        <p:spPr>
          <a:xfrm>
            <a:off x="14826857" y="8505307"/>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0" name="Freeform 20"/>
          <p:cNvSpPr/>
          <p:nvPr/>
        </p:nvSpPr>
        <p:spPr>
          <a:xfrm>
            <a:off x="1994337" y="561981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1" name="Freeform 21"/>
          <p:cNvSpPr/>
          <p:nvPr/>
        </p:nvSpPr>
        <p:spPr>
          <a:xfrm>
            <a:off x="6462058" y="4510359"/>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219294" y="4536975"/>
            <a:ext cx="15795020" cy="4721325"/>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grpSp>
        <p:nvGrpSpPr>
          <p:cNvPr id="5" name="Group 5"/>
          <p:cNvGrpSpPr/>
          <p:nvPr/>
        </p:nvGrpSpPr>
        <p:grpSpPr>
          <a:xfrm>
            <a:off x="1219294" y="657204"/>
            <a:ext cx="15795020" cy="3535020"/>
            <a:chOff x="0" y="0"/>
            <a:chExt cx="5762066" cy="1289585"/>
          </a:xfrm>
        </p:grpSpPr>
        <p:sp>
          <p:nvSpPr>
            <p:cNvPr id="6" name="Freeform 6"/>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sp>
        <p:nvSpPr>
          <p:cNvPr id="7" name="Freeform 7"/>
          <p:cNvSpPr/>
          <p:nvPr/>
        </p:nvSpPr>
        <p:spPr>
          <a:xfrm flipH="1">
            <a:off x="14972495" y="7296334"/>
            <a:ext cx="5533751" cy="1961966"/>
          </a:xfrm>
          <a:custGeom>
            <a:avLst/>
            <a:gdLst/>
            <a:ahLst/>
            <a:cxnLst/>
            <a:rect l="l" t="t" r="r" b="b"/>
            <a:pathLst>
              <a:path w="5533751" h="1961966">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2262050" y="7732830"/>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10" name="TextBox 10"/>
          <p:cNvSpPr txBox="1"/>
          <p:nvPr/>
        </p:nvSpPr>
        <p:spPr>
          <a:xfrm>
            <a:off x="2170659" y="1457927"/>
            <a:ext cx="13892290" cy="1222707"/>
          </a:xfrm>
          <a:prstGeom prst="rect">
            <a:avLst/>
          </a:prstGeom>
        </p:spPr>
        <p:txBody>
          <a:bodyPr lIns="0" tIns="0" rIns="0" bIns="0" rtlCol="0" anchor="t">
            <a:spAutoFit/>
          </a:bodyPr>
          <a:lstStyle/>
          <a:p>
            <a:pPr marL="0" lvl="0" indent="0" algn="ctr">
              <a:lnSpc>
                <a:spcPts val="10800"/>
              </a:lnSpc>
              <a:spcBef>
                <a:spcPct val="0"/>
              </a:spcBef>
            </a:pPr>
            <a:r>
              <a:rPr lang="en-US" sz="6000" dirty="0">
                <a:solidFill>
                  <a:srgbClr val="003EA8"/>
                </a:solidFill>
                <a:latin typeface="Muli Bold"/>
              </a:rPr>
              <a:t>I. Lý do </a:t>
            </a:r>
            <a:r>
              <a:rPr lang="en-US" sz="6000" dirty="0" err="1">
                <a:solidFill>
                  <a:srgbClr val="003EA8"/>
                </a:solidFill>
                <a:latin typeface="Muli Bold"/>
              </a:rPr>
              <a:t>chọn</a:t>
            </a:r>
            <a:r>
              <a:rPr lang="en-US" sz="6000" dirty="0">
                <a:solidFill>
                  <a:srgbClr val="003EA8"/>
                </a:solidFill>
                <a:latin typeface="Muli Bold"/>
              </a:rPr>
              <a:t> </a:t>
            </a:r>
            <a:r>
              <a:rPr lang="en-US" sz="6000" dirty="0" err="1">
                <a:solidFill>
                  <a:srgbClr val="003EA8"/>
                </a:solidFill>
                <a:latin typeface="Muli Bold"/>
              </a:rPr>
              <a:t>đề</a:t>
            </a:r>
            <a:r>
              <a:rPr lang="en-US" sz="6000" dirty="0">
                <a:solidFill>
                  <a:srgbClr val="003EA8"/>
                </a:solidFill>
                <a:latin typeface="Muli Bold"/>
              </a:rPr>
              <a:t> </a:t>
            </a:r>
            <a:r>
              <a:rPr lang="en-US" sz="6000" dirty="0" err="1">
                <a:solidFill>
                  <a:srgbClr val="003EA8"/>
                </a:solidFill>
                <a:latin typeface="Muli Bold"/>
              </a:rPr>
              <a:t>tài</a:t>
            </a:r>
            <a:endParaRPr lang="en-US" sz="6000" dirty="0">
              <a:solidFill>
                <a:srgbClr val="003EA8"/>
              </a:solidFill>
              <a:latin typeface="Muli Bold"/>
            </a:endParaRPr>
          </a:p>
        </p:txBody>
      </p:sp>
      <p:sp>
        <p:nvSpPr>
          <p:cNvPr id="15" name="Freeform 15"/>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Freeform 16"/>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8" name="Group 7">
            <a:extLst>
              <a:ext uri="{FF2B5EF4-FFF2-40B4-BE49-F238E27FC236}">
                <a16:creationId xmlns:a16="http://schemas.microsoft.com/office/drawing/2014/main" id="{58E0A203-9799-767F-CDB0-E770573755CA}"/>
              </a:ext>
            </a:extLst>
          </p:cNvPr>
          <p:cNvGrpSpPr/>
          <p:nvPr/>
        </p:nvGrpSpPr>
        <p:grpSpPr>
          <a:xfrm>
            <a:off x="1451266" y="4849428"/>
            <a:ext cx="15563048" cy="4798257"/>
            <a:chOff x="23670" y="-123549"/>
            <a:chExt cx="3341356" cy="4452391"/>
          </a:xfrm>
        </p:grpSpPr>
        <p:sp>
          <p:nvSpPr>
            <p:cNvPr id="19" name="Freeform 8">
              <a:extLst>
                <a:ext uri="{FF2B5EF4-FFF2-40B4-BE49-F238E27FC236}">
                  <a16:creationId xmlns:a16="http://schemas.microsoft.com/office/drawing/2014/main" id="{D2229D67-76B9-63CF-513E-30BCEA6FD79F}"/>
                </a:ext>
              </a:extLst>
            </p:cNvPr>
            <p:cNvSpPr/>
            <p:nvPr/>
          </p:nvSpPr>
          <p:spPr>
            <a:xfrm>
              <a:off x="23670" y="-123549"/>
              <a:ext cx="3341356" cy="4452391"/>
            </a:xfrm>
            <a:custGeom>
              <a:avLst/>
              <a:gdLst/>
              <a:ahLst/>
              <a:cxnLst/>
              <a:rect l="l" t="t" r="r" b="b"/>
              <a:pathLst>
                <a:path w="3049118" h="2104453">
                  <a:moveTo>
                    <a:pt x="0" y="0"/>
                  </a:moveTo>
                  <a:lnTo>
                    <a:pt x="3049118" y="0"/>
                  </a:lnTo>
                  <a:lnTo>
                    <a:pt x="3049118" y="2104453"/>
                  </a:lnTo>
                  <a:lnTo>
                    <a:pt x="0" y="2104453"/>
                  </a:lnTo>
                  <a:close/>
                </a:path>
              </a:pathLst>
            </a:custGeom>
            <a:ln>
              <a:noFill/>
            </a:ln>
          </p:spPr>
          <p:style>
            <a:lnRef idx="2">
              <a:schemeClr val="dk1"/>
            </a:lnRef>
            <a:fillRef idx="1">
              <a:schemeClr val="lt1"/>
            </a:fillRef>
            <a:effectRef idx="0">
              <a:schemeClr val="dk1"/>
            </a:effectRef>
            <a:fontRef idx="minor">
              <a:schemeClr val="dk1"/>
            </a:fontRef>
          </p:style>
          <p:txBody>
            <a:bodyPr/>
            <a:lstStyle/>
            <a:p>
              <a:pPr algn="just" rtl="0">
                <a:spcBef>
                  <a:spcPts val="0"/>
                </a:spcBef>
                <a:spcAft>
                  <a:spcPts val="1200"/>
                </a:spcAft>
              </a:pPr>
              <a:r>
                <a:rPr lang="vi-VN" sz="2400" b="0" i="0" u="none" strike="noStrike" dirty="0">
                  <a:solidFill>
                    <a:srgbClr val="000000"/>
                  </a:solidFill>
                  <a:effectLst/>
                  <a:latin typeface="Muli Bold" panose="020B0604020202020204" charset="0"/>
                </a:rPr>
                <a:t>Tại đại học Bách Khoa Hà Nội, ngôi trường đào tạo hàng chục nghìn sinh viên mỗi năm học, nhu cầu sử dụng thư viện Tạ Quang Bửu mỗi ngày của sinh viên là vô cùng lớn. Đó là lúc hình thức mượn, trả sách truyền thống trực tiếp tại thư viện không còn hoạt động một cách tối ưu nữa. Hơn nữa, nếu chỉ sử dụng nhân lực, việc kiểm soát số lượng và định danh các sinh viên ra vào thư viện cũng rất khó khăn. </a:t>
              </a:r>
              <a:endParaRPr lang="vi-VN" sz="2400" b="0" dirty="0">
                <a:effectLst/>
                <a:latin typeface="Muli Bold" panose="020B0604020202020204" charset="0"/>
              </a:endParaRPr>
            </a:p>
            <a:p>
              <a:pPr algn="just" rtl="0">
                <a:spcBef>
                  <a:spcPts val="0"/>
                </a:spcBef>
                <a:spcAft>
                  <a:spcPts val="1200"/>
                </a:spcAft>
              </a:pPr>
              <a:r>
                <a:rPr lang="vi-VN" sz="2400" b="0" i="0" u="none" strike="noStrike" dirty="0">
                  <a:solidFill>
                    <a:srgbClr val="000000"/>
                  </a:solidFill>
                  <a:effectLst/>
                  <a:latin typeface="Muli Bold" panose="020B0604020202020204" charset="0"/>
                </a:rPr>
                <a:t>Nắm bắt được vấn đề trên, nhóm chúng em đã xây dựng một phần mềm quản lý thư viện Tạ Quang Bửu dành riêng cho sinh viên trong trường. Qua đó, sinh viên có thể xem được những thông tin cá nhân trên ứng dụng, theo dõi những tựa sách mới được nhập về hoặc loại bỏ trên mục tin tức, đặt lịch mượn sách trước qua ứng dụng, xem được thời hạn trả sách. Những sinh viên ra vào cũng sẽ được giám sát bởi </a:t>
              </a:r>
              <a:r>
                <a:rPr lang="vi-VN" sz="2400" b="0" i="0" u="none" strike="noStrike" dirty="0" err="1">
                  <a:solidFill>
                    <a:srgbClr val="000000"/>
                  </a:solidFill>
                  <a:effectLst/>
                  <a:latin typeface="Muli Bold" panose="020B0604020202020204" charset="0"/>
                </a:rPr>
                <a:t>camera</a:t>
              </a:r>
              <a:r>
                <a:rPr lang="vi-VN" sz="2400" b="0" i="0" u="none" strike="noStrike" dirty="0">
                  <a:solidFill>
                    <a:srgbClr val="000000"/>
                  </a:solidFill>
                  <a:effectLst/>
                  <a:latin typeface="Muli Bold" panose="020B0604020202020204" charset="0"/>
                </a:rPr>
                <a:t> nhận diện khuôn mặt. Người thủ thư cũng sẽ dễ dàng quản lý các đầu sách được nhập về/loại bỏ, và xác nhận các yêu cầu mượn/trả sách của sinh viên qua các tính năng trên ứng dụng. </a:t>
              </a:r>
              <a:endParaRPr lang="vi-VN" sz="2400" b="0" dirty="0">
                <a:effectLst/>
                <a:latin typeface="Muli Bold" panose="020B0604020202020204" charset="0"/>
              </a:endParaRPr>
            </a:p>
            <a:p>
              <a:br>
                <a:rPr lang="vi-VN" sz="2400" dirty="0">
                  <a:latin typeface="+mj-lt"/>
                </a:rPr>
              </a:br>
              <a:endParaRPr lang="en-US" sz="2400" kern="100" dirty="0">
                <a:latin typeface="+mj-lt"/>
                <a:ea typeface="Yu Gothic" panose="020B0400000000000000" pitchFamily="34" charset="-128"/>
                <a:cs typeface="Times New Roman" panose="02020603050405020304" pitchFamily="18" charset="0"/>
              </a:endParaRPr>
            </a:p>
          </p:txBody>
        </p:sp>
      </p:grpSp>
    </p:spTree>
    <p:extLst>
      <p:ext uri="{BB962C8B-B14F-4D97-AF65-F5344CB8AC3E}">
        <p14:creationId xmlns:p14="http://schemas.microsoft.com/office/powerpoint/2010/main" val="37178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219294" y="4536975"/>
            <a:ext cx="15795020" cy="4721325"/>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grpSp>
        <p:nvGrpSpPr>
          <p:cNvPr id="5" name="Group 5"/>
          <p:cNvGrpSpPr/>
          <p:nvPr/>
        </p:nvGrpSpPr>
        <p:grpSpPr>
          <a:xfrm>
            <a:off x="1219294" y="657204"/>
            <a:ext cx="15795020" cy="3535020"/>
            <a:chOff x="0" y="0"/>
            <a:chExt cx="5762066" cy="1289585"/>
          </a:xfrm>
        </p:grpSpPr>
        <p:sp>
          <p:nvSpPr>
            <p:cNvPr id="6" name="Freeform 6"/>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sp>
        <p:nvSpPr>
          <p:cNvPr id="7" name="Freeform 7"/>
          <p:cNvSpPr/>
          <p:nvPr/>
        </p:nvSpPr>
        <p:spPr>
          <a:xfrm flipH="1">
            <a:off x="14972495" y="7296334"/>
            <a:ext cx="5533751" cy="1961966"/>
          </a:xfrm>
          <a:custGeom>
            <a:avLst/>
            <a:gdLst/>
            <a:ahLst/>
            <a:cxnLst/>
            <a:rect l="l" t="t" r="r" b="b"/>
            <a:pathLst>
              <a:path w="5533751" h="1961966">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2218246" y="7296334"/>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2170659" y="1457927"/>
            <a:ext cx="13892290" cy="1222707"/>
          </a:xfrm>
          <a:prstGeom prst="rect">
            <a:avLst/>
          </a:prstGeom>
        </p:spPr>
        <p:txBody>
          <a:bodyPr lIns="0" tIns="0" rIns="0" bIns="0" rtlCol="0" anchor="t">
            <a:spAutoFit/>
          </a:bodyPr>
          <a:lstStyle/>
          <a:p>
            <a:pPr marL="0" lvl="0" indent="0" algn="ctr">
              <a:lnSpc>
                <a:spcPts val="10800"/>
              </a:lnSpc>
              <a:spcBef>
                <a:spcPct val="0"/>
              </a:spcBef>
            </a:pPr>
            <a:r>
              <a:rPr lang="en-US" sz="6000" dirty="0">
                <a:solidFill>
                  <a:srgbClr val="003EA8"/>
                </a:solidFill>
                <a:latin typeface="Muli Bold"/>
              </a:rPr>
              <a:t>II. </a:t>
            </a:r>
            <a:r>
              <a:rPr lang="en-US" sz="6000" dirty="0" err="1">
                <a:solidFill>
                  <a:srgbClr val="003EA8"/>
                </a:solidFill>
                <a:latin typeface="Muli Bold"/>
              </a:rPr>
              <a:t>Các</a:t>
            </a:r>
            <a:r>
              <a:rPr lang="en-US" sz="6000" dirty="0">
                <a:solidFill>
                  <a:srgbClr val="003EA8"/>
                </a:solidFill>
                <a:latin typeface="Muli Bold"/>
              </a:rPr>
              <a:t> </a:t>
            </a:r>
            <a:r>
              <a:rPr lang="en-US" sz="6000" dirty="0" err="1">
                <a:solidFill>
                  <a:srgbClr val="003EA8"/>
                </a:solidFill>
                <a:latin typeface="Muli Bold"/>
              </a:rPr>
              <a:t>tài</a:t>
            </a:r>
            <a:r>
              <a:rPr lang="en-US" sz="6000" dirty="0">
                <a:solidFill>
                  <a:srgbClr val="003EA8"/>
                </a:solidFill>
                <a:latin typeface="Muli Bold"/>
              </a:rPr>
              <a:t> </a:t>
            </a:r>
            <a:r>
              <a:rPr lang="en-US" sz="6000" dirty="0" err="1">
                <a:solidFill>
                  <a:srgbClr val="003EA8"/>
                </a:solidFill>
                <a:latin typeface="Muli Bold"/>
              </a:rPr>
              <a:t>nguyên</a:t>
            </a:r>
            <a:r>
              <a:rPr lang="en-US" sz="6000" dirty="0">
                <a:solidFill>
                  <a:srgbClr val="003EA8"/>
                </a:solidFill>
                <a:latin typeface="Muli Bold"/>
              </a:rPr>
              <a:t> </a:t>
            </a:r>
            <a:r>
              <a:rPr lang="en-US" sz="6000" dirty="0" err="1">
                <a:solidFill>
                  <a:srgbClr val="003EA8"/>
                </a:solidFill>
                <a:latin typeface="Muli Bold"/>
              </a:rPr>
              <a:t>sử</a:t>
            </a:r>
            <a:r>
              <a:rPr lang="en-US" sz="6000" dirty="0">
                <a:solidFill>
                  <a:srgbClr val="003EA8"/>
                </a:solidFill>
                <a:latin typeface="Muli Bold"/>
              </a:rPr>
              <a:t> </a:t>
            </a:r>
            <a:r>
              <a:rPr lang="en-US" sz="6000" dirty="0" err="1">
                <a:solidFill>
                  <a:srgbClr val="003EA8"/>
                </a:solidFill>
                <a:latin typeface="Muli Bold"/>
              </a:rPr>
              <a:t>dụng</a:t>
            </a:r>
            <a:endParaRPr lang="en-US" sz="6000" dirty="0">
              <a:solidFill>
                <a:srgbClr val="003EA8"/>
              </a:solidFill>
              <a:latin typeface="Muli Bold"/>
            </a:endParaRPr>
          </a:p>
        </p:txBody>
      </p:sp>
      <p:sp>
        <p:nvSpPr>
          <p:cNvPr id="15" name="Freeform 15"/>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Freeform 16"/>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8" name="Group 7">
            <a:extLst>
              <a:ext uri="{FF2B5EF4-FFF2-40B4-BE49-F238E27FC236}">
                <a16:creationId xmlns:a16="http://schemas.microsoft.com/office/drawing/2014/main" id="{58E0A203-9799-767F-CDB0-E770573755CA}"/>
              </a:ext>
            </a:extLst>
          </p:cNvPr>
          <p:cNvGrpSpPr/>
          <p:nvPr/>
        </p:nvGrpSpPr>
        <p:grpSpPr>
          <a:xfrm>
            <a:off x="2805802" y="4849428"/>
            <a:ext cx="12676397" cy="3676711"/>
            <a:chOff x="23670" y="-123549"/>
            <a:chExt cx="3341356" cy="4452391"/>
          </a:xfrm>
        </p:grpSpPr>
        <p:sp>
          <p:nvSpPr>
            <p:cNvPr id="19" name="Freeform 8">
              <a:extLst>
                <a:ext uri="{FF2B5EF4-FFF2-40B4-BE49-F238E27FC236}">
                  <a16:creationId xmlns:a16="http://schemas.microsoft.com/office/drawing/2014/main" id="{D2229D67-76B9-63CF-513E-30BCEA6FD79F}"/>
                </a:ext>
              </a:extLst>
            </p:cNvPr>
            <p:cNvSpPr/>
            <p:nvPr/>
          </p:nvSpPr>
          <p:spPr>
            <a:xfrm>
              <a:off x="23670" y="-123549"/>
              <a:ext cx="3341356" cy="4452391"/>
            </a:xfrm>
            <a:custGeom>
              <a:avLst/>
              <a:gdLst/>
              <a:ahLst/>
              <a:cxnLst/>
              <a:rect l="l" t="t" r="r" b="b"/>
              <a:pathLst>
                <a:path w="3049118" h="2104453">
                  <a:moveTo>
                    <a:pt x="0" y="0"/>
                  </a:moveTo>
                  <a:lnTo>
                    <a:pt x="3049118" y="0"/>
                  </a:lnTo>
                  <a:lnTo>
                    <a:pt x="3049118" y="2104453"/>
                  </a:lnTo>
                  <a:lnTo>
                    <a:pt x="0" y="2104453"/>
                  </a:lnTo>
                  <a:close/>
                </a:path>
              </a:pathLst>
            </a:custGeom>
            <a:ln>
              <a:noFill/>
            </a:ln>
          </p:spPr>
          <p:style>
            <a:lnRef idx="2">
              <a:schemeClr val="dk1"/>
            </a:lnRef>
            <a:fillRef idx="1">
              <a:schemeClr val="lt1"/>
            </a:fillRef>
            <a:effectRef idx="0">
              <a:schemeClr val="dk1"/>
            </a:effectRef>
            <a:fontRef idx="minor">
              <a:schemeClr val="dk1"/>
            </a:fontRef>
          </p:style>
          <p:txBody>
            <a:bodyPr/>
            <a:lstStyle/>
            <a:p>
              <a:pPr algn="just" rtl="0">
                <a:spcBef>
                  <a:spcPts val="0"/>
                </a:spcBef>
                <a:spcAft>
                  <a:spcPts val="1200"/>
                </a:spcAft>
              </a:pPr>
              <a:endParaRPr lang="en-US" sz="2400" kern="100" dirty="0">
                <a:latin typeface="+mj-lt"/>
                <a:ea typeface="Yu Gothic" panose="020B0400000000000000" pitchFamily="34" charset="-128"/>
                <a:cs typeface="Times New Roman" panose="02020603050405020304" pitchFamily="18" charset="0"/>
              </a:endParaRPr>
            </a:p>
          </p:txBody>
        </p:sp>
      </p:grpSp>
      <p:graphicFrame>
        <p:nvGraphicFramePr>
          <p:cNvPr id="9" name="Table 8">
            <a:extLst>
              <a:ext uri="{FF2B5EF4-FFF2-40B4-BE49-F238E27FC236}">
                <a16:creationId xmlns:a16="http://schemas.microsoft.com/office/drawing/2014/main" id="{1E5316BC-DF2C-DA84-E161-A62A6FE6FDBA}"/>
              </a:ext>
            </a:extLst>
          </p:cNvPr>
          <p:cNvGraphicFramePr>
            <a:graphicFrameLocks noGrp="1"/>
          </p:cNvGraphicFramePr>
          <p:nvPr>
            <p:extLst>
              <p:ext uri="{D42A27DB-BD31-4B8C-83A1-F6EECF244321}">
                <p14:modId xmlns:p14="http://schemas.microsoft.com/office/powerpoint/2010/main" val="2505435244"/>
              </p:ext>
            </p:extLst>
          </p:nvPr>
        </p:nvGraphicFramePr>
        <p:xfrm>
          <a:off x="1948834" y="4992947"/>
          <a:ext cx="7181311" cy="3069166"/>
        </p:xfrm>
        <a:graphic>
          <a:graphicData uri="http://schemas.openxmlformats.org/drawingml/2006/table">
            <a:tbl>
              <a:tblPr bandRow="1">
                <a:tableStyleId>{5C22544A-7EE6-4342-B048-85BDC9FD1C3A}</a:tableStyleId>
              </a:tblPr>
              <a:tblGrid>
                <a:gridCol w="2304677">
                  <a:extLst>
                    <a:ext uri="{9D8B030D-6E8A-4147-A177-3AD203B41FA5}">
                      <a16:colId xmlns:a16="http://schemas.microsoft.com/office/drawing/2014/main" val="1894736917"/>
                    </a:ext>
                  </a:extLst>
                </a:gridCol>
                <a:gridCol w="2438317">
                  <a:extLst>
                    <a:ext uri="{9D8B030D-6E8A-4147-A177-3AD203B41FA5}">
                      <a16:colId xmlns:a16="http://schemas.microsoft.com/office/drawing/2014/main" val="1426636231"/>
                    </a:ext>
                  </a:extLst>
                </a:gridCol>
                <a:gridCol w="2438317">
                  <a:extLst>
                    <a:ext uri="{9D8B030D-6E8A-4147-A177-3AD203B41FA5}">
                      <a16:colId xmlns:a16="http://schemas.microsoft.com/office/drawing/2014/main" val="2366540391"/>
                    </a:ext>
                  </a:extLst>
                </a:gridCol>
              </a:tblGrid>
              <a:tr h="1416686">
                <a:tc rowSpan="2">
                  <a:txBody>
                    <a:bodyPr/>
                    <a:lstStyle/>
                    <a:p>
                      <a:pPr algn="ctr">
                        <a:lnSpc>
                          <a:spcPct val="115000"/>
                        </a:lnSpc>
                        <a:spcAft>
                          <a:spcPts val="1200"/>
                        </a:spcAft>
                      </a:pPr>
                      <a:r>
                        <a:rPr lang="en-US" sz="1800" dirty="0">
                          <a:effectLst/>
                          <a:latin typeface="Muli Bold" panose="020B0604020202020204" charset="0"/>
                        </a:rPr>
                        <a:t>FRONT END</a:t>
                      </a:r>
                    </a:p>
                    <a:p>
                      <a:pPr algn="ctr">
                        <a:lnSpc>
                          <a:spcPct val="115000"/>
                        </a:lnSpc>
                        <a:spcAft>
                          <a:spcPts val="1200"/>
                        </a:spcAft>
                      </a:pPr>
                      <a:r>
                        <a:rPr lang="en-US" sz="1800" dirty="0">
                          <a:effectLst/>
                          <a:latin typeface="Muli Bold" panose="020B0604020202020204" charset="0"/>
                        </a:rPr>
                        <a:t>&amp;</a:t>
                      </a:r>
                    </a:p>
                    <a:p>
                      <a:pPr algn="ctr">
                        <a:lnSpc>
                          <a:spcPct val="115000"/>
                        </a:lnSpc>
                        <a:spcAft>
                          <a:spcPts val="1200"/>
                        </a:spcAft>
                      </a:pPr>
                      <a:r>
                        <a:rPr lang="en-US" sz="1800" dirty="0">
                          <a:effectLst/>
                          <a:latin typeface="Muli Bold" panose="020B0604020202020204" charset="0"/>
                        </a:rPr>
                        <a:t>BACK END</a:t>
                      </a:r>
                      <a:endParaRPr lang="en-US" sz="1800" dirty="0">
                        <a:effectLst/>
                        <a:latin typeface="Muli Bold" panose="020B0604020202020204" charset="0"/>
                        <a:ea typeface="Calibri" panose="020F0502020204030204" pitchFamily="34" charset="0"/>
                      </a:endParaRPr>
                    </a:p>
                  </a:txBody>
                  <a:tcPr marL="68580" marR="68580" marT="0" marB="0" anchor="ctr"/>
                </a:tc>
                <a:tc>
                  <a:txBody>
                    <a:bodyPr/>
                    <a:lstStyle/>
                    <a:p>
                      <a:pPr algn="ctr">
                        <a:lnSpc>
                          <a:spcPct val="115000"/>
                        </a:lnSpc>
                        <a:spcAft>
                          <a:spcPts val="1200"/>
                        </a:spcAft>
                      </a:pPr>
                      <a:r>
                        <a:rPr lang="en-US" sz="1800">
                          <a:effectLst/>
                          <a:latin typeface="Muli Bold" panose="020B0604020202020204" charset="0"/>
                        </a:rPr>
                        <a:t>Ngôn ngữ</a:t>
                      </a:r>
                      <a:endParaRPr lang="en-US" sz="1800">
                        <a:effectLst/>
                        <a:latin typeface="Muli Bold" panose="020B0604020202020204" charset="0"/>
                        <a:ea typeface="Calibri" panose="020F0502020204030204" pitchFamily="34" charset="0"/>
                      </a:endParaRPr>
                    </a:p>
                  </a:txBody>
                  <a:tcPr marL="68580" marR="68580" marT="0" marB="0" anchor="ctr"/>
                </a:tc>
                <a:tc>
                  <a:txBody>
                    <a:bodyPr/>
                    <a:lstStyle/>
                    <a:p>
                      <a:pPr algn="ctr">
                        <a:lnSpc>
                          <a:spcPct val="107000"/>
                        </a:lnSpc>
                        <a:spcAft>
                          <a:spcPts val="1200"/>
                        </a:spcAft>
                      </a:pPr>
                      <a:r>
                        <a:rPr lang="en-US" sz="1800" dirty="0">
                          <a:effectLst/>
                          <a:latin typeface="Muli Bold" panose="020B0604020202020204" charset="0"/>
                        </a:rPr>
                        <a:t>Python</a:t>
                      </a:r>
                      <a:endParaRPr lang="en-US" sz="1800" dirty="0">
                        <a:effectLst/>
                        <a:latin typeface="Muli Bold" panose="020B0604020202020204" charset="0"/>
                        <a:ea typeface="Calibri" panose="020F0502020204030204" pitchFamily="34" charset="0"/>
                      </a:endParaRPr>
                    </a:p>
                  </a:txBody>
                  <a:tcPr marL="68580" marR="68580" marT="0" marB="0" anchor="ctr"/>
                </a:tc>
                <a:extLst>
                  <a:ext uri="{0D108BD9-81ED-4DB2-BD59-A6C34878D82A}">
                    <a16:rowId xmlns:a16="http://schemas.microsoft.com/office/drawing/2014/main" val="3298155906"/>
                  </a:ext>
                </a:extLst>
              </a:tr>
              <a:tr h="1652480">
                <a:tc vMerge="1">
                  <a:txBody>
                    <a:bodyPr/>
                    <a:lstStyle/>
                    <a:p>
                      <a:endParaRPr lang="en-US"/>
                    </a:p>
                  </a:txBody>
                  <a:tcPr/>
                </a:tc>
                <a:tc>
                  <a:txBody>
                    <a:bodyPr/>
                    <a:lstStyle/>
                    <a:p>
                      <a:pPr algn="ctr">
                        <a:lnSpc>
                          <a:spcPct val="115000"/>
                        </a:lnSpc>
                        <a:spcAft>
                          <a:spcPts val="1200"/>
                        </a:spcAft>
                      </a:pPr>
                      <a:r>
                        <a:rPr lang="en-US" sz="1800">
                          <a:effectLst/>
                          <a:latin typeface="Muli Bold" panose="020B0604020202020204" charset="0"/>
                        </a:rPr>
                        <a:t>Framework</a:t>
                      </a:r>
                      <a:endParaRPr lang="en-US" sz="1800">
                        <a:effectLst/>
                        <a:latin typeface="Muli Bold" panose="020B0604020202020204" charset="0"/>
                        <a:ea typeface="Calibri" panose="020F0502020204030204" pitchFamily="34" charset="0"/>
                      </a:endParaRPr>
                    </a:p>
                  </a:txBody>
                  <a:tcPr marL="68580" marR="68580" marT="0" marB="0" anchor="ctr"/>
                </a:tc>
                <a:tc>
                  <a:txBody>
                    <a:bodyPr/>
                    <a:lstStyle/>
                    <a:p>
                      <a:pPr algn="ctr">
                        <a:lnSpc>
                          <a:spcPct val="150000"/>
                        </a:lnSpc>
                        <a:spcAft>
                          <a:spcPts val="1200"/>
                        </a:spcAft>
                      </a:pPr>
                      <a:r>
                        <a:rPr lang="en-US" sz="1800" dirty="0" err="1">
                          <a:effectLst/>
                          <a:latin typeface="Muli Bold" panose="020B0604020202020204" charset="0"/>
                        </a:rPr>
                        <a:t>PyQt</a:t>
                      </a:r>
                      <a:endParaRPr lang="en-US" sz="1800" dirty="0">
                        <a:effectLst/>
                        <a:latin typeface="Muli Bold" panose="020B0604020202020204" charset="0"/>
                        <a:ea typeface="Calibri" panose="020F0502020204030204" pitchFamily="34" charset="0"/>
                      </a:endParaRPr>
                    </a:p>
                  </a:txBody>
                  <a:tcPr marL="68580" marR="68580" marT="0" marB="0" anchor="ctr"/>
                </a:tc>
                <a:extLst>
                  <a:ext uri="{0D108BD9-81ED-4DB2-BD59-A6C34878D82A}">
                    <a16:rowId xmlns:a16="http://schemas.microsoft.com/office/drawing/2014/main" val="3084036420"/>
                  </a:ext>
                </a:extLst>
              </a:tr>
            </a:tbl>
          </a:graphicData>
        </a:graphic>
      </p:graphicFrame>
      <p:graphicFrame>
        <p:nvGraphicFramePr>
          <p:cNvPr id="11" name="Table 10">
            <a:extLst>
              <a:ext uri="{FF2B5EF4-FFF2-40B4-BE49-F238E27FC236}">
                <a16:creationId xmlns:a16="http://schemas.microsoft.com/office/drawing/2014/main" id="{FE7F24FC-F91E-8195-5D8F-D308E8D981D7}"/>
              </a:ext>
            </a:extLst>
          </p:cNvPr>
          <p:cNvGraphicFramePr>
            <a:graphicFrameLocks noGrp="1"/>
          </p:cNvGraphicFramePr>
          <p:nvPr>
            <p:extLst>
              <p:ext uri="{D42A27DB-BD31-4B8C-83A1-F6EECF244321}">
                <p14:modId xmlns:p14="http://schemas.microsoft.com/office/powerpoint/2010/main" val="365634931"/>
              </p:ext>
            </p:extLst>
          </p:nvPr>
        </p:nvGraphicFramePr>
        <p:xfrm>
          <a:off x="9144000" y="5003338"/>
          <a:ext cx="7181310" cy="3088036"/>
        </p:xfrm>
        <a:graphic>
          <a:graphicData uri="http://schemas.openxmlformats.org/drawingml/2006/table">
            <a:tbl>
              <a:tblPr bandRow="1">
                <a:tableStyleId>{5C22544A-7EE6-4342-B048-85BDC9FD1C3A}</a:tableStyleId>
              </a:tblPr>
              <a:tblGrid>
                <a:gridCol w="2438317">
                  <a:extLst>
                    <a:ext uri="{9D8B030D-6E8A-4147-A177-3AD203B41FA5}">
                      <a16:colId xmlns:a16="http://schemas.microsoft.com/office/drawing/2014/main" val="2345299815"/>
                    </a:ext>
                  </a:extLst>
                </a:gridCol>
                <a:gridCol w="1905083">
                  <a:extLst>
                    <a:ext uri="{9D8B030D-6E8A-4147-A177-3AD203B41FA5}">
                      <a16:colId xmlns:a16="http://schemas.microsoft.com/office/drawing/2014/main" val="3572427980"/>
                    </a:ext>
                  </a:extLst>
                </a:gridCol>
                <a:gridCol w="2837910">
                  <a:extLst>
                    <a:ext uri="{9D8B030D-6E8A-4147-A177-3AD203B41FA5}">
                      <a16:colId xmlns:a16="http://schemas.microsoft.com/office/drawing/2014/main" val="1364072977"/>
                    </a:ext>
                  </a:extLst>
                </a:gridCol>
              </a:tblGrid>
              <a:tr h="1360183">
                <a:tc rowSpan="3">
                  <a:txBody>
                    <a:bodyPr/>
                    <a:lstStyle/>
                    <a:p>
                      <a:pPr algn="ctr">
                        <a:lnSpc>
                          <a:spcPct val="107000"/>
                        </a:lnSpc>
                        <a:spcAft>
                          <a:spcPts val="800"/>
                        </a:spcAft>
                      </a:pPr>
                      <a:r>
                        <a:rPr lang="en-US" sz="1800" dirty="0">
                          <a:effectLst/>
                          <a:latin typeface="Muli Bold" panose="020B0604020202020204" charset="0"/>
                        </a:rPr>
                        <a:t>Model Face </a:t>
                      </a:r>
                      <a:r>
                        <a:rPr lang="en-US" sz="1800" dirty="0" err="1">
                          <a:effectLst/>
                          <a:latin typeface="Muli Bold" panose="020B0604020202020204" charset="0"/>
                        </a:rPr>
                        <a:t>recogintion</a:t>
                      </a:r>
                      <a:endParaRPr lang="en-US" sz="1800" dirty="0">
                        <a:effectLst/>
                        <a:latin typeface="Muli Bold" panose="020B0604020202020204" charset="0"/>
                        <a:ea typeface="Calibri" panose="020F0502020204030204" pitchFamily="34" charset="0"/>
                      </a:endParaRPr>
                    </a:p>
                  </a:txBody>
                  <a:tcPr marL="68580" marR="68580" marT="0" marB="0" anchor="ctr"/>
                </a:tc>
                <a:tc rowSpan="3">
                  <a:txBody>
                    <a:bodyPr/>
                    <a:lstStyle/>
                    <a:p>
                      <a:pPr algn="ctr">
                        <a:lnSpc>
                          <a:spcPct val="107000"/>
                        </a:lnSpc>
                        <a:spcAft>
                          <a:spcPts val="800"/>
                        </a:spcAft>
                      </a:pPr>
                      <a:r>
                        <a:rPr lang="en-US" sz="1800" dirty="0">
                          <a:effectLst/>
                          <a:latin typeface="Muli Bold" panose="020B0604020202020204" charset="0"/>
                        </a:rPr>
                        <a:t>Framework</a:t>
                      </a:r>
                      <a:endParaRPr lang="en-US" sz="1800" dirty="0">
                        <a:effectLst/>
                        <a:latin typeface="Muli Bold" panose="020B0604020202020204" charset="0"/>
                        <a:ea typeface="Calibri" panose="020F0502020204030204" pitchFamily="34" charset="0"/>
                      </a:endParaRPr>
                    </a:p>
                  </a:txBody>
                  <a:tcPr marL="68580" marR="68580" marT="0" marB="0" anchor="ctr"/>
                </a:tc>
                <a:tc>
                  <a:txBody>
                    <a:bodyPr/>
                    <a:lstStyle/>
                    <a:p>
                      <a:pPr algn="ctr">
                        <a:lnSpc>
                          <a:spcPct val="150000"/>
                        </a:lnSpc>
                        <a:spcAft>
                          <a:spcPts val="800"/>
                        </a:spcAft>
                      </a:pPr>
                      <a:r>
                        <a:rPr lang="en-US" sz="1800" dirty="0">
                          <a:effectLst/>
                          <a:latin typeface="Muli Bold" panose="020B0604020202020204" charset="0"/>
                        </a:rPr>
                        <a:t> </a:t>
                      </a:r>
                    </a:p>
                    <a:p>
                      <a:pPr algn="ctr">
                        <a:lnSpc>
                          <a:spcPct val="150000"/>
                        </a:lnSpc>
                        <a:spcAft>
                          <a:spcPts val="800"/>
                        </a:spcAft>
                      </a:pPr>
                      <a:r>
                        <a:rPr lang="en-US" sz="1800" dirty="0">
                          <a:effectLst/>
                          <a:latin typeface="Muli Bold" panose="020B0604020202020204" charset="0"/>
                        </a:rPr>
                        <a:t>OpenCV</a:t>
                      </a:r>
                    </a:p>
                    <a:p>
                      <a:pPr algn="ctr">
                        <a:lnSpc>
                          <a:spcPct val="150000"/>
                        </a:lnSpc>
                        <a:spcAft>
                          <a:spcPts val="1200"/>
                        </a:spcAft>
                      </a:pPr>
                      <a:r>
                        <a:rPr lang="en-US" sz="1800" dirty="0">
                          <a:effectLst/>
                          <a:latin typeface="Muli Bold" panose="020B0604020202020204" charset="0"/>
                        </a:rPr>
                        <a:t> </a:t>
                      </a:r>
                      <a:endParaRPr lang="en-US" sz="1800" dirty="0">
                        <a:effectLst/>
                        <a:latin typeface="Muli Bold" panose="020B0604020202020204" charset="0"/>
                        <a:ea typeface="Calibri" panose="020F0502020204030204" pitchFamily="34" charset="0"/>
                      </a:endParaRPr>
                    </a:p>
                  </a:txBody>
                  <a:tcPr marL="68580" marR="68580" marT="0" marB="0" anchor="ctr"/>
                </a:tc>
                <a:extLst>
                  <a:ext uri="{0D108BD9-81ED-4DB2-BD59-A6C34878D82A}">
                    <a16:rowId xmlns:a16="http://schemas.microsoft.com/office/drawing/2014/main" val="2833169502"/>
                  </a:ext>
                </a:extLst>
              </a:tr>
              <a:tr h="849296">
                <a:tc vMerge="1">
                  <a:txBody>
                    <a:bodyPr/>
                    <a:lstStyle/>
                    <a:p>
                      <a:endParaRPr lang="en-US"/>
                    </a:p>
                  </a:txBody>
                  <a:tcPr/>
                </a:tc>
                <a:tc vMerge="1">
                  <a:txBody>
                    <a:bodyPr/>
                    <a:lstStyle/>
                    <a:p>
                      <a:endParaRPr lang="en-US"/>
                    </a:p>
                  </a:txBody>
                  <a:tcPr/>
                </a:tc>
                <a:tc>
                  <a:txBody>
                    <a:bodyPr/>
                    <a:lstStyle/>
                    <a:p>
                      <a:pPr algn="ctr">
                        <a:lnSpc>
                          <a:spcPct val="150000"/>
                        </a:lnSpc>
                        <a:spcAft>
                          <a:spcPts val="800"/>
                        </a:spcAft>
                      </a:pPr>
                      <a:r>
                        <a:rPr lang="en-US" sz="1800" dirty="0" err="1">
                          <a:effectLst/>
                          <a:latin typeface="Muli Bold" panose="020B0604020202020204" charset="0"/>
                        </a:rPr>
                        <a:t>Tensorflow</a:t>
                      </a:r>
                      <a:r>
                        <a:rPr lang="en-US" sz="1800" dirty="0">
                          <a:effectLst/>
                          <a:latin typeface="Muli Bold" panose="020B0604020202020204" charset="0"/>
                        </a:rPr>
                        <a:t> </a:t>
                      </a:r>
                      <a:r>
                        <a:rPr lang="en-US" sz="1800" dirty="0" err="1">
                          <a:effectLst/>
                          <a:latin typeface="Muli Bold" panose="020B0604020202020204" charset="0"/>
                        </a:rPr>
                        <a:t>và</a:t>
                      </a:r>
                      <a:r>
                        <a:rPr lang="en-US" sz="1800" dirty="0">
                          <a:effectLst/>
                          <a:latin typeface="Muli Bold" panose="020B0604020202020204" charset="0"/>
                        </a:rPr>
                        <a:t> </a:t>
                      </a:r>
                      <a:r>
                        <a:rPr lang="en-US" sz="1800" dirty="0" err="1">
                          <a:effectLst/>
                          <a:latin typeface="Muli Bold" panose="020B0604020202020204" charset="0"/>
                        </a:rPr>
                        <a:t>keras</a:t>
                      </a:r>
                      <a:endParaRPr lang="en-US" sz="1800" dirty="0">
                        <a:effectLst/>
                        <a:latin typeface="Muli Bold" panose="020B0604020202020204" charset="0"/>
                        <a:ea typeface="Calibri" panose="020F0502020204030204" pitchFamily="34" charset="0"/>
                      </a:endParaRPr>
                    </a:p>
                  </a:txBody>
                  <a:tcPr marL="68580" marR="68580" marT="0" marB="0" anchor="ctr"/>
                </a:tc>
                <a:extLst>
                  <a:ext uri="{0D108BD9-81ED-4DB2-BD59-A6C34878D82A}">
                    <a16:rowId xmlns:a16="http://schemas.microsoft.com/office/drawing/2014/main" val="3318591395"/>
                  </a:ext>
                </a:extLst>
              </a:tr>
              <a:tr h="849296">
                <a:tc vMerge="1">
                  <a:txBody>
                    <a:bodyPr/>
                    <a:lstStyle/>
                    <a:p>
                      <a:endParaRPr lang="en-US"/>
                    </a:p>
                  </a:txBody>
                  <a:tcPr/>
                </a:tc>
                <a:tc vMerge="1">
                  <a:txBody>
                    <a:bodyPr/>
                    <a:lstStyle/>
                    <a:p>
                      <a:endParaRPr lang="en-US"/>
                    </a:p>
                  </a:txBody>
                  <a:tcPr/>
                </a:tc>
                <a:tc>
                  <a:txBody>
                    <a:bodyPr/>
                    <a:lstStyle/>
                    <a:p>
                      <a:pPr algn="ctr">
                        <a:lnSpc>
                          <a:spcPct val="150000"/>
                        </a:lnSpc>
                        <a:spcAft>
                          <a:spcPts val="800"/>
                        </a:spcAft>
                      </a:pPr>
                      <a:r>
                        <a:rPr lang="en-US" sz="1800" dirty="0" err="1">
                          <a:effectLst/>
                          <a:latin typeface="Muli Bold" panose="020B0604020202020204" charset="0"/>
                        </a:rPr>
                        <a:t>Numpy</a:t>
                      </a:r>
                      <a:endParaRPr lang="en-US" sz="1800" dirty="0">
                        <a:effectLst/>
                        <a:latin typeface="Muli Bold" panose="020B0604020202020204" charset="0"/>
                        <a:ea typeface="Calibri" panose="020F0502020204030204" pitchFamily="34" charset="0"/>
                      </a:endParaRPr>
                    </a:p>
                  </a:txBody>
                  <a:tcPr marL="68580" marR="68580" marT="0" marB="0" anchor="ctr"/>
                </a:tc>
                <a:extLst>
                  <a:ext uri="{0D108BD9-81ED-4DB2-BD59-A6C34878D82A}">
                    <a16:rowId xmlns:a16="http://schemas.microsoft.com/office/drawing/2014/main" val="4211061037"/>
                  </a:ext>
                </a:extLst>
              </a:tr>
            </a:tbl>
          </a:graphicData>
        </a:graphic>
      </p:graphicFrame>
    </p:spTree>
    <p:extLst>
      <p:ext uri="{BB962C8B-B14F-4D97-AF65-F5344CB8AC3E}">
        <p14:creationId xmlns:p14="http://schemas.microsoft.com/office/powerpoint/2010/main" val="4219940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219294" y="4536975"/>
            <a:ext cx="15795020" cy="4187925"/>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grpSp>
        <p:nvGrpSpPr>
          <p:cNvPr id="5" name="Group 5"/>
          <p:cNvGrpSpPr/>
          <p:nvPr/>
        </p:nvGrpSpPr>
        <p:grpSpPr>
          <a:xfrm>
            <a:off x="1219294" y="657204"/>
            <a:ext cx="15795020" cy="3535020"/>
            <a:chOff x="0" y="0"/>
            <a:chExt cx="5762066" cy="1289585"/>
          </a:xfrm>
        </p:grpSpPr>
        <p:sp>
          <p:nvSpPr>
            <p:cNvPr id="6" name="Freeform 6"/>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sp>
        <p:nvSpPr>
          <p:cNvPr id="7" name="Freeform 7"/>
          <p:cNvSpPr/>
          <p:nvPr/>
        </p:nvSpPr>
        <p:spPr>
          <a:xfrm flipH="1">
            <a:off x="14972495" y="7296334"/>
            <a:ext cx="5533751" cy="1961966"/>
          </a:xfrm>
          <a:custGeom>
            <a:avLst/>
            <a:gdLst/>
            <a:ahLst/>
            <a:cxnLst/>
            <a:rect l="l" t="t" r="r" b="b"/>
            <a:pathLst>
              <a:path w="5533751" h="1961966">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2218246" y="7296334"/>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2181960" y="4743386"/>
            <a:ext cx="11912239" cy="549702"/>
          </a:xfrm>
          <a:prstGeom prst="rect">
            <a:avLst/>
          </a:prstGeom>
        </p:spPr>
        <p:txBody>
          <a:bodyPr lIns="0" tIns="0" rIns="0" bIns="0" rtlCol="0" anchor="t">
            <a:spAutoFit/>
          </a:bodyPr>
          <a:lstStyle/>
          <a:p>
            <a:pPr algn="ctr">
              <a:lnSpc>
                <a:spcPts val="4550"/>
              </a:lnSpc>
            </a:pPr>
            <a:r>
              <a:rPr lang="en-US" sz="3500" dirty="0">
                <a:solidFill>
                  <a:srgbClr val="000000"/>
                </a:solidFill>
                <a:latin typeface="Muli Bold"/>
              </a:rPr>
              <a:t>1. </a:t>
            </a:r>
            <a:r>
              <a:rPr lang="en-US" sz="3500" dirty="0" err="1">
                <a:solidFill>
                  <a:srgbClr val="000000"/>
                </a:solidFill>
                <a:latin typeface="Muli Bold"/>
              </a:rPr>
              <a:t>Mục</a:t>
            </a:r>
            <a:r>
              <a:rPr lang="en-US" sz="3500" dirty="0">
                <a:solidFill>
                  <a:srgbClr val="000000"/>
                </a:solidFill>
                <a:latin typeface="Muli Bold"/>
              </a:rPr>
              <a:t> </a:t>
            </a:r>
            <a:r>
              <a:rPr lang="en-US" sz="3500" dirty="0" err="1">
                <a:solidFill>
                  <a:srgbClr val="000000"/>
                </a:solidFill>
                <a:latin typeface="Muli Bold"/>
              </a:rPr>
              <a:t>tiêu</a:t>
            </a:r>
            <a:r>
              <a:rPr lang="en-US" sz="3500" dirty="0">
                <a:solidFill>
                  <a:srgbClr val="000000"/>
                </a:solidFill>
                <a:latin typeface="Muli Bold"/>
              </a:rPr>
              <a:t> </a:t>
            </a:r>
          </a:p>
        </p:txBody>
      </p:sp>
      <p:sp>
        <p:nvSpPr>
          <p:cNvPr id="10" name="TextBox 10"/>
          <p:cNvSpPr txBox="1"/>
          <p:nvPr/>
        </p:nvSpPr>
        <p:spPr>
          <a:xfrm>
            <a:off x="2170659" y="1457927"/>
            <a:ext cx="13892290" cy="1222707"/>
          </a:xfrm>
          <a:prstGeom prst="rect">
            <a:avLst/>
          </a:prstGeom>
        </p:spPr>
        <p:txBody>
          <a:bodyPr lIns="0" tIns="0" rIns="0" bIns="0" rtlCol="0" anchor="t">
            <a:spAutoFit/>
          </a:bodyPr>
          <a:lstStyle/>
          <a:p>
            <a:pPr marL="0" lvl="0" indent="0" algn="ctr">
              <a:lnSpc>
                <a:spcPts val="10800"/>
              </a:lnSpc>
              <a:spcBef>
                <a:spcPct val="0"/>
              </a:spcBef>
            </a:pPr>
            <a:r>
              <a:rPr lang="en-US" sz="6000" dirty="0">
                <a:solidFill>
                  <a:srgbClr val="003EA8"/>
                </a:solidFill>
                <a:latin typeface="Muli Bold"/>
              </a:rPr>
              <a:t>III. </a:t>
            </a:r>
            <a:r>
              <a:rPr lang="en-US" sz="6000" dirty="0" err="1">
                <a:solidFill>
                  <a:srgbClr val="003EA8"/>
                </a:solidFill>
                <a:latin typeface="Muli Bold"/>
              </a:rPr>
              <a:t>Mô</a:t>
            </a:r>
            <a:r>
              <a:rPr lang="en-US" sz="6000" dirty="0">
                <a:solidFill>
                  <a:srgbClr val="003EA8"/>
                </a:solidFill>
                <a:latin typeface="Muli Bold"/>
              </a:rPr>
              <a:t> </a:t>
            </a:r>
            <a:r>
              <a:rPr lang="en-US" sz="6000" dirty="0" err="1">
                <a:solidFill>
                  <a:srgbClr val="003EA8"/>
                </a:solidFill>
                <a:latin typeface="Muli Bold"/>
              </a:rPr>
              <a:t>tả</a:t>
            </a:r>
            <a:r>
              <a:rPr lang="en-US" sz="6000" dirty="0">
                <a:solidFill>
                  <a:srgbClr val="003EA8"/>
                </a:solidFill>
                <a:latin typeface="Muli Bold"/>
              </a:rPr>
              <a:t> </a:t>
            </a:r>
            <a:r>
              <a:rPr lang="en-US" sz="6000" dirty="0" err="1">
                <a:solidFill>
                  <a:srgbClr val="003EA8"/>
                </a:solidFill>
                <a:latin typeface="Muli Bold"/>
              </a:rPr>
              <a:t>bài</a:t>
            </a:r>
            <a:r>
              <a:rPr lang="en-US" sz="6000" dirty="0">
                <a:solidFill>
                  <a:srgbClr val="003EA8"/>
                </a:solidFill>
                <a:latin typeface="Muli Bold"/>
              </a:rPr>
              <a:t> </a:t>
            </a:r>
            <a:r>
              <a:rPr lang="en-US" sz="6000" dirty="0" err="1">
                <a:solidFill>
                  <a:srgbClr val="003EA8"/>
                </a:solidFill>
                <a:latin typeface="Muli Bold"/>
              </a:rPr>
              <a:t>toán</a:t>
            </a:r>
            <a:endParaRPr lang="en-US" sz="6000" dirty="0">
              <a:solidFill>
                <a:srgbClr val="003EA8"/>
              </a:solidFill>
              <a:latin typeface="Muli Bold"/>
            </a:endParaRPr>
          </a:p>
        </p:txBody>
      </p:sp>
      <p:grpSp>
        <p:nvGrpSpPr>
          <p:cNvPr id="11" name="Group 11"/>
          <p:cNvGrpSpPr/>
          <p:nvPr/>
        </p:nvGrpSpPr>
        <p:grpSpPr>
          <a:xfrm>
            <a:off x="7374448" y="9044945"/>
            <a:ext cx="3539104" cy="617207"/>
            <a:chOff x="0" y="0"/>
            <a:chExt cx="4718805" cy="822943"/>
          </a:xfrm>
        </p:grpSpPr>
        <p:grpSp>
          <p:nvGrpSpPr>
            <p:cNvPr id="12" name="Group 12"/>
            <p:cNvGrpSpPr/>
            <p:nvPr/>
          </p:nvGrpSpPr>
          <p:grpSpPr>
            <a:xfrm>
              <a:off x="0" y="0"/>
              <a:ext cx="4718805" cy="822943"/>
              <a:chOff x="0" y="0"/>
              <a:chExt cx="1291075" cy="225159"/>
            </a:xfrm>
          </p:grpSpPr>
          <p:sp>
            <p:nvSpPr>
              <p:cNvPr id="13" name="Freeform 13"/>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dirty="0"/>
              </a:p>
            </p:txBody>
          </p:sp>
        </p:grpSp>
        <p:sp>
          <p:nvSpPr>
            <p:cNvPr id="14" name="TextBox 14"/>
            <p:cNvSpPr txBox="1"/>
            <p:nvPr/>
          </p:nvSpPr>
          <p:spPr>
            <a:xfrm>
              <a:off x="307158" y="226475"/>
              <a:ext cx="4104490" cy="408093"/>
            </a:xfrm>
            <a:prstGeom prst="rect">
              <a:avLst/>
            </a:prstGeom>
          </p:spPr>
          <p:txBody>
            <a:bodyPr lIns="0" tIns="0" rIns="0" bIns="0" rtlCol="0" anchor="t">
              <a:spAutoFit/>
            </a:bodyPr>
            <a:lstStyle/>
            <a:p>
              <a:pPr algn="ctr">
                <a:lnSpc>
                  <a:spcPts val="2554"/>
                </a:lnSpc>
              </a:pPr>
              <a:endParaRPr lang="en-US" sz="1824" u="sng" dirty="0">
                <a:solidFill>
                  <a:srgbClr val="003EA8"/>
                </a:solidFill>
                <a:latin typeface="Cabin"/>
                <a:hlinkClick r:id="rId5" action="ppaction://hlinksldjump"/>
              </a:endParaRPr>
            </a:p>
          </p:txBody>
        </p:sp>
      </p:grpSp>
      <p:sp>
        <p:nvSpPr>
          <p:cNvPr id="15" name="Freeform 15"/>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8" name="Group 7">
            <a:extLst>
              <a:ext uri="{FF2B5EF4-FFF2-40B4-BE49-F238E27FC236}">
                <a16:creationId xmlns:a16="http://schemas.microsoft.com/office/drawing/2014/main" id="{58E0A203-9799-767F-CDB0-E770573755CA}"/>
              </a:ext>
            </a:extLst>
          </p:cNvPr>
          <p:cNvGrpSpPr/>
          <p:nvPr/>
        </p:nvGrpSpPr>
        <p:grpSpPr>
          <a:xfrm>
            <a:off x="2716003" y="5571564"/>
            <a:ext cx="12676397" cy="2723044"/>
            <a:chOff x="0" y="-251962"/>
            <a:chExt cx="3341356" cy="5467431"/>
          </a:xfrm>
        </p:grpSpPr>
        <p:sp>
          <p:nvSpPr>
            <p:cNvPr id="19" name="Freeform 8">
              <a:extLst>
                <a:ext uri="{FF2B5EF4-FFF2-40B4-BE49-F238E27FC236}">
                  <a16:creationId xmlns:a16="http://schemas.microsoft.com/office/drawing/2014/main" id="{D2229D67-76B9-63CF-513E-30BCEA6FD79F}"/>
                </a:ext>
              </a:extLst>
            </p:cNvPr>
            <p:cNvSpPr/>
            <p:nvPr/>
          </p:nvSpPr>
          <p:spPr>
            <a:xfrm>
              <a:off x="0" y="-251962"/>
              <a:ext cx="3341356" cy="5467431"/>
            </a:xfrm>
            <a:custGeom>
              <a:avLst/>
              <a:gdLst/>
              <a:ahLst/>
              <a:cxnLst/>
              <a:rect l="l" t="t" r="r" b="b"/>
              <a:pathLst>
                <a:path w="3049118" h="2104453">
                  <a:moveTo>
                    <a:pt x="0" y="0"/>
                  </a:moveTo>
                  <a:lnTo>
                    <a:pt x="3049118" y="0"/>
                  </a:lnTo>
                  <a:lnTo>
                    <a:pt x="3049118" y="2104453"/>
                  </a:lnTo>
                  <a:lnTo>
                    <a:pt x="0" y="2104453"/>
                  </a:lnTo>
                  <a:close/>
                </a:path>
              </a:pathLst>
            </a:custGeom>
            <a:ln>
              <a:noFill/>
            </a:ln>
          </p:spPr>
          <p:style>
            <a:lnRef idx="2">
              <a:schemeClr val="dk1"/>
            </a:lnRef>
            <a:fillRef idx="1">
              <a:schemeClr val="lt1"/>
            </a:fillRef>
            <a:effectRef idx="0">
              <a:schemeClr val="dk1"/>
            </a:effectRef>
            <a:fontRef idx="minor">
              <a:schemeClr val="dk1"/>
            </a:fontRef>
          </p:style>
          <p:txBody>
            <a:bodyPr/>
            <a:lstStyle/>
            <a:p>
              <a:pPr marL="342900" lvl="0" indent="-342900">
                <a:lnSpc>
                  <a:spcPct val="107000"/>
                </a:lnSpc>
                <a:spcAft>
                  <a:spcPts val="800"/>
                </a:spcAft>
                <a:buFont typeface="Symbol" panose="05050102010706020507" pitchFamily="18" charset="2"/>
                <a:buChar char=""/>
              </a:pP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Xây</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dựng</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phần</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mềm</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quản</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lý</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thư</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viện</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Tạ</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Quang </a:t>
              </a: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Bửu</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dành</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riêng</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cho</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sinh</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viên</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trong</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effectLst/>
                  <a:latin typeface="Times New Roman" panose="02020603050405020304" pitchFamily="18" charset="0"/>
                  <a:ea typeface="Yu Gothic" panose="020B0400000000000000" pitchFamily="34" charset="-128"/>
                  <a:cs typeface="Times New Roman" panose="02020603050405020304" pitchFamily="18" charset="0"/>
                </a:rPr>
                <a:t>trường</a:t>
              </a: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p>
            <a:p>
              <a:pPr marL="285750" lvl="0" indent="-285750">
                <a:lnSpc>
                  <a:spcPct val="107000"/>
                </a:lnSpc>
                <a:spcAft>
                  <a:spcPts val="800"/>
                </a:spcAft>
                <a:buFontTx/>
                <a:buChar char="-"/>
              </a:pP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Làm</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thủ</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tục</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mượn</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trả</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sách</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nhanh</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chóng</a:t>
              </a:r>
              <a:endParaRPr lang="en-US" sz="2400" kern="100" dirty="0">
                <a:latin typeface="Times New Roman" panose="02020603050405020304" pitchFamily="18" charset="0"/>
                <a:ea typeface="Yu Gothic" panose="020B0400000000000000" pitchFamily="34" charset="-128"/>
                <a:cs typeface="Times New Roman" panose="02020603050405020304" pitchFamily="18" charset="0"/>
              </a:endParaRPr>
            </a:p>
            <a:p>
              <a:pPr marL="285750" lvl="0" indent="-285750">
                <a:lnSpc>
                  <a:spcPct val="107000"/>
                </a:lnSpc>
                <a:spcAft>
                  <a:spcPts val="800"/>
                </a:spcAft>
                <a:buFontTx/>
                <a:buChar char="-"/>
              </a:pP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Tra</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cứu</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các</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đầu</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sách</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qua app,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biết</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các</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đầu</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sách</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nào</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bị</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loại</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bỏ</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hoặc</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được</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nhập</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về</a:t>
              </a:r>
              <a:endParaRPr lang="en-US" sz="2400" kern="100" dirty="0">
                <a:latin typeface="Times New Roman" panose="02020603050405020304" pitchFamily="18" charset="0"/>
                <a:ea typeface="Yu Gothic" panose="020B0400000000000000" pitchFamily="34" charset="-128"/>
                <a:cs typeface="Times New Roman" panose="02020603050405020304" pitchFamily="18" charset="0"/>
              </a:endParaRPr>
            </a:p>
            <a:p>
              <a:pPr marL="285750" lvl="0" indent="-285750">
                <a:lnSpc>
                  <a:spcPct val="107000"/>
                </a:lnSpc>
                <a:spcAft>
                  <a:spcPts val="800"/>
                </a:spcAft>
                <a:buFontTx/>
                <a:buChar char="-"/>
              </a:pP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Biết</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được</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lượng</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người</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ra</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vào</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các</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phòng</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tự</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r>
                <a:rPr lang="en-US" sz="2400" kern="100" dirty="0" err="1">
                  <a:latin typeface="Times New Roman" panose="02020603050405020304" pitchFamily="18" charset="0"/>
                  <a:ea typeface="Yu Gothic" panose="020B0400000000000000" pitchFamily="34" charset="-128"/>
                  <a:cs typeface="Times New Roman" panose="02020603050405020304" pitchFamily="18" charset="0"/>
                </a:rPr>
                <a:t>học</a:t>
              </a:r>
              <a:r>
                <a:rPr lang="en-US" sz="2400" kern="100" dirty="0">
                  <a:latin typeface="Times New Roman" panose="02020603050405020304" pitchFamily="18" charset="0"/>
                  <a:ea typeface="Yu Gothic" panose="020B0400000000000000" pitchFamily="34" charset="-128"/>
                  <a:cs typeface="Times New Roman" panose="02020603050405020304" pitchFamily="18" charset="0"/>
                </a:rPr>
                <a:t> </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219294" y="4536975"/>
            <a:ext cx="15795020" cy="4187925"/>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grpSp>
        <p:nvGrpSpPr>
          <p:cNvPr id="5" name="Group 5"/>
          <p:cNvGrpSpPr/>
          <p:nvPr/>
        </p:nvGrpSpPr>
        <p:grpSpPr>
          <a:xfrm>
            <a:off x="1219294" y="657204"/>
            <a:ext cx="15795020" cy="3535020"/>
            <a:chOff x="0" y="0"/>
            <a:chExt cx="5762066" cy="1289585"/>
          </a:xfrm>
        </p:grpSpPr>
        <p:sp>
          <p:nvSpPr>
            <p:cNvPr id="6" name="Freeform 6"/>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sp>
        <p:nvSpPr>
          <p:cNvPr id="7" name="Freeform 7"/>
          <p:cNvSpPr/>
          <p:nvPr/>
        </p:nvSpPr>
        <p:spPr>
          <a:xfrm flipH="1">
            <a:off x="14972495" y="7296334"/>
            <a:ext cx="5533751" cy="1961966"/>
          </a:xfrm>
          <a:custGeom>
            <a:avLst/>
            <a:gdLst/>
            <a:ahLst/>
            <a:cxnLst/>
            <a:rect l="l" t="t" r="r" b="b"/>
            <a:pathLst>
              <a:path w="5533751" h="1961966">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2218246" y="7296334"/>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1229054" y="4890291"/>
            <a:ext cx="11912239" cy="549702"/>
          </a:xfrm>
          <a:prstGeom prst="rect">
            <a:avLst/>
          </a:prstGeom>
        </p:spPr>
        <p:txBody>
          <a:bodyPr lIns="0" tIns="0" rIns="0" bIns="0" rtlCol="0" anchor="t">
            <a:spAutoFit/>
          </a:bodyPr>
          <a:lstStyle/>
          <a:p>
            <a:pPr algn="ctr">
              <a:lnSpc>
                <a:spcPts val="4550"/>
              </a:lnSpc>
            </a:pPr>
            <a:r>
              <a:rPr lang="en-US" sz="3500" dirty="0">
                <a:solidFill>
                  <a:srgbClr val="000000"/>
                </a:solidFill>
                <a:latin typeface="Muli Bold"/>
              </a:rPr>
              <a:t>2. </a:t>
            </a:r>
            <a:r>
              <a:rPr lang="en-US" sz="3500" dirty="0" err="1">
                <a:solidFill>
                  <a:srgbClr val="000000"/>
                </a:solidFill>
                <a:latin typeface="Muli Bold"/>
              </a:rPr>
              <a:t>Mô</a:t>
            </a:r>
            <a:r>
              <a:rPr lang="en-US" sz="3500" dirty="0">
                <a:solidFill>
                  <a:srgbClr val="000000"/>
                </a:solidFill>
                <a:latin typeface="Muli Bold"/>
              </a:rPr>
              <a:t> </a:t>
            </a:r>
            <a:r>
              <a:rPr lang="en-US" sz="3500" dirty="0" err="1">
                <a:solidFill>
                  <a:srgbClr val="000000"/>
                </a:solidFill>
                <a:latin typeface="Muli Bold"/>
              </a:rPr>
              <a:t>tả</a:t>
            </a:r>
            <a:r>
              <a:rPr lang="en-US" sz="3500" dirty="0">
                <a:solidFill>
                  <a:srgbClr val="000000"/>
                </a:solidFill>
                <a:latin typeface="Muli Bold"/>
              </a:rPr>
              <a:t> </a:t>
            </a:r>
            <a:r>
              <a:rPr lang="en-US" sz="3500" dirty="0" err="1">
                <a:solidFill>
                  <a:srgbClr val="000000"/>
                </a:solidFill>
                <a:latin typeface="Muli Bold"/>
              </a:rPr>
              <a:t>nghiệp</a:t>
            </a:r>
            <a:r>
              <a:rPr lang="en-US" sz="3500" dirty="0">
                <a:solidFill>
                  <a:srgbClr val="000000"/>
                </a:solidFill>
                <a:latin typeface="Muli Bold"/>
              </a:rPr>
              <a:t> </a:t>
            </a:r>
            <a:r>
              <a:rPr lang="en-US" sz="3500" dirty="0" err="1">
                <a:solidFill>
                  <a:srgbClr val="000000"/>
                </a:solidFill>
                <a:latin typeface="Muli Bold"/>
              </a:rPr>
              <a:t>vụ</a:t>
            </a:r>
            <a:endParaRPr lang="en-US" sz="3500" dirty="0">
              <a:solidFill>
                <a:srgbClr val="000000"/>
              </a:solidFill>
              <a:latin typeface="Muli Bold"/>
            </a:endParaRPr>
          </a:p>
        </p:txBody>
      </p:sp>
      <p:sp>
        <p:nvSpPr>
          <p:cNvPr id="10" name="TextBox 10"/>
          <p:cNvSpPr txBox="1"/>
          <p:nvPr/>
        </p:nvSpPr>
        <p:spPr>
          <a:xfrm>
            <a:off x="2170659" y="1457927"/>
            <a:ext cx="13892290" cy="1222707"/>
          </a:xfrm>
          <a:prstGeom prst="rect">
            <a:avLst/>
          </a:prstGeom>
        </p:spPr>
        <p:txBody>
          <a:bodyPr lIns="0" tIns="0" rIns="0" bIns="0" rtlCol="0" anchor="t">
            <a:spAutoFit/>
          </a:bodyPr>
          <a:lstStyle/>
          <a:p>
            <a:pPr marL="0" lvl="0" indent="0" algn="ctr">
              <a:lnSpc>
                <a:spcPts val="10800"/>
              </a:lnSpc>
              <a:spcBef>
                <a:spcPct val="0"/>
              </a:spcBef>
            </a:pPr>
            <a:r>
              <a:rPr lang="en-US" sz="6000" dirty="0">
                <a:solidFill>
                  <a:srgbClr val="003EA8"/>
                </a:solidFill>
                <a:latin typeface="Muli Bold"/>
              </a:rPr>
              <a:t>III. </a:t>
            </a:r>
            <a:r>
              <a:rPr lang="en-US" sz="6000" dirty="0" err="1">
                <a:solidFill>
                  <a:srgbClr val="003EA8"/>
                </a:solidFill>
                <a:latin typeface="Muli Bold"/>
              </a:rPr>
              <a:t>Mô</a:t>
            </a:r>
            <a:r>
              <a:rPr lang="en-US" sz="6000" dirty="0">
                <a:solidFill>
                  <a:srgbClr val="003EA8"/>
                </a:solidFill>
                <a:latin typeface="Muli Bold"/>
              </a:rPr>
              <a:t> </a:t>
            </a:r>
            <a:r>
              <a:rPr lang="en-US" sz="6000" dirty="0" err="1">
                <a:solidFill>
                  <a:srgbClr val="003EA8"/>
                </a:solidFill>
                <a:latin typeface="Muli Bold"/>
              </a:rPr>
              <a:t>tả</a:t>
            </a:r>
            <a:r>
              <a:rPr lang="en-US" sz="6000" dirty="0">
                <a:solidFill>
                  <a:srgbClr val="003EA8"/>
                </a:solidFill>
                <a:latin typeface="Muli Bold"/>
              </a:rPr>
              <a:t> </a:t>
            </a:r>
            <a:r>
              <a:rPr lang="en-US" sz="6000" dirty="0" err="1">
                <a:solidFill>
                  <a:srgbClr val="003EA8"/>
                </a:solidFill>
                <a:latin typeface="Muli Bold"/>
              </a:rPr>
              <a:t>bài</a:t>
            </a:r>
            <a:r>
              <a:rPr lang="en-US" sz="6000" dirty="0">
                <a:solidFill>
                  <a:srgbClr val="003EA8"/>
                </a:solidFill>
                <a:latin typeface="Muli Bold"/>
              </a:rPr>
              <a:t> </a:t>
            </a:r>
            <a:r>
              <a:rPr lang="en-US" sz="6000" dirty="0" err="1">
                <a:solidFill>
                  <a:srgbClr val="003EA8"/>
                </a:solidFill>
                <a:latin typeface="Muli Bold"/>
              </a:rPr>
              <a:t>toán</a:t>
            </a:r>
            <a:endParaRPr lang="en-US" sz="6000" dirty="0">
              <a:solidFill>
                <a:srgbClr val="003EA8"/>
              </a:solidFill>
              <a:latin typeface="Muli Bold"/>
            </a:endParaRPr>
          </a:p>
        </p:txBody>
      </p:sp>
      <p:grpSp>
        <p:nvGrpSpPr>
          <p:cNvPr id="11" name="Group 11"/>
          <p:cNvGrpSpPr/>
          <p:nvPr/>
        </p:nvGrpSpPr>
        <p:grpSpPr>
          <a:xfrm>
            <a:off x="7374448" y="9044945"/>
            <a:ext cx="3539104" cy="617207"/>
            <a:chOff x="0" y="0"/>
            <a:chExt cx="4718805" cy="822943"/>
          </a:xfrm>
        </p:grpSpPr>
        <p:grpSp>
          <p:nvGrpSpPr>
            <p:cNvPr id="12" name="Group 12"/>
            <p:cNvGrpSpPr/>
            <p:nvPr/>
          </p:nvGrpSpPr>
          <p:grpSpPr>
            <a:xfrm>
              <a:off x="0" y="0"/>
              <a:ext cx="4718805" cy="822943"/>
              <a:chOff x="0" y="0"/>
              <a:chExt cx="1291075" cy="225159"/>
            </a:xfrm>
          </p:grpSpPr>
          <p:sp>
            <p:nvSpPr>
              <p:cNvPr id="13" name="Freeform 13"/>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dirty="0"/>
              </a:p>
            </p:txBody>
          </p:sp>
        </p:grpSp>
        <p:sp>
          <p:nvSpPr>
            <p:cNvPr id="14" name="TextBox 14"/>
            <p:cNvSpPr txBox="1"/>
            <p:nvPr/>
          </p:nvSpPr>
          <p:spPr>
            <a:xfrm>
              <a:off x="307158" y="226475"/>
              <a:ext cx="4104490" cy="408093"/>
            </a:xfrm>
            <a:prstGeom prst="rect">
              <a:avLst/>
            </a:prstGeom>
          </p:spPr>
          <p:txBody>
            <a:bodyPr lIns="0" tIns="0" rIns="0" bIns="0" rtlCol="0" anchor="t">
              <a:spAutoFit/>
            </a:bodyPr>
            <a:lstStyle/>
            <a:p>
              <a:pPr algn="ctr">
                <a:lnSpc>
                  <a:spcPts val="2554"/>
                </a:lnSpc>
              </a:pPr>
              <a:endParaRPr lang="en-US" sz="1824" u="sng" dirty="0">
                <a:solidFill>
                  <a:srgbClr val="003EA8"/>
                </a:solidFill>
                <a:latin typeface="Cabin"/>
                <a:hlinkClick r:id="rId5" action="ppaction://hlinksldjump"/>
              </a:endParaRPr>
            </a:p>
          </p:txBody>
        </p:sp>
      </p:grpSp>
      <p:sp>
        <p:nvSpPr>
          <p:cNvPr id="15" name="Freeform 15"/>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8" name="Group 7">
            <a:extLst>
              <a:ext uri="{FF2B5EF4-FFF2-40B4-BE49-F238E27FC236}">
                <a16:creationId xmlns:a16="http://schemas.microsoft.com/office/drawing/2014/main" id="{58E0A203-9799-767F-CDB0-E770573755CA}"/>
              </a:ext>
            </a:extLst>
          </p:cNvPr>
          <p:cNvGrpSpPr/>
          <p:nvPr/>
        </p:nvGrpSpPr>
        <p:grpSpPr>
          <a:xfrm>
            <a:off x="2716003" y="5571564"/>
            <a:ext cx="12676397" cy="2723044"/>
            <a:chOff x="0" y="-251962"/>
            <a:chExt cx="3341356" cy="5467431"/>
          </a:xfrm>
        </p:grpSpPr>
        <p:sp>
          <p:nvSpPr>
            <p:cNvPr id="19" name="Freeform 8">
              <a:extLst>
                <a:ext uri="{FF2B5EF4-FFF2-40B4-BE49-F238E27FC236}">
                  <a16:creationId xmlns:a16="http://schemas.microsoft.com/office/drawing/2014/main" id="{D2229D67-76B9-63CF-513E-30BCEA6FD79F}"/>
                </a:ext>
              </a:extLst>
            </p:cNvPr>
            <p:cNvSpPr/>
            <p:nvPr/>
          </p:nvSpPr>
          <p:spPr>
            <a:xfrm>
              <a:off x="0" y="-251962"/>
              <a:ext cx="3341356" cy="5467431"/>
            </a:xfrm>
            <a:custGeom>
              <a:avLst/>
              <a:gdLst/>
              <a:ahLst/>
              <a:cxnLst/>
              <a:rect l="l" t="t" r="r" b="b"/>
              <a:pathLst>
                <a:path w="3049118" h="2104453">
                  <a:moveTo>
                    <a:pt x="0" y="0"/>
                  </a:moveTo>
                  <a:lnTo>
                    <a:pt x="3049118" y="0"/>
                  </a:lnTo>
                  <a:lnTo>
                    <a:pt x="3049118" y="2104453"/>
                  </a:lnTo>
                  <a:lnTo>
                    <a:pt x="0" y="2104453"/>
                  </a:lnTo>
                  <a:close/>
                </a:path>
              </a:pathLst>
            </a:custGeom>
            <a:ln>
              <a:noFill/>
            </a:ln>
          </p:spPr>
          <p:style>
            <a:lnRef idx="2">
              <a:schemeClr val="dk1"/>
            </a:lnRef>
            <a:fillRef idx="1">
              <a:schemeClr val="lt1"/>
            </a:fillRef>
            <a:effectRef idx="0">
              <a:schemeClr val="dk1"/>
            </a:effectRef>
            <a:fontRef idx="minor">
              <a:schemeClr val="dk1"/>
            </a:fontRef>
          </p:style>
          <p:txBody>
            <a:bodyPr/>
            <a:lstStyle/>
            <a:p>
              <a:pPr marL="342900" lvl="0" indent="-342900" algn="just">
                <a:lnSpc>
                  <a:spcPct val="150000"/>
                </a:lnSpc>
                <a:spcBef>
                  <a:spcPts val="1200"/>
                </a:spcBef>
                <a:spcAft>
                  <a:spcPts val="1200"/>
                </a:spcAft>
                <a:buFont typeface="Arial" panose="020B0604020202020204" pitchFamily="34" charset="0"/>
                <a:buChar char="●"/>
              </a:pPr>
              <a:r>
                <a:rPr lang="en-US" sz="2800" u="none" strike="noStrike" dirty="0" err="1">
                  <a:effectLst/>
                  <a:latin typeface="Muli Bold" panose="020B0604020202020204" charset="0"/>
                  <a:ea typeface="Times New Roman" panose="02020603050405020304" pitchFamily="18" charset="0"/>
                </a:rPr>
                <a:t>Ứng</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dụng</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được</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thiết</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kế</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dành</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cho</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sinh</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viên</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trong</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trường</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và</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thủ</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thư</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làm</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việc</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tại</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thư</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viện</a:t>
              </a:r>
              <a:r>
                <a:rPr lang="en-US" sz="2800" u="none" strike="noStrike" dirty="0">
                  <a:effectLst/>
                  <a:latin typeface="Muli Bold" panose="020B0604020202020204" charset="0"/>
                  <a:ea typeface="Times New Roman" panose="02020603050405020304" pitchFamily="18" charset="0"/>
                </a:rPr>
                <a:t>.</a:t>
              </a:r>
              <a:endParaRPr lang="en-US" sz="2800" u="none" strike="noStrike" dirty="0">
                <a:effectLst/>
                <a:latin typeface="Muli Bold" panose="020B0604020202020204" charset="0"/>
                <a:ea typeface="Calibri" panose="020F0502020204030204" pitchFamily="34" charset="0"/>
              </a:endParaRPr>
            </a:p>
            <a:p>
              <a:pPr marL="342900" lvl="0" indent="-342900">
                <a:lnSpc>
                  <a:spcPct val="150000"/>
                </a:lnSpc>
                <a:spcBef>
                  <a:spcPts val="1200"/>
                </a:spcBef>
                <a:spcAft>
                  <a:spcPts val="1200"/>
                </a:spcAft>
                <a:buFont typeface="Arial" panose="020B0604020202020204" pitchFamily="34" charset="0"/>
                <a:buChar char="●"/>
              </a:pPr>
              <a:r>
                <a:rPr lang="en-US" sz="2800" u="none" strike="noStrike" dirty="0" err="1">
                  <a:effectLst/>
                  <a:latin typeface="Muli Bold" panose="020B0604020202020204" charset="0"/>
                  <a:ea typeface="Times New Roman" panose="02020603050405020304" pitchFamily="18" charset="0"/>
                </a:rPr>
                <a:t>Ứng</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dụng</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cho</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phép</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người</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dùng</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xem</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thông</a:t>
              </a:r>
              <a:r>
                <a:rPr lang="en-US" sz="2800" u="none" strike="noStrike" dirty="0">
                  <a:effectLst/>
                  <a:latin typeface="Muli Bold" panose="020B0604020202020204" charset="0"/>
                  <a:ea typeface="Times New Roman" panose="02020603050405020304" pitchFamily="18" charset="0"/>
                </a:rPr>
                <a:t> tin </a:t>
              </a:r>
              <a:r>
                <a:rPr lang="en-US" sz="2800" u="none" strike="noStrike" dirty="0" err="1">
                  <a:effectLst/>
                  <a:latin typeface="Muli Bold" panose="020B0604020202020204" charset="0"/>
                  <a:ea typeface="Times New Roman" panose="02020603050405020304" pitchFamily="18" charset="0"/>
                </a:rPr>
                <a:t>về</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thư</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viện</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nội</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quy</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liên</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hệ</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với</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phòng</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tư</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vấn</a:t>
              </a:r>
              <a:r>
                <a:rPr lang="en-US" sz="2800" u="none" strike="noStrike" dirty="0">
                  <a:effectLst/>
                  <a:latin typeface="Muli Bold" panose="020B0604020202020204" charset="0"/>
                  <a:ea typeface="Times New Roman" panose="02020603050405020304" pitchFamily="18" charset="0"/>
                </a:rPr>
                <a:t>.</a:t>
              </a:r>
              <a:endParaRPr lang="en-US" sz="2800" u="none" strike="noStrike" dirty="0">
                <a:effectLst/>
                <a:latin typeface="Muli Bold" panose="020B0604020202020204" charset="0"/>
                <a:ea typeface="Calibri" panose="020F0502020204030204" pitchFamily="34" charset="0"/>
              </a:endParaRPr>
            </a:p>
            <a:p>
              <a:pPr lvl="0">
                <a:lnSpc>
                  <a:spcPct val="107000"/>
                </a:lnSpc>
                <a:spcAft>
                  <a:spcPts val="800"/>
                </a:spcAft>
              </a:pPr>
              <a:r>
                <a:rPr lang="en-US" sz="2400" kern="100" dirty="0">
                  <a:effectLst/>
                  <a:latin typeface="Times New Roman" panose="02020603050405020304" pitchFamily="18" charset="0"/>
                  <a:ea typeface="Yu Gothic" panose="020B0400000000000000" pitchFamily="34" charset="-128"/>
                  <a:cs typeface="Times New Roman" panose="02020603050405020304" pitchFamily="18" charset="0"/>
                </a:rPr>
                <a:t>. </a:t>
              </a:r>
              <a:endParaRPr lang="en-US" sz="24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grpSp>
    </p:spTree>
    <p:extLst>
      <p:ext uri="{BB962C8B-B14F-4D97-AF65-F5344CB8AC3E}">
        <p14:creationId xmlns:p14="http://schemas.microsoft.com/office/powerpoint/2010/main" val="339763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219294" y="2508347"/>
            <a:ext cx="15795020" cy="6216553"/>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grpSp>
        <p:nvGrpSpPr>
          <p:cNvPr id="5" name="Group 5"/>
          <p:cNvGrpSpPr/>
          <p:nvPr/>
        </p:nvGrpSpPr>
        <p:grpSpPr>
          <a:xfrm>
            <a:off x="1156691" y="407593"/>
            <a:ext cx="15795020" cy="1693161"/>
            <a:chOff x="0" y="0"/>
            <a:chExt cx="5762066" cy="1289585"/>
          </a:xfrm>
        </p:grpSpPr>
        <p:sp>
          <p:nvSpPr>
            <p:cNvPr id="6" name="Freeform 6"/>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sp>
        <p:nvSpPr>
          <p:cNvPr id="7" name="Freeform 7"/>
          <p:cNvSpPr/>
          <p:nvPr/>
        </p:nvSpPr>
        <p:spPr>
          <a:xfrm flipH="1">
            <a:off x="14972495" y="7296334"/>
            <a:ext cx="5533751" cy="1961966"/>
          </a:xfrm>
          <a:custGeom>
            <a:avLst/>
            <a:gdLst/>
            <a:ahLst/>
            <a:cxnLst/>
            <a:rect l="l" t="t" r="r" b="b"/>
            <a:pathLst>
              <a:path w="5533751" h="1961966">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2218246" y="7296334"/>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2108056" y="417346"/>
            <a:ext cx="13892290" cy="1222707"/>
          </a:xfrm>
          <a:prstGeom prst="rect">
            <a:avLst/>
          </a:prstGeom>
        </p:spPr>
        <p:txBody>
          <a:bodyPr lIns="0" tIns="0" rIns="0" bIns="0" rtlCol="0" anchor="t">
            <a:spAutoFit/>
          </a:bodyPr>
          <a:lstStyle/>
          <a:p>
            <a:pPr marL="0" lvl="0" indent="0" algn="ctr">
              <a:lnSpc>
                <a:spcPts val="10800"/>
              </a:lnSpc>
              <a:spcBef>
                <a:spcPct val="0"/>
              </a:spcBef>
            </a:pPr>
            <a:r>
              <a:rPr lang="en-US" sz="6000" dirty="0">
                <a:solidFill>
                  <a:srgbClr val="003EA8"/>
                </a:solidFill>
                <a:latin typeface="Muli Bold"/>
              </a:rPr>
              <a:t>III. </a:t>
            </a:r>
            <a:r>
              <a:rPr lang="en-US" sz="6000" dirty="0" err="1">
                <a:solidFill>
                  <a:srgbClr val="003EA8"/>
                </a:solidFill>
                <a:latin typeface="Muli Bold"/>
              </a:rPr>
              <a:t>Mô</a:t>
            </a:r>
            <a:r>
              <a:rPr lang="en-US" sz="6000" dirty="0">
                <a:solidFill>
                  <a:srgbClr val="003EA8"/>
                </a:solidFill>
                <a:latin typeface="Muli Bold"/>
              </a:rPr>
              <a:t> </a:t>
            </a:r>
            <a:r>
              <a:rPr lang="en-US" sz="6000" dirty="0" err="1">
                <a:solidFill>
                  <a:srgbClr val="003EA8"/>
                </a:solidFill>
                <a:latin typeface="Muli Bold"/>
              </a:rPr>
              <a:t>tả</a:t>
            </a:r>
            <a:r>
              <a:rPr lang="en-US" sz="6000" dirty="0">
                <a:solidFill>
                  <a:srgbClr val="003EA8"/>
                </a:solidFill>
                <a:latin typeface="Muli Bold"/>
              </a:rPr>
              <a:t> </a:t>
            </a:r>
            <a:r>
              <a:rPr lang="en-US" sz="6000" dirty="0" err="1">
                <a:solidFill>
                  <a:srgbClr val="003EA8"/>
                </a:solidFill>
                <a:latin typeface="Muli Bold"/>
              </a:rPr>
              <a:t>bài</a:t>
            </a:r>
            <a:r>
              <a:rPr lang="en-US" sz="6000" dirty="0">
                <a:solidFill>
                  <a:srgbClr val="003EA8"/>
                </a:solidFill>
                <a:latin typeface="Muli Bold"/>
              </a:rPr>
              <a:t> </a:t>
            </a:r>
            <a:r>
              <a:rPr lang="en-US" sz="6000" dirty="0" err="1">
                <a:solidFill>
                  <a:srgbClr val="003EA8"/>
                </a:solidFill>
                <a:latin typeface="Muli Bold"/>
              </a:rPr>
              <a:t>toán</a:t>
            </a:r>
            <a:endParaRPr lang="en-US" sz="6000" dirty="0">
              <a:solidFill>
                <a:srgbClr val="003EA8"/>
              </a:solidFill>
              <a:latin typeface="Muli Bold"/>
            </a:endParaRPr>
          </a:p>
        </p:txBody>
      </p:sp>
      <p:grpSp>
        <p:nvGrpSpPr>
          <p:cNvPr id="11" name="Group 11"/>
          <p:cNvGrpSpPr/>
          <p:nvPr/>
        </p:nvGrpSpPr>
        <p:grpSpPr>
          <a:xfrm>
            <a:off x="7374448" y="9044945"/>
            <a:ext cx="3539104" cy="617207"/>
            <a:chOff x="0" y="0"/>
            <a:chExt cx="4718805" cy="822943"/>
          </a:xfrm>
        </p:grpSpPr>
        <p:grpSp>
          <p:nvGrpSpPr>
            <p:cNvPr id="12" name="Group 12"/>
            <p:cNvGrpSpPr/>
            <p:nvPr/>
          </p:nvGrpSpPr>
          <p:grpSpPr>
            <a:xfrm>
              <a:off x="0" y="0"/>
              <a:ext cx="4718805" cy="822943"/>
              <a:chOff x="0" y="0"/>
              <a:chExt cx="1291075" cy="225159"/>
            </a:xfrm>
          </p:grpSpPr>
          <p:sp>
            <p:nvSpPr>
              <p:cNvPr id="13" name="Freeform 13"/>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dirty="0"/>
              </a:p>
            </p:txBody>
          </p:sp>
        </p:grpSp>
        <p:sp>
          <p:nvSpPr>
            <p:cNvPr id="14" name="TextBox 14"/>
            <p:cNvSpPr txBox="1"/>
            <p:nvPr/>
          </p:nvSpPr>
          <p:spPr>
            <a:xfrm>
              <a:off x="307158" y="226475"/>
              <a:ext cx="4104490" cy="408093"/>
            </a:xfrm>
            <a:prstGeom prst="rect">
              <a:avLst/>
            </a:prstGeom>
          </p:spPr>
          <p:txBody>
            <a:bodyPr lIns="0" tIns="0" rIns="0" bIns="0" rtlCol="0" anchor="t">
              <a:spAutoFit/>
            </a:bodyPr>
            <a:lstStyle/>
            <a:p>
              <a:pPr algn="ctr">
                <a:lnSpc>
                  <a:spcPts val="2554"/>
                </a:lnSpc>
              </a:pPr>
              <a:endParaRPr lang="en-US" sz="1824" u="sng" dirty="0">
                <a:solidFill>
                  <a:srgbClr val="003EA8"/>
                </a:solidFill>
                <a:latin typeface="Cabin"/>
                <a:hlinkClick r:id="rId5" action="ppaction://hlinksldjump"/>
              </a:endParaRPr>
            </a:p>
          </p:txBody>
        </p:sp>
      </p:grpSp>
      <p:sp>
        <p:nvSpPr>
          <p:cNvPr id="15" name="Freeform 15"/>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TextBox 19">
            <a:extLst>
              <a:ext uri="{FF2B5EF4-FFF2-40B4-BE49-F238E27FC236}">
                <a16:creationId xmlns:a16="http://schemas.microsoft.com/office/drawing/2014/main" id="{F0C72719-39A9-6643-F2FF-5DFDD5D76B2E}"/>
              </a:ext>
            </a:extLst>
          </p:cNvPr>
          <p:cNvSpPr txBox="1"/>
          <p:nvPr/>
        </p:nvSpPr>
        <p:spPr>
          <a:xfrm>
            <a:off x="2331155" y="2630197"/>
            <a:ext cx="14462350" cy="8295797"/>
          </a:xfrm>
          <a:prstGeom prst="rect">
            <a:avLst/>
          </a:prstGeom>
          <a:noFill/>
        </p:spPr>
        <p:txBody>
          <a:bodyPr wrap="square">
            <a:spAutoFit/>
          </a:bodyPr>
          <a:lstStyle/>
          <a:p>
            <a:pPr marL="342900" lvl="0" indent="-342900" algn="just">
              <a:lnSpc>
                <a:spcPct val="150000"/>
              </a:lnSpc>
              <a:spcBef>
                <a:spcPts val="1200"/>
              </a:spcBef>
              <a:spcAft>
                <a:spcPts val="1200"/>
              </a:spcAft>
              <a:buFont typeface="Arial" panose="020B0604020202020204" pitchFamily="34" charset="0"/>
              <a:buChar char="●"/>
            </a:pPr>
            <a:r>
              <a:rPr lang="en-US" sz="2800" u="none" strike="noStrike" dirty="0" err="1">
                <a:effectLst/>
                <a:latin typeface="Muli Bold" panose="020B0604020202020204" charset="0"/>
                <a:ea typeface="Times New Roman" panose="02020603050405020304" pitchFamily="18" charset="0"/>
              </a:rPr>
              <a:t>Đối</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với</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sinh</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viên</a:t>
            </a:r>
            <a:r>
              <a:rPr lang="en-US" sz="2800" u="none" strike="noStrike" dirty="0">
                <a:effectLst/>
                <a:latin typeface="Muli Bold" panose="020B0604020202020204" charset="0"/>
                <a:ea typeface="Times New Roman" panose="02020603050405020304" pitchFamily="18" charset="0"/>
              </a:rPr>
              <a:t>:</a:t>
            </a:r>
            <a:endParaRPr lang="en-US" sz="2800" u="none" strike="noStrike" dirty="0">
              <a:effectLst/>
              <a:latin typeface="Muli Bold" panose="020B0604020202020204" charset="0"/>
              <a:ea typeface="Calibri" panose="020F0502020204030204" pitchFamily="34" charset="0"/>
            </a:endParaRPr>
          </a:p>
          <a:p>
            <a:pPr marL="685800" indent="-228600" algn="just">
              <a:lnSpc>
                <a:spcPct val="150000"/>
              </a:lnSpc>
              <a:spcBef>
                <a:spcPts val="1200"/>
              </a:spcBef>
              <a:spcAft>
                <a:spcPts val="1200"/>
              </a:spcAft>
            </a:pPr>
            <a:r>
              <a:rPr lang="en-US" sz="2800" dirty="0">
                <a:effectLst/>
                <a:latin typeface="Muli Bold" panose="020B0604020202020204" charset="0"/>
                <a:ea typeface="Times New Roman" panose="02020603050405020304" pitchFamily="18" charset="0"/>
              </a:rPr>
              <a:t>O	</a:t>
            </a:r>
            <a:r>
              <a:rPr lang="en-US" sz="2800" dirty="0" err="1">
                <a:effectLst/>
                <a:latin typeface="Muli Bold" panose="020B0604020202020204" charset="0"/>
                <a:ea typeface="Times New Roman" panose="02020603050405020304" pitchFamily="18" charset="0"/>
              </a:rPr>
              <a:t>Đăng</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nhập</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vào</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ứng</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dụng</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bằng</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tài</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khoản</a:t>
            </a:r>
            <a:r>
              <a:rPr lang="en-US" sz="2800" dirty="0">
                <a:effectLst/>
                <a:latin typeface="Muli Bold" panose="020B0604020202020204" charset="0"/>
                <a:ea typeface="Times New Roman" panose="02020603050405020304" pitchFamily="18" charset="0"/>
              </a:rPr>
              <a:t> do </a:t>
            </a:r>
            <a:r>
              <a:rPr lang="en-US" sz="2800" dirty="0" err="1">
                <a:effectLst/>
                <a:latin typeface="Muli Bold" panose="020B0604020202020204" charset="0"/>
                <a:ea typeface="Times New Roman" panose="02020603050405020304" pitchFamily="18" charset="0"/>
              </a:rPr>
              <a:t>nhà</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trường</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cung</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cấp</a:t>
            </a:r>
            <a:r>
              <a:rPr lang="en-US" sz="2800" dirty="0">
                <a:effectLst/>
                <a:latin typeface="Muli Bold" panose="020B0604020202020204" charset="0"/>
                <a:ea typeface="Times New Roman" panose="02020603050405020304" pitchFamily="18" charset="0"/>
              </a:rPr>
              <a:t>.</a:t>
            </a:r>
            <a:endParaRPr lang="en-US" sz="2800" dirty="0">
              <a:effectLst/>
              <a:latin typeface="Muli Bold" panose="020B0604020202020204" charset="0"/>
              <a:ea typeface="Calibri" panose="020F0502020204030204" pitchFamily="34" charset="0"/>
            </a:endParaRPr>
          </a:p>
          <a:p>
            <a:pPr marL="685800" indent="-228600" algn="just">
              <a:lnSpc>
                <a:spcPct val="150000"/>
              </a:lnSpc>
              <a:spcBef>
                <a:spcPts val="1200"/>
              </a:spcBef>
              <a:spcAft>
                <a:spcPts val="1200"/>
              </a:spcAft>
            </a:pPr>
            <a:r>
              <a:rPr lang="en-US" sz="2800" dirty="0">
                <a:effectLst/>
                <a:latin typeface="Muli Bold" panose="020B0604020202020204" charset="0"/>
                <a:ea typeface="Times New Roman" panose="02020603050405020304" pitchFamily="18" charset="0"/>
              </a:rPr>
              <a:t>O  Ra </a:t>
            </a:r>
            <a:r>
              <a:rPr lang="en-US" sz="2800" dirty="0" err="1">
                <a:effectLst/>
                <a:latin typeface="Muli Bold" panose="020B0604020202020204" charset="0"/>
                <a:ea typeface="Times New Roman" panose="02020603050405020304" pitchFamily="18" charset="0"/>
              </a:rPr>
              <a:t>vào</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thư</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viện</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được</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giám</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sát</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bởi</a:t>
            </a:r>
            <a:r>
              <a:rPr lang="en-US" sz="2800" dirty="0">
                <a:effectLst/>
                <a:latin typeface="Muli Bold" panose="020B0604020202020204" charset="0"/>
                <a:ea typeface="Times New Roman" panose="02020603050405020304" pitchFamily="18" charset="0"/>
              </a:rPr>
              <a:t> camera </a:t>
            </a:r>
            <a:r>
              <a:rPr lang="en-US" sz="2800" dirty="0" err="1">
                <a:effectLst/>
                <a:latin typeface="Muli Bold" panose="020B0604020202020204" charset="0"/>
                <a:ea typeface="Times New Roman" panose="02020603050405020304" pitchFamily="18" charset="0"/>
              </a:rPr>
              <a:t>nhận</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diện</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khuôn</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mặt</a:t>
            </a:r>
            <a:r>
              <a:rPr lang="en-US" sz="2800" dirty="0">
                <a:effectLst/>
                <a:latin typeface="Muli Bold" panose="020B0604020202020204" charset="0"/>
                <a:ea typeface="Times New Roman" panose="02020603050405020304" pitchFamily="18" charset="0"/>
              </a:rPr>
              <a:t>.</a:t>
            </a:r>
          </a:p>
          <a:p>
            <a:pPr marL="685800" indent="-228600" algn="just">
              <a:lnSpc>
                <a:spcPct val="150000"/>
              </a:lnSpc>
              <a:spcBef>
                <a:spcPts val="1200"/>
              </a:spcBef>
              <a:spcAft>
                <a:spcPts val="1200"/>
              </a:spcAft>
            </a:pPr>
            <a:r>
              <a:rPr lang="en-US" sz="2800" dirty="0">
                <a:effectLst/>
                <a:latin typeface="Muli Bold" panose="020B0604020202020204" charset="0"/>
                <a:ea typeface="Times New Roman" panose="02020603050405020304" pitchFamily="18" charset="0"/>
              </a:rPr>
              <a:t>O	</a:t>
            </a:r>
            <a:r>
              <a:rPr lang="en-US" sz="2800" dirty="0" err="1">
                <a:effectLst/>
                <a:latin typeface="Muli Bold" panose="020B0604020202020204" charset="0"/>
                <a:ea typeface="Times New Roman" panose="02020603050405020304" pitchFamily="18" charset="0"/>
              </a:rPr>
              <a:t>Xem</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được</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những</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tựa</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sách</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mới</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được</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nhập</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về</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hoặc</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loại</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bỏ</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trên</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mục</a:t>
            </a:r>
            <a:r>
              <a:rPr lang="en-US" sz="2800" dirty="0">
                <a:effectLst/>
                <a:latin typeface="Muli Bold" panose="020B0604020202020204" charset="0"/>
                <a:ea typeface="Times New Roman" panose="02020603050405020304" pitchFamily="18" charset="0"/>
              </a:rPr>
              <a:t> tin </a:t>
            </a:r>
            <a:r>
              <a:rPr lang="en-US" sz="2800" dirty="0" err="1">
                <a:effectLst/>
                <a:latin typeface="Muli Bold" panose="020B0604020202020204" charset="0"/>
                <a:ea typeface="Times New Roman" panose="02020603050405020304" pitchFamily="18" charset="0"/>
              </a:rPr>
              <a:t>tức</a:t>
            </a:r>
            <a:r>
              <a:rPr lang="en-US" sz="2800" dirty="0">
                <a:effectLst/>
                <a:latin typeface="Muli Bold" panose="020B0604020202020204" charset="0"/>
                <a:ea typeface="Times New Roman" panose="02020603050405020304" pitchFamily="18" charset="0"/>
              </a:rPr>
              <a:t>.</a:t>
            </a:r>
            <a:endParaRPr lang="en-US" sz="2800" dirty="0">
              <a:effectLst/>
              <a:latin typeface="Muli Bold" panose="020B0604020202020204" charset="0"/>
              <a:ea typeface="Calibri" panose="020F0502020204030204" pitchFamily="34" charset="0"/>
            </a:endParaRPr>
          </a:p>
          <a:p>
            <a:pPr marL="685800" indent="-228600" algn="just">
              <a:lnSpc>
                <a:spcPct val="150000"/>
              </a:lnSpc>
              <a:spcBef>
                <a:spcPts val="1200"/>
              </a:spcBef>
              <a:spcAft>
                <a:spcPts val="1200"/>
              </a:spcAft>
            </a:pPr>
            <a:r>
              <a:rPr lang="en-US" sz="2800" dirty="0">
                <a:effectLst/>
                <a:latin typeface="Muli Bold" panose="020B0604020202020204" charset="0"/>
                <a:ea typeface="Times New Roman" panose="02020603050405020304" pitchFamily="18" charset="0"/>
              </a:rPr>
              <a:t>O	</a:t>
            </a:r>
            <a:r>
              <a:rPr lang="en-US" sz="2800" dirty="0" err="1">
                <a:effectLst/>
                <a:latin typeface="Muli Bold" panose="020B0604020202020204" charset="0"/>
                <a:ea typeface="Times New Roman" panose="02020603050405020304" pitchFamily="18" charset="0"/>
              </a:rPr>
              <a:t>Mượn</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sách</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và</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đặt</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mượn</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trước</a:t>
            </a:r>
            <a:r>
              <a:rPr lang="en-US" sz="2800" dirty="0">
                <a:effectLst/>
                <a:latin typeface="Muli Bold" panose="020B0604020202020204" charset="0"/>
                <a:ea typeface="Times New Roman" panose="02020603050405020304" pitchFamily="18" charset="0"/>
              </a:rPr>
              <a:t> qua </a:t>
            </a:r>
            <a:r>
              <a:rPr lang="en-US" sz="2800" dirty="0" err="1">
                <a:effectLst/>
                <a:latin typeface="Muli Bold" panose="020B0604020202020204" charset="0"/>
                <a:ea typeface="Times New Roman" panose="02020603050405020304" pitchFamily="18" charset="0"/>
              </a:rPr>
              <a:t>ứng</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dụng</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hoặc</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mượn</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sách</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trực</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tiếp</a:t>
            </a:r>
            <a:r>
              <a:rPr lang="en-US" sz="2800" dirty="0">
                <a:latin typeface="Muli Bold" panose="020B0604020202020204" charset="0"/>
                <a:ea typeface="Times New Roman" panose="02020603050405020304" pitchFamily="18" charset="0"/>
              </a:rPr>
              <a:t>.</a:t>
            </a:r>
          </a:p>
          <a:p>
            <a:pPr marL="685800" indent="-228600" algn="just">
              <a:lnSpc>
                <a:spcPct val="150000"/>
              </a:lnSpc>
              <a:spcBef>
                <a:spcPts val="1200"/>
              </a:spcBef>
              <a:spcAft>
                <a:spcPts val="1200"/>
              </a:spcAft>
            </a:pPr>
            <a:r>
              <a:rPr lang="en-US" sz="2800" dirty="0">
                <a:effectLst/>
                <a:latin typeface="Muli Bold" panose="020B0604020202020204" charset="0"/>
                <a:ea typeface="Times New Roman" panose="02020603050405020304" pitchFamily="18" charset="0"/>
              </a:rPr>
              <a:t>O	</a:t>
            </a:r>
            <a:r>
              <a:rPr lang="en-US" sz="2800" dirty="0" err="1">
                <a:effectLst/>
                <a:latin typeface="Muli Bold" panose="020B0604020202020204" charset="0"/>
                <a:ea typeface="Times New Roman" panose="02020603050405020304" pitchFamily="18" charset="0"/>
              </a:rPr>
              <a:t>Được</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thông</a:t>
            </a:r>
            <a:r>
              <a:rPr lang="en-US" sz="2800" dirty="0">
                <a:effectLst/>
                <a:latin typeface="Muli Bold" panose="020B0604020202020204" charset="0"/>
                <a:ea typeface="Times New Roman" panose="02020603050405020304" pitchFamily="18" charset="0"/>
              </a:rPr>
              <a:t> tin </a:t>
            </a:r>
            <a:r>
              <a:rPr lang="en-US" sz="2800" dirty="0" err="1">
                <a:effectLst/>
                <a:latin typeface="Muli Bold" panose="020B0604020202020204" charset="0"/>
                <a:ea typeface="Times New Roman" panose="02020603050405020304" pitchFamily="18" charset="0"/>
              </a:rPr>
              <a:t>về</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các</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sự</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kiện</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tổ</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chức</a:t>
            </a:r>
            <a:r>
              <a:rPr lang="en-US" sz="2800" dirty="0">
                <a:effectLst/>
                <a:latin typeface="Muli Bold" panose="020B0604020202020204" charset="0"/>
                <a:ea typeface="Times New Roman" panose="02020603050405020304" pitchFamily="18" charset="0"/>
              </a:rPr>
              <a:t> ở </a:t>
            </a:r>
            <a:r>
              <a:rPr lang="en-US" sz="2800" dirty="0" err="1">
                <a:effectLst/>
                <a:latin typeface="Muli Bold" panose="020B0604020202020204" charset="0"/>
                <a:ea typeface="Times New Roman" panose="02020603050405020304" pitchFamily="18" charset="0"/>
              </a:rPr>
              <a:t>thư</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viện</a:t>
            </a:r>
            <a:r>
              <a:rPr lang="en-US" sz="2800" dirty="0">
                <a:effectLst/>
                <a:latin typeface="Muli Bold" panose="020B0604020202020204" charset="0"/>
                <a:ea typeface="Times New Roman" panose="02020603050405020304" pitchFamily="18" charset="0"/>
              </a:rPr>
              <a:t>.</a:t>
            </a:r>
            <a:endParaRPr lang="en-US" sz="2800" dirty="0">
              <a:effectLst/>
              <a:latin typeface="Muli Bold" panose="020B0604020202020204" charset="0"/>
              <a:ea typeface="Calibri" panose="020F0502020204030204" pitchFamily="34" charset="0"/>
            </a:endParaRPr>
          </a:p>
          <a:p>
            <a:pPr marL="685800" indent="-228600" algn="just">
              <a:lnSpc>
                <a:spcPct val="150000"/>
              </a:lnSpc>
              <a:spcBef>
                <a:spcPts val="1200"/>
              </a:spcBef>
              <a:spcAft>
                <a:spcPts val="1200"/>
              </a:spcAft>
            </a:pPr>
            <a:endParaRPr lang="en-US" sz="2800" dirty="0">
              <a:effectLst/>
              <a:latin typeface="Muli Bold" panose="020B0604020202020204" charset="0"/>
              <a:ea typeface="Calibri" panose="020F0502020204030204" pitchFamily="34" charset="0"/>
            </a:endParaRPr>
          </a:p>
          <a:p>
            <a:pPr marL="685800" indent="-228600" algn="just">
              <a:lnSpc>
                <a:spcPct val="150000"/>
              </a:lnSpc>
              <a:spcBef>
                <a:spcPts val="1200"/>
              </a:spcBef>
              <a:spcAft>
                <a:spcPts val="1200"/>
              </a:spcAft>
            </a:pPr>
            <a:endParaRPr lang="en-US" sz="2800" dirty="0">
              <a:effectLst/>
              <a:latin typeface="Muli Bold" panose="020B0604020202020204" charset="0"/>
              <a:ea typeface="Calibri" panose="020F0502020204030204" pitchFamily="34" charset="0"/>
            </a:endParaRPr>
          </a:p>
          <a:p>
            <a:pPr marL="685800" indent="-228600" algn="just">
              <a:lnSpc>
                <a:spcPct val="150000"/>
              </a:lnSpc>
              <a:spcBef>
                <a:spcPts val="1200"/>
              </a:spcBef>
              <a:spcAft>
                <a:spcPts val="1200"/>
              </a:spcAft>
            </a:pPr>
            <a:endParaRPr lang="en-US" sz="2800" u="none" strike="noStrike" dirty="0">
              <a:effectLst/>
              <a:latin typeface="Muli Bold" panose="020B0604020202020204" charset="0"/>
              <a:ea typeface="Calibri" panose="020F0502020204030204" pitchFamily="34" charset="0"/>
            </a:endParaRPr>
          </a:p>
        </p:txBody>
      </p:sp>
    </p:spTree>
    <p:extLst>
      <p:ext uri="{BB962C8B-B14F-4D97-AF65-F5344CB8AC3E}">
        <p14:creationId xmlns:p14="http://schemas.microsoft.com/office/powerpoint/2010/main" val="14755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dirty="0"/>
          </a:p>
        </p:txBody>
      </p:sp>
      <p:sp>
        <p:nvSpPr>
          <p:cNvPr id="8" name="Freeform 8"/>
          <p:cNvSpPr/>
          <p:nvPr/>
        </p:nvSpPr>
        <p:spPr>
          <a:xfrm>
            <a:off x="-2218246" y="7296334"/>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flipH="1">
            <a:off x="14972495" y="7296334"/>
            <a:ext cx="5533751" cy="1961966"/>
          </a:xfrm>
          <a:custGeom>
            <a:avLst/>
            <a:gdLst/>
            <a:ahLst/>
            <a:cxnLst/>
            <a:rect l="l" t="t" r="r" b="b"/>
            <a:pathLst>
              <a:path w="5533751" h="1961966">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1219294" y="2508347"/>
            <a:ext cx="15795020" cy="6749953"/>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grpSp>
        <p:nvGrpSpPr>
          <p:cNvPr id="5" name="Group 5"/>
          <p:cNvGrpSpPr/>
          <p:nvPr/>
        </p:nvGrpSpPr>
        <p:grpSpPr>
          <a:xfrm>
            <a:off x="1156691" y="407593"/>
            <a:ext cx="15795020" cy="1693161"/>
            <a:chOff x="0" y="0"/>
            <a:chExt cx="5762066" cy="1289585"/>
          </a:xfrm>
        </p:grpSpPr>
        <p:sp>
          <p:nvSpPr>
            <p:cNvPr id="6" name="Freeform 6"/>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sp>
      </p:grpSp>
      <p:sp>
        <p:nvSpPr>
          <p:cNvPr id="10" name="TextBox 10"/>
          <p:cNvSpPr txBox="1"/>
          <p:nvPr/>
        </p:nvSpPr>
        <p:spPr>
          <a:xfrm>
            <a:off x="2108056" y="417346"/>
            <a:ext cx="13892290" cy="1222707"/>
          </a:xfrm>
          <a:prstGeom prst="rect">
            <a:avLst/>
          </a:prstGeom>
        </p:spPr>
        <p:txBody>
          <a:bodyPr lIns="0" tIns="0" rIns="0" bIns="0" rtlCol="0" anchor="t">
            <a:spAutoFit/>
          </a:bodyPr>
          <a:lstStyle/>
          <a:p>
            <a:pPr marL="0" lvl="0" indent="0" algn="ctr">
              <a:lnSpc>
                <a:spcPts val="10800"/>
              </a:lnSpc>
              <a:spcBef>
                <a:spcPct val="0"/>
              </a:spcBef>
            </a:pPr>
            <a:r>
              <a:rPr lang="en-US" sz="6000" dirty="0">
                <a:solidFill>
                  <a:srgbClr val="003EA8"/>
                </a:solidFill>
                <a:latin typeface="Muli Bold"/>
              </a:rPr>
              <a:t>III. </a:t>
            </a:r>
            <a:r>
              <a:rPr lang="en-US" sz="6000" dirty="0" err="1">
                <a:solidFill>
                  <a:srgbClr val="003EA8"/>
                </a:solidFill>
                <a:latin typeface="Muli Bold"/>
              </a:rPr>
              <a:t>Mô</a:t>
            </a:r>
            <a:r>
              <a:rPr lang="en-US" sz="6000" dirty="0">
                <a:solidFill>
                  <a:srgbClr val="003EA8"/>
                </a:solidFill>
                <a:latin typeface="Muli Bold"/>
              </a:rPr>
              <a:t> </a:t>
            </a:r>
            <a:r>
              <a:rPr lang="en-US" sz="6000" dirty="0" err="1">
                <a:solidFill>
                  <a:srgbClr val="003EA8"/>
                </a:solidFill>
                <a:latin typeface="Muli Bold"/>
              </a:rPr>
              <a:t>tả</a:t>
            </a:r>
            <a:r>
              <a:rPr lang="en-US" sz="6000" dirty="0">
                <a:solidFill>
                  <a:srgbClr val="003EA8"/>
                </a:solidFill>
                <a:latin typeface="Muli Bold"/>
              </a:rPr>
              <a:t> </a:t>
            </a:r>
            <a:r>
              <a:rPr lang="en-US" sz="6000" dirty="0" err="1">
                <a:solidFill>
                  <a:srgbClr val="003EA8"/>
                </a:solidFill>
                <a:latin typeface="Muli Bold"/>
              </a:rPr>
              <a:t>bài</a:t>
            </a:r>
            <a:r>
              <a:rPr lang="en-US" sz="6000" dirty="0">
                <a:solidFill>
                  <a:srgbClr val="003EA8"/>
                </a:solidFill>
                <a:latin typeface="Muli Bold"/>
              </a:rPr>
              <a:t> </a:t>
            </a:r>
            <a:r>
              <a:rPr lang="en-US" sz="6000" dirty="0" err="1">
                <a:solidFill>
                  <a:srgbClr val="003EA8"/>
                </a:solidFill>
                <a:latin typeface="Muli Bold"/>
              </a:rPr>
              <a:t>toán</a:t>
            </a:r>
            <a:endParaRPr lang="en-US" sz="6000" dirty="0">
              <a:solidFill>
                <a:srgbClr val="003EA8"/>
              </a:solidFill>
              <a:latin typeface="Muli Bold"/>
            </a:endParaRPr>
          </a:p>
        </p:txBody>
      </p:sp>
      <p:grpSp>
        <p:nvGrpSpPr>
          <p:cNvPr id="11" name="Group 11"/>
          <p:cNvGrpSpPr/>
          <p:nvPr/>
        </p:nvGrpSpPr>
        <p:grpSpPr>
          <a:xfrm>
            <a:off x="7374448" y="9044945"/>
            <a:ext cx="3539104" cy="617207"/>
            <a:chOff x="0" y="0"/>
            <a:chExt cx="4718805" cy="822943"/>
          </a:xfrm>
        </p:grpSpPr>
        <p:grpSp>
          <p:nvGrpSpPr>
            <p:cNvPr id="12" name="Group 12"/>
            <p:cNvGrpSpPr/>
            <p:nvPr/>
          </p:nvGrpSpPr>
          <p:grpSpPr>
            <a:xfrm>
              <a:off x="0" y="0"/>
              <a:ext cx="4718805" cy="822943"/>
              <a:chOff x="0" y="0"/>
              <a:chExt cx="1291075" cy="225159"/>
            </a:xfrm>
          </p:grpSpPr>
          <p:sp>
            <p:nvSpPr>
              <p:cNvPr id="13" name="Freeform 13"/>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dirty="0"/>
              </a:p>
            </p:txBody>
          </p:sp>
        </p:grpSp>
        <p:sp>
          <p:nvSpPr>
            <p:cNvPr id="14" name="TextBox 14"/>
            <p:cNvSpPr txBox="1"/>
            <p:nvPr/>
          </p:nvSpPr>
          <p:spPr>
            <a:xfrm>
              <a:off x="307158" y="226475"/>
              <a:ext cx="4104490" cy="408093"/>
            </a:xfrm>
            <a:prstGeom prst="rect">
              <a:avLst/>
            </a:prstGeom>
          </p:spPr>
          <p:txBody>
            <a:bodyPr lIns="0" tIns="0" rIns="0" bIns="0" rtlCol="0" anchor="t">
              <a:spAutoFit/>
            </a:bodyPr>
            <a:lstStyle/>
            <a:p>
              <a:pPr algn="ctr">
                <a:lnSpc>
                  <a:spcPts val="2554"/>
                </a:lnSpc>
              </a:pPr>
              <a:endParaRPr lang="en-US" sz="1824" u="sng" dirty="0">
                <a:solidFill>
                  <a:srgbClr val="003EA8"/>
                </a:solidFill>
                <a:latin typeface="Cabin"/>
                <a:hlinkClick r:id="rId5" action="ppaction://hlinksldjump"/>
              </a:endParaRPr>
            </a:p>
          </p:txBody>
        </p:sp>
      </p:grpSp>
      <p:sp>
        <p:nvSpPr>
          <p:cNvPr id="15" name="Freeform 15"/>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TextBox 19">
            <a:extLst>
              <a:ext uri="{FF2B5EF4-FFF2-40B4-BE49-F238E27FC236}">
                <a16:creationId xmlns:a16="http://schemas.microsoft.com/office/drawing/2014/main" id="{F0C72719-39A9-6643-F2FF-5DFDD5D76B2E}"/>
              </a:ext>
            </a:extLst>
          </p:cNvPr>
          <p:cNvSpPr txBox="1"/>
          <p:nvPr/>
        </p:nvSpPr>
        <p:spPr>
          <a:xfrm>
            <a:off x="1795027" y="2626239"/>
            <a:ext cx="15033114" cy="3607334"/>
          </a:xfrm>
          <a:prstGeom prst="rect">
            <a:avLst/>
          </a:prstGeom>
          <a:noFill/>
        </p:spPr>
        <p:txBody>
          <a:bodyPr wrap="square">
            <a:spAutoFit/>
          </a:bodyPr>
          <a:lstStyle/>
          <a:p>
            <a:pPr marL="342900" lvl="0" indent="-342900" algn="just">
              <a:lnSpc>
                <a:spcPct val="150000"/>
              </a:lnSpc>
              <a:spcBef>
                <a:spcPts val="1200"/>
              </a:spcBef>
              <a:spcAft>
                <a:spcPts val="800"/>
              </a:spcAft>
              <a:buFont typeface="Arial" panose="020B0604020202020204" pitchFamily="34" charset="0"/>
              <a:buChar char="●"/>
            </a:pPr>
            <a:r>
              <a:rPr lang="en-US" sz="2800" u="none" strike="noStrike" dirty="0" err="1">
                <a:effectLst/>
                <a:latin typeface="Muli Bold" panose="020B0604020202020204" charset="0"/>
                <a:ea typeface="Times New Roman" panose="02020603050405020304" pitchFamily="18" charset="0"/>
              </a:rPr>
              <a:t>Đối</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với</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thủ</a:t>
            </a:r>
            <a:r>
              <a:rPr lang="en-US" sz="2800" u="none" strike="noStrike" dirty="0">
                <a:effectLst/>
                <a:latin typeface="Muli Bold" panose="020B0604020202020204" charset="0"/>
                <a:ea typeface="Times New Roman" panose="02020603050405020304" pitchFamily="18" charset="0"/>
              </a:rPr>
              <a:t> </a:t>
            </a:r>
            <a:r>
              <a:rPr lang="en-US" sz="2800" u="none" strike="noStrike" dirty="0" err="1">
                <a:effectLst/>
                <a:latin typeface="Muli Bold" panose="020B0604020202020204" charset="0"/>
                <a:ea typeface="Times New Roman" panose="02020603050405020304" pitchFamily="18" charset="0"/>
              </a:rPr>
              <a:t>thư</a:t>
            </a:r>
            <a:r>
              <a:rPr lang="en-US" sz="2800" u="none" strike="noStrike" dirty="0">
                <a:effectLst/>
                <a:latin typeface="Muli Bold" panose="020B0604020202020204" charset="0"/>
                <a:ea typeface="Times New Roman" panose="02020603050405020304" pitchFamily="18" charset="0"/>
              </a:rPr>
              <a:t>:</a:t>
            </a:r>
          </a:p>
          <a:p>
            <a:pPr lvl="1" algn="just">
              <a:lnSpc>
                <a:spcPct val="150000"/>
              </a:lnSpc>
              <a:spcBef>
                <a:spcPts val="1200"/>
              </a:spcBef>
              <a:spcAft>
                <a:spcPts val="800"/>
              </a:spcAft>
            </a:pPr>
            <a:r>
              <a:rPr lang="en-US" sz="2800" dirty="0">
                <a:effectLst/>
                <a:latin typeface="Muli Bold" panose="020B0604020202020204" charset="0"/>
                <a:ea typeface="Times New Roman" panose="02020603050405020304" pitchFamily="18" charset="0"/>
              </a:rPr>
              <a:t>O	</a:t>
            </a:r>
            <a:r>
              <a:rPr lang="en-US" sz="2800" dirty="0" err="1">
                <a:effectLst/>
                <a:latin typeface="Muli Bold" panose="020B0604020202020204" charset="0"/>
                <a:ea typeface="Times New Roman" panose="02020603050405020304" pitchFamily="18" charset="0"/>
              </a:rPr>
              <a:t>Đăng</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nhập</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ứng</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dụng</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bằng</a:t>
            </a:r>
            <a:r>
              <a:rPr lang="en-US" sz="2800" dirty="0">
                <a:effectLst/>
                <a:latin typeface="Muli Bold" panose="020B0604020202020204" charset="0"/>
                <a:ea typeface="Times New Roman" panose="02020603050405020304" pitchFamily="18" charset="0"/>
              </a:rPr>
              <a:t> email do </a:t>
            </a:r>
            <a:r>
              <a:rPr lang="en-US" sz="2800" dirty="0" err="1">
                <a:effectLst/>
                <a:latin typeface="Muli Bold" panose="020B0604020202020204" charset="0"/>
                <a:ea typeface="Times New Roman" panose="02020603050405020304" pitchFamily="18" charset="0"/>
              </a:rPr>
              <a:t>nhà</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trường</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cung</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cấp</a:t>
            </a:r>
            <a:r>
              <a:rPr lang="en-US" sz="2800" dirty="0">
                <a:effectLst/>
                <a:latin typeface="Muli Bold" panose="020B0604020202020204" charset="0"/>
                <a:ea typeface="Times New Roman" panose="02020603050405020304" pitchFamily="18" charset="0"/>
              </a:rPr>
              <a:t>.</a:t>
            </a:r>
            <a:endParaRPr lang="en-US" sz="2800" u="none" strike="noStrike" dirty="0">
              <a:effectLst/>
              <a:latin typeface="Muli Bold" panose="020B0604020202020204" charset="0"/>
              <a:ea typeface="Calibri" panose="020F0502020204030204" pitchFamily="34" charset="0"/>
            </a:endParaRPr>
          </a:p>
          <a:p>
            <a:pPr lvl="1" algn="just">
              <a:lnSpc>
                <a:spcPct val="150000"/>
              </a:lnSpc>
            </a:pPr>
            <a:r>
              <a:rPr lang="en-US" sz="2800" dirty="0">
                <a:effectLst/>
                <a:latin typeface="Muli Bold" panose="020B0604020202020204" charset="0"/>
                <a:ea typeface="Times New Roman" panose="02020603050405020304" pitchFamily="18" charset="0"/>
              </a:rPr>
              <a:t>O	</a:t>
            </a:r>
            <a:r>
              <a:rPr lang="en-US" sz="2800" dirty="0" err="1">
                <a:latin typeface="Muli Bold" panose="020B0604020202020204" charset="0"/>
                <a:ea typeface="Times New Roman" panose="02020603050405020304" pitchFamily="18" charset="0"/>
              </a:rPr>
              <a:t>Đ</a:t>
            </a:r>
            <a:r>
              <a:rPr lang="en-US" sz="2800" dirty="0" err="1">
                <a:effectLst/>
                <a:latin typeface="Muli Bold" panose="020B0604020202020204" charset="0"/>
                <a:ea typeface="Times New Roman" panose="02020603050405020304" pitchFamily="18" charset="0"/>
              </a:rPr>
              <a:t>ưa</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sách</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cho</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sinh</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viên</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tại</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quầy</a:t>
            </a:r>
            <a:r>
              <a:rPr lang="en-US" sz="2800" dirty="0">
                <a:effectLst/>
                <a:latin typeface="Muli Bold" panose="020B0604020202020204" charset="0"/>
                <a:ea typeface="Times New Roman" panose="02020603050405020304" pitchFamily="18" charset="0"/>
              </a:rPr>
              <a:t>.</a:t>
            </a:r>
            <a:endParaRPr lang="en-US" sz="2800" dirty="0">
              <a:effectLst/>
              <a:latin typeface="Muli Bold" panose="020B0604020202020204" charset="0"/>
              <a:ea typeface="Calibri" panose="020F0502020204030204" pitchFamily="34" charset="0"/>
            </a:endParaRPr>
          </a:p>
          <a:p>
            <a:pPr lvl="1" algn="just">
              <a:lnSpc>
                <a:spcPct val="150000"/>
              </a:lnSpc>
            </a:pPr>
            <a:r>
              <a:rPr lang="en-US" sz="2800" dirty="0">
                <a:effectLst/>
                <a:latin typeface="Muli Bold" panose="020B0604020202020204" charset="0"/>
                <a:ea typeface="Times New Roman" panose="02020603050405020304" pitchFamily="18" charset="0"/>
              </a:rPr>
              <a:t>O 	</a:t>
            </a:r>
            <a:r>
              <a:rPr lang="en-US" sz="2800" dirty="0" err="1">
                <a:effectLst/>
                <a:latin typeface="Muli Bold" panose="020B0604020202020204" charset="0"/>
                <a:ea typeface="Times New Roman" panose="02020603050405020304" pitchFamily="18" charset="0"/>
              </a:rPr>
              <a:t>Xử</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lý</a:t>
            </a:r>
            <a:r>
              <a:rPr lang="en-US" sz="2800" dirty="0">
                <a:effectLst/>
                <a:latin typeface="Muli Bold" panose="020B0604020202020204" charset="0"/>
                <a:ea typeface="Times New Roman" panose="02020603050405020304" pitchFamily="18" charset="0"/>
              </a:rPr>
              <a:t> vi </a:t>
            </a:r>
            <a:r>
              <a:rPr lang="en-US" sz="2800" dirty="0" err="1">
                <a:effectLst/>
                <a:latin typeface="Muli Bold" panose="020B0604020202020204" charset="0"/>
                <a:ea typeface="Times New Roman" panose="02020603050405020304" pitchFamily="18" charset="0"/>
              </a:rPr>
              <a:t>phạm</a:t>
            </a:r>
            <a:endParaRPr lang="en-US" sz="2800" dirty="0">
              <a:effectLst/>
              <a:latin typeface="Muli Bold" panose="020B0604020202020204" charset="0"/>
              <a:ea typeface="Calibri" panose="020F0502020204030204" pitchFamily="34" charset="0"/>
            </a:endParaRPr>
          </a:p>
          <a:p>
            <a:pPr lvl="1" algn="just">
              <a:lnSpc>
                <a:spcPct val="150000"/>
              </a:lnSpc>
              <a:spcAft>
                <a:spcPts val="800"/>
              </a:spcAft>
            </a:pPr>
            <a:r>
              <a:rPr lang="en-US" sz="2800" dirty="0">
                <a:effectLst/>
                <a:latin typeface="Muli Bold" panose="020B0604020202020204" charset="0"/>
                <a:ea typeface="Times New Roman" panose="02020603050405020304" pitchFamily="18" charset="0"/>
              </a:rPr>
              <a:t>O 	</a:t>
            </a:r>
            <a:r>
              <a:rPr lang="en-US" sz="2800" dirty="0" err="1">
                <a:effectLst/>
                <a:latin typeface="Muli Bold" panose="020B0604020202020204" charset="0"/>
                <a:ea typeface="Times New Roman" panose="02020603050405020304" pitchFamily="18" charset="0"/>
              </a:rPr>
              <a:t>Xem</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lịch</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làm</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việc</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của</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bản</a:t>
            </a:r>
            <a:r>
              <a:rPr lang="en-US" sz="2800" dirty="0">
                <a:effectLst/>
                <a:latin typeface="Muli Bold" panose="020B0604020202020204" charset="0"/>
                <a:ea typeface="Times New Roman" panose="02020603050405020304" pitchFamily="18" charset="0"/>
              </a:rPr>
              <a:t> </a:t>
            </a:r>
            <a:r>
              <a:rPr lang="en-US" sz="2800" dirty="0" err="1">
                <a:effectLst/>
                <a:latin typeface="Muli Bold" panose="020B0604020202020204" charset="0"/>
                <a:ea typeface="Times New Roman" panose="02020603050405020304" pitchFamily="18" charset="0"/>
              </a:rPr>
              <a:t>thân</a:t>
            </a:r>
            <a:endParaRPr lang="en-US" sz="2800" dirty="0">
              <a:effectLst/>
              <a:latin typeface="Muli Bold" panose="020B0604020202020204" charset="0"/>
              <a:ea typeface="Calibri" panose="020F0502020204030204" pitchFamily="34" charset="0"/>
            </a:endParaRPr>
          </a:p>
        </p:txBody>
      </p:sp>
    </p:spTree>
    <p:extLst>
      <p:ext uri="{BB962C8B-B14F-4D97-AF65-F5344CB8AC3E}">
        <p14:creationId xmlns:p14="http://schemas.microsoft.com/office/powerpoint/2010/main" val="66170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EA99DE2F1668E54FAE71A8C3861AFA23" ma:contentTypeVersion="10" ma:contentTypeDescription="Tạo tài liệu mới." ma:contentTypeScope="" ma:versionID="09a8cb0c8b25fc39a9ef98f58bf714b6">
  <xsd:schema xmlns:xsd="http://www.w3.org/2001/XMLSchema" xmlns:xs="http://www.w3.org/2001/XMLSchema" xmlns:p="http://schemas.microsoft.com/office/2006/metadata/properties" xmlns:ns2="b4590844-c453-4f3c-893f-90a8a2bed189" targetNamespace="http://schemas.microsoft.com/office/2006/metadata/properties" ma:root="true" ma:fieldsID="5c3601f0ab676f1364d6faaf2d085be6" ns2:_="">
    <xsd:import namespace="b4590844-c453-4f3c-893f-90a8a2bed18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590844-c453-4f3c-893f-90a8a2bed1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hẻ Hình ảnh"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4590844-c453-4f3c-893f-90a8a2bed18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3D0DA6C-E824-4D2D-9A67-1351F466DBC3}"/>
</file>

<file path=customXml/itemProps2.xml><?xml version="1.0" encoding="utf-8"?>
<ds:datastoreItem xmlns:ds="http://schemas.openxmlformats.org/officeDocument/2006/customXml" ds:itemID="{3EA6CD79-9F9A-4310-8668-45081735350D}"/>
</file>

<file path=customXml/itemProps3.xml><?xml version="1.0" encoding="utf-8"?>
<ds:datastoreItem xmlns:ds="http://schemas.openxmlformats.org/officeDocument/2006/customXml" ds:itemID="{5960E16E-A209-48DC-80EE-B7AC84AF9B1A}"/>
</file>

<file path=docProps/app.xml><?xml version="1.0" encoding="utf-8"?>
<Properties xmlns="http://schemas.openxmlformats.org/officeDocument/2006/extended-properties" xmlns:vt="http://schemas.openxmlformats.org/officeDocument/2006/docPropsVTypes">
  <TotalTime>2325</TotalTime>
  <Words>4826</Words>
  <Application>Microsoft Office PowerPoint</Application>
  <PresentationFormat>Custom</PresentationFormat>
  <Paragraphs>566</Paragraphs>
  <Slides>35</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Muli Bold</vt:lpstr>
      <vt:lpstr>Cabin</vt:lpstr>
      <vt:lpstr>Symbol</vt:lpstr>
      <vt:lpstr>Times New Roman</vt:lpstr>
      <vt:lpstr>Courier New</vt:lpstr>
      <vt:lpstr>Arial</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Đình Hà</cp:lastModifiedBy>
  <cp:revision>10</cp:revision>
  <dcterms:created xsi:type="dcterms:W3CDTF">2006-08-16T00:00:00Z</dcterms:created>
  <dcterms:modified xsi:type="dcterms:W3CDTF">2024-07-09T14:24:31Z</dcterms:modified>
  <dc:identifier>DAGH02kpb90</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0x010100EA99DE2F1668E54FAE71A8C3861AFA23</vt:lpwstr>
  </property>
</Properties>
</file>