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  <p:sldMasterId id="2147483790" r:id="rId2"/>
    <p:sldMasterId id="2147483810" r:id="rId3"/>
    <p:sldMasterId id="2147483886" r:id="rId4"/>
  </p:sldMasterIdLst>
  <p:notesMasterIdLst>
    <p:notesMasterId r:id="rId27"/>
  </p:notesMasterIdLst>
  <p:sldIdLst>
    <p:sldId id="267" r:id="rId5"/>
    <p:sldId id="256" r:id="rId6"/>
    <p:sldId id="257" r:id="rId7"/>
    <p:sldId id="258" r:id="rId8"/>
    <p:sldId id="259" r:id="rId9"/>
    <p:sldId id="268" r:id="rId10"/>
    <p:sldId id="269" r:id="rId11"/>
    <p:sldId id="260" r:id="rId12"/>
    <p:sldId id="270" r:id="rId13"/>
    <p:sldId id="261" r:id="rId14"/>
    <p:sldId id="262" r:id="rId15"/>
    <p:sldId id="271" r:id="rId16"/>
    <p:sldId id="277" r:id="rId17"/>
    <p:sldId id="263" r:id="rId18"/>
    <p:sldId id="272" r:id="rId19"/>
    <p:sldId id="264" r:id="rId20"/>
    <p:sldId id="265" r:id="rId21"/>
    <p:sldId id="266" r:id="rId22"/>
    <p:sldId id="275" r:id="rId23"/>
    <p:sldId id="273" r:id="rId24"/>
    <p:sldId id="274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4708"/>
  </p:normalViewPr>
  <p:slideViewPr>
    <p:cSldViewPr snapToGrid="0">
      <p:cViewPr>
        <p:scale>
          <a:sx n="100" d="100"/>
          <a:sy n="100" d="100"/>
        </p:scale>
        <p:origin x="143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AFD91-B659-EB41-92AC-5DDC44DC38F1}" type="datetimeFigureOut">
              <a:rPr lang="en-VN" smtClean="0"/>
              <a:t>10/9/25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7C544-962E-F041-908B-AA7A67D0ED1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762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6942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4F8F920-2344-4B56-8732-344A40AEF5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35978" y="1288869"/>
            <a:ext cx="4423955" cy="2499360"/>
          </a:xfrm>
          <a:custGeom>
            <a:avLst/>
            <a:gdLst>
              <a:gd name="connsiteX0" fmla="*/ 0 w 4423955"/>
              <a:gd name="connsiteY0" fmla="*/ 0 h 2499360"/>
              <a:gd name="connsiteX1" fmla="*/ 4423955 w 4423955"/>
              <a:gd name="connsiteY1" fmla="*/ 0 h 2499360"/>
              <a:gd name="connsiteX2" fmla="*/ 4423955 w 4423955"/>
              <a:gd name="connsiteY2" fmla="*/ 2499360 h 2499360"/>
              <a:gd name="connsiteX3" fmla="*/ 0 w 4423955"/>
              <a:gd name="connsiteY3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955" h="2499360">
                <a:moveTo>
                  <a:pt x="0" y="0"/>
                </a:moveTo>
                <a:lnTo>
                  <a:pt x="4423955" y="0"/>
                </a:lnTo>
                <a:lnTo>
                  <a:pt x="4423955" y="2499360"/>
                </a:lnTo>
                <a:lnTo>
                  <a:pt x="0" y="24993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209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19950F4E-DC35-47C0-AF03-10B1738755F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6187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594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84">
            <a:extLst>
              <a:ext uri="{FF2B5EF4-FFF2-40B4-BE49-F238E27FC236}">
                <a16:creationId xmlns:a16="http://schemas.microsoft.com/office/drawing/2014/main" id="{7AAB1A6E-70AD-42B8-995C-8A7A6F5FA968}"/>
              </a:ext>
            </a:extLst>
          </p:cNvPr>
          <p:cNvSpPr/>
          <p:nvPr userDrawn="1"/>
        </p:nvSpPr>
        <p:spPr>
          <a:xfrm>
            <a:off x="3657374" y="5481089"/>
            <a:ext cx="9765326" cy="481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93C13-ED17-47F5-968E-47C8E3F33E65}"/>
              </a:ext>
            </a:extLst>
          </p:cNvPr>
          <p:cNvSpPr/>
          <p:nvPr userDrawn="1"/>
        </p:nvSpPr>
        <p:spPr>
          <a:xfrm>
            <a:off x="8031192" y="0"/>
            <a:ext cx="4160808" cy="50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175E70-9D23-4CF2-B9A2-B9CAF147D2C7}"/>
              </a:ext>
            </a:extLst>
          </p:cNvPr>
          <p:cNvGrpSpPr/>
          <p:nvPr userDrawn="1"/>
        </p:nvGrpSpPr>
        <p:grpSpPr>
          <a:xfrm>
            <a:off x="5070224" y="2165229"/>
            <a:ext cx="6484347" cy="3562709"/>
            <a:chOff x="-548507" y="477868"/>
            <a:chExt cx="11570449" cy="6357177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BF1D3A03-C473-4DFE-B639-58283FED2D3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D2A69ED7-0178-4BF4-BDC3-BDB7364CB27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ED5B5F1A-8C05-4B85-99CD-05E6560DB9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7D825F2A-D1EE-42D4-85F8-B967B3D0705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2F72EE9C-0AAF-4E57-A1F9-8BA73E6D023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06BA8559-C531-4DFE-A1F6-DFC7FDDD239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4">
                <a:extLst>
                  <a:ext uri="{FF2B5EF4-FFF2-40B4-BE49-F238E27FC236}">
                    <a16:creationId xmlns:a16="http://schemas.microsoft.com/office/drawing/2014/main" id="{6F0A0FA0-4DB8-4CCF-B7C4-C45D5C856B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5">
                <a:extLst>
                  <a:ext uri="{FF2B5EF4-FFF2-40B4-BE49-F238E27FC236}">
                    <a16:creationId xmlns:a16="http://schemas.microsoft.com/office/drawing/2014/main" id="{768628CF-53A4-4220-9A4E-38A67AEEF6F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9CC4CFF0-C8D4-4701-BCC1-127782BB103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2">
                <a:extLst>
                  <a:ext uri="{FF2B5EF4-FFF2-40B4-BE49-F238E27FC236}">
                    <a16:creationId xmlns:a16="http://schemas.microsoft.com/office/drawing/2014/main" id="{C9B20E79-B78C-4B0E-AB2A-3C3CF7D8B9E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3">
                <a:extLst>
                  <a:ext uri="{FF2B5EF4-FFF2-40B4-BE49-F238E27FC236}">
                    <a16:creationId xmlns:a16="http://schemas.microsoft.com/office/drawing/2014/main" id="{C9637DFE-D49E-4B60-A6B2-4A7AD2B238D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2163A538-743B-42EE-BD52-CD060CCBCC1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3048F72C-414C-49B1-9BF2-E35C25D02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20884" y="2342075"/>
            <a:ext cx="477566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:a16="http://schemas.microsoft.com/office/drawing/2014/main" id="{F2534BEC-DD80-4A25-9476-43EA4EDF2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672860"/>
            <a:ext cx="4160809" cy="199270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992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3556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A9686A-3F53-4613-8C62-16C0DCDDBD45}"/>
              </a:ext>
            </a:extLst>
          </p:cNvPr>
          <p:cNvSpPr/>
          <p:nvPr userDrawn="1"/>
        </p:nvSpPr>
        <p:spPr>
          <a:xfrm>
            <a:off x="3786996" y="1397480"/>
            <a:ext cx="7142672" cy="406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515CB0D-1B6C-4DFA-B150-C1C7D61A8C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58000" y="1990185"/>
            <a:ext cx="533400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17F44E-7F02-4D1D-A60C-44734796D43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674477" y="1990185"/>
            <a:ext cx="2975825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748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56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BEEC00-0007-44FF-9EF0-3340274CD29F}"/>
              </a:ext>
            </a:extLst>
          </p:cNvPr>
          <p:cNvSpPr/>
          <p:nvPr userDrawn="1"/>
        </p:nvSpPr>
        <p:spPr>
          <a:xfrm>
            <a:off x="0" y="0"/>
            <a:ext cx="7039155" cy="3640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B9C75F8-627C-444D-B7CC-9520AC29BD9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43912" y="558205"/>
            <a:ext cx="4487992" cy="2510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81E23-EDEA-4D74-AFFC-5BF9369F7B7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423925" y="546208"/>
            <a:ext cx="3168352" cy="5771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391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1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CD8860-A141-4FF5-897D-FF88A5357813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996717-40BD-44EC-8520-312BBE2CA31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543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419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39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7318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848202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43251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7BA7-EC63-BEB9-4D5F-0DA424B56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19056-60F1-45F7-5EF6-81CDE5503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11ED4-6D59-C70B-9037-758F5523D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C47F2-53AC-404E-BD95-402263C72C5D}" type="datetime1">
              <a:rPr lang="en-US" smtClean="0"/>
              <a:t>9/10/25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27FA-D74F-A3E2-AB95-2AEDC401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A2613-4428-2BDD-732B-743D02CD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90958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2161-0B76-DC76-572C-FAB4BE73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C96E-29EE-F690-DCE4-15ABFFD8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A7793-CF07-F0F4-6407-B7876478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0A86-76A3-2844-90FC-F2E92B1E50F4}" type="datetime1">
              <a:rPr lang="en-US" smtClean="0"/>
              <a:t>9/10/25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B29D3-CE53-0DAF-1199-1F17E43F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3D162-AD81-FBEE-774E-71151EF9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38903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7789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7D985-BF08-EF45-84DF-E56383E32C17}" type="datetime1">
              <a:rPr lang="en-US" smtClean="0"/>
              <a:t>9/10/25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116335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CD039-4CB1-AD44-829B-788AF5FBEF0C}" type="datetime1">
              <a:rPr lang="en-US" smtClean="0"/>
              <a:t>9/10/25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52518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D869-CAB6-6247-8218-59508751ADD4}" type="datetime1">
              <a:rPr lang="en-US" smtClean="0"/>
              <a:t>9/10/25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972F2-F9F5-3641-AE36-14DE3D5CBB0A}" type="datetime1">
              <a:rPr lang="en-US" smtClean="0"/>
              <a:t>9/10/25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8739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9CFC-C809-A646-9737-1FD7DB25463F}" type="datetime1">
              <a:rPr lang="en-US" smtClean="0"/>
              <a:t>9/10/25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545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65B78-7C28-DC4E-8750-7FDE31564B60}" type="datetime1">
              <a:rPr lang="en-US" smtClean="0"/>
              <a:t>9/10/25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6DD36-F3C1-9449-97D5-816D0E9E05AB}" type="datetime1">
              <a:rPr lang="en-US" smtClean="0"/>
              <a:t>9/10/25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425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31BB-CEA8-7E43-9E08-C9FE8511E6D7}" type="datetime1">
              <a:rPr lang="en-US" smtClean="0"/>
              <a:t>9/10/25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15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B757-6FAE-7A4B-ADC4-D04E54EEB453}" type="datetime1">
              <a:rPr lang="en-US" smtClean="0"/>
              <a:t>9/10/25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043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6E98-CB16-8D46-92E3-39BBFC0FE450}" type="datetime1">
              <a:rPr lang="en-US" smtClean="0"/>
              <a:t>9/10/25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41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E25CC-94DB-8545-AF2E-18C6FFE38938}" type="datetime1">
              <a:rPr lang="en-US" smtClean="0"/>
              <a:t>9/10/25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584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E67B-A528-1F4B-BADA-252EFE7411BE}" type="datetime1">
              <a:rPr lang="en-US" smtClean="0"/>
              <a:t>9/10/25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2781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F03B-ABAC-BD44-920E-C05B7650501E}" type="datetime1">
              <a:rPr lang="en-US" smtClean="0"/>
              <a:t>9/10/25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62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B99D-72FE-8848-AAA0-6E33054494C1}" type="datetime1">
              <a:rPr lang="en-US" smtClean="0"/>
              <a:t>9/10/25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392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4CC5-6F4D-184B-B597-71E3362CEC82}" type="datetime1">
              <a:rPr lang="en-US" smtClean="0"/>
              <a:t>9/10/25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165393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F2B3-EF8A-CD46-91D0-F63A951F0203}" type="datetime1">
              <a:rPr lang="en-US" smtClean="0"/>
              <a:t>9/10/25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831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7F91-6184-8D49-BBCB-FE81A4BC18A6}" type="datetime1">
              <a:rPr lang="en-US" smtClean="0"/>
              <a:t>9/10/25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682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1304C-2801-2449-AA74-7A51AD242070}" type="datetime1">
              <a:rPr lang="en-US" smtClean="0"/>
              <a:t>9/10/25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70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4014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522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75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BA340E-4C4B-4B9A-AAEF-568BF36C2F8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554498" y="0"/>
            <a:ext cx="36375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EB244D-023E-4F95-A10F-B6B2D52E1F5B}"/>
              </a:ext>
            </a:extLst>
          </p:cNvPr>
          <p:cNvSpPr/>
          <p:nvPr userDrawn="1"/>
        </p:nvSpPr>
        <p:spPr>
          <a:xfrm>
            <a:off x="4916997" y="0"/>
            <a:ext cx="3637501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A2D85108-6C4A-4EF2-85C9-A0A45E0544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31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63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70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  <p:sldLayoutId id="2147483804" r:id="rId14"/>
    <p:sldLayoutId id="2147483805" r:id="rId15"/>
    <p:sldLayoutId id="2147483806" r:id="rId16"/>
    <p:sldLayoutId id="2147483807" r:id="rId17"/>
    <p:sldLayoutId id="2147483808" r:id="rId18"/>
    <p:sldLayoutId id="2147483809" r:id="rId19"/>
    <p:sldLayoutId id="2147483848" r:id="rId20"/>
    <p:sldLayoutId id="2147483849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686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F8B46-E7A1-0440-8D1F-3957C1C79265}" type="datetime1">
              <a:rPr lang="en-US" smtClean="0"/>
              <a:t>9/10/25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AF00-0940-075B-4B96-560AD9228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vi-VN" sz="3600" dirty="0"/>
              <a:t>Tên đề tài: </a:t>
            </a:r>
            <a:r>
              <a:rPr lang="vi-VN" sz="3600" b="1" dirty="0"/>
              <a:t>Phát hiện bất thường trong máy móc công nghiệp sử dụng các thuật toán máy học</a:t>
            </a:r>
            <a:br>
              <a:rPr lang="vi-VN" sz="3600" b="1" dirty="0"/>
            </a:b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72F93-AFC2-97B5-B663-24E879573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vi-VN" sz="2800" b="1" dirty="0"/>
          </a:p>
          <a:p>
            <a:endParaRPr lang="vi-VN" sz="2800" dirty="0"/>
          </a:p>
          <a:p>
            <a:r>
              <a:rPr lang="vi-VN" sz="2800" dirty="0"/>
              <a:t>Họ tên học viên: Lê Thanh Dũng</a:t>
            </a:r>
          </a:p>
          <a:p>
            <a:r>
              <a:rPr lang="vi-VN" sz="2800" dirty="0"/>
              <a:t>Người hướng dẫn: TS. Võ Nguyễn Lê Duy</a:t>
            </a:r>
          </a:p>
          <a:p>
            <a:r>
              <a:rPr lang="vi-VN" sz="2800" dirty="0"/>
              <a:t>Tháng 9/2025</a:t>
            </a:r>
          </a:p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9488E-D38F-D5D2-CFAF-232D67D8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4319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F0CB-392C-688A-B055-B9D883A9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Quy trình phát hiện bất thường</a:t>
            </a:r>
            <a:br>
              <a:rPr lang="vi-VN" b="1" dirty="0"/>
            </a:b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AE514-DDE7-7052-B4BE-66EBA6EB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Thu thập dữ liệu.</a:t>
            </a:r>
          </a:p>
          <a:p>
            <a:r>
              <a:rPr lang="vi-VN" dirty="0"/>
              <a:t>Tiền xử lý (làm sạch, chuẩn hóa, trích đặc trưng).</a:t>
            </a:r>
          </a:p>
          <a:p>
            <a:r>
              <a:rPr lang="vi-VN" dirty="0"/>
              <a:t>Huấn luyện mô hình.</a:t>
            </a:r>
          </a:p>
          <a:p>
            <a:r>
              <a:rPr lang="vi-VN" dirty="0"/>
              <a:t>Phát hiện &amp; đánh dấu bất thường.</a:t>
            </a:r>
          </a:p>
          <a:p>
            <a:r>
              <a:rPr lang="vi-VN" dirty="0"/>
              <a:t>Cảnh báo &amp; đề xuất bảo trì.</a:t>
            </a:r>
          </a:p>
          <a:p>
            <a:pPr marL="0" indent="0">
              <a:buNone/>
            </a:pP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F1B01-CE67-7186-DEB2-AA501642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1456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2DF0-747B-5610-D92F-64B06538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F18-3B90-E2CA-461A-33B43650F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vi-VN" sz="2400" b="1" dirty="0"/>
              <a:t>Dữ liệu</a:t>
            </a:r>
            <a:r>
              <a:rPr lang="vi-VN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/>
              <a:t>6.000 bản ghi, 67 đặc trưng.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400" dirty="0"/>
              <a:t>Máy bơm, máy nén khí.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1" dirty="0"/>
              <a:t>Tiền xử lý</a:t>
            </a:r>
            <a:r>
              <a:rPr lang="vi-VN" sz="2400" dirty="0"/>
              <a:t>: làm sạch, normalization, sliding window.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1" dirty="0"/>
              <a:t>Công cụ</a:t>
            </a:r>
            <a:r>
              <a:rPr lang="vi-VN" sz="2400" dirty="0"/>
              <a:t>: Python, InfluxDB, MQTT, giao diện web.</a:t>
            </a:r>
          </a:p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541FF-C0ED-1E7E-A28F-4B1FCEA3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11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0661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8A901-3FD3-65DB-0FB8-8FE13E37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72BE8E12-AACF-E7F7-E2AE-C994E7A5C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268" y="298847"/>
            <a:ext cx="9000332" cy="3567906"/>
          </a:xfrm>
          <a:prstGeom prst="rect">
            <a:avLst/>
          </a:prstGeom>
        </p:spPr>
      </p:pic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F08D329-E287-D18C-CDB2-C8294EA82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68" y="3991927"/>
            <a:ext cx="9089232" cy="268414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F2A7-7F8F-2C26-5172-369A40B95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12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8145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0F33-9100-5310-48A3-F1E074E2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Phân phối dữ liệu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85E05-1EEE-AC73-2772-69509C73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13</a:t>
            </a:fld>
            <a:endParaRPr lang="en-VN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FD2684F6-C2ED-C96D-D51E-E617D55AC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168" y="1464356"/>
            <a:ext cx="8987632" cy="45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9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39FA-0C4F-037D-E891-20BB2196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so </a:t>
            </a:r>
            <a:r>
              <a:rPr lang="en-US" dirty="0" err="1"/>
              <a:t>sánh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DEBC-7A56-7A5D-2555-38C18244C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4" y="1576389"/>
            <a:ext cx="9762066" cy="1852611"/>
          </a:xfrm>
        </p:spPr>
        <p:txBody>
          <a:bodyPr/>
          <a:lstStyle/>
          <a:p>
            <a:r>
              <a:rPr lang="vi-VN" dirty="0"/>
              <a:t>Isolation Forest: nhanh, dễ triển khai, nhưng kém ở chuỗi thời gian.</a:t>
            </a:r>
          </a:p>
          <a:p>
            <a:r>
              <a:rPr lang="vi-VN" dirty="0"/>
              <a:t>VAE: tốt với chuỗi, phát hiện mới lạ, yêu cầu nhiều dữ liệu sạch.</a:t>
            </a:r>
          </a:p>
          <a:p>
            <a:r>
              <a:rPr lang="vi-VN" dirty="0"/>
              <a:t>GAN: mạnh với dữ liệu phức tạp, nhưng khó huấn luyện, tốn tài nguyên.</a:t>
            </a:r>
            <a:br>
              <a:rPr lang="vi-VN" dirty="0"/>
            </a:br>
            <a:endParaRPr lang="en-V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2B0C3D-5E4F-1674-4D02-7B441E904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026276"/>
              </p:ext>
            </p:extLst>
          </p:nvPr>
        </p:nvGraphicFramePr>
        <p:xfrm>
          <a:off x="893762" y="3066932"/>
          <a:ext cx="9215434" cy="26607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677">
                  <a:extLst>
                    <a:ext uri="{9D8B030D-6E8A-4147-A177-3AD203B41FA5}">
                      <a16:colId xmlns:a16="http://schemas.microsoft.com/office/drawing/2014/main" val="844935992"/>
                    </a:ext>
                  </a:extLst>
                </a:gridCol>
                <a:gridCol w="1424702">
                  <a:extLst>
                    <a:ext uri="{9D8B030D-6E8A-4147-A177-3AD203B41FA5}">
                      <a16:colId xmlns:a16="http://schemas.microsoft.com/office/drawing/2014/main" val="1243624579"/>
                    </a:ext>
                  </a:extLst>
                </a:gridCol>
                <a:gridCol w="821661">
                  <a:extLst>
                    <a:ext uri="{9D8B030D-6E8A-4147-A177-3AD203B41FA5}">
                      <a16:colId xmlns:a16="http://schemas.microsoft.com/office/drawing/2014/main" val="1106263449"/>
                    </a:ext>
                  </a:extLst>
                </a:gridCol>
                <a:gridCol w="1082399">
                  <a:extLst>
                    <a:ext uri="{9D8B030D-6E8A-4147-A177-3AD203B41FA5}">
                      <a16:colId xmlns:a16="http://schemas.microsoft.com/office/drawing/2014/main" val="1428318511"/>
                    </a:ext>
                  </a:extLst>
                </a:gridCol>
                <a:gridCol w="1082399">
                  <a:extLst>
                    <a:ext uri="{9D8B030D-6E8A-4147-A177-3AD203B41FA5}">
                      <a16:colId xmlns:a16="http://schemas.microsoft.com/office/drawing/2014/main" val="551363174"/>
                    </a:ext>
                  </a:extLst>
                </a:gridCol>
                <a:gridCol w="1082399">
                  <a:extLst>
                    <a:ext uri="{9D8B030D-6E8A-4147-A177-3AD203B41FA5}">
                      <a16:colId xmlns:a16="http://schemas.microsoft.com/office/drawing/2014/main" val="833610533"/>
                    </a:ext>
                  </a:extLst>
                </a:gridCol>
                <a:gridCol w="1082399">
                  <a:extLst>
                    <a:ext uri="{9D8B030D-6E8A-4147-A177-3AD203B41FA5}">
                      <a16:colId xmlns:a16="http://schemas.microsoft.com/office/drawing/2014/main" val="109792905"/>
                    </a:ext>
                  </a:extLst>
                </a:gridCol>
                <a:gridCol w="1082399">
                  <a:extLst>
                    <a:ext uri="{9D8B030D-6E8A-4147-A177-3AD203B41FA5}">
                      <a16:colId xmlns:a16="http://schemas.microsoft.com/office/drawing/2014/main" val="3670469138"/>
                    </a:ext>
                  </a:extLst>
                </a:gridCol>
                <a:gridCol w="1082399">
                  <a:extLst>
                    <a:ext uri="{9D8B030D-6E8A-4147-A177-3AD203B41FA5}">
                      <a16:colId xmlns:a16="http://schemas.microsoft.com/office/drawing/2014/main" val="772788175"/>
                    </a:ext>
                  </a:extLst>
                </a:gridCol>
              </a:tblGrid>
              <a:tr h="6696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STT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Mô hình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Dữ liệubất thường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Dữ liệubình thường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Accuracy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Precision</a:t>
                      </a:r>
                      <a:endParaRPr lang="en-VN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(Class 1)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Recall</a:t>
                      </a:r>
                      <a:endParaRPr lang="en-VN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(Class 1)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F1-score</a:t>
                      </a:r>
                      <a:endParaRPr lang="en-VN" sz="1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(Class 1)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ROC AUC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extLst>
                  <a:ext uri="{0D108BD9-81ED-4DB2-BD59-A6C34878D82A}">
                    <a16:rowId xmlns:a16="http://schemas.microsoft.com/office/drawing/2014/main" val="3305799363"/>
                  </a:ext>
                </a:extLst>
              </a:tr>
              <a:tr h="4027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1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Isolation Forest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200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600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0.79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1.00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0.20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0.33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0.60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extLst>
                  <a:ext uri="{0D108BD9-81ED-4DB2-BD59-A6C34878D82A}">
                    <a16:rowId xmlns:a16="http://schemas.microsoft.com/office/drawing/2014/main" val="2027273383"/>
                  </a:ext>
                </a:extLst>
              </a:tr>
              <a:tr h="3827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2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Isolation Forest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200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800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0.81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1.00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0.20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0.33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0.585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extLst>
                  <a:ext uri="{0D108BD9-81ED-4DB2-BD59-A6C34878D82A}">
                    <a16:rowId xmlns:a16="http://schemas.microsoft.com/office/drawing/2014/main" val="4091940290"/>
                  </a:ext>
                </a:extLst>
              </a:tr>
              <a:tr h="2971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3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VAE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200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600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0.80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1.00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0.20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0.33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0.60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extLst>
                  <a:ext uri="{0D108BD9-81ED-4DB2-BD59-A6C34878D82A}">
                    <a16:rowId xmlns:a16="http://schemas.microsoft.com/office/drawing/2014/main" val="198450384"/>
                  </a:ext>
                </a:extLst>
              </a:tr>
              <a:tr h="3140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4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VAE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200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800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0.81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1.00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0.25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0.40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0.6217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extLst>
                  <a:ext uri="{0D108BD9-81ED-4DB2-BD59-A6C34878D82A}">
                    <a16:rowId xmlns:a16="http://schemas.microsoft.com/office/drawing/2014/main" val="4094845314"/>
                  </a:ext>
                </a:extLst>
              </a:tr>
              <a:tr h="2971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5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GAN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200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600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0.84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0.88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0.22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0.35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0.625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extLst>
                  <a:ext uri="{0D108BD9-81ED-4DB2-BD59-A6C34878D82A}">
                    <a16:rowId xmlns:a16="http://schemas.microsoft.com/office/drawing/2014/main" val="1808614556"/>
                  </a:ext>
                </a:extLst>
              </a:tr>
              <a:tr h="29719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6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GAN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200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800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0.84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1.00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0.25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>
                          <a:effectLst/>
                        </a:rPr>
                        <a:t>0.40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en-VN" sz="1300" dirty="0">
                          <a:effectLst/>
                        </a:rPr>
                        <a:t>0.63</a:t>
                      </a:r>
                      <a:endParaRPr lang="en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7354" marR="67354" marT="0" marB="0"/>
                </a:tc>
                <a:extLst>
                  <a:ext uri="{0D108BD9-81ED-4DB2-BD59-A6C34878D82A}">
                    <a16:rowId xmlns:a16="http://schemas.microsoft.com/office/drawing/2014/main" val="3957789107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52EA2-0F31-92F8-FBB1-2A20D056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14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43390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BA1C1-75CE-B7C4-0C1C-74950330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Bảng so sánh ưu nhược điểm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F5B2F1-E187-8965-669F-F15CE107E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460021"/>
              </p:ext>
            </p:extLst>
          </p:nvPr>
        </p:nvGraphicFramePr>
        <p:xfrm>
          <a:off x="1296632" y="1714501"/>
          <a:ext cx="8355367" cy="45338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3409">
                  <a:extLst>
                    <a:ext uri="{9D8B030D-6E8A-4147-A177-3AD203B41FA5}">
                      <a16:colId xmlns:a16="http://schemas.microsoft.com/office/drawing/2014/main" val="2879708570"/>
                    </a:ext>
                  </a:extLst>
                </a:gridCol>
                <a:gridCol w="1601013">
                  <a:extLst>
                    <a:ext uri="{9D8B030D-6E8A-4147-A177-3AD203B41FA5}">
                      <a16:colId xmlns:a16="http://schemas.microsoft.com/office/drawing/2014/main" val="3681729939"/>
                    </a:ext>
                  </a:extLst>
                </a:gridCol>
                <a:gridCol w="1581650">
                  <a:extLst>
                    <a:ext uri="{9D8B030D-6E8A-4147-A177-3AD203B41FA5}">
                      <a16:colId xmlns:a16="http://schemas.microsoft.com/office/drawing/2014/main" val="3587772537"/>
                    </a:ext>
                  </a:extLst>
                </a:gridCol>
                <a:gridCol w="1583409">
                  <a:extLst>
                    <a:ext uri="{9D8B030D-6E8A-4147-A177-3AD203B41FA5}">
                      <a16:colId xmlns:a16="http://schemas.microsoft.com/office/drawing/2014/main" val="201775296"/>
                    </a:ext>
                  </a:extLst>
                </a:gridCol>
                <a:gridCol w="2005886">
                  <a:extLst>
                    <a:ext uri="{9D8B030D-6E8A-4147-A177-3AD203B41FA5}">
                      <a16:colId xmlns:a16="http://schemas.microsoft.com/office/drawing/2014/main" val="2320352201"/>
                    </a:ext>
                  </a:extLst>
                </a:gridCol>
              </a:tblGrid>
              <a:tr h="3807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Mô hình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Ưu điểm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Nhược điểm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Tốc độ xử lý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Độ chính xác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556992"/>
                  </a:ext>
                </a:extLst>
              </a:tr>
              <a:tr h="13105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Isolation Forest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Đơn giản, rất nhanh, không cần nhãn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Kém với chuỗi phức tạp</a:t>
                      </a:r>
                      <a:r>
                        <a:rPr lang="en-US" sz="1300">
                          <a:effectLst/>
                        </a:rPr>
                        <a:t>.</a:t>
                      </a:r>
                      <a:endParaRPr lang="en-VN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Bỏ sót nhiều bất thường (recall thấp)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★★★★☆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vi-VN" sz="1300" dirty="0">
                          <a:effectLst/>
                        </a:rPr>
                        <a:t>★★★☆☆</a:t>
                      </a:r>
                      <a:endParaRPr lang="en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4563452"/>
                  </a:ext>
                </a:extLst>
              </a:tr>
              <a:tr h="153199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VAE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Nhận diện tốt chuỗi thời gian</a:t>
                      </a:r>
                      <a:r>
                        <a:rPr lang="en-US" sz="1300">
                          <a:effectLst/>
                        </a:rPr>
                        <a:t>,</a:t>
                      </a:r>
                      <a:endParaRPr lang="en-VN" sz="11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Cân bằng giữa precision/recall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Cần dữ liệu sạch, nhiều epoch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★★☆☆☆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★★★★☆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9828788"/>
                  </a:ext>
                </a:extLst>
              </a:tr>
              <a:tr h="131057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GAN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Độ chính xác cao nhất, sinh dữ liệu, mạnh với </a:t>
                      </a:r>
                      <a:r>
                        <a:rPr lang="en-US" sz="1300">
                          <a:effectLst/>
                        </a:rPr>
                        <a:t>d</a:t>
                      </a:r>
                      <a:r>
                        <a:rPr lang="vi-VN" sz="1300">
                          <a:effectLst/>
                        </a:rPr>
                        <a:t>ữ liệu mất cân bằng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Khó huấn luyện, tốn tài nguyên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vi-VN" sz="1300">
                          <a:effectLst/>
                        </a:rPr>
                        <a:t>★☆☆☆☆</a:t>
                      </a:r>
                      <a:endParaRPr lang="en-VN" sz="1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</a:pPr>
                      <a:r>
                        <a:rPr lang="vi-VN" sz="1300" dirty="0">
                          <a:effectLst/>
                        </a:rPr>
                        <a:t>★★★★★</a:t>
                      </a:r>
                      <a:endParaRPr lang="en-VN" sz="11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490356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EBEF4-3934-27B7-5672-DF0E500C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8861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6D058-C1CD-3110-8E91-0EB5E69B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9B84-601F-4AF3-5990-04483C109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Giao diện web: hiển thị dữ liệu thời gian thực.</a:t>
            </a:r>
          </a:p>
          <a:p>
            <a:r>
              <a:rPr lang="vi-VN" dirty="0"/>
              <a:t>Cảnh báo màu sắc: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Xanh: bình thường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Vàng: cảnh báo sớm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Đỏ: bất thường nghiêm trọng</a:t>
            </a:r>
          </a:p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3195D-CCC4-3341-A983-A59DB895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26467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5321-7493-2E70-0E78-11B3A922C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AD11D-8F65-B82F-6D75-99BEBA9D8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Ứng dụng AI + IoT giúp phát hiện bất thường chính xác hơn bảo trì định kỳ.</a:t>
            </a:r>
          </a:p>
          <a:p>
            <a:r>
              <a:rPr lang="vi-VN" dirty="0"/>
              <a:t>Isolation Forest phù hợp real-time, VAE/GAN hiệu quả hơn với chuỗi dữ liệu phức tạp.</a:t>
            </a:r>
          </a:p>
          <a:p>
            <a:r>
              <a:rPr lang="vi-VN" dirty="0"/>
              <a:t>Hệ thống mẫu đã triển khai thành công, có thể mở rộng trong công nghiệp.</a:t>
            </a:r>
          </a:p>
          <a:p>
            <a:r>
              <a:rPr lang="vi-VN" dirty="0"/>
              <a:t>Bên cạnh độ chính xác, chi phí vận hành và khả năng triển khai thực tế cũng rất quan trọng.</a:t>
            </a:r>
          </a:p>
          <a:p>
            <a:r>
              <a:rPr lang="vi-VN" dirty="0"/>
              <a:t>Isolation Forest: không cần GPU, dễ triển khai tại hạ tầng khách hàng.</a:t>
            </a:r>
          </a:p>
          <a:p>
            <a:r>
              <a:rPr lang="vi-VN" dirty="0"/>
              <a:t>VAE và GAN: chính xác hơn nhưng yêu cầu GPU, chi phí cao hơn.</a:t>
            </a:r>
            <a:br>
              <a:rPr lang="vi-VN" dirty="0"/>
            </a:br>
            <a:r>
              <a:rPr lang="vi-VN" dirty="0"/>
              <a:t>→ Giải pháp đề xuất: ưu tiên Isolation Forest cho triển khai rộng rãi, VAE/GAN dùng cho phân tích chuyên sâu.</a:t>
            </a:r>
          </a:p>
          <a:p>
            <a:endParaRPr lang="vi-VN" dirty="0"/>
          </a:p>
          <a:p>
            <a:pPr marL="0" indent="0">
              <a:buNone/>
            </a:pP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02BF6-308E-8FF1-F9D6-D72DFF4D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17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17885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E487-C48C-5EB5-D478-EBEC0A57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Hướng phát triển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70CD-DB53-D3E3-B993-8154C6E7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Tối ưu hóa siêu tham số &amp; kiến trúc mạng.</a:t>
            </a:r>
          </a:p>
          <a:p>
            <a:r>
              <a:rPr lang="vi-VN" dirty="0"/>
              <a:t>Ứng dụng dữ liệu lớn, nhiều thiết bị công nghiệp khác nhau.</a:t>
            </a:r>
          </a:p>
          <a:p>
            <a:r>
              <a:rPr lang="vi-VN" dirty="0"/>
              <a:t>Tích hợp thêm mô hình lai (ensemble).</a:t>
            </a:r>
          </a:p>
          <a:p>
            <a:r>
              <a:rPr lang="vi-VN" dirty="0"/>
              <a:t>Kết nối hệ thống ERP/MES/CMMS để hỗ trợ bảo trì toàn diện.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76DB3-E987-0F6C-D8F5-C566F30C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18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0983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249F-47CF-B13B-D798-2D01A75B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Thị trường &amp; Khách hàng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4E690-CCD7-FC8C-5E31-E13DB925B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b="1" dirty="0"/>
              <a:t>Thị trường toàn cầu</a:t>
            </a:r>
            <a:r>
              <a:rPr lang="vi-VN" dirty="0"/>
              <a:t>: Hơn </a:t>
            </a:r>
            <a:r>
              <a:rPr lang="vi-VN" b="1" dirty="0"/>
              <a:t>60 quốc gia</a:t>
            </a:r>
            <a:r>
              <a:rPr lang="vi-VN" dirty="0"/>
              <a:t> trên 6 châu lục (Mỹ, Châu Âu, Trung Đông, Châu Phi, Châu Á – Thái Bình Dương).</a:t>
            </a:r>
          </a:p>
          <a:p>
            <a:r>
              <a:rPr lang="vi-VN" b="1" dirty="0"/>
              <a:t>Ước tính số lượng khách hàng</a:t>
            </a:r>
            <a:r>
              <a:rPr lang="vi-VN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/>
              <a:t>Trên </a:t>
            </a:r>
            <a:r>
              <a:rPr lang="vi-VN" b="1" dirty="0"/>
              <a:t>30.000 doanh nghiệp</a:t>
            </a:r>
            <a:r>
              <a:rPr lang="vi-VN" dirty="0"/>
              <a:t> công nghiệp, năng lượng, dầu khí, sản xuất.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dirty="0"/>
              <a:t>Khoảng </a:t>
            </a:r>
            <a:r>
              <a:rPr lang="vi-VN" b="1" dirty="0"/>
              <a:t>1.5 triệu kỹ sư và nhân sự vận hành</a:t>
            </a:r>
            <a:r>
              <a:rPr lang="vi-VN" dirty="0"/>
              <a:t> đang sử dụng các hệ thống giám sát và giải pháp của Yokogawa.</a:t>
            </a:r>
          </a:p>
          <a:p>
            <a:r>
              <a:rPr lang="vi-VN" b="1" dirty="0"/>
              <a:t>Tỉ lệ phân bổ khách hàng</a:t>
            </a:r>
            <a:r>
              <a:rPr lang="vi-VN" dirty="0"/>
              <a:t> (ước tính):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b="1" dirty="0"/>
              <a:t>Châu Á – Thái Bình Dương</a:t>
            </a:r>
            <a:r>
              <a:rPr lang="vi-VN" dirty="0"/>
              <a:t>: ~40%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b="1" dirty="0"/>
              <a:t>Châu Âu</a:t>
            </a:r>
            <a:r>
              <a:rPr lang="vi-VN" dirty="0"/>
              <a:t>: ~25%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b="1" dirty="0"/>
              <a:t>Bắc Mỹ</a:t>
            </a:r>
            <a:r>
              <a:rPr lang="vi-VN" dirty="0"/>
              <a:t>: ~20%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vi-VN" b="1" dirty="0"/>
              <a:t>Nam Mỹ, Trung Đông, Châu Phi</a:t>
            </a:r>
            <a:r>
              <a:rPr lang="vi-VN" dirty="0"/>
              <a:t>: ~15%</a:t>
            </a:r>
          </a:p>
          <a:p>
            <a:pPr marL="0" indent="0">
              <a:buNone/>
            </a:pP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3B6D-BD3A-587D-FF91-DFE3E47A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19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1451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AECDD-9A04-FA84-B645-3C148DFAB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867" y="1381277"/>
            <a:ext cx="7766936" cy="1646302"/>
          </a:xfrm>
        </p:spPr>
        <p:txBody>
          <a:bodyPr/>
          <a:lstStyle/>
          <a:p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1724B-487C-A1CA-EDFB-C51094858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3189515"/>
            <a:ext cx="8181219" cy="1958218"/>
          </a:xfrm>
        </p:spPr>
        <p:txBody>
          <a:bodyPr>
            <a:normAutofit fontScale="47500" lnSpcReduction="20000"/>
          </a:bodyPr>
          <a:lstStyle/>
          <a:p>
            <a:r>
              <a:rPr lang="vi-VN" sz="3800" dirty="0"/>
              <a:t>Thực trạng bảo trì công nghiệp: chi phí cao, downtime gây thiệt hại (McKinsey: ~260.000 USD/giờ).</a:t>
            </a:r>
          </a:p>
          <a:p>
            <a:r>
              <a:rPr lang="vi-VN" sz="3800" dirty="0"/>
              <a:t>Phương pháp bảo trì định kỳ: dư thừa 30%, bỏ sót 15% lỗi.</a:t>
            </a:r>
          </a:p>
          <a:p>
            <a:r>
              <a:rPr lang="vi-VN" sz="3800" dirty="0"/>
              <a:t>Xu thế: Cách mạng công nghiệp 4.0, AI + IoT + dữ liệu cảm biến.</a:t>
            </a:r>
          </a:p>
          <a:p>
            <a:r>
              <a:rPr lang="vi-VN" sz="3800" dirty="0"/>
              <a:t>→ </a:t>
            </a:r>
            <a:r>
              <a:rPr lang="vi-VN" sz="3800" b="1" dirty="0"/>
              <a:t>Nhu cầu</a:t>
            </a:r>
            <a:r>
              <a:rPr lang="vi-VN" sz="3800" dirty="0"/>
              <a:t>: Hệ thống phát hiện bất thường chủ động, thời gian thực</a:t>
            </a:r>
            <a:r>
              <a:rPr lang="vi-VN" dirty="0"/>
              <a:t>.</a:t>
            </a:r>
          </a:p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AE5D3-B4EB-37F7-E4F3-6FD31A67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63448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36F0-375F-ADEB-8926-B886A1B0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42989"/>
          </a:xfrm>
        </p:spPr>
        <p:txBody>
          <a:bodyPr/>
          <a:lstStyle/>
          <a:p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D7A2-56EC-E126-C937-141C54D9E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3880773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200" dirty="0"/>
              <a:t>Hệ thống đang được ứng dụng tại: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200" dirty="0"/>
              <a:t>Các </a:t>
            </a:r>
            <a:r>
              <a:rPr lang="vi-VN" sz="2200" b="1" dirty="0"/>
              <a:t>nhà máy sản xuất</a:t>
            </a:r>
            <a:r>
              <a:rPr lang="vi-VN" sz="2200" dirty="0"/>
              <a:t> sử dụng bơm công nghiệp, motor.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200" dirty="0"/>
              <a:t>Đối tác triển khai IoT &amp; thiết bị công nghiệp.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b="1" dirty="0"/>
              <a:t>Người dùng chính</a:t>
            </a:r>
            <a:r>
              <a:rPr lang="vi-VN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200" dirty="0"/>
              <a:t>Kỹ sư vận hành.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200" dirty="0"/>
              <a:t>Bộ phận bảo trì, quản lý sản xuất.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b="1" dirty="0"/>
              <a:t>Số lượng sử dụng thử nghiệm</a:t>
            </a:r>
            <a:r>
              <a:rPr lang="vi-VN" sz="2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200" dirty="0"/>
              <a:t>Dữ liệu từ hàng </a:t>
            </a:r>
            <a:r>
              <a:rPr lang="vi-VN" sz="2200" b="1" dirty="0"/>
              <a:t>trăm thiết bị IoT</a:t>
            </a:r>
            <a:r>
              <a:rPr lang="vi-VN" sz="2200" dirty="0"/>
              <a:t> (máy bơm, máy nén khí) tại các nhà máy.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2200" b="1" dirty="0"/>
              <a:t>Hàng chục kỹ sư</a:t>
            </a:r>
            <a:r>
              <a:rPr lang="vi-VN" sz="2200" dirty="0"/>
              <a:t> vận hành/bảo trì đã sử dụng giao diện cảnh báo thời gian thực.</a:t>
            </a:r>
          </a:p>
          <a:p>
            <a:endParaRPr lang="en-V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1D872-FABF-F357-6025-6F497DAA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20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5312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8033-5EF6-A57C-C6A2-5A42967BF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2908A-2C2D-9258-7472-6CFB857E3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796866" cy="4110962"/>
          </a:xfrm>
        </p:spPr>
        <p:txBody>
          <a:bodyPr>
            <a:normAutofit/>
          </a:bodyPr>
          <a:lstStyle/>
          <a:p>
            <a:r>
              <a:rPr lang="vi-VN" sz="2400" dirty="0"/>
              <a:t>Phát hiện sớm bất thường → giảm downtime.</a:t>
            </a:r>
          </a:p>
          <a:p>
            <a:r>
              <a:rPr lang="vi-VN" sz="2400" dirty="0"/>
              <a:t>Tối ưu chi phí bảo trì (giảm 30% bảo trì dư thừa).</a:t>
            </a:r>
          </a:p>
          <a:p>
            <a:r>
              <a:rPr lang="vi-VN" sz="2400" dirty="0"/>
              <a:t>Nâng cao tuổi thọ thiết bị.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C3E61-EF02-7153-91F5-D51AE003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21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39682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695E-98D8-C6E4-6B93-CBFE4EE4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C45F0-8F40-A533-F121-D485A7976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10B0F-0190-912B-1A8C-6CB3AFD0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22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5098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AC4D3-026B-E5A9-6331-9D2308E7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Mục</a:t>
            </a:r>
            <a:r>
              <a:rPr lang="en-US" sz="4000" dirty="0"/>
              <a:t> </a:t>
            </a:r>
            <a:r>
              <a:rPr lang="en-US" sz="4000" dirty="0" err="1"/>
              <a:t>tiêu</a:t>
            </a:r>
            <a:r>
              <a:rPr lang="en-US" sz="4000" dirty="0"/>
              <a:t> </a:t>
            </a:r>
            <a:r>
              <a:rPr lang="en-US" sz="4000" dirty="0" err="1"/>
              <a:t>nghiên</a:t>
            </a:r>
            <a:r>
              <a:rPr lang="en-US" sz="4000" dirty="0"/>
              <a:t> </a:t>
            </a:r>
            <a:r>
              <a:rPr lang="en-US" sz="4000" dirty="0" err="1"/>
              <a:t>cứu</a:t>
            </a:r>
            <a:endParaRPr lang="en-V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13B2-1C2F-A58D-4BD0-87C91CBA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 dirty="0"/>
              <a:t>Xây dựng mô hình học máy để phát hiện bất thường trong dữ liệu cảm biến.</a:t>
            </a:r>
          </a:p>
          <a:p>
            <a:r>
              <a:rPr lang="vi-VN" sz="2400" dirty="0"/>
              <a:t>Nghiên cứu, so sánh 3 mô hình: </a:t>
            </a:r>
            <a:r>
              <a:rPr lang="vi-VN" sz="2400" b="1" dirty="0"/>
              <a:t>Isolation Forest, VAE, GAN</a:t>
            </a:r>
            <a:r>
              <a:rPr lang="vi-VN" sz="2400" dirty="0"/>
              <a:t>.</a:t>
            </a:r>
          </a:p>
          <a:p>
            <a:r>
              <a:rPr lang="vi-VN" sz="2400" dirty="0"/>
              <a:t>Tích hợp thành hệ thống giám sát IoT → cảnh báo và hỗ trợ bảo trì dự đoán.</a:t>
            </a:r>
          </a:p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ADF97-8242-FCF7-2A7D-F8A95CD7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42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B463-D8B2-9754-355B-6B67407D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Phạm vi &amp; phương pháp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3BAC-0D07-6627-B0F8-FA2E194C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Phạm vi</a:t>
            </a:r>
            <a:r>
              <a:rPr lang="vi-VN" dirty="0"/>
              <a:t>: dữ liệu cảm biến từ </a:t>
            </a:r>
            <a:r>
              <a:rPr lang="vi-VN" b="1" dirty="0"/>
              <a:t>máy bơm công nghiệp</a:t>
            </a:r>
            <a:r>
              <a:rPr lang="vi-VN" dirty="0"/>
              <a:t> (áp suất, rung động, nhiệt độ, công suất).</a:t>
            </a:r>
          </a:p>
          <a:p>
            <a:r>
              <a:rPr lang="vi-VN" b="1" dirty="0"/>
              <a:t>Phương pháp</a:t>
            </a:r>
            <a:r>
              <a:rPr lang="vi-V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Khảo sát lý thuyết, chọn mô hình phù hợp.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Thu thập + tiền xử lý dữ liệu.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Huấn luyện, đánh giá, so sánh.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Tích hợp thử nghiệm vào hệ thống IoT (MQTT + Timescale DB + giao diện web).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56D02-CB56-DCAA-A862-21A2D493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8499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A842-7292-CE86-09B8-425C593A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ECF5-B9E9-6B26-DFEF-5E941749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/>
              <a:t>Isolation Forest</a:t>
            </a:r>
            <a:r>
              <a:rPr lang="vi-VN" dirty="0"/>
              <a:t>: phát hiện nhanh outlier, không cần nhãn.</a:t>
            </a:r>
          </a:p>
          <a:p>
            <a:r>
              <a:rPr lang="vi-VN" b="1" dirty="0"/>
              <a:t>VAE</a:t>
            </a:r>
            <a:r>
              <a:rPr lang="vi-VN" dirty="0"/>
              <a:t>: học biểu diễn dữ liệu bình thường, bất thường → lỗi tái tạo cao.</a:t>
            </a:r>
          </a:p>
          <a:p>
            <a:r>
              <a:rPr lang="vi-VN" b="1" dirty="0"/>
              <a:t>GAN</a:t>
            </a:r>
            <a:r>
              <a:rPr lang="vi-VN" dirty="0"/>
              <a:t>: đối kháng Generator–Discriminator, phát hiện dữ liệu “không sinh ra được”.</a:t>
            </a:r>
          </a:p>
          <a:p>
            <a:pPr marL="0" indent="0">
              <a:buNone/>
            </a:pPr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D35CB-3EE6-360C-47FC-702387DD8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5352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0DEF68-1716-7253-5909-466E3294E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090183"/>
              </p:ext>
            </p:extLst>
          </p:nvPr>
        </p:nvGraphicFramePr>
        <p:xfrm>
          <a:off x="642256" y="424542"/>
          <a:ext cx="10914745" cy="59889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4359">
                  <a:extLst>
                    <a:ext uri="{9D8B030D-6E8A-4147-A177-3AD203B41FA5}">
                      <a16:colId xmlns:a16="http://schemas.microsoft.com/office/drawing/2014/main" val="1013262380"/>
                    </a:ext>
                  </a:extLst>
                </a:gridCol>
                <a:gridCol w="3024890">
                  <a:extLst>
                    <a:ext uri="{9D8B030D-6E8A-4147-A177-3AD203B41FA5}">
                      <a16:colId xmlns:a16="http://schemas.microsoft.com/office/drawing/2014/main" val="2115563926"/>
                    </a:ext>
                  </a:extLst>
                </a:gridCol>
                <a:gridCol w="3089395">
                  <a:extLst>
                    <a:ext uri="{9D8B030D-6E8A-4147-A177-3AD203B41FA5}">
                      <a16:colId xmlns:a16="http://schemas.microsoft.com/office/drawing/2014/main" val="873112115"/>
                    </a:ext>
                  </a:extLst>
                </a:gridCol>
                <a:gridCol w="3086101">
                  <a:extLst>
                    <a:ext uri="{9D8B030D-6E8A-4147-A177-3AD203B41FA5}">
                      <a16:colId xmlns:a16="http://schemas.microsoft.com/office/drawing/2014/main" val="4008456921"/>
                    </a:ext>
                  </a:extLst>
                </a:gridCol>
              </a:tblGrid>
              <a:tr h="526642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Tiêu chí So sánh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Isolation Forest (iForest)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Variational Autoencoder (VAE)</a:t>
                      </a:r>
                      <a:endParaRPr lang="en-VN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Generative Adversarial Networks (GANs)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extLst>
                  <a:ext uri="{0D108BD9-81ED-4DB2-BD59-A6C34878D82A}">
                    <a16:rowId xmlns:a16="http://schemas.microsoft.com/office/drawing/2014/main" val="3091527813"/>
                  </a:ext>
                </a:extLst>
              </a:tr>
              <a:tr h="1316616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Cơ chế chính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effectLst/>
                        </a:rPr>
                        <a:t>Dựa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trên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việc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cô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lập</a:t>
                      </a:r>
                      <a:r>
                        <a:rPr lang="en-US" sz="1400" dirty="0">
                          <a:effectLst/>
                        </a:rPr>
                        <a:t> (isolating) </a:t>
                      </a:r>
                      <a:r>
                        <a:rPr lang="en-US" sz="1400" dirty="0" err="1">
                          <a:effectLst/>
                        </a:rPr>
                        <a:t>các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điểm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dữ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liệu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bằng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cách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vùng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ngẫu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nhiên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r>
                        <a:rPr lang="en-US" sz="1400" dirty="0" err="1">
                          <a:effectLst/>
                        </a:rPr>
                        <a:t>Bất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thường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dễ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bị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cô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lập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hơn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VN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Học một phân phối xác suất của dữ liệu bình thường trong không gian tiềm ẩn, sau đó tái tạo dữ liệu.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Huấn luyện hai mạng đối nghịch (Generator và Discriminator) để học phân phối dữ liệu bình thường.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extLst>
                  <a:ext uri="{0D108BD9-81ED-4DB2-BD59-A6C34878D82A}">
                    <a16:rowId xmlns:a16="http://schemas.microsoft.com/office/drawing/2014/main" val="3707516702"/>
                  </a:ext>
                </a:extLst>
              </a:tr>
              <a:tr h="1579936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Cách phát hiện bất thường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effectLst/>
                        </a:rPr>
                        <a:t>Đo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chiều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dài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đường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đi</a:t>
                      </a:r>
                      <a:r>
                        <a:rPr lang="en-US" sz="1400" dirty="0">
                          <a:effectLst/>
                        </a:rPr>
                        <a:t> (path length) </a:t>
                      </a:r>
                      <a:r>
                        <a:rPr lang="en-US" sz="1400" dirty="0" err="1">
                          <a:effectLst/>
                        </a:rPr>
                        <a:t>trung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bình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trong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cây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cô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lập</a:t>
                      </a:r>
                      <a:r>
                        <a:rPr lang="en-US" sz="1400" dirty="0">
                          <a:effectLst/>
                        </a:rPr>
                        <a:t>. </a:t>
                      </a:r>
                      <a:r>
                        <a:rPr lang="en-US" sz="1400" dirty="0" err="1">
                          <a:effectLst/>
                        </a:rPr>
                        <a:t>Điểm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chiều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dài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đường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ngắn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hơn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bất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thường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VN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Lỗi tái tạo (reconstruction error) cao: Mô hình khó tái tạo các điểm bất thường vì chúng nằm ngoài phân phối dữ liệu bình thường đã học.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effectLst/>
                        </a:rPr>
                        <a:t>Lỗi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tạo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ánh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xạ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ngược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từ</a:t>
                      </a:r>
                      <a:r>
                        <a:rPr lang="en-US" sz="1400" dirty="0">
                          <a:effectLst/>
                        </a:rPr>
                        <a:t> Generator)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/</a:t>
                      </a:r>
                      <a:r>
                        <a:rPr lang="en-US" sz="1400" dirty="0" err="1">
                          <a:effectLst/>
                        </a:rPr>
                        <a:t>hoặc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điểm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của</a:t>
                      </a:r>
                      <a:r>
                        <a:rPr lang="en-US" sz="1400" dirty="0">
                          <a:effectLst/>
                        </a:rPr>
                        <a:t> Discriminator: GANs </a:t>
                      </a:r>
                      <a:r>
                        <a:rPr lang="en-US" sz="1400" dirty="0" err="1">
                          <a:effectLst/>
                        </a:rPr>
                        <a:t>khó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tạo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hoặc</a:t>
                      </a:r>
                      <a:r>
                        <a:rPr lang="en-US" sz="1400" dirty="0">
                          <a:effectLst/>
                        </a:rPr>
                        <a:t> Discriminator </a:t>
                      </a:r>
                      <a:r>
                        <a:rPr lang="en-US" sz="1400" dirty="0" err="1">
                          <a:effectLst/>
                        </a:rPr>
                        <a:t>dễ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dàng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nhận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điểm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bất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thường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VN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extLst>
                  <a:ext uri="{0D108BD9-81ED-4DB2-BD59-A6C34878D82A}">
                    <a16:rowId xmlns:a16="http://schemas.microsoft.com/office/drawing/2014/main" val="2670494635"/>
                  </a:ext>
                </a:extLst>
              </a:tr>
              <a:tr h="1512470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Yêu cầu dữ liệu huấn luyện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Thường yêu cầu dữ liệu có sự trộn lẫn (bình thường và bất thường), nhưng nó không thực sự học một "mô hình bình thường" cụ thể.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Ưu tiên dữ liệu chỉ chứa điểm bình thường để học chính xác phân phối của dữ liệu bình thường.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effectLst/>
                        </a:rPr>
                        <a:t>Ưu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tiên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dữ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liệu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chỉ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chứa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điểm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bình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thường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để</a:t>
                      </a:r>
                      <a:r>
                        <a:rPr lang="en-US" sz="1400" dirty="0">
                          <a:effectLst/>
                        </a:rPr>
                        <a:t> Generator </a:t>
                      </a:r>
                      <a:r>
                        <a:rPr lang="en-US" sz="1400" dirty="0" err="1">
                          <a:effectLst/>
                        </a:rPr>
                        <a:t>học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cách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tạo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dữ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liệu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bình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thường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Discriminator </a:t>
                      </a:r>
                      <a:r>
                        <a:rPr lang="en-US" sz="1400" dirty="0" err="1">
                          <a:effectLst/>
                        </a:rPr>
                        <a:t>học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cách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biệt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chúng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VN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extLst>
                  <a:ext uri="{0D108BD9-81ED-4DB2-BD59-A6C34878D82A}">
                    <a16:rowId xmlns:a16="http://schemas.microsoft.com/office/drawing/2014/main" val="2399833080"/>
                  </a:ext>
                </a:extLst>
              </a:tr>
              <a:tr h="1053293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Tính chất học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Không giám sát (Unsupervised): Không yêu cầu nhãn cho dữ liệu.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Không giám sát (Unsupervised): Học tự động các đặc trưng của dữ liệu.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effectLst/>
                        </a:rPr>
                        <a:t>Không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giám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sát</a:t>
                      </a:r>
                      <a:r>
                        <a:rPr lang="en-US" sz="1400" dirty="0">
                          <a:effectLst/>
                        </a:rPr>
                        <a:t> (Unsupervised): </a:t>
                      </a:r>
                      <a:r>
                        <a:rPr lang="en-US" sz="1400" dirty="0" err="1">
                          <a:effectLst/>
                        </a:rPr>
                        <a:t>Huấn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luyện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dựa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trên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sự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đối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nghịch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không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cần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nhãn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bất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thường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VN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extLst>
                  <a:ext uri="{0D108BD9-81ED-4DB2-BD59-A6C34878D82A}">
                    <a16:rowId xmlns:a16="http://schemas.microsoft.com/office/drawing/2014/main" val="283647814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61A12-834F-ADCD-5618-3DD1E52D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1823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CF3D12-87CE-85FB-A13B-DB35D29B06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876407"/>
              </p:ext>
            </p:extLst>
          </p:nvPr>
        </p:nvGraphicFramePr>
        <p:xfrm>
          <a:off x="504370" y="214959"/>
          <a:ext cx="11183259" cy="64280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0660">
                  <a:extLst>
                    <a:ext uri="{9D8B030D-6E8A-4147-A177-3AD203B41FA5}">
                      <a16:colId xmlns:a16="http://schemas.microsoft.com/office/drawing/2014/main" val="1170280704"/>
                    </a:ext>
                  </a:extLst>
                </a:gridCol>
                <a:gridCol w="2587826">
                  <a:extLst>
                    <a:ext uri="{9D8B030D-6E8A-4147-A177-3AD203B41FA5}">
                      <a16:colId xmlns:a16="http://schemas.microsoft.com/office/drawing/2014/main" val="2193287771"/>
                    </a:ext>
                  </a:extLst>
                </a:gridCol>
                <a:gridCol w="3782544">
                  <a:extLst>
                    <a:ext uri="{9D8B030D-6E8A-4147-A177-3AD203B41FA5}">
                      <a16:colId xmlns:a16="http://schemas.microsoft.com/office/drawing/2014/main" val="2362087293"/>
                    </a:ext>
                  </a:extLst>
                </a:gridCol>
                <a:gridCol w="3002229">
                  <a:extLst>
                    <a:ext uri="{9D8B030D-6E8A-4147-A177-3AD203B41FA5}">
                      <a16:colId xmlns:a16="http://schemas.microsoft.com/office/drawing/2014/main" val="2744772012"/>
                    </a:ext>
                  </a:extLst>
                </a:gridCol>
              </a:tblGrid>
              <a:tr h="465678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Tiêu chí So sánh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Isolation Forest (</a:t>
                      </a:r>
                      <a:r>
                        <a:rPr lang="en-US" sz="1400" dirty="0" err="1">
                          <a:effectLst/>
                        </a:rPr>
                        <a:t>iForest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  <a:endParaRPr lang="en-VN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Variational Autoencoder (VAE)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 dirty="0">
                          <a:effectLst/>
                        </a:rPr>
                        <a:t>Generative Adversarial Networks (GANs)</a:t>
                      </a:r>
                      <a:endParaRPr lang="en-VN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extLst>
                  <a:ext uri="{0D108BD9-81ED-4DB2-BD59-A6C34878D82A}">
                    <a16:rowId xmlns:a16="http://schemas.microsoft.com/office/drawing/2014/main" val="3108393102"/>
                  </a:ext>
                </a:extLst>
              </a:tr>
              <a:tr h="931356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Loại dữ liệu phù hợp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Hiệu quả với dữ liệu đa chiều, số liệu liên tục.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effectLst/>
                        </a:rPr>
                        <a:t>Tốt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với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dữ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liệu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cấu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trúc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cao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hình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ảnh</a:t>
                      </a:r>
                      <a:r>
                        <a:rPr lang="en-US" sz="1400" dirty="0">
                          <a:effectLst/>
                        </a:rPr>
                        <a:t>, </a:t>
                      </a:r>
                      <a:r>
                        <a:rPr lang="en-US" sz="1400" dirty="0" err="1">
                          <a:effectLst/>
                        </a:rPr>
                        <a:t>chuỗi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thời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gian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dữ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liệu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học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được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biểu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diễn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liên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tục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VN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effectLst/>
                        </a:rPr>
                        <a:t>Rất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tốt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với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dữ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liệu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cấu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trúc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cao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tạp</a:t>
                      </a:r>
                      <a:r>
                        <a:rPr lang="en-US" sz="1400" dirty="0">
                          <a:effectLst/>
                        </a:rPr>
                        <a:t> (</a:t>
                      </a:r>
                      <a:r>
                        <a:rPr lang="en-US" sz="1400" dirty="0" err="1">
                          <a:effectLst/>
                        </a:rPr>
                        <a:t>hình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ảnh</a:t>
                      </a:r>
                      <a:r>
                        <a:rPr lang="en-US" sz="1400" dirty="0">
                          <a:effectLst/>
                        </a:rPr>
                        <a:t>, video, </a:t>
                      </a:r>
                      <a:r>
                        <a:rPr lang="en-US" sz="1400" dirty="0" err="1">
                          <a:effectLst/>
                        </a:rPr>
                        <a:t>âm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thanh</a:t>
                      </a:r>
                      <a:r>
                        <a:rPr lang="en-US" sz="1400" dirty="0">
                          <a:effectLst/>
                        </a:rPr>
                        <a:t>) </a:t>
                      </a:r>
                      <a:r>
                        <a:rPr lang="en-US" sz="1400" dirty="0" err="1">
                          <a:effectLst/>
                        </a:rPr>
                        <a:t>nhờ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năng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học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phối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dữ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liệu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tạp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VN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extLst>
                  <a:ext uri="{0D108BD9-81ED-4DB2-BD59-A6C34878D82A}">
                    <a16:rowId xmlns:a16="http://schemas.microsoft.com/office/drawing/2014/main" val="2593576193"/>
                  </a:ext>
                </a:extLst>
              </a:tr>
              <a:tr h="1164195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effectLst/>
                        </a:rPr>
                        <a:t>Độ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tạp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tính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toán</a:t>
                      </a:r>
                      <a:endParaRPr lang="en-VN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Khá nhanh và hiệu quả, đặc biệt với các tập dữ liệu lớn nhờ kỹ thuật subsampling.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Trung bình đến cao: Huấn luyện</a:t>
                      </a:r>
                      <a:r>
                        <a:rPr lang="vi-VN" sz="1400">
                          <a:effectLst/>
                        </a:rPr>
                        <a:t> mô hình máy học </a:t>
                      </a:r>
                      <a:r>
                        <a:rPr lang="en-US" sz="1400">
                          <a:effectLst/>
                        </a:rPr>
                        <a:t> VAE có thể </a:t>
                      </a:r>
                      <a:r>
                        <a:rPr lang="vi-VN" sz="1400">
                          <a:effectLst/>
                        </a:rPr>
                        <a:t>tiêu tốn </a:t>
                      </a:r>
                      <a:r>
                        <a:rPr lang="en-US" sz="1400">
                          <a:effectLst/>
                        </a:rPr>
                        <a:t>tốn thời gian và tài nguyên</a:t>
                      </a:r>
                      <a:r>
                        <a:rPr lang="vi-VN" sz="1400">
                          <a:effectLst/>
                        </a:rPr>
                        <a:t> hơn so với</a:t>
                      </a:r>
                      <a:r>
                        <a:rPr lang="en-US" sz="1400">
                          <a:effectLst/>
                        </a:rPr>
                        <a:t> kiến trúc mạng sâu.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Rất cao và khó khăn: Huấn luyện GANs nổi tiếng là không ổn định, dễ gặp vấn đề như mode collapse và cần điều chỉnh siêu tham số cẩn thận.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extLst>
                  <a:ext uri="{0D108BD9-81ED-4DB2-BD59-A6C34878D82A}">
                    <a16:rowId xmlns:a16="http://schemas.microsoft.com/office/drawing/2014/main" val="120249994"/>
                  </a:ext>
                </a:extLst>
              </a:tr>
              <a:tr h="835062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Khả năng giải thích (Interpretability)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Tương đối dễ giải thích: Chiều dài đường đi cung cấp một chỉ số trực quan.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Khó giải thích hơn: Biểu diễn không gian tiềm ẩn có thể khó hiểu.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Rất khó giải thích: Cơ chế đối nghịch làm cho quá trình học và các quyết định của mạng khó hiểu.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extLst>
                  <a:ext uri="{0D108BD9-81ED-4DB2-BD59-A6C34878D82A}">
                    <a16:rowId xmlns:a16="http://schemas.microsoft.com/office/drawing/2014/main" val="3454414389"/>
                  </a:ext>
                </a:extLst>
              </a:tr>
              <a:tr h="931356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Khả năng phát hiện bất thường "mới lạ" (Novelty Detection)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Tốt: Tập trung vào sự khác biệt, không yêu cầu mô hình hóa phân bố.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Rất tốt: Dữ liệu lạ không phù hợp với phân phối bình thường đã học, gây lỗi tái tạo cao.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effectLst/>
                        </a:rPr>
                        <a:t>Rất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tốt</a:t>
                      </a:r>
                      <a:r>
                        <a:rPr lang="en-US" sz="1400" dirty="0">
                          <a:effectLst/>
                        </a:rPr>
                        <a:t>: </a:t>
                      </a:r>
                      <a:r>
                        <a:rPr lang="en-US" sz="1400" dirty="0" err="1">
                          <a:effectLst/>
                        </a:rPr>
                        <a:t>Không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thể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tái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tạo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hoặc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bị</a:t>
                      </a:r>
                      <a:r>
                        <a:rPr lang="en-US" sz="1400" dirty="0">
                          <a:effectLst/>
                        </a:rPr>
                        <a:t> Discriminator </a:t>
                      </a:r>
                      <a:r>
                        <a:rPr lang="en-US" sz="1400" dirty="0" err="1">
                          <a:effectLst/>
                        </a:rPr>
                        <a:t>nhận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diện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là</a:t>
                      </a:r>
                      <a:r>
                        <a:rPr lang="en-US" sz="1400" dirty="0">
                          <a:effectLst/>
                        </a:rPr>
                        <a:t> "</a:t>
                      </a:r>
                      <a:r>
                        <a:rPr lang="en-US" sz="1400" dirty="0" err="1">
                          <a:effectLst/>
                        </a:rPr>
                        <a:t>không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thật</a:t>
                      </a:r>
                      <a:r>
                        <a:rPr lang="en-US" sz="1400" dirty="0">
                          <a:effectLst/>
                        </a:rPr>
                        <a:t>" </a:t>
                      </a:r>
                      <a:r>
                        <a:rPr lang="en-US" sz="1400" dirty="0" err="1">
                          <a:effectLst/>
                        </a:rPr>
                        <a:t>vì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nằm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ngoài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phân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phối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đã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học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VN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extLst>
                  <a:ext uri="{0D108BD9-81ED-4DB2-BD59-A6C34878D82A}">
                    <a16:rowId xmlns:a16="http://schemas.microsoft.com/office/drawing/2014/main" val="4064767486"/>
                  </a:ext>
                </a:extLst>
              </a:tr>
              <a:tr h="1043828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Ưu điểm nổi bật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Nhanh, nhẹ, hiệu quả với dữ liệu lớn, ít tham số cần điều chỉnh.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Tạo ra không gian tiềm ẩn mượt mà, có ý nghĩa, có thể sinh dữ liệu mới. Cung cấp điểm bất thường dựa trên lỗi tái tạo trực quan.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Khả năng học các phân phối dữ liệu cực kỳ phức tạp và sinh ra dữ liệu rất chân thực.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extLst>
                  <a:ext uri="{0D108BD9-81ED-4DB2-BD59-A6C34878D82A}">
                    <a16:rowId xmlns:a16="http://schemas.microsoft.com/office/drawing/2014/main" val="3074096772"/>
                  </a:ext>
                </a:extLst>
              </a:tr>
              <a:tr h="931356"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Nhược điểm/Thách thức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Có thể không hiệu quả với các điểm bất thường rất gần với phân phối bình thường. Khó với dữ liệu có chiều rất cao.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>
                          <a:effectLst/>
                        </a:rPr>
                        <a:t>Huấn luyện có thể phức tạp và nhạy cảm với siêu tham số β. Đòi hỏi lượng lớn dữ liệu bình thường.</a:t>
                      </a:r>
                      <a:endParaRPr lang="en-VN" sz="14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tc>
                  <a:txBody>
                    <a:bodyPr/>
                    <a:lstStyle/>
                    <a:p>
                      <a:pPr algn="just" fontAlgn="ctr">
                        <a:lnSpc>
                          <a:spcPct val="115000"/>
                        </a:lnSpc>
                      </a:pPr>
                      <a:r>
                        <a:rPr lang="en-US" sz="1400" dirty="0" err="1">
                          <a:effectLst/>
                        </a:rPr>
                        <a:t>Huấn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luyện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rất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khó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và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không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ổn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định</a:t>
                      </a:r>
                      <a:r>
                        <a:rPr lang="en-US" sz="1400" dirty="0">
                          <a:effectLst/>
                        </a:rPr>
                        <a:t> (mode collapse, gradient vanishing). </a:t>
                      </a:r>
                      <a:r>
                        <a:rPr lang="en-US" sz="1400" dirty="0" err="1">
                          <a:effectLst/>
                        </a:rPr>
                        <a:t>Thường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yêu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cầu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kiến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trúc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phức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tạp</a:t>
                      </a:r>
                      <a:r>
                        <a:rPr lang="en-US" sz="1400" dirty="0">
                          <a:effectLst/>
                        </a:rPr>
                        <a:t>.</a:t>
                      </a:r>
                      <a:endParaRPr lang="en-VN" sz="1400" dirty="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3367" marR="23367" marT="0" marB="0"/>
                </a:tc>
                <a:extLst>
                  <a:ext uri="{0D108BD9-81ED-4DB2-BD59-A6C34878D82A}">
                    <a16:rowId xmlns:a16="http://schemas.microsoft.com/office/drawing/2014/main" val="406379230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36EA0F-EF57-E317-3B94-BCAF10C9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2288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7CBF-C187-65DD-47B0-CC6CB449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5B51-81C5-4EDA-C597-B5AB5D0A4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88492" cy="3880773"/>
          </a:xfrm>
        </p:spPr>
        <p:txBody>
          <a:bodyPr/>
          <a:lstStyle/>
          <a:p>
            <a:r>
              <a:rPr lang="en-US" sz="2500" dirty="0" err="1"/>
              <a:t>Cảm</a:t>
            </a:r>
            <a:r>
              <a:rPr lang="en-US" sz="2500" dirty="0"/>
              <a:t> </a:t>
            </a:r>
            <a:r>
              <a:rPr lang="en-US" sz="2500" dirty="0" err="1"/>
              <a:t>biến</a:t>
            </a:r>
            <a:r>
              <a:rPr lang="en-US" sz="2500" dirty="0"/>
              <a:t> IoT → MQTT → Collector → </a:t>
            </a:r>
            <a:r>
              <a:rPr lang="en-US" sz="2500" dirty="0" err="1"/>
              <a:t>InfluxDB</a:t>
            </a:r>
            <a:r>
              <a:rPr lang="en-US" sz="2500" dirty="0"/>
              <a:t>/</a:t>
            </a:r>
            <a:r>
              <a:rPr lang="en-US" sz="2500" dirty="0" err="1"/>
              <a:t>TimescaleDB</a:t>
            </a:r>
            <a:r>
              <a:rPr lang="en-US" sz="2500" dirty="0"/>
              <a:t>.</a:t>
            </a:r>
          </a:p>
          <a:p>
            <a:r>
              <a:rPr lang="en-US" sz="2500" dirty="0"/>
              <a:t>ML Service (Isolation Forest, VAE, GAN).</a:t>
            </a:r>
          </a:p>
          <a:p>
            <a:r>
              <a:rPr lang="en-US" sz="2500" dirty="0"/>
              <a:t>Giao </a:t>
            </a:r>
            <a:r>
              <a:rPr lang="en-US" sz="2500" dirty="0" err="1"/>
              <a:t>diện</a:t>
            </a:r>
            <a:r>
              <a:rPr lang="en-US" sz="2500" dirty="0"/>
              <a:t> web </a:t>
            </a:r>
            <a:r>
              <a:rPr lang="en-US" sz="2500" dirty="0" err="1"/>
              <a:t>cảnh</a:t>
            </a:r>
            <a:r>
              <a:rPr lang="en-US" sz="2500" dirty="0"/>
              <a:t> </a:t>
            </a:r>
            <a:r>
              <a:rPr lang="en-US" sz="2500" dirty="0" err="1"/>
              <a:t>báo</a:t>
            </a:r>
            <a:r>
              <a:rPr lang="en-US" sz="2500" dirty="0"/>
              <a:t>: </a:t>
            </a:r>
            <a:r>
              <a:rPr lang="en-US" sz="2500" dirty="0" err="1"/>
              <a:t>Xanh</a:t>
            </a:r>
            <a:r>
              <a:rPr lang="en-US" sz="2500" dirty="0"/>
              <a:t> – </a:t>
            </a:r>
            <a:r>
              <a:rPr lang="en-US" sz="2500" dirty="0" err="1"/>
              <a:t>Vàng</a:t>
            </a:r>
            <a:r>
              <a:rPr lang="en-US" sz="2500" dirty="0"/>
              <a:t> – </a:t>
            </a:r>
            <a:r>
              <a:rPr lang="en-US" sz="2500" dirty="0" err="1"/>
              <a:t>Đỏ</a:t>
            </a:r>
            <a:r>
              <a:rPr lang="en-US" sz="2500" dirty="0"/>
              <a:t>, </a:t>
            </a:r>
            <a:r>
              <a:rPr lang="en-US" sz="2500" dirty="0" err="1"/>
              <a:t>gợi</a:t>
            </a:r>
            <a:r>
              <a:rPr lang="en-US" sz="2500" dirty="0"/>
              <a:t> </a:t>
            </a:r>
            <a:r>
              <a:rPr lang="en-US" sz="2500" dirty="0" err="1"/>
              <a:t>ý</a:t>
            </a:r>
            <a:r>
              <a:rPr lang="en-US" sz="2500" dirty="0"/>
              <a:t> </a:t>
            </a:r>
            <a:r>
              <a:rPr lang="en-US" sz="2500" dirty="0" err="1"/>
              <a:t>bảo</a:t>
            </a:r>
            <a:r>
              <a:rPr lang="en-US" sz="2500" dirty="0"/>
              <a:t> </a:t>
            </a:r>
            <a:r>
              <a:rPr lang="en-US" sz="2500" dirty="0" err="1"/>
              <a:t>trì</a:t>
            </a:r>
            <a:r>
              <a:rPr lang="en-US" sz="2500" dirty="0"/>
              <a:t>.</a:t>
            </a:r>
            <a:br>
              <a:rPr lang="en-US" dirty="0"/>
            </a:br>
            <a:endParaRPr lang="en-VN" dirty="0"/>
          </a:p>
        </p:txBody>
      </p:sp>
      <p:pic>
        <p:nvPicPr>
          <p:cNvPr id="4" name="Picture 3" descr="A diagram of a service&#10;&#10;AI-generated content may be incorrect.">
            <a:extLst>
              <a:ext uri="{FF2B5EF4-FFF2-40B4-BE49-F238E27FC236}">
                <a16:creationId xmlns:a16="http://schemas.microsoft.com/office/drawing/2014/main" id="{0298A98E-B918-63C4-E7ED-54ADB06AA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098" y="1388109"/>
            <a:ext cx="5635727" cy="353949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5A6BE-D652-08AA-7AEA-94E4981A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8649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6157-8DD3-D042-ABB5-1E3997C0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Sơ đồ hệ thống cảnh báo bất thường</a:t>
            </a:r>
          </a:p>
        </p:txBody>
      </p:sp>
      <p:pic>
        <p:nvPicPr>
          <p:cNvPr id="4" name="Content Placeholder 3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4BF3FD87-217E-D849-F12A-CB0B42951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579" y="1367204"/>
            <a:ext cx="5541321" cy="46748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C18C3-4FDA-54EC-1106-D97A3332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13802-3EFA-4C4A-A538-332E0441C9C3}" type="slidenum">
              <a:rPr lang="en-VN" smtClean="0"/>
              <a:t>9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8164108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7B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8C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7B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Abstract Color Wave PowerPoint Templates</Template>
  <TotalTime>2863</TotalTime>
  <Words>2030</Words>
  <Application>Microsoft Macintosh PowerPoint</Application>
  <PresentationFormat>Widescreen</PresentationFormat>
  <Paragraphs>250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Aptos</vt:lpstr>
      <vt:lpstr>Arial</vt:lpstr>
      <vt:lpstr>Times New Roman</vt:lpstr>
      <vt:lpstr>Trebuchet MS</vt:lpstr>
      <vt:lpstr>Wingdings 3</vt:lpstr>
      <vt:lpstr>Cover and End Slide Master</vt:lpstr>
      <vt:lpstr>Contents Slide Master</vt:lpstr>
      <vt:lpstr>Section Break Slide Master</vt:lpstr>
      <vt:lpstr>Facet</vt:lpstr>
      <vt:lpstr>Tên đề tài: Phát hiện bất thường trong máy móc công nghiệp sử dụng các thuật toán máy học </vt:lpstr>
      <vt:lpstr>Đặt vấn đề</vt:lpstr>
      <vt:lpstr>Mục tiêu nghiên cứu</vt:lpstr>
      <vt:lpstr>Phạm vi &amp; phương pháp</vt:lpstr>
      <vt:lpstr>Các mô hình sử dụng</vt:lpstr>
      <vt:lpstr>PowerPoint Presentation</vt:lpstr>
      <vt:lpstr>PowerPoint Presentation</vt:lpstr>
      <vt:lpstr>Kiến trúc hệ thống</vt:lpstr>
      <vt:lpstr>Sơ đồ hệ thống cảnh báo bất thường</vt:lpstr>
      <vt:lpstr>Quy trình phát hiện bất thường </vt:lpstr>
      <vt:lpstr>Thực nghiệm</vt:lpstr>
      <vt:lpstr>PowerPoint Presentation</vt:lpstr>
      <vt:lpstr>Phân phối dữ liệu</vt:lpstr>
      <vt:lpstr>Kết quả so sánh</vt:lpstr>
      <vt:lpstr>Bảng so sánh ưu nhược điểm</vt:lpstr>
      <vt:lpstr>Minh họa cảnh báo</vt:lpstr>
      <vt:lpstr>Kết luận</vt:lpstr>
      <vt:lpstr>Hướng phát triển</vt:lpstr>
      <vt:lpstr>Thị trường &amp; Khách hàng</vt:lpstr>
      <vt:lpstr>Ứng dụng thực tế</vt:lpstr>
      <vt:lpstr>Giá trị mang lại cho khách hàng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Thanh Dung</dc:creator>
  <cp:lastModifiedBy>Le Thanh Dung</cp:lastModifiedBy>
  <cp:revision>24</cp:revision>
  <dcterms:created xsi:type="dcterms:W3CDTF">2025-09-01T13:45:48Z</dcterms:created>
  <dcterms:modified xsi:type="dcterms:W3CDTF">2025-09-10T13:54:24Z</dcterms:modified>
</cp:coreProperties>
</file>