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Slab"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C99847-328C-4BB7-8144-25C499F33779}">
  <a:tblStyle styleId="{FAC99847-328C-4BB7-8144-25C499F337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443" autoAdjust="0"/>
  </p:normalViewPr>
  <p:slideViewPr>
    <p:cSldViewPr snapToGrid="0">
      <p:cViewPr varScale="1">
        <p:scale>
          <a:sx n="61" d="100"/>
          <a:sy n="61" d="100"/>
        </p:scale>
        <p:origin x="1368"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f0f74f3e2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f0f74f3e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Khai</a:t>
            </a:r>
            <a:r>
              <a:rPr lang="en-US" dirty="0"/>
              <a:t> </a:t>
            </a:r>
            <a:r>
              <a:rPr lang="en-US" dirty="0" err="1"/>
              <a:t>phá</a:t>
            </a:r>
            <a:r>
              <a:rPr lang="en-US" dirty="0"/>
              <a:t> </a:t>
            </a:r>
            <a:r>
              <a:rPr lang="en-US" dirty="0" err="1"/>
              <a:t>dữ</a:t>
            </a:r>
            <a:r>
              <a:rPr lang="en-US" dirty="0"/>
              <a:t> </a:t>
            </a:r>
            <a:r>
              <a:rPr lang="en-US" dirty="0" err="1"/>
              <a:t>liệu</a:t>
            </a:r>
            <a:endParaRPr lang="en-US" dirty="0"/>
          </a:p>
          <a:p>
            <a:pPr marL="0" lvl="0" indent="0" algn="l" rtl="0">
              <a:spcBef>
                <a:spcPts val="0"/>
              </a:spcBef>
              <a:spcAft>
                <a:spcPts val="0"/>
              </a:spcAft>
              <a:buNone/>
            </a:pP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gì</a:t>
            </a:r>
            <a:r>
              <a:rPr lang="en-US" dirty="0"/>
              <a:t>. </a:t>
            </a:r>
            <a:r>
              <a:rPr lang="en-US" dirty="0" err="1"/>
              <a:t>Ghi</a:t>
            </a:r>
            <a:r>
              <a:rPr lang="en-US" dirty="0"/>
              <a:t> </a:t>
            </a:r>
            <a:r>
              <a:rPr lang="en-US" dirty="0" err="1"/>
              <a:t>rõ</a:t>
            </a:r>
            <a:r>
              <a:rPr lang="en-US" dirty="0"/>
              <a:t> </a:t>
            </a:r>
            <a:r>
              <a:rPr lang="en-US" dirty="0" err="1"/>
              <a:t>ra</a:t>
            </a:r>
            <a:r>
              <a:rPr lang="en-US" dirty="0"/>
              <a:t>: </a:t>
            </a:r>
            <a:r>
              <a:rPr lang="en-US" dirty="0" err="1"/>
              <a:t>trung</a:t>
            </a:r>
            <a:r>
              <a:rPr lang="en-US" dirty="0"/>
              <a:t> </a:t>
            </a:r>
            <a:r>
              <a:rPr lang="en-US" dirty="0" err="1"/>
              <a:t>bình</a:t>
            </a:r>
            <a:r>
              <a:rPr lang="en-US" dirty="0"/>
              <a:t>, </a:t>
            </a:r>
            <a:r>
              <a:rPr lang="en-US" dirty="0" err="1"/>
              <a:t>trung</a:t>
            </a:r>
            <a:r>
              <a:rPr lang="en-US" dirty="0"/>
              <a:t> </a:t>
            </a:r>
            <a:r>
              <a:rPr lang="en-US" dirty="0" err="1"/>
              <a:t>vị</a:t>
            </a:r>
            <a:r>
              <a:rPr lang="en-US" dirty="0"/>
              <a:t>, </a:t>
            </a:r>
            <a:r>
              <a:rPr lang="en-US" dirty="0" err="1"/>
              <a:t>giá</a:t>
            </a:r>
            <a:r>
              <a:rPr lang="en-US" dirty="0"/>
              <a:t> </a:t>
            </a:r>
            <a:r>
              <a:rPr lang="en-US" dirty="0" err="1"/>
              <a:t>trị</a:t>
            </a:r>
            <a:r>
              <a:rPr lang="en-US" dirty="0"/>
              <a:t> ở </a:t>
            </a:r>
            <a:r>
              <a:rPr lang="en-US" dirty="0" err="1"/>
              <a:t>giữa</a:t>
            </a:r>
            <a:endParaRPr lang="en-US" dirty="0"/>
          </a:p>
          <a:p>
            <a:pPr marL="0" lvl="0" indent="0" algn="l" rtl="0">
              <a:spcBef>
                <a:spcPts val="0"/>
              </a:spcBef>
              <a:spcAft>
                <a:spcPts val="0"/>
              </a:spcAft>
              <a:buNone/>
            </a:pPr>
            <a:r>
              <a:rPr lang="en-US" dirty="0" err="1"/>
              <a:t>Thêm</a:t>
            </a:r>
            <a:r>
              <a:rPr lang="en-US" dirty="0"/>
              <a:t> normalize </a:t>
            </a:r>
            <a:r>
              <a:rPr lang="en-US" dirty="0" err="1"/>
              <a:t>dữ</a:t>
            </a:r>
            <a:r>
              <a:rPr lang="en-US" dirty="0"/>
              <a:t> </a:t>
            </a:r>
            <a:r>
              <a:rPr lang="en-US" dirty="0" err="1"/>
              <a:t>liệu</a:t>
            </a: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7a1949f7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7a1949f7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Không</a:t>
            </a:r>
            <a:r>
              <a:rPr lang="en-US" dirty="0"/>
              <a:t> </a:t>
            </a:r>
            <a:r>
              <a:rPr lang="en-US" dirty="0" err="1"/>
              <a:t>được</a:t>
            </a:r>
            <a:r>
              <a:rPr lang="en-US" dirty="0"/>
              <a:t> </a:t>
            </a:r>
            <a:r>
              <a:rPr lang="en-US" dirty="0" err="1"/>
              <a:t>cắt</a:t>
            </a:r>
            <a:r>
              <a:rPr lang="en-US" dirty="0"/>
              <a:t> code, </a:t>
            </a:r>
            <a:r>
              <a:rPr lang="en-US" dirty="0" err="1"/>
              <a:t>mã</a:t>
            </a:r>
            <a:r>
              <a:rPr lang="en-US" dirty="0"/>
              <a:t> </a:t>
            </a:r>
            <a:r>
              <a:rPr lang="en-US" dirty="0" err="1"/>
              <a:t>giả</a:t>
            </a:r>
            <a:r>
              <a:rPr lang="en-US" dirty="0"/>
              <a:t> </a:t>
            </a:r>
            <a:r>
              <a:rPr lang="en-US" dirty="0" err="1"/>
              <a:t>vào</a:t>
            </a:r>
            <a:r>
              <a:rPr lang="en-US" dirty="0"/>
              <a:t> </a:t>
            </a:r>
            <a:r>
              <a:rPr lang="en-US" dirty="0" err="1"/>
              <a:t>trong</a:t>
            </a:r>
            <a:r>
              <a:rPr lang="en-US" dirty="0"/>
              <a:t> </a:t>
            </a:r>
          </a:p>
          <a:p>
            <a:pPr marL="0" lvl="0" indent="0" algn="l" rtl="0">
              <a:spcBef>
                <a:spcPts val="0"/>
              </a:spcBef>
              <a:spcAft>
                <a:spcPts val="0"/>
              </a:spcAft>
              <a:buNone/>
            </a:pPr>
            <a:r>
              <a:rPr lang="en-US" dirty="0" err="1"/>
              <a:t>Đưa</a:t>
            </a:r>
            <a:r>
              <a:rPr lang="en-US" dirty="0"/>
              <a:t> </a:t>
            </a:r>
            <a:r>
              <a:rPr lang="en-US" dirty="0" err="1"/>
              <a:t>ra</a:t>
            </a:r>
            <a:r>
              <a:rPr lang="en-US" dirty="0"/>
              <a:t> </a:t>
            </a:r>
            <a:r>
              <a:rPr lang="en-US" dirty="0" err="1"/>
              <a:t>phương</a:t>
            </a:r>
            <a:r>
              <a:rPr lang="en-US" dirty="0"/>
              <a:t> </a:t>
            </a:r>
            <a:r>
              <a:rPr lang="en-US" dirty="0" err="1"/>
              <a:t>pháp</a:t>
            </a:r>
            <a:r>
              <a:rPr lang="en-US" dirty="0"/>
              <a:t> </a:t>
            </a:r>
            <a:r>
              <a:rPr lang="en-US" dirty="0" err="1"/>
              <a:t>cụ</a:t>
            </a:r>
            <a:r>
              <a:rPr lang="en-US" dirty="0"/>
              <a:t> </a:t>
            </a:r>
            <a:r>
              <a:rPr lang="en-US" dirty="0" err="1"/>
              <a:t>thể</a:t>
            </a:r>
            <a:r>
              <a:rPr lang="en-US" dirty="0"/>
              <a:t> -&gt; </a:t>
            </a:r>
            <a:r>
              <a:rPr lang="en-US" dirty="0" err="1"/>
              <a:t>cho</a:t>
            </a:r>
            <a:r>
              <a:rPr lang="en-US" dirty="0"/>
              <a:t> </a:t>
            </a:r>
            <a:r>
              <a:rPr lang="en-US" dirty="0" err="1"/>
              <a:t>ví</a:t>
            </a:r>
            <a:r>
              <a:rPr lang="en-US" dirty="0"/>
              <a:t> </a:t>
            </a:r>
            <a:r>
              <a:rPr lang="en-US" dirty="0" err="1"/>
              <a:t>dụ</a:t>
            </a:r>
            <a:r>
              <a:rPr lang="en-US" dirty="0"/>
              <a:t> </a:t>
            </a:r>
            <a:r>
              <a:rPr lang="en-US" dirty="0" err="1"/>
              <a:t>minh</a:t>
            </a:r>
            <a:r>
              <a:rPr lang="en-US" dirty="0"/>
              <a:t> </a:t>
            </a:r>
            <a:r>
              <a:rPr lang="en-US" dirty="0" err="1"/>
              <a:t>họa</a:t>
            </a:r>
            <a:endParaRPr lang="en-US" dirty="0"/>
          </a:p>
          <a:p>
            <a:pPr marL="0" lvl="0" indent="0" algn="l" rtl="0">
              <a:spcBef>
                <a:spcPts val="0"/>
              </a:spcBef>
              <a:spcAft>
                <a:spcPts val="0"/>
              </a:spcAft>
              <a:buNone/>
            </a:pPr>
            <a:r>
              <a:rPr lang="en-US" dirty="0"/>
              <a:t>Trong </a:t>
            </a:r>
            <a:r>
              <a:rPr lang="en-US" dirty="0" err="1"/>
              <a:t>báo</a:t>
            </a:r>
            <a:r>
              <a:rPr lang="en-US" dirty="0"/>
              <a:t> </a:t>
            </a:r>
            <a:r>
              <a:rPr lang="en-US" dirty="0" err="1"/>
              <a:t>cáo</a:t>
            </a:r>
            <a:r>
              <a:rPr lang="en-US" dirty="0"/>
              <a:t> </a:t>
            </a:r>
            <a:r>
              <a:rPr lang="en-US" dirty="0" err="1"/>
              <a:t>đồ</a:t>
            </a:r>
            <a:r>
              <a:rPr lang="en-US" dirty="0"/>
              <a:t> </a:t>
            </a:r>
            <a:r>
              <a:rPr lang="en-US" dirty="0" err="1"/>
              <a:t>án</a:t>
            </a:r>
            <a:r>
              <a:rPr lang="en-US" dirty="0"/>
              <a:t>, </a:t>
            </a:r>
            <a:r>
              <a:rPr lang="en-US" dirty="0" err="1"/>
              <a:t>hạn</a:t>
            </a:r>
            <a:r>
              <a:rPr lang="en-US" dirty="0"/>
              <a:t> </a:t>
            </a:r>
            <a:r>
              <a:rPr lang="en-US" dirty="0" err="1"/>
              <a:t>chế</a:t>
            </a:r>
            <a:r>
              <a:rPr lang="en-US" dirty="0"/>
              <a:t> </a:t>
            </a:r>
            <a:r>
              <a:rPr lang="en-US" dirty="0" err="1"/>
              <a:t>chụp</a:t>
            </a:r>
            <a:r>
              <a:rPr lang="en-US" dirty="0"/>
              <a:t> code</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7a1949f7e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7a1949f7e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081C36"/>
                </a:solidFill>
                <a:effectLst/>
                <a:latin typeface="SegoeuiPc"/>
              </a:rPr>
              <a:t>Lựa</a:t>
            </a:r>
            <a:r>
              <a:rPr lang="en-US" b="0" i="0" dirty="0">
                <a:solidFill>
                  <a:srgbClr val="081C36"/>
                </a:solidFill>
                <a:effectLst/>
                <a:latin typeface="SegoeuiPc"/>
              </a:rPr>
              <a:t> </a:t>
            </a:r>
            <a:r>
              <a:rPr lang="en-US" b="0" i="0" dirty="0" err="1">
                <a:solidFill>
                  <a:srgbClr val="081C36"/>
                </a:solidFill>
                <a:effectLst/>
                <a:latin typeface="SegoeuiPc"/>
              </a:rPr>
              <a:t>chọn</a:t>
            </a:r>
            <a:r>
              <a:rPr lang="en-US" b="0" i="0" dirty="0">
                <a:solidFill>
                  <a:srgbClr val="081C36"/>
                </a:solidFill>
                <a:effectLst/>
                <a:latin typeface="SegoeuiPc"/>
              </a:rPr>
              <a:t> </a:t>
            </a:r>
            <a:r>
              <a:rPr lang="en-US" b="0" i="0" dirty="0" err="1">
                <a:solidFill>
                  <a:srgbClr val="081C36"/>
                </a:solidFill>
                <a:effectLst/>
                <a:latin typeface="SegoeuiPc"/>
              </a:rPr>
              <a:t>trước</a:t>
            </a:r>
            <a:r>
              <a:rPr lang="en-US" b="0" i="0" dirty="0">
                <a:solidFill>
                  <a:srgbClr val="081C36"/>
                </a:solidFill>
                <a:effectLst/>
                <a:latin typeface="SegoeuiPc"/>
              </a:rPr>
              <a:t> </a:t>
            </a:r>
            <a:r>
              <a:rPr lang="en-US" b="0" i="0" dirty="0" err="1">
                <a:solidFill>
                  <a:srgbClr val="081C36"/>
                </a:solidFill>
                <a:effectLst/>
                <a:latin typeface="SegoeuiPc"/>
              </a:rPr>
              <a:t>và</a:t>
            </a:r>
            <a:r>
              <a:rPr lang="en-US" b="0" i="0" dirty="0">
                <a:solidFill>
                  <a:srgbClr val="081C36"/>
                </a:solidFill>
                <a:effectLst/>
                <a:latin typeface="SegoeuiPc"/>
              </a:rPr>
              <a:t> </a:t>
            </a:r>
            <a:r>
              <a:rPr lang="en-US" b="0" i="0" dirty="0" err="1">
                <a:solidFill>
                  <a:srgbClr val="081C36"/>
                </a:solidFill>
                <a:effectLst/>
                <a:latin typeface="SegoeuiPc"/>
              </a:rPr>
              <a:t>sau</a:t>
            </a:r>
            <a:r>
              <a:rPr lang="en-US" b="0" i="0" dirty="0">
                <a:solidFill>
                  <a:srgbClr val="081C36"/>
                </a:solidFill>
                <a:effectLst/>
                <a:latin typeface="SegoeuiPc"/>
              </a:rPr>
              <a:t> </a:t>
            </a:r>
            <a:r>
              <a:rPr lang="en-US" b="0" i="0" dirty="0" err="1">
                <a:solidFill>
                  <a:srgbClr val="081C36"/>
                </a:solidFill>
                <a:effectLst/>
                <a:latin typeface="SegoeuiPc"/>
              </a:rPr>
              <a:t>khi</a:t>
            </a:r>
            <a:r>
              <a:rPr lang="en-US" b="0" i="0" dirty="0">
                <a:solidFill>
                  <a:srgbClr val="081C36"/>
                </a:solidFill>
                <a:effectLst/>
                <a:latin typeface="SegoeuiPc"/>
              </a:rPr>
              <a:t> </a:t>
            </a:r>
            <a:r>
              <a:rPr lang="en-US" b="0" i="0" dirty="0" err="1">
                <a:solidFill>
                  <a:srgbClr val="081C36"/>
                </a:solidFill>
                <a:effectLst/>
                <a:latin typeface="SegoeuiPc"/>
              </a:rPr>
              <a:t>sử</a:t>
            </a:r>
            <a:r>
              <a:rPr lang="en-US" b="0" i="0" dirty="0">
                <a:solidFill>
                  <a:srgbClr val="081C36"/>
                </a:solidFill>
                <a:effectLst/>
                <a:latin typeface="SegoeuiPc"/>
              </a:rPr>
              <a:t> </a:t>
            </a:r>
            <a:r>
              <a:rPr lang="en-US" b="0" i="0" dirty="0" err="1">
                <a:solidFill>
                  <a:srgbClr val="081C36"/>
                </a:solidFill>
                <a:effectLst/>
                <a:latin typeface="SegoeuiPc"/>
              </a:rPr>
              <a:t>dụng</a:t>
            </a:r>
            <a:r>
              <a:rPr lang="en-US" b="0" i="0" dirty="0">
                <a:solidFill>
                  <a:srgbClr val="081C36"/>
                </a:solidFill>
                <a:effectLst/>
                <a:latin typeface="SegoeuiPc"/>
              </a:rPr>
              <a:t> </a:t>
            </a:r>
            <a:r>
              <a:rPr lang="en-US" b="0" i="0" dirty="0" err="1">
                <a:solidFill>
                  <a:srgbClr val="081C36"/>
                </a:solidFill>
                <a:effectLst/>
                <a:latin typeface="SegoeuiPc"/>
              </a:rPr>
              <a:t>đặc</a:t>
            </a:r>
            <a:r>
              <a:rPr lang="en-US" b="0" i="0" dirty="0">
                <a:solidFill>
                  <a:srgbClr val="081C36"/>
                </a:solidFill>
                <a:effectLst/>
                <a:latin typeface="SegoeuiPc"/>
              </a:rPr>
              <a:t> </a:t>
            </a:r>
            <a:r>
              <a:rPr lang="en-US" b="0" i="0" dirty="0" err="1">
                <a:solidFill>
                  <a:srgbClr val="081C36"/>
                </a:solidFill>
                <a:effectLst/>
                <a:latin typeface="SegoeuiPc"/>
              </a:rPr>
              <a:t>trưng</a:t>
            </a:r>
            <a:r>
              <a:rPr lang="en-US" b="0" i="0" dirty="0">
                <a:solidFill>
                  <a:srgbClr val="081C36"/>
                </a:solidFill>
                <a:effectLst/>
                <a:latin typeface="SegoeuiPc"/>
              </a:rPr>
              <a:t> PCA</a:t>
            </a:r>
          </a:p>
          <a:p>
            <a:pPr marL="0" lvl="0" indent="0" algn="l" rtl="0">
              <a:spcBef>
                <a:spcPts val="0"/>
              </a:spcBef>
              <a:spcAft>
                <a:spcPts val="0"/>
              </a:spcAft>
              <a:buNone/>
            </a:pPr>
            <a:endParaRPr lang="en-US" b="0" i="0" dirty="0">
              <a:solidFill>
                <a:srgbClr val="081C36"/>
              </a:solidFill>
              <a:effectLst/>
              <a:latin typeface="SegoeuiPc"/>
            </a:endParaRPr>
          </a:p>
          <a:p>
            <a:pPr marL="0" lvl="0" indent="0" algn="l" rtl="0">
              <a:spcBef>
                <a:spcPts val="0"/>
              </a:spcBef>
              <a:spcAft>
                <a:spcPts val="0"/>
              </a:spcAft>
              <a:buNone/>
            </a:pPr>
            <a:endParaRPr lang="en-US" b="0" i="0" dirty="0">
              <a:solidFill>
                <a:srgbClr val="081C36"/>
              </a:solidFill>
              <a:effectLst/>
              <a:latin typeface="SegoeuiPc"/>
            </a:endParaRPr>
          </a:p>
          <a:p>
            <a:pPr marL="0" lvl="0" indent="0" algn="l" rtl="0">
              <a:spcBef>
                <a:spcPts val="0"/>
              </a:spcBef>
              <a:spcAft>
                <a:spcPts val="0"/>
              </a:spcAft>
              <a:buNone/>
            </a:pPr>
            <a:endParaRPr lang="en-US" b="0" i="0" dirty="0">
              <a:solidFill>
                <a:srgbClr val="081C36"/>
              </a:solidFill>
              <a:effectLst/>
              <a:latin typeface="SegoeuiPc"/>
            </a:endParaRPr>
          </a:p>
          <a:p>
            <a:pPr marL="0" lvl="0" indent="0" algn="l" rtl="0">
              <a:spcBef>
                <a:spcPts val="0"/>
              </a:spcBef>
              <a:spcAft>
                <a:spcPts val="0"/>
              </a:spcAft>
              <a:buNone/>
            </a:pPr>
            <a:r>
              <a:rPr lang="vi-VN" b="0" i="0" dirty="0">
                <a:solidFill>
                  <a:srgbClr val="081C36"/>
                </a:solidFill>
                <a:effectLst/>
                <a:latin typeface="SegoeuiPc"/>
              </a:rPr>
              <a:t>PCA là gì? </a:t>
            </a:r>
            <a:endParaRPr lang="en-US" b="0" i="0" dirty="0">
              <a:solidFill>
                <a:srgbClr val="081C36"/>
              </a:solidFill>
              <a:effectLst/>
              <a:latin typeface="SegoeuiPc"/>
            </a:endParaRPr>
          </a:p>
          <a:p>
            <a:pPr marL="0" lvl="0" indent="0" algn="l" rtl="0">
              <a:spcBef>
                <a:spcPts val="0"/>
              </a:spcBef>
              <a:spcAft>
                <a:spcPts val="0"/>
              </a:spcAft>
              <a:buNone/>
            </a:pPr>
            <a:r>
              <a:rPr lang="vi-VN" b="0" i="0" dirty="0">
                <a:solidFill>
                  <a:srgbClr val="081C36"/>
                </a:solidFill>
                <a:effectLst/>
                <a:latin typeface="SegoeuiPc"/>
              </a:rPr>
              <a:t>Phân tích Thành Phần Chính (</a:t>
            </a:r>
            <a:r>
              <a:rPr lang="vi-VN" b="0" i="0" dirty="0" err="1">
                <a:solidFill>
                  <a:srgbClr val="081C36"/>
                </a:solidFill>
                <a:effectLst/>
                <a:latin typeface="SegoeuiPc"/>
              </a:rPr>
              <a:t>Principal</a:t>
            </a:r>
            <a:r>
              <a:rPr lang="vi-VN" b="0" i="0" dirty="0">
                <a:solidFill>
                  <a:srgbClr val="081C36"/>
                </a:solidFill>
                <a:effectLst/>
                <a:latin typeface="SegoeuiPc"/>
              </a:rPr>
              <a:t> </a:t>
            </a:r>
            <a:r>
              <a:rPr lang="vi-VN" b="0" i="0" dirty="0" err="1">
                <a:solidFill>
                  <a:srgbClr val="081C36"/>
                </a:solidFill>
                <a:effectLst/>
                <a:latin typeface="SegoeuiPc"/>
              </a:rPr>
              <a:t>Component</a:t>
            </a:r>
            <a:r>
              <a:rPr lang="vi-VN" b="0" i="0" dirty="0">
                <a:solidFill>
                  <a:srgbClr val="081C36"/>
                </a:solidFill>
                <a:effectLst/>
                <a:latin typeface="SegoeuiPc"/>
              </a:rPr>
              <a:t> </a:t>
            </a:r>
            <a:r>
              <a:rPr lang="vi-VN" b="0" i="0" dirty="0" err="1">
                <a:solidFill>
                  <a:srgbClr val="081C36"/>
                </a:solidFill>
                <a:effectLst/>
                <a:latin typeface="SegoeuiPc"/>
              </a:rPr>
              <a:t>Analysis</a:t>
            </a:r>
            <a:r>
              <a:rPr lang="vi-VN" b="0" i="0" dirty="0">
                <a:solidFill>
                  <a:srgbClr val="081C36"/>
                </a:solidFill>
                <a:effectLst/>
                <a:latin typeface="SegoeuiPc"/>
              </a:rPr>
              <a:t> - PCA) là một kỹ thuật thống kê được sử dụng để giảm chiều dữ liệu. Nghĩa là, nó biến đổi một tập hợp dữ liệu từ một không gian nhiều chiều sang một không gian mới có số chiều ít hơn, nhưng vẫn giữ được phần lớn thông tin của dữ liệu gốc. </a:t>
            </a:r>
            <a:endParaRPr lang="en-US" b="0" i="0" dirty="0">
              <a:solidFill>
                <a:srgbClr val="081C36"/>
              </a:solidFill>
              <a:effectLst/>
              <a:latin typeface="SegoeuiPc"/>
            </a:endParaRPr>
          </a:p>
          <a:p>
            <a:pPr marL="0" lvl="0" indent="0" algn="l" rtl="0">
              <a:spcBef>
                <a:spcPts val="0"/>
              </a:spcBef>
              <a:spcAft>
                <a:spcPts val="0"/>
              </a:spcAft>
              <a:buNone/>
            </a:pPr>
            <a:endParaRPr lang="en-US" b="0" i="0" dirty="0">
              <a:solidFill>
                <a:srgbClr val="081C36"/>
              </a:solidFill>
              <a:effectLst/>
              <a:latin typeface="SegoeuiPc"/>
            </a:endParaRPr>
          </a:p>
          <a:p>
            <a:pPr marL="0" lvl="0" indent="0" algn="l" rtl="0">
              <a:spcBef>
                <a:spcPts val="0"/>
              </a:spcBef>
              <a:spcAft>
                <a:spcPts val="0"/>
              </a:spcAft>
              <a:buNone/>
            </a:pPr>
            <a:r>
              <a:rPr lang="vi-VN" b="0" i="0" dirty="0">
                <a:solidFill>
                  <a:srgbClr val="081C36"/>
                </a:solidFill>
                <a:effectLst/>
                <a:latin typeface="SegoeuiPc"/>
              </a:rPr>
              <a:t>Tại sao lại giảm chiều dữ liệu? </a:t>
            </a:r>
            <a:endParaRPr lang="en-US" b="0" i="0" dirty="0">
              <a:solidFill>
                <a:srgbClr val="081C36"/>
              </a:solidFill>
              <a:effectLst/>
              <a:latin typeface="SegoeuiPc"/>
            </a:endParaRPr>
          </a:p>
          <a:p>
            <a:pPr marL="171450" lvl="0" indent="-171450" algn="l" rtl="0">
              <a:spcBef>
                <a:spcPts val="0"/>
              </a:spcBef>
              <a:spcAft>
                <a:spcPts val="0"/>
              </a:spcAft>
            </a:pPr>
            <a:r>
              <a:rPr lang="vi-VN" b="0" i="0" dirty="0">
                <a:solidFill>
                  <a:srgbClr val="081C36"/>
                </a:solidFill>
                <a:effectLst/>
                <a:latin typeface="SegoeuiPc"/>
              </a:rPr>
              <a:t>Tăng tốc độ tính toán: Với số lượng chiều giảm đi, các thuật toán học máy sẽ chạy nhanh hơn đáng kể. </a:t>
            </a:r>
            <a:endParaRPr lang="en-US" b="0" i="0" dirty="0">
              <a:solidFill>
                <a:srgbClr val="081C36"/>
              </a:solidFill>
              <a:effectLst/>
              <a:latin typeface="SegoeuiPc"/>
            </a:endParaRPr>
          </a:p>
          <a:p>
            <a:pPr marL="171450" lvl="0" indent="-171450" algn="l" rtl="0">
              <a:spcBef>
                <a:spcPts val="0"/>
              </a:spcBef>
              <a:spcAft>
                <a:spcPts val="0"/>
              </a:spcAft>
            </a:pPr>
            <a:r>
              <a:rPr lang="vi-VN" b="0" i="0" dirty="0">
                <a:solidFill>
                  <a:srgbClr val="081C36"/>
                </a:solidFill>
                <a:effectLst/>
                <a:latin typeface="SegoeuiPc"/>
              </a:rPr>
              <a:t>Loại bỏ nhiễu: Các chiều có phương sai nhỏ thường chứa nhiều nhiễu hơn là thông tin hữu ích. </a:t>
            </a:r>
            <a:endParaRPr lang="en-US" b="0" i="0" dirty="0">
              <a:solidFill>
                <a:srgbClr val="081C36"/>
              </a:solidFill>
              <a:effectLst/>
              <a:latin typeface="SegoeuiPc"/>
            </a:endParaRPr>
          </a:p>
          <a:p>
            <a:pPr marL="171450" lvl="0" indent="-171450" algn="l" rtl="0">
              <a:spcBef>
                <a:spcPts val="0"/>
              </a:spcBef>
              <a:spcAft>
                <a:spcPts val="0"/>
              </a:spcAft>
            </a:pPr>
            <a:r>
              <a:rPr lang="vi-VN" b="0" i="0" dirty="0">
                <a:solidFill>
                  <a:srgbClr val="081C36"/>
                </a:solidFill>
                <a:effectLst/>
                <a:latin typeface="SegoeuiPc"/>
              </a:rPr>
              <a:t>Dễ dàng trực quan hóa: Dữ liệu có thể được trực quan hóa dễ dàng hơn trong không gian 2D hoặc 3D. </a:t>
            </a:r>
            <a:endParaRPr lang="en-US" b="0" i="0" dirty="0">
              <a:solidFill>
                <a:srgbClr val="081C36"/>
              </a:solidFill>
              <a:effectLst/>
              <a:latin typeface="SegoeuiPc"/>
            </a:endParaRPr>
          </a:p>
          <a:p>
            <a:pPr marL="171450" lvl="0" indent="-171450" algn="l" rtl="0">
              <a:spcBef>
                <a:spcPts val="0"/>
              </a:spcBef>
              <a:spcAft>
                <a:spcPts val="0"/>
              </a:spcAft>
            </a:pPr>
            <a:r>
              <a:rPr lang="vi-VN" b="0" i="0" dirty="0">
                <a:solidFill>
                  <a:srgbClr val="081C36"/>
                </a:solidFill>
                <a:effectLst/>
                <a:latin typeface="SegoeuiPc"/>
              </a:rPr>
              <a:t>Cải thiện hiệu suất của mô hình: Bằng cách loại bỏ các đặc trưng không cần thiết, chúng ta có thể tránh hiện tượng </a:t>
            </a:r>
            <a:r>
              <a:rPr lang="vi-VN" b="0" i="0" dirty="0" err="1">
                <a:solidFill>
                  <a:srgbClr val="081C36"/>
                </a:solidFill>
                <a:effectLst/>
                <a:latin typeface="SegoeuiPc"/>
              </a:rPr>
              <a:t>overfitting</a:t>
            </a:r>
            <a:r>
              <a:rPr lang="vi-VN" b="0" i="0" dirty="0">
                <a:solidFill>
                  <a:srgbClr val="081C36"/>
                </a:solidFill>
                <a:effectLst/>
                <a:latin typeface="SegoeuiPc"/>
              </a:rPr>
              <a:t> và cải thiện khả năng tổng quát của mô hình. </a:t>
            </a:r>
            <a:endParaRPr lang="en-US" b="0" i="0" dirty="0">
              <a:solidFill>
                <a:srgbClr val="081C36"/>
              </a:solidFill>
              <a:effectLst/>
              <a:latin typeface="SegoeuiPc"/>
            </a:endParaRPr>
          </a:p>
          <a:p>
            <a:pPr marL="171450" lvl="0" indent="-171450" algn="l" rtl="0">
              <a:spcBef>
                <a:spcPts val="0"/>
              </a:spcBef>
              <a:spcAft>
                <a:spcPts val="0"/>
              </a:spcAft>
            </a:pPr>
            <a:endParaRPr lang="en-US" b="0" i="0" dirty="0">
              <a:solidFill>
                <a:srgbClr val="081C36"/>
              </a:solidFill>
              <a:effectLst/>
              <a:latin typeface="SegoeuiPc"/>
            </a:endParaRPr>
          </a:p>
          <a:p>
            <a:pPr marL="0" lvl="0" indent="0" algn="l" rtl="0">
              <a:spcBef>
                <a:spcPts val="0"/>
              </a:spcBef>
              <a:spcAft>
                <a:spcPts val="0"/>
              </a:spcAft>
              <a:buNone/>
            </a:pPr>
            <a:r>
              <a:rPr lang="vi-VN" b="0" i="0" dirty="0">
                <a:solidFill>
                  <a:srgbClr val="081C36"/>
                </a:solidFill>
                <a:effectLst/>
                <a:latin typeface="SegoeuiPc"/>
              </a:rPr>
              <a:t>PCA hoạt động như thế nào? </a:t>
            </a:r>
            <a:endParaRPr lang="en-US" b="0" i="0" dirty="0">
              <a:solidFill>
                <a:srgbClr val="081C36"/>
              </a:solidFill>
              <a:effectLst/>
              <a:latin typeface="SegoeuiPc"/>
            </a:endParaRPr>
          </a:p>
          <a:p>
            <a:pPr marL="171450" lvl="0" indent="-171450" algn="l" rtl="0">
              <a:spcBef>
                <a:spcPts val="0"/>
              </a:spcBef>
              <a:spcAft>
                <a:spcPts val="0"/>
              </a:spcAft>
            </a:pPr>
            <a:r>
              <a:rPr lang="vi-VN" b="0" i="0" dirty="0">
                <a:solidFill>
                  <a:srgbClr val="081C36"/>
                </a:solidFill>
                <a:effectLst/>
                <a:latin typeface="SegoeuiPc"/>
              </a:rPr>
              <a:t>Chuẩn hóa dữ liệu: Các đặc trưng được chuẩn hóa về cùng một quy mô. </a:t>
            </a:r>
            <a:endParaRPr lang="en-US" b="0" i="0" dirty="0">
              <a:solidFill>
                <a:srgbClr val="081C36"/>
              </a:solidFill>
              <a:effectLst/>
              <a:latin typeface="SegoeuiPc"/>
            </a:endParaRPr>
          </a:p>
          <a:p>
            <a:pPr marL="171450" lvl="0" indent="-171450" algn="l" rtl="0">
              <a:spcBef>
                <a:spcPts val="0"/>
              </a:spcBef>
              <a:spcAft>
                <a:spcPts val="0"/>
              </a:spcAft>
            </a:pPr>
            <a:r>
              <a:rPr lang="vi-VN" b="0" i="0" dirty="0">
                <a:solidFill>
                  <a:srgbClr val="081C36"/>
                </a:solidFill>
                <a:effectLst/>
                <a:latin typeface="SegoeuiPc"/>
              </a:rPr>
              <a:t>Tính ma trận hiệp phương sai: Ma trận này cho biết mối quan hệ tuyến tính giữa các đặc trưng. </a:t>
            </a:r>
            <a:endParaRPr lang="en-US" b="0" i="0" dirty="0">
              <a:solidFill>
                <a:srgbClr val="081C36"/>
              </a:solidFill>
              <a:effectLst/>
              <a:latin typeface="SegoeuiPc"/>
            </a:endParaRPr>
          </a:p>
          <a:p>
            <a:pPr marL="171450" lvl="0" indent="-171450" algn="l" rtl="0">
              <a:spcBef>
                <a:spcPts val="0"/>
              </a:spcBef>
              <a:spcAft>
                <a:spcPts val="0"/>
              </a:spcAft>
            </a:pPr>
            <a:r>
              <a:rPr lang="vi-VN" b="0" i="0" dirty="0">
                <a:solidFill>
                  <a:srgbClr val="081C36"/>
                </a:solidFill>
                <a:effectLst/>
                <a:latin typeface="SegoeuiPc"/>
              </a:rPr>
              <a:t>Tính các </a:t>
            </a:r>
            <a:r>
              <a:rPr lang="vi-VN" b="0" i="0" dirty="0" err="1">
                <a:solidFill>
                  <a:srgbClr val="081C36"/>
                </a:solidFill>
                <a:effectLst/>
                <a:latin typeface="SegoeuiPc"/>
              </a:rPr>
              <a:t>vectơ</a:t>
            </a:r>
            <a:r>
              <a:rPr lang="vi-VN" b="0" i="0" dirty="0">
                <a:solidFill>
                  <a:srgbClr val="081C36"/>
                </a:solidFill>
                <a:effectLst/>
                <a:latin typeface="SegoeuiPc"/>
              </a:rPr>
              <a:t> riêng và giá trị riêng: Các </a:t>
            </a:r>
            <a:r>
              <a:rPr lang="vi-VN" b="0" i="0" dirty="0" err="1">
                <a:solidFill>
                  <a:srgbClr val="081C36"/>
                </a:solidFill>
                <a:effectLst/>
                <a:latin typeface="SegoeuiPc"/>
              </a:rPr>
              <a:t>vectơ</a:t>
            </a:r>
            <a:r>
              <a:rPr lang="vi-VN" b="0" i="0" dirty="0">
                <a:solidFill>
                  <a:srgbClr val="081C36"/>
                </a:solidFill>
                <a:effectLst/>
                <a:latin typeface="SegoeuiPc"/>
              </a:rPr>
              <a:t> riêng của ma trận hiệp phương sai chính là các thành phần chính. </a:t>
            </a:r>
            <a:endParaRPr lang="en-US" b="0" i="0" dirty="0">
              <a:solidFill>
                <a:srgbClr val="081C36"/>
              </a:solidFill>
              <a:effectLst/>
              <a:latin typeface="SegoeuiPc"/>
            </a:endParaRPr>
          </a:p>
          <a:p>
            <a:pPr marL="171450" lvl="0" indent="-171450" algn="l" rtl="0">
              <a:spcBef>
                <a:spcPts val="0"/>
              </a:spcBef>
              <a:spcAft>
                <a:spcPts val="0"/>
              </a:spcAft>
            </a:pPr>
            <a:r>
              <a:rPr lang="vi-VN" b="0" i="0" dirty="0">
                <a:solidFill>
                  <a:srgbClr val="081C36"/>
                </a:solidFill>
                <a:effectLst/>
                <a:latin typeface="SegoeuiPc"/>
              </a:rPr>
              <a:t>Các giá trị riêng tương ứng cho biết tầm quan trọng của từng thành phần chính. </a:t>
            </a:r>
            <a:endParaRPr lang="en-US" b="0" i="0" dirty="0">
              <a:solidFill>
                <a:srgbClr val="081C36"/>
              </a:solidFill>
              <a:effectLst/>
              <a:latin typeface="SegoeuiPc"/>
            </a:endParaRPr>
          </a:p>
          <a:p>
            <a:pPr marL="171450" lvl="0" indent="-171450" algn="l" rtl="0">
              <a:spcBef>
                <a:spcPts val="0"/>
              </a:spcBef>
              <a:spcAft>
                <a:spcPts val="0"/>
              </a:spcAft>
            </a:pPr>
            <a:r>
              <a:rPr lang="vi-VN" b="0" i="0" dirty="0">
                <a:solidFill>
                  <a:srgbClr val="081C36"/>
                </a:solidFill>
                <a:effectLst/>
                <a:latin typeface="SegoeuiPc"/>
              </a:rPr>
              <a:t>Chọn các thành phần chính: Thông thường, ta sẽ chọn các thành phần chính có giá trị riêng lớn nhất, vì chúng giải thích phần lớn phương sai của dữ liệu. </a:t>
            </a:r>
            <a:endParaRPr lang="en-US" b="0" i="0" dirty="0">
              <a:solidFill>
                <a:srgbClr val="081C36"/>
              </a:solidFill>
              <a:effectLst/>
              <a:latin typeface="SegoeuiPc"/>
            </a:endParaRPr>
          </a:p>
          <a:p>
            <a:pPr marL="171450" lvl="0" indent="-171450" algn="l" rtl="0">
              <a:spcBef>
                <a:spcPts val="0"/>
              </a:spcBef>
              <a:spcAft>
                <a:spcPts val="0"/>
              </a:spcAft>
            </a:pPr>
            <a:r>
              <a:rPr lang="vi-VN" b="0" i="0" dirty="0">
                <a:solidFill>
                  <a:srgbClr val="081C36"/>
                </a:solidFill>
                <a:effectLst/>
                <a:latin typeface="SegoeuiPc"/>
              </a:rPr>
              <a:t>Chiếu dữ liệu xuống không gian mới: Dữ liệu gốc được chiếu lên không gian mới được tạo bởi các thành phần chính đã chọn.</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7a0331670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7a0331670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f0f74f3e2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f0f74f3e2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7a0331670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7a0331670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Mô</a:t>
            </a:r>
            <a:r>
              <a:rPr lang="en-US" dirty="0"/>
              <a:t> </a:t>
            </a:r>
            <a:r>
              <a:rPr lang="en-US" dirty="0" err="1"/>
              <a:t>tả</a:t>
            </a:r>
            <a:r>
              <a:rPr lang="en-US" dirty="0"/>
              <a:t> </a:t>
            </a:r>
            <a:r>
              <a:rPr lang="en-US" dirty="0" err="1"/>
              <a:t>môi</a:t>
            </a:r>
            <a:r>
              <a:rPr lang="en-US" dirty="0"/>
              <a:t> </a:t>
            </a:r>
            <a:r>
              <a:rPr lang="en-US" dirty="0" err="1"/>
              <a:t>trường</a:t>
            </a:r>
            <a:r>
              <a:rPr lang="en-US" dirty="0"/>
              <a:t> </a:t>
            </a:r>
            <a:r>
              <a:rPr lang="en-US" dirty="0" err="1"/>
              <a:t>thực</a:t>
            </a:r>
            <a:r>
              <a:rPr lang="en-US" dirty="0"/>
              <a:t> </a:t>
            </a:r>
            <a:r>
              <a:rPr lang="en-US" dirty="0" err="1"/>
              <a:t>nghiệm</a:t>
            </a:r>
            <a:r>
              <a:rPr lang="en-US" dirty="0"/>
              <a:t>.</a:t>
            </a:r>
          </a:p>
          <a:p>
            <a:pPr marL="0" lvl="0" indent="0" algn="l" rtl="0">
              <a:spcBef>
                <a:spcPts val="0"/>
              </a:spcBef>
              <a:spcAft>
                <a:spcPts val="0"/>
              </a:spcAft>
              <a:buNone/>
            </a:pPr>
            <a:r>
              <a:rPr lang="en-US" dirty="0" err="1"/>
              <a:t>Mô</a:t>
            </a:r>
            <a:r>
              <a:rPr lang="en-US" dirty="0"/>
              <a:t> </a:t>
            </a:r>
            <a:r>
              <a:rPr lang="en-US" dirty="0" err="1"/>
              <a:t>hình</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trên</a:t>
            </a:r>
            <a:r>
              <a:rPr lang="en-US" dirty="0"/>
              <a:t> </a:t>
            </a:r>
            <a:r>
              <a:rPr lang="en-US" dirty="0" err="1"/>
              <a:t>cùng</a:t>
            </a:r>
            <a:r>
              <a:rPr lang="en-US" dirty="0"/>
              <a:t> 1 </a:t>
            </a:r>
            <a:r>
              <a:rPr lang="en-US" dirty="0" err="1"/>
              <a:t>cấu</a:t>
            </a:r>
            <a:r>
              <a:rPr lang="en-US" dirty="0"/>
              <a:t> </a:t>
            </a:r>
            <a:r>
              <a:rPr lang="en-US" dirty="0" err="1"/>
              <a:t>hình</a:t>
            </a:r>
            <a:r>
              <a:rPr lang="en-US" dirty="0"/>
              <a:t> </a:t>
            </a:r>
            <a:r>
              <a:rPr lang="en-US" dirty="0" err="1"/>
              <a:t>máy</a:t>
            </a:r>
            <a:r>
              <a:rPr lang="en-US" dirty="0"/>
              <a:t> </a:t>
            </a:r>
            <a:r>
              <a:rPr lang="en-US" dirty="0" err="1"/>
              <a:t>tính</a:t>
            </a:r>
            <a:r>
              <a:rPr lang="en-US" dirty="0"/>
              <a:t>. </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7a04a7c4c9_0_10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7a04a7c4c9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f0cd2a454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f0cd2a454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a0331670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a0331670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7a0331670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7a033167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Chi </a:t>
            </a:r>
            <a:r>
              <a:rPr lang="en-US" dirty="0" err="1"/>
              <a:t>tiết</a:t>
            </a:r>
            <a:r>
              <a:rPr lang="en-US" dirty="0"/>
              <a:t> </a:t>
            </a:r>
            <a:r>
              <a:rPr lang="en-US" dirty="0" err="1"/>
              <a:t>cho</a:t>
            </a:r>
            <a:r>
              <a:rPr lang="en-US" dirty="0"/>
              <a:t> </a:t>
            </a:r>
            <a:r>
              <a:rPr lang="en-US" dirty="0" err="1"/>
              <a:t>loại</a:t>
            </a:r>
            <a:r>
              <a:rPr lang="en-US" dirty="0"/>
              <a:t> </a:t>
            </a:r>
            <a:r>
              <a:rPr lang="en-US" dirty="0" err="1"/>
              <a:t>máy</a:t>
            </a:r>
            <a:r>
              <a:rPr lang="en-US" dirty="0"/>
              <a:t> </a:t>
            </a:r>
            <a:r>
              <a:rPr lang="en-US" dirty="0" err="1"/>
              <a:t>nào</a:t>
            </a:r>
            <a:r>
              <a:rPr lang="en-US" dirty="0"/>
              <a:t>? </a:t>
            </a:r>
          </a:p>
          <a:p>
            <a:pPr marL="0" lvl="0" indent="0" algn="l" rtl="0">
              <a:spcBef>
                <a:spcPts val="0"/>
              </a:spcBef>
              <a:spcAft>
                <a:spcPts val="0"/>
              </a:spcAft>
              <a:buNone/>
            </a:pPr>
            <a:r>
              <a:rPr lang="en-US" dirty="0" err="1"/>
              <a:t>Từ</a:t>
            </a:r>
            <a:r>
              <a:rPr lang="en-US" dirty="0"/>
              <a:t> </a:t>
            </a:r>
            <a:r>
              <a:rPr lang="en-US" dirty="0" err="1"/>
              <a:t>dữ</a:t>
            </a:r>
            <a:r>
              <a:rPr lang="en-US" dirty="0"/>
              <a:t> </a:t>
            </a:r>
            <a:r>
              <a:rPr lang="en-US" dirty="0" err="1"/>
              <a:t>liệu</a:t>
            </a:r>
            <a:r>
              <a:rPr lang="en-US" dirty="0"/>
              <a:t> IoT </a:t>
            </a:r>
            <a:r>
              <a:rPr lang="en-US" dirty="0" err="1"/>
              <a:t>phải</a:t>
            </a:r>
            <a:r>
              <a:rPr lang="en-US" dirty="0"/>
              <a:t> </a:t>
            </a:r>
            <a:r>
              <a:rPr lang="en-US" dirty="0" err="1"/>
              <a:t>trình</a:t>
            </a:r>
            <a:r>
              <a:rPr lang="en-US" dirty="0"/>
              <a:t> </a:t>
            </a:r>
            <a:r>
              <a:rPr lang="en-US" dirty="0" err="1"/>
              <a:t>bày</a:t>
            </a:r>
            <a:r>
              <a:rPr lang="en-US" dirty="0"/>
              <a:t> </a:t>
            </a:r>
            <a:r>
              <a:rPr lang="en-US" dirty="0" err="1"/>
              <a:t>cụ</a:t>
            </a:r>
            <a:r>
              <a:rPr lang="en-US" dirty="0"/>
              <a:t> </a:t>
            </a:r>
            <a:r>
              <a:rPr lang="en-US" dirty="0" err="1"/>
              <a:t>thể</a:t>
            </a:r>
            <a:r>
              <a:rPr lang="en-US" dirty="0"/>
              <a:t> </a:t>
            </a:r>
            <a:r>
              <a:rPr lang="en-US" dirty="0" err="1"/>
              <a:t>về</a:t>
            </a:r>
            <a:r>
              <a:rPr lang="en-US" dirty="0"/>
              <a:t> </a:t>
            </a:r>
            <a:r>
              <a:rPr lang="en-US" dirty="0" err="1"/>
              <a:t>bài</a:t>
            </a:r>
            <a:r>
              <a:rPr lang="en-US" dirty="0"/>
              <a:t> </a:t>
            </a:r>
            <a:r>
              <a:rPr lang="en-US" dirty="0" err="1"/>
              <a:t>toán</a:t>
            </a:r>
            <a:r>
              <a:rPr lang="en-US" dirty="0"/>
              <a:t> </a:t>
            </a:r>
            <a:r>
              <a:rPr lang="en-US" dirty="0" err="1"/>
              <a:t>muốn</a:t>
            </a:r>
            <a:r>
              <a:rPr lang="en-US" dirty="0"/>
              <a:t> </a:t>
            </a:r>
            <a:r>
              <a:rPr lang="en-US" dirty="0" err="1"/>
              <a:t>trình</a:t>
            </a:r>
            <a:r>
              <a:rPr lang="en-US" dirty="0"/>
              <a:t> </a:t>
            </a:r>
            <a:r>
              <a:rPr lang="en-US" dirty="0" err="1"/>
              <a:t>bày</a:t>
            </a:r>
            <a:r>
              <a:rPr lang="en-US" dirty="0"/>
              <a:t>. </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a0331670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a0331670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lnSpc>
                <a:spcPct val="115000"/>
              </a:lnSpc>
              <a:spcBef>
                <a:spcPts val="1200"/>
              </a:spcBef>
              <a:spcAft>
                <a:spcPts val="0"/>
              </a:spcAft>
              <a:buClr>
                <a:schemeClr val="dk1"/>
              </a:buClr>
              <a:buSzPts val="1100"/>
              <a:buNone/>
            </a:pPr>
            <a:r>
              <a:rPr lang="en" b="1" dirty="0">
                <a:solidFill>
                  <a:schemeClr val="dk1"/>
                </a:solidFill>
              </a:rPr>
              <a:t>Cơ sở lý thuyết: </a:t>
            </a:r>
          </a:p>
          <a:p>
            <a:pPr marL="158750" lvl="0" indent="0" algn="l" rtl="0">
              <a:lnSpc>
                <a:spcPct val="115000"/>
              </a:lnSpc>
              <a:spcBef>
                <a:spcPts val="1200"/>
              </a:spcBef>
              <a:spcAft>
                <a:spcPts val="0"/>
              </a:spcAft>
              <a:buClr>
                <a:schemeClr val="dk1"/>
              </a:buClr>
              <a:buSzPts val="1100"/>
              <a:buNone/>
            </a:pPr>
            <a:r>
              <a:rPr lang="en" b="1" dirty="0">
                <a:solidFill>
                  <a:schemeClr val="dk1"/>
                </a:solidFill>
              </a:rPr>
              <a:t>Luận văn: không trình bày nhiều về cơ sở lý thuyết</a:t>
            </a:r>
          </a:p>
          <a:p>
            <a:pPr marL="158750" lvl="0" indent="0" algn="l" rtl="0">
              <a:lnSpc>
                <a:spcPct val="115000"/>
              </a:lnSpc>
              <a:spcBef>
                <a:spcPts val="1200"/>
              </a:spcBef>
              <a:spcAft>
                <a:spcPts val="0"/>
              </a:spcAft>
              <a:buClr>
                <a:schemeClr val="dk1"/>
              </a:buClr>
              <a:buSzPts val="1100"/>
              <a:buNone/>
            </a:pPr>
            <a:endParaRPr lang="en"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dirty="0">
                <a:solidFill>
                  <a:schemeClr val="dk1"/>
                </a:solidFill>
              </a:rPr>
              <a:t>Nhanh như chớp:</a:t>
            </a:r>
            <a:r>
              <a:rPr lang="en" dirty="0">
                <a:solidFill>
                  <a:schemeClr val="dk1"/>
                </a:solidFill>
              </a:rPr>
              <a:t> Spark xử lý dữ liệu chủ yếu trong bộ nhớ RAM, thay vì đọc/ghi từ đĩa cứng như Hadoop MapReduce. Điều này giúp tăng tốc độ xử lý lên đáng kể, có thể nhanh hơn Hadoop MapReduce tới 100 lần. Trong các ứng dụng IoT thời gian thực, tốc độ xử lý nhanh là rất quan trọng để kịp thời phân tích và phản ứng với dữ liệu.</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Dễ sử dụng:</a:t>
            </a:r>
            <a:r>
              <a:rPr lang="en" dirty="0">
                <a:solidFill>
                  <a:schemeClr val="dk1"/>
                </a:solidFill>
              </a:rPr>
              <a:t> Spark cung cấp các API cao cấp (High-level APIs) bằng nhiều ngôn ngữ lập trình phổ biến như Python, Java, Scala, và R. Nhờ đó, bạn có thể viết code ngắn gọn và dễ hiểu hơn so với khi sử dụng Hadoop MapReduce. Điều này giúp giảm thời gian phát triển ứng dụng và tăng năng suất làm việc.</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Thư viện phong phú:</a:t>
            </a:r>
            <a:r>
              <a:rPr lang="en" dirty="0">
                <a:solidFill>
                  <a:schemeClr val="dk1"/>
                </a:solidFill>
              </a:rPr>
              <a:t> Spark có sẵn nhiều thư viện mạnh mẽ hỗ trợ đa dạng các tác vụ xử lý và phân tích dữ liệu. Ví dụ:</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MLlib cung cấp các thuật toán học máy để xây dựng các mô hình dự đoán, phân loại, và khuyến nghị.</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GraphX cho phép phân tích các mối quan hệ phức tạp giữa các thực thể trong dữ liệu IoT.</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Spark SQL hỗ trợ truy vấn dữ liệu bằng ngôn ngữ SQL quen thuộc, giúp dễ dàng tích hợp với các hệ thống dữ liệu khác.</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Cộng đồng lớn mạnh:</a:t>
            </a:r>
            <a:r>
              <a:rPr lang="en" dirty="0">
                <a:solidFill>
                  <a:schemeClr val="dk1"/>
                </a:solidFill>
              </a:rPr>
              <a:t> Spark có một cộng đồng người dùng và nhà phát triển đông đảo, luôn sẵn sàng hỗ trợ và chia sẻ kiến thức. Bạn có thể dễ dàng tìm thấy tài liệu, hướng dẫn, và ví dụ trực tuyến. Điều này giúp bạn nhanh chóng bắt đầu và giải quyết các vấn đề phát sinh trong quá trình sử dụng Spark.</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Tóm lại:</a:t>
            </a:r>
            <a:r>
              <a:rPr lang="en" dirty="0">
                <a:solidFill>
                  <a:schemeClr val="dk1"/>
                </a:solidFill>
              </a:rPr>
              <a:t> Spark là một công cụ mạnh mẽ, linh hoạt, và dễ sử dụng, đặc biệt phù hợp cho việc xử lý và phân tích dữ liệu lớn trong lĩnh vực IoT. Với Spark, bạn có thể xây dựng các ứng dụng IoT thông minh và hiệu quả.</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1. Phân tích tương tác (Interactive Analytics)</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dirty="0">
                <a:solidFill>
                  <a:schemeClr val="dk1"/>
                </a:solidFill>
              </a:rPr>
              <a:t>Ý nghĩa:</a:t>
            </a:r>
            <a:r>
              <a:rPr lang="en" dirty="0">
                <a:solidFill>
                  <a:schemeClr val="dk1"/>
                </a:solidFill>
              </a:rPr>
              <a:t> Spark cho phép người dùng tương tác trực tiếp với dữ liệu lớn, thực hiện các truy vấn và phân tích một cách nhanh chóng, ngay cả khi dữ liệu đang được cập nhật liên tục.</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Ví dụ:</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nhà phân tích kinh doanh có thể sử dụng Spark để khám phá dữ liệu bán hàng, tìm kiếm xu hướng và đưa ra quyết định kịp thời.</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nhà khoa học dữ liệu có thể sử dụng Spark để xây dựng và tinh chỉnh các mô hình học máy trên các tập dữ liệu lớn.</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kỹ sư có thể sử dụng Spark để giám sát hiệu suất hệ thống và phát hiện các vấn đề tiềm ẩn.</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2. Hệ thống khuyến nghị (Recommender Systems)</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dirty="0">
                <a:solidFill>
                  <a:schemeClr val="dk1"/>
                </a:solidFill>
              </a:rPr>
              <a:t>Ý nghĩa:</a:t>
            </a:r>
            <a:r>
              <a:rPr lang="en" dirty="0">
                <a:solidFill>
                  <a:schemeClr val="dk1"/>
                </a:solidFill>
              </a:rPr>
              <a:t> Spark hỗ trợ xây dựng các hệ thống khuyến nghị cá nhân hóa, đưa ra các gợi ý phù hợp với từng người dùng dựa trên hành vi, sở thích và lịch sự tương tác của họ.</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Ví dụ:</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trang thương mại điện tử có thể sử dụng Spark để đề xuất sản phẩm cho khách hàng dựa trên lịch sử mua hàng và tìm kiếm của họ.</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dịch vụ streaming nhạc và phim có thể sử dụng Spark để gợi ý nội dung mới cho người dùng dựa trên sở thích của họ.</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mạng xã hội có thể sử dụng Spark để đề xuất bạn bè hoặc nhóm cho người dùng dựa trên các mối quan hệ và sở thích chung.</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3. Phát hiện gian lận (Fraud Detection)</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dirty="0">
                <a:solidFill>
                  <a:schemeClr val="dk1"/>
                </a:solidFill>
              </a:rPr>
              <a:t>Ý nghĩa:</a:t>
            </a:r>
            <a:r>
              <a:rPr lang="en" dirty="0">
                <a:solidFill>
                  <a:schemeClr val="dk1"/>
                </a:solidFill>
              </a:rPr>
              <a:t> Spark có thể phân tích các luồng dữ liệu lớn và phức tạp để phát hiện các hoạt động bất thường hoặc đáng ngờ, có thể là dấu hiệu của gian lận.</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Ví dụ:</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ngân hàng có thể sử dụng Spark để phát hiện các giao dịch thẻ tín dụng gian lận bằng cách phân tích các mẫu giao dịch bất thường.</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công ty bảo hiểm có thể sử dụng Spark để phát hiện các yêu cầu bồi thường gian lận bằng cách phân tích các mẫu yêu cầu bất thường.</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hệ thống thương mại điện tử có thể sử dụng Spark để phát hiện các hoạt động gian lận của người bán hoặc người mua.</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4. Xử lý ngôn ngữ tự nhiên (Natural Language Processing - NLP)</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dirty="0">
                <a:solidFill>
                  <a:schemeClr val="dk1"/>
                </a:solidFill>
              </a:rPr>
              <a:t>Ý nghĩa:</a:t>
            </a:r>
            <a:r>
              <a:rPr lang="en" dirty="0">
                <a:solidFill>
                  <a:schemeClr val="dk1"/>
                </a:solidFill>
              </a:rPr>
              <a:t> Spark cung cấp các công cụ và thư viện để xử lý và phân tích văn bản tự nhiên, cho phép máy tính hiểu và tương tác với ngôn ngữ của con người.</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Ví dụ:</a:t>
            </a:r>
            <a:endParaRPr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công ty có thể sử dụng Spark để phân tích cảm xúc của khách hàng từ các bài đánh giá sản phẩm hoặc bình luận trên mạng xã hội.</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tổ chức tin tức có thể sử dụng Spark để tóm tắt tự động các bài báo hoặc phân loại chúng theo chủ đề.</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Các nhà phát triển có thể sử dụng Spark để xây dựng các chatbot có khả năng trò chuyện và hỗ trợ khách hàng một cách tự nhiên.</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Tóm lại:</a:t>
            </a:r>
            <a:r>
              <a:rPr lang="en" dirty="0">
                <a:solidFill>
                  <a:schemeClr val="dk1"/>
                </a:solidFill>
              </a:rPr>
              <a:t> Spark là một công cụ đa năng và mạnh mẽ, có thể được ứng dụng trong nhiều lĩnh vực khác nhau để giải quyết các bài toán liên quan đến dữ liệu lớn và phức tạp. Các ứng dụng điển hình của Spark bao gồm phân tích tương tác, hệ thống khuyến nghị, phát hiện gian lận, và xử lý ngôn ngữ tự nhiên. Sự linh hoạt và khả năng mở rộng của Spark làm cho nó trở thành một công cụ lý tưởng cho các doanh nghiệp và tổ chức thuộc mọi quy mô.</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spcBef>
                <a:spcPts val="120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0cd2a45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0cd2a45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Trong lĩnh vực IoT, nơi dữ liệu được tạo ra liên tục với tốc độ chóng mặt từ hàng triệu thiết bị, khả năng xử lý dữ liệu lớn và thời gian thực của Spark trở nên đặc biệt quan trọng. Spark cho phép chúng ta:</a:t>
            </a:r>
            <a:endParaRPr dirty="0">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dirty="0">
                <a:solidFill>
                  <a:schemeClr val="dk1"/>
                </a:solidFill>
              </a:rPr>
              <a:t>Xử lý dữ liệu IoT theo thời gian thực:</a:t>
            </a:r>
            <a:r>
              <a:rPr lang="en" dirty="0">
                <a:solidFill>
                  <a:schemeClr val="dk1"/>
                </a:solidFill>
              </a:rPr>
              <a:t> Spark Streaming cho phép chúng ta phân tích dữ liệu IoT ngay khi nó được tạo ra, từ đó đưa ra quyết định và phản ứng tức thì. Điều này rất hữu ích trong các ứng dụng như giám sát tình trạng thiết bị, phát hiện bất thường, và điều khiển tự động.</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dirty="0">
                <a:solidFill>
                  <a:schemeClr val="dk1"/>
                </a:solidFill>
              </a:rPr>
              <a:t>Phân tích dữ liệu IoT quy mô lớn:</a:t>
            </a:r>
            <a:r>
              <a:rPr lang="en" dirty="0">
                <a:solidFill>
                  <a:schemeClr val="dk1"/>
                </a:solidFill>
              </a:rPr>
              <a:t> Với khả năng mở rộng tuyệt vời, Spark có thể dễ dàng xử lý lượng dữ liệu khổng lồ từ các hệ thống IoT, cho phép chúng ta khám phá các insight sâu sắc và đưa ra các quyết định chiến lược.</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dirty="0">
                <a:solidFill>
                  <a:schemeClr val="dk1"/>
                </a:solidFill>
              </a:rPr>
              <a:t>Xây dựng các ứng dụng IoT thông minh:</a:t>
            </a:r>
            <a:r>
              <a:rPr lang="en" dirty="0">
                <a:solidFill>
                  <a:schemeClr val="dk1"/>
                </a:solidFill>
              </a:rPr>
              <a:t> Spark cung cấp một bộ công cụ phong phú cho học máy và xử lý đồ thị, giúp chúng ta xây dựng các ứng dụng IoT thông minh như hệ thống dự đoán, hệ thống khuyến nghị, và phát hiện bất thường.</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Tóm lại, Spark là một công nghệ lý tưởng để giải quyết các thách thức về xử lý và phân tích dữ liệu trong lĩnh vực IoT, nhờ vào khả năng xử lý dữ liệu lớn và thời gian thực vượt trội. Sự kết hợp giữa Spark và IoT mở ra nhiều cơ hội để xây dựng các ứng dụng thông minh và mang lại giá trị thực tiễn cao.</a:t>
            </a:r>
            <a:endParaRPr dirty="0">
              <a:solidFill>
                <a:schemeClr val="dk1"/>
              </a:solidFill>
            </a:endParaRPr>
          </a:p>
          <a:p>
            <a:pPr marL="0" lvl="0" indent="0" algn="l" rtl="0">
              <a:spcBef>
                <a:spcPts val="120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7a03316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7a033167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dirty="0" err="1"/>
              <a:t>Licturatel</a:t>
            </a:r>
            <a:r>
              <a:rPr lang="en-US" b="1" dirty="0"/>
              <a:t> review</a:t>
            </a:r>
          </a:p>
          <a:p>
            <a:pPr marL="457200" indent="-298450">
              <a:buFontTx/>
              <a:buChar char="-"/>
            </a:pPr>
            <a:r>
              <a:rPr lang="en-US" b="1" dirty="0" err="1"/>
              <a:t>Các</a:t>
            </a:r>
            <a:r>
              <a:rPr lang="en-US" b="1" dirty="0"/>
              <a:t> </a:t>
            </a:r>
            <a:r>
              <a:rPr lang="en-US" b="1" dirty="0" err="1"/>
              <a:t>giải</a:t>
            </a:r>
            <a:r>
              <a:rPr lang="en-US" b="1" dirty="0"/>
              <a:t> </a:t>
            </a:r>
            <a:r>
              <a:rPr lang="en-US" b="1" dirty="0" err="1"/>
              <a:t>pháp</a:t>
            </a:r>
            <a:r>
              <a:rPr lang="en-US" b="1" dirty="0"/>
              <a:t> </a:t>
            </a:r>
            <a:r>
              <a:rPr lang="en-US" b="1" dirty="0" err="1"/>
              <a:t>đã</a:t>
            </a:r>
            <a:r>
              <a:rPr lang="en-US" b="1" dirty="0"/>
              <a:t> </a:t>
            </a:r>
            <a:r>
              <a:rPr lang="en-US" b="1" dirty="0" err="1"/>
              <a:t>sử</a:t>
            </a:r>
            <a:r>
              <a:rPr lang="en-US" b="1" dirty="0"/>
              <a:t> </a:t>
            </a:r>
            <a:r>
              <a:rPr lang="en-US" b="1" dirty="0" err="1"/>
              <a:t>dụng</a:t>
            </a:r>
            <a:r>
              <a:rPr lang="en-US" b="1" dirty="0"/>
              <a:t> </a:t>
            </a:r>
            <a:r>
              <a:rPr lang="en-US" b="1" dirty="0" err="1"/>
              <a:t>để</a:t>
            </a:r>
            <a:r>
              <a:rPr lang="en-US" b="1" dirty="0"/>
              <a:t> </a:t>
            </a:r>
            <a:r>
              <a:rPr lang="en-US" b="1" dirty="0" err="1"/>
              <a:t>giải</a:t>
            </a:r>
            <a:r>
              <a:rPr lang="en-US" b="1" dirty="0"/>
              <a:t> </a:t>
            </a:r>
            <a:r>
              <a:rPr lang="en-US" b="1" dirty="0" err="1"/>
              <a:t>quyết</a:t>
            </a:r>
            <a:r>
              <a:rPr lang="en-US" b="1" dirty="0"/>
              <a:t> </a:t>
            </a:r>
            <a:r>
              <a:rPr lang="en-US" b="1" dirty="0" err="1"/>
              <a:t>bài</a:t>
            </a:r>
            <a:r>
              <a:rPr lang="en-US" b="1" dirty="0"/>
              <a:t> </a:t>
            </a:r>
            <a:r>
              <a:rPr lang="en-US" b="1" dirty="0" err="1"/>
              <a:t>toán</a:t>
            </a:r>
            <a:r>
              <a:rPr lang="en-US" b="1" dirty="0"/>
              <a:t> </a:t>
            </a:r>
            <a:r>
              <a:rPr lang="en-US" b="1" dirty="0" err="1"/>
              <a:t>hiện</a:t>
            </a:r>
            <a:r>
              <a:rPr lang="en-US" b="1" dirty="0"/>
              <a:t> </a:t>
            </a:r>
            <a:r>
              <a:rPr lang="en-US" b="1" dirty="0" err="1"/>
              <a:t>tại</a:t>
            </a:r>
            <a:endParaRPr lang="en-US" b="1" dirty="0"/>
          </a:p>
          <a:p>
            <a:pPr marL="457200" indent="-298450">
              <a:buFontTx/>
              <a:buChar char="-"/>
            </a:pPr>
            <a:endParaRPr lang="en-US" b="1" dirty="0"/>
          </a:p>
          <a:p>
            <a:pPr marL="158750" indent="0">
              <a:buNone/>
            </a:pPr>
            <a:endParaRPr lang="en-US" b="1" dirty="0"/>
          </a:p>
          <a:p>
            <a:pPr marL="158750" indent="0">
              <a:buNone/>
            </a:pPr>
            <a:r>
              <a:rPr lang="vi-VN" b="1" dirty="0"/>
              <a:t>Hiệu quả với dữ liệu nhiều chiều:</a:t>
            </a:r>
            <a:r>
              <a:rPr lang="vi-VN" dirty="0"/>
              <a:t> Trong thực tế, dữ liệu thường có nhiều thuộc tính hoặc đặc trưng khác nhau. </a:t>
            </a:r>
            <a:r>
              <a:rPr lang="vi-VN" dirty="0" err="1"/>
              <a:t>Isolation</a:t>
            </a:r>
            <a:r>
              <a:rPr lang="vi-VN" dirty="0"/>
              <a:t> </a:t>
            </a:r>
            <a:r>
              <a:rPr lang="vi-VN" dirty="0" err="1"/>
              <a:t>Forest</a:t>
            </a:r>
            <a:r>
              <a:rPr lang="vi-VN" dirty="0"/>
              <a:t> có thể làm việc trực tiếp với dữ liệu này mà không cần phải giảm số chiều, giúp giữ lại toàn bộ thông tin và tránh mất mát thông tin quan trọng.</a:t>
            </a:r>
          </a:p>
          <a:p>
            <a:pPr marL="158750" indent="0">
              <a:buFont typeface="Arial" panose="020B0604020202020204" pitchFamily="34" charset="0"/>
              <a:buNone/>
            </a:pPr>
            <a:endParaRPr lang="en-US" b="1" dirty="0"/>
          </a:p>
          <a:p>
            <a:pPr marL="158750" indent="0">
              <a:buFont typeface="Arial" panose="020B0604020202020204" pitchFamily="34" charset="0"/>
              <a:buNone/>
            </a:pPr>
            <a:r>
              <a:rPr lang="vi-VN" b="1" dirty="0"/>
              <a:t>Nhanh chóng và tiết kiệm bộ nhớ:</a:t>
            </a:r>
            <a:r>
              <a:rPr lang="vi-VN" dirty="0"/>
              <a:t> Điều này đặc biệt quan trọng khi làm việc với tập dữ liệu lớn. </a:t>
            </a:r>
            <a:r>
              <a:rPr lang="vi-VN" dirty="0" err="1"/>
              <a:t>Isolation</a:t>
            </a:r>
            <a:r>
              <a:rPr lang="vi-VN" dirty="0"/>
              <a:t> </a:t>
            </a:r>
            <a:r>
              <a:rPr lang="vi-VN" dirty="0" err="1"/>
              <a:t>Forest</a:t>
            </a:r>
            <a:r>
              <a:rPr lang="vi-VN" dirty="0"/>
              <a:t> có tốc độ xử lý nhanh và yêu cầu ít bộ nhớ, giúp tiết kiệm thời gian và tài nguyên tính toán.</a:t>
            </a:r>
          </a:p>
          <a:p>
            <a:pPr>
              <a:buFont typeface="Arial" panose="020B0604020202020204" pitchFamily="34" charset="0"/>
              <a:buChar char="•"/>
            </a:pPr>
            <a:endParaRPr lang="en-US" b="1" dirty="0"/>
          </a:p>
          <a:p>
            <a:pPr marL="158750" indent="0">
              <a:buFont typeface="Arial" panose="020B0604020202020204" pitchFamily="34" charset="0"/>
              <a:buNone/>
            </a:pPr>
            <a:r>
              <a:rPr lang="vi-VN" b="1" dirty="0"/>
              <a:t>Khả năng mở rộng:</a:t>
            </a:r>
            <a:r>
              <a:rPr lang="vi-VN" dirty="0"/>
              <a:t> Khi dữ liệu ngày càng tăng, </a:t>
            </a:r>
            <a:r>
              <a:rPr lang="vi-VN" dirty="0" err="1"/>
              <a:t>Isolation</a:t>
            </a:r>
            <a:r>
              <a:rPr lang="vi-VN" dirty="0"/>
              <a:t> </a:t>
            </a:r>
            <a:r>
              <a:rPr lang="vi-VN" dirty="0" err="1"/>
              <a:t>Forest</a:t>
            </a:r>
            <a:r>
              <a:rPr lang="vi-VN" dirty="0"/>
              <a:t> có thể dễ dàng thích ứng và xử lý hiệu quả, đảm bảo tính ổn định và hiệu suất của hệ thống.</a:t>
            </a:r>
          </a:p>
          <a:p>
            <a:pPr marL="158750" indent="0">
              <a:buFont typeface="Arial" panose="020B0604020202020204" pitchFamily="34" charset="0"/>
              <a:buNone/>
            </a:pPr>
            <a:endParaRPr lang="en-US" b="1" dirty="0"/>
          </a:p>
          <a:p>
            <a:pPr marL="158750" indent="0">
              <a:buFont typeface="Arial" panose="020B0604020202020204" pitchFamily="34" charset="0"/>
              <a:buNone/>
            </a:pPr>
            <a:r>
              <a:rPr lang="vi-VN" b="1" dirty="0"/>
              <a:t>Không cần gán nhãn dữ liệu:</a:t>
            </a:r>
            <a:r>
              <a:rPr lang="vi-VN" dirty="0"/>
              <a:t> Trong nhiều trường hợp, việc gán nhãn dữ liệu là tốn kém và mất thời gian. </a:t>
            </a:r>
            <a:r>
              <a:rPr lang="vi-VN" dirty="0" err="1"/>
              <a:t>Isolation</a:t>
            </a:r>
            <a:r>
              <a:rPr lang="vi-VN" dirty="0"/>
              <a:t> </a:t>
            </a:r>
            <a:r>
              <a:rPr lang="vi-VN" dirty="0" err="1"/>
              <a:t>Forest</a:t>
            </a:r>
            <a:r>
              <a:rPr lang="vi-VN" dirty="0"/>
              <a:t> không yêu cầu dữ liệu được gán nhãn trước, giúp tiết kiệm công sức và giảm sự phụ thuộc vào chuyên gia.</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0cd2a45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0cd2a45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dirty="0" err="1"/>
              <a:t>Những</a:t>
            </a:r>
            <a:r>
              <a:rPr lang="en-US" b="1" dirty="0"/>
              <a:t> </a:t>
            </a:r>
            <a:r>
              <a:rPr lang="en-US" b="1" dirty="0" err="1"/>
              <a:t>nội</a:t>
            </a:r>
            <a:r>
              <a:rPr lang="en-US" b="1" dirty="0"/>
              <a:t> dung </a:t>
            </a:r>
            <a:r>
              <a:rPr lang="en-US" b="1" dirty="0" err="1"/>
              <a:t>nào</a:t>
            </a:r>
            <a:r>
              <a:rPr lang="en-US" b="1" dirty="0"/>
              <a:t> </a:t>
            </a:r>
            <a:r>
              <a:rPr lang="en-US" b="1" dirty="0" err="1"/>
              <a:t>không</a:t>
            </a:r>
            <a:r>
              <a:rPr lang="en-US" b="1" dirty="0"/>
              <a:t> </a:t>
            </a:r>
            <a:r>
              <a:rPr lang="en-US" b="1" dirty="0" err="1"/>
              <a:t>làm</a:t>
            </a:r>
            <a:r>
              <a:rPr lang="en-US" b="1" dirty="0"/>
              <a:t> </a:t>
            </a:r>
            <a:r>
              <a:rPr lang="en-US" b="1" dirty="0" err="1"/>
              <a:t>thì</a:t>
            </a:r>
            <a:r>
              <a:rPr lang="en-US" b="1" dirty="0"/>
              <a:t> </a:t>
            </a:r>
            <a:r>
              <a:rPr lang="en-US" b="1" dirty="0" err="1"/>
              <a:t>bỏ</a:t>
            </a:r>
            <a:r>
              <a:rPr lang="en-US" b="1" dirty="0"/>
              <a:t> </a:t>
            </a:r>
            <a:r>
              <a:rPr lang="en-US" b="1" dirty="0" err="1"/>
              <a:t>ra</a:t>
            </a:r>
            <a:r>
              <a:rPr lang="en-US" b="1" dirty="0"/>
              <a:t>, </a:t>
            </a:r>
            <a:r>
              <a:rPr lang="en-US" b="1" dirty="0" err="1"/>
              <a:t>thì</a:t>
            </a:r>
            <a:r>
              <a:rPr lang="en-US" b="1" dirty="0"/>
              <a:t> </a:t>
            </a:r>
            <a:r>
              <a:rPr lang="en-US" b="1" dirty="0" err="1"/>
              <a:t>không</a:t>
            </a:r>
            <a:r>
              <a:rPr lang="en-US" b="1" dirty="0"/>
              <a:t> </a:t>
            </a:r>
            <a:r>
              <a:rPr lang="en-US" b="1" dirty="0" err="1"/>
              <a:t>cần</a:t>
            </a:r>
            <a:r>
              <a:rPr lang="en-US" b="1" dirty="0"/>
              <a:t> </a:t>
            </a:r>
            <a:r>
              <a:rPr lang="en-US" b="1" dirty="0" err="1"/>
              <a:t>sử</a:t>
            </a:r>
            <a:r>
              <a:rPr lang="en-US" b="1" dirty="0"/>
              <a:t> </a:t>
            </a:r>
            <a:r>
              <a:rPr lang="en-US" b="1" dirty="0" err="1"/>
              <a:t>dụng</a:t>
            </a:r>
            <a:endParaRPr lang="en-US" b="1" dirty="0"/>
          </a:p>
          <a:p>
            <a:pPr marL="158750" indent="0">
              <a:buNone/>
            </a:pPr>
            <a:r>
              <a:rPr lang="en-US" b="1" dirty="0" err="1"/>
              <a:t>Tập</a:t>
            </a:r>
            <a:r>
              <a:rPr lang="en-US" b="1" dirty="0"/>
              <a:t> </a:t>
            </a:r>
            <a:r>
              <a:rPr lang="en-US" b="1" dirty="0" err="1"/>
              <a:t>trung</a:t>
            </a:r>
            <a:r>
              <a:rPr lang="en-US" b="1" dirty="0"/>
              <a:t> </a:t>
            </a:r>
            <a:r>
              <a:rPr lang="en-US" b="1" dirty="0" err="1"/>
              <a:t>vào</a:t>
            </a:r>
            <a:r>
              <a:rPr lang="en-US" b="1" dirty="0"/>
              <a:t> </a:t>
            </a:r>
            <a:r>
              <a:rPr lang="en-US" b="1" dirty="0" err="1"/>
              <a:t>sản</a:t>
            </a:r>
            <a:r>
              <a:rPr lang="en-US" b="1" dirty="0"/>
              <a:t> </a:t>
            </a:r>
            <a:r>
              <a:rPr lang="en-US" b="1" dirty="0" err="1"/>
              <a:t>phẩm</a:t>
            </a:r>
            <a:r>
              <a:rPr lang="en-US" b="1" dirty="0"/>
              <a:t> </a:t>
            </a:r>
            <a:r>
              <a:rPr lang="en-US" b="1" dirty="0" err="1"/>
              <a:t>nào</a:t>
            </a:r>
            <a:r>
              <a:rPr lang="en-US" b="1" dirty="0"/>
              <a:t> </a:t>
            </a:r>
            <a:r>
              <a:rPr lang="en-US" b="1" dirty="0" err="1"/>
              <a:t>mình</a:t>
            </a:r>
            <a:r>
              <a:rPr lang="en-US" b="1" dirty="0"/>
              <a:t> </a:t>
            </a:r>
            <a:r>
              <a:rPr lang="en-US" b="1" dirty="0" err="1"/>
              <a:t>làm</a:t>
            </a:r>
            <a:r>
              <a:rPr lang="en-US" b="1" dirty="0"/>
              <a:t> </a:t>
            </a:r>
            <a:r>
              <a:rPr lang="en-US" b="1" dirty="0" err="1"/>
              <a:t>thôi</a:t>
            </a:r>
            <a:r>
              <a:rPr lang="en-US" b="1" dirty="0"/>
              <a:t>.</a:t>
            </a:r>
          </a:p>
          <a:p>
            <a:pPr marL="158750" indent="0">
              <a:buNone/>
            </a:pPr>
            <a:endParaRPr lang="en-US" b="1" dirty="0"/>
          </a:p>
          <a:p>
            <a:pPr marL="158750" indent="0">
              <a:buNone/>
            </a:pPr>
            <a:r>
              <a:rPr lang="vi-VN" b="1" dirty="0"/>
              <a:t>Ý nghĩa của từng thành phần:</a:t>
            </a:r>
            <a:endParaRPr lang="vi-VN" dirty="0"/>
          </a:p>
          <a:p>
            <a:pPr>
              <a:buFont typeface="+mj-lt"/>
              <a:buAutoNum type="arabicPeriod"/>
            </a:pPr>
            <a:r>
              <a:rPr lang="vi-VN" b="1" dirty="0" err="1"/>
              <a:t>IoT</a:t>
            </a:r>
            <a:r>
              <a:rPr lang="vi-VN" b="1" dirty="0"/>
              <a:t> </a:t>
            </a:r>
            <a:r>
              <a:rPr lang="vi-VN" b="1" dirty="0" err="1"/>
              <a:t>Data</a:t>
            </a:r>
            <a:r>
              <a:rPr lang="vi-VN" b="1" dirty="0"/>
              <a:t> </a:t>
            </a:r>
            <a:r>
              <a:rPr lang="vi-VN" b="1" dirty="0" err="1"/>
              <a:t>Sources</a:t>
            </a:r>
            <a:r>
              <a:rPr lang="vi-VN" dirty="0"/>
              <a:t>: Đây là nguồn gốc của dữ liệu, bao gồm các thiết bị </a:t>
            </a:r>
            <a:r>
              <a:rPr lang="vi-VN" dirty="0" err="1"/>
              <a:t>IoT</a:t>
            </a:r>
            <a:r>
              <a:rPr lang="vi-VN" dirty="0"/>
              <a:t> khác nhau như cảm biến, máy móc, </a:t>
            </a:r>
            <a:r>
              <a:rPr lang="vi-VN" dirty="0" err="1"/>
              <a:t>v.v</a:t>
            </a:r>
            <a:r>
              <a:rPr lang="vi-VN" dirty="0"/>
              <a:t>., tạo ra luồng dữ liệu liên tục.</a:t>
            </a:r>
          </a:p>
          <a:p>
            <a:pPr>
              <a:buFont typeface="+mj-lt"/>
              <a:buAutoNum type="arabicPeriod"/>
            </a:pPr>
            <a:r>
              <a:rPr lang="vi-VN" b="1" dirty="0" err="1"/>
              <a:t>IoT</a:t>
            </a:r>
            <a:r>
              <a:rPr lang="vi-VN" b="1" dirty="0"/>
              <a:t> </a:t>
            </a:r>
            <a:r>
              <a:rPr lang="vi-VN" b="1" dirty="0" err="1"/>
              <a:t>gateway</a:t>
            </a:r>
            <a:r>
              <a:rPr lang="vi-VN" dirty="0"/>
              <a:t>: Cổng </a:t>
            </a:r>
            <a:r>
              <a:rPr lang="vi-VN" dirty="0" err="1"/>
              <a:t>IoT</a:t>
            </a:r>
            <a:r>
              <a:rPr lang="vi-VN" dirty="0"/>
              <a:t> đóng vai trò là cầu nối giữa các thiết bị </a:t>
            </a:r>
            <a:r>
              <a:rPr lang="vi-VN" dirty="0" err="1"/>
              <a:t>IoT</a:t>
            </a:r>
            <a:r>
              <a:rPr lang="vi-VN" dirty="0"/>
              <a:t> và hệ thống xử lý dữ liệu. Nó có thể thực hiện các tác vụ như tiền xử lý dữ liệu, tổng hợp và định tuyến dữ liệu đến các thành phần tiếp theo.</a:t>
            </a:r>
          </a:p>
          <a:p>
            <a:pPr>
              <a:buFont typeface="+mj-lt"/>
              <a:buAutoNum type="arabicPeriod"/>
            </a:pPr>
            <a:r>
              <a:rPr lang="vi-VN" b="1" dirty="0" err="1"/>
              <a:t>Kafka</a:t>
            </a:r>
            <a:r>
              <a:rPr lang="vi-VN" b="1" dirty="0"/>
              <a:t> </a:t>
            </a:r>
            <a:r>
              <a:rPr lang="vi-VN" b="1" dirty="0" err="1"/>
              <a:t>Ecosystem</a:t>
            </a:r>
            <a:r>
              <a:rPr lang="vi-VN" dirty="0"/>
              <a:t>:</a:t>
            </a:r>
          </a:p>
          <a:p>
            <a:pPr marL="742950" lvl="1" indent="-285750">
              <a:buFont typeface="+mj-lt"/>
              <a:buAutoNum type="arabicPeriod"/>
            </a:pPr>
            <a:r>
              <a:rPr lang="vi-VN" b="1" dirty="0" err="1"/>
              <a:t>Producer</a:t>
            </a:r>
            <a:r>
              <a:rPr lang="vi-VN" dirty="0"/>
              <a:t>: Chịu trách nhiệm gửi dữ liệu từ cổng </a:t>
            </a:r>
            <a:r>
              <a:rPr lang="vi-VN" dirty="0" err="1"/>
              <a:t>IoT</a:t>
            </a:r>
            <a:r>
              <a:rPr lang="vi-VN" dirty="0"/>
              <a:t> đến các chủ đề (</a:t>
            </a:r>
            <a:r>
              <a:rPr lang="vi-VN" dirty="0" err="1"/>
              <a:t>topic</a:t>
            </a:r>
            <a:r>
              <a:rPr lang="vi-VN" dirty="0"/>
              <a:t>) </a:t>
            </a:r>
            <a:r>
              <a:rPr lang="vi-VN" dirty="0" err="1"/>
              <a:t>Kafka</a:t>
            </a:r>
            <a:r>
              <a:rPr lang="vi-VN" dirty="0"/>
              <a:t>.</a:t>
            </a:r>
          </a:p>
          <a:p>
            <a:pPr marL="742950" lvl="1" indent="-285750">
              <a:buFont typeface="+mj-lt"/>
              <a:buAutoNum type="arabicPeriod"/>
            </a:pPr>
            <a:r>
              <a:rPr lang="vi-VN" b="1" dirty="0" err="1"/>
              <a:t>Broker</a:t>
            </a:r>
            <a:r>
              <a:rPr lang="vi-VN" dirty="0"/>
              <a:t>: </a:t>
            </a:r>
            <a:r>
              <a:rPr lang="vi-VN" dirty="0" err="1"/>
              <a:t>Kafka</a:t>
            </a:r>
            <a:r>
              <a:rPr lang="vi-VN" dirty="0"/>
              <a:t> </a:t>
            </a:r>
            <a:r>
              <a:rPr lang="vi-VN" dirty="0" err="1"/>
              <a:t>Broker</a:t>
            </a:r>
            <a:r>
              <a:rPr lang="vi-VN" dirty="0"/>
              <a:t> là máy chủ lưu trữ các chủ đề </a:t>
            </a:r>
            <a:r>
              <a:rPr lang="vi-VN" dirty="0" err="1"/>
              <a:t>Kafka</a:t>
            </a:r>
            <a:r>
              <a:rPr lang="vi-VN" dirty="0"/>
              <a:t> và phân vùng (</a:t>
            </a:r>
            <a:r>
              <a:rPr lang="vi-VN" dirty="0" err="1"/>
              <a:t>partition</a:t>
            </a:r>
            <a:r>
              <a:rPr lang="vi-VN" dirty="0"/>
              <a:t>) của chúng. Dữ liệu được lưu trữ trong các phân vùng này để đảm bảo tính khả dụng và chịu lỗi.</a:t>
            </a:r>
          </a:p>
          <a:p>
            <a:pPr marL="742950" lvl="1" indent="-285750">
              <a:buFont typeface="+mj-lt"/>
              <a:buAutoNum type="arabicPeriod"/>
            </a:pPr>
            <a:r>
              <a:rPr lang="vi-VN" b="1" dirty="0" err="1"/>
              <a:t>Kafka</a:t>
            </a:r>
            <a:r>
              <a:rPr lang="vi-VN" b="1" dirty="0"/>
              <a:t> </a:t>
            </a:r>
            <a:r>
              <a:rPr lang="vi-VN" b="1" dirty="0" err="1"/>
              <a:t>Topic</a:t>
            </a:r>
            <a:r>
              <a:rPr lang="vi-VN" dirty="0"/>
              <a:t>: Một chủ đề </a:t>
            </a:r>
            <a:r>
              <a:rPr lang="vi-VN" dirty="0" err="1"/>
              <a:t>Kafka</a:t>
            </a:r>
            <a:r>
              <a:rPr lang="vi-VN" dirty="0"/>
              <a:t> là một danh mục hoặc nguồn cấp dữ liệu mà các bản ghi được xuất bản.</a:t>
            </a:r>
          </a:p>
          <a:p>
            <a:pPr marL="742950" lvl="1" indent="-285750">
              <a:buFont typeface="+mj-lt"/>
              <a:buAutoNum type="arabicPeriod"/>
            </a:pPr>
            <a:r>
              <a:rPr lang="vi-VN" b="1" dirty="0" err="1"/>
              <a:t>Partition</a:t>
            </a:r>
            <a:r>
              <a:rPr lang="vi-VN" dirty="0"/>
              <a:t>: Mỗi chủ đề </a:t>
            </a:r>
            <a:r>
              <a:rPr lang="vi-VN" dirty="0" err="1"/>
              <a:t>Kafka</a:t>
            </a:r>
            <a:r>
              <a:rPr lang="vi-VN" dirty="0"/>
              <a:t> được chia thành nhiều phân vùng để mở rộng quy mô và song </a:t>
            </a:r>
            <a:r>
              <a:rPr lang="vi-VN" dirty="0" err="1"/>
              <a:t>song</a:t>
            </a:r>
            <a:r>
              <a:rPr lang="vi-VN" dirty="0"/>
              <a:t> hóa việc xử lý dữ liệu.</a:t>
            </a:r>
          </a:p>
          <a:p>
            <a:pPr marL="742950" lvl="1" indent="-285750">
              <a:buFont typeface="+mj-lt"/>
              <a:buAutoNum type="arabicPeriod"/>
            </a:pPr>
            <a:r>
              <a:rPr lang="vi-VN" b="1" dirty="0" err="1"/>
              <a:t>Consumer</a:t>
            </a:r>
            <a:r>
              <a:rPr lang="vi-VN" dirty="0"/>
              <a:t>: Đọc dữ liệu từ các chủ đề </a:t>
            </a:r>
            <a:r>
              <a:rPr lang="vi-VN" dirty="0" err="1"/>
              <a:t>Kafka</a:t>
            </a:r>
            <a:r>
              <a:rPr lang="vi-VN" dirty="0"/>
              <a:t> và chuyển nó đến các thành phần xử lý tiếp theo.</a:t>
            </a:r>
          </a:p>
          <a:p>
            <a:pPr marL="742950" lvl="1" indent="-285750">
              <a:buFont typeface="+mj-lt"/>
              <a:buAutoNum type="arabicPeriod"/>
            </a:pPr>
            <a:r>
              <a:rPr lang="vi-VN" b="1" dirty="0" err="1"/>
              <a:t>Zookeeper</a:t>
            </a:r>
            <a:r>
              <a:rPr lang="vi-VN" dirty="0"/>
              <a:t>: Quản lý và phối hợp các hoạt động của cụm </a:t>
            </a:r>
            <a:r>
              <a:rPr lang="vi-VN" dirty="0" err="1"/>
              <a:t>Kafka</a:t>
            </a:r>
            <a:r>
              <a:rPr lang="vi-VN" dirty="0"/>
              <a:t>, bao gồm theo dõi trạng thái của các </a:t>
            </a:r>
            <a:r>
              <a:rPr lang="vi-VN" dirty="0" err="1"/>
              <a:t>broker</a:t>
            </a:r>
            <a:r>
              <a:rPr lang="vi-VN" dirty="0"/>
              <a:t> và phân vùng.</a:t>
            </a:r>
          </a:p>
          <a:p>
            <a:pPr>
              <a:buFont typeface="+mj-lt"/>
              <a:buAutoNum type="arabicPeriod"/>
            </a:pPr>
            <a:r>
              <a:rPr lang="vi-VN" b="1" dirty="0" err="1"/>
              <a:t>Spark</a:t>
            </a:r>
            <a:r>
              <a:rPr lang="vi-VN" b="1" dirty="0"/>
              <a:t> </a:t>
            </a:r>
            <a:r>
              <a:rPr lang="vi-VN" b="1" dirty="0" err="1"/>
              <a:t>Ecosystem</a:t>
            </a:r>
            <a:r>
              <a:rPr lang="vi-VN" dirty="0"/>
              <a:t>:</a:t>
            </a:r>
          </a:p>
          <a:p>
            <a:pPr marL="742950" lvl="1" indent="-285750">
              <a:buFont typeface="+mj-lt"/>
              <a:buAutoNum type="arabicPeriod"/>
            </a:pPr>
            <a:r>
              <a:rPr lang="vi-VN" b="1" dirty="0" err="1"/>
              <a:t>Spark</a:t>
            </a:r>
            <a:r>
              <a:rPr lang="vi-VN" b="1" dirty="0"/>
              <a:t> </a:t>
            </a:r>
            <a:r>
              <a:rPr lang="vi-VN" b="1" dirty="0" err="1"/>
              <a:t>Streaming</a:t>
            </a:r>
            <a:r>
              <a:rPr lang="vi-VN" dirty="0"/>
              <a:t>: Cho phép xử lý các luồng dữ liệu thời gian thực từ </a:t>
            </a:r>
            <a:r>
              <a:rPr lang="vi-VN" dirty="0" err="1"/>
              <a:t>Kafka</a:t>
            </a:r>
            <a:r>
              <a:rPr lang="vi-VN" dirty="0"/>
              <a:t> bằng cách chia luồng thành các </a:t>
            </a:r>
            <a:r>
              <a:rPr lang="vi-VN" dirty="0" err="1"/>
              <a:t>micro-batch</a:t>
            </a:r>
            <a:r>
              <a:rPr lang="vi-VN" dirty="0"/>
              <a:t> và áp dụng các phép biến đổi và phân tích.</a:t>
            </a:r>
          </a:p>
          <a:p>
            <a:pPr marL="742950" lvl="1" indent="-285750">
              <a:buFont typeface="+mj-lt"/>
              <a:buAutoNum type="arabicPeriod"/>
            </a:pPr>
            <a:r>
              <a:rPr lang="vi-VN" b="1" dirty="0" err="1"/>
              <a:t>Spark</a:t>
            </a:r>
            <a:r>
              <a:rPr lang="vi-VN" b="1" dirty="0"/>
              <a:t> SQL</a:t>
            </a:r>
            <a:r>
              <a:rPr lang="vi-VN" dirty="0"/>
              <a:t>: Cung cấp một giao diện SQL để truy vấn dữ liệu có cấu trúc và bán cấu trúc trong </a:t>
            </a:r>
            <a:r>
              <a:rPr lang="vi-VN" dirty="0" err="1"/>
              <a:t>Spark</a:t>
            </a:r>
            <a:r>
              <a:rPr lang="vi-VN" dirty="0"/>
              <a:t>.</a:t>
            </a:r>
          </a:p>
          <a:p>
            <a:pPr marL="742950" lvl="1" indent="-285750">
              <a:buFont typeface="+mj-lt"/>
              <a:buAutoNum type="arabicPeriod"/>
            </a:pPr>
            <a:r>
              <a:rPr lang="vi-VN" b="1" dirty="0" err="1"/>
              <a:t>Spark</a:t>
            </a:r>
            <a:r>
              <a:rPr lang="vi-VN" b="1" dirty="0"/>
              <a:t> </a:t>
            </a:r>
            <a:r>
              <a:rPr lang="vi-VN" b="1" dirty="0" err="1"/>
              <a:t>MLlib</a:t>
            </a:r>
            <a:r>
              <a:rPr lang="vi-VN" dirty="0"/>
              <a:t>: Một thư viện học máy cung cấp các thuật toán để xây dựng các mô hình dự đoán và phân tích dữ liệu.</a:t>
            </a:r>
          </a:p>
          <a:p>
            <a:pPr marL="742950" lvl="1" indent="-285750">
              <a:buFont typeface="+mj-lt"/>
              <a:buAutoNum type="arabicPeriod"/>
            </a:pPr>
            <a:r>
              <a:rPr lang="vi-VN" b="1" dirty="0" err="1"/>
              <a:t>Spark</a:t>
            </a:r>
            <a:r>
              <a:rPr lang="vi-VN" b="1" dirty="0"/>
              <a:t> </a:t>
            </a:r>
            <a:r>
              <a:rPr lang="vi-VN" b="1" dirty="0" err="1"/>
              <a:t>Driver</a:t>
            </a:r>
            <a:r>
              <a:rPr lang="vi-VN" dirty="0"/>
              <a:t>: Quản lý ứng dụng </a:t>
            </a:r>
            <a:r>
              <a:rPr lang="vi-VN" dirty="0" err="1"/>
              <a:t>Spark</a:t>
            </a:r>
            <a:r>
              <a:rPr lang="vi-VN" dirty="0"/>
              <a:t>, bao gồm việc phân phối mã và theo dõi tiến trình thực thi.</a:t>
            </a:r>
          </a:p>
          <a:p>
            <a:pPr marL="742950" lvl="1" indent="-285750">
              <a:buFont typeface="+mj-lt"/>
              <a:buAutoNum type="arabicPeriod"/>
            </a:pPr>
            <a:r>
              <a:rPr lang="vi-VN" b="1" dirty="0" err="1"/>
              <a:t>Spark</a:t>
            </a:r>
            <a:r>
              <a:rPr lang="vi-VN" b="1" dirty="0"/>
              <a:t> </a:t>
            </a:r>
            <a:r>
              <a:rPr lang="vi-VN" b="1" dirty="0" err="1"/>
              <a:t>Context</a:t>
            </a:r>
            <a:r>
              <a:rPr lang="vi-VN" dirty="0"/>
              <a:t>: Cổng vào cho tất cả các chức năng </a:t>
            </a:r>
            <a:r>
              <a:rPr lang="vi-VN" dirty="0" err="1"/>
              <a:t>Spark</a:t>
            </a:r>
            <a:r>
              <a:rPr lang="vi-VN" dirty="0"/>
              <a:t> và cho phép kết nối với cụm </a:t>
            </a:r>
            <a:r>
              <a:rPr lang="vi-VN" dirty="0" err="1"/>
              <a:t>Spark</a:t>
            </a:r>
            <a:r>
              <a:rPr lang="vi-VN" dirty="0"/>
              <a:t>.</a:t>
            </a:r>
          </a:p>
          <a:p>
            <a:pPr marL="742950" lvl="1" indent="-285750">
              <a:buFont typeface="+mj-lt"/>
              <a:buAutoNum type="arabicPeriod"/>
            </a:pPr>
            <a:r>
              <a:rPr lang="vi-VN" b="1" dirty="0" err="1"/>
              <a:t>Cluster</a:t>
            </a:r>
            <a:r>
              <a:rPr lang="vi-VN" b="1" dirty="0"/>
              <a:t> Manager</a:t>
            </a:r>
            <a:r>
              <a:rPr lang="vi-VN" dirty="0"/>
              <a:t>: Quản lý tài nguyên của cụm </a:t>
            </a:r>
            <a:r>
              <a:rPr lang="vi-VN" dirty="0" err="1"/>
              <a:t>Spark</a:t>
            </a:r>
            <a:r>
              <a:rPr lang="vi-VN" dirty="0"/>
              <a:t> và phân bổ chúng cho các ứng dụng </a:t>
            </a:r>
            <a:r>
              <a:rPr lang="vi-VN" dirty="0" err="1"/>
              <a:t>Spark</a:t>
            </a:r>
            <a:r>
              <a:rPr lang="vi-VN" dirty="0"/>
              <a:t>.</a:t>
            </a:r>
          </a:p>
          <a:p>
            <a:pPr marL="742950" lvl="1" indent="-285750">
              <a:buFont typeface="+mj-lt"/>
              <a:buAutoNum type="arabicPeriod"/>
            </a:pPr>
            <a:r>
              <a:rPr lang="vi-VN" b="1" dirty="0" err="1"/>
              <a:t>Worker</a:t>
            </a:r>
            <a:r>
              <a:rPr lang="vi-VN" b="1" dirty="0"/>
              <a:t> </a:t>
            </a:r>
            <a:r>
              <a:rPr lang="vi-VN" b="1" dirty="0" err="1"/>
              <a:t>Node</a:t>
            </a:r>
            <a:r>
              <a:rPr lang="vi-VN" dirty="0"/>
              <a:t>: Các nút trong cụm </a:t>
            </a:r>
            <a:r>
              <a:rPr lang="vi-VN" dirty="0" err="1"/>
              <a:t>Spark</a:t>
            </a:r>
            <a:r>
              <a:rPr lang="vi-VN" dirty="0"/>
              <a:t> thực hiện các tác vụ tính toán.</a:t>
            </a:r>
          </a:p>
          <a:p>
            <a:pPr marL="742950" lvl="1" indent="-285750">
              <a:buFont typeface="+mj-lt"/>
              <a:buAutoNum type="arabicPeriod"/>
            </a:pPr>
            <a:r>
              <a:rPr lang="vi-VN" b="1" dirty="0" err="1"/>
              <a:t>Executor</a:t>
            </a:r>
            <a:r>
              <a:rPr lang="vi-VN" dirty="0"/>
              <a:t>: Một quy trình chạy trên một nút </a:t>
            </a:r>
            <a:r>
              <a:rPr lang="vi-VN" dirty="0" err="1"/>
              <a:t>worker</a:t>
            </a:r>
            <a:r>
              <a:rPr lang="vi-VN" dirty="0"/>
              <a:t> và chịu trách nhiệm thực thi các tác vụ </a:t>
            </a:r>
            <a:r>
              <a:rPr lang="vi-VN" dirty="0" err="1"/>
              <a:t>Spark</a:t>
            </a:r>
            <a:r>
              <a:rPr lang="vi-VN" dirty="0"/>
              <a:t>.</a:t>
            </a:r>
          </a:p>
          <a:p>
            <a:pPr>
              <a:buFont typeface="+mj-lt"/>
              <a:buAutoNum type="arabicPeriod"/>
            </a:pPr>
            <a:r>
              <a:rPr lang="vi-VN" b="1" dirty="0" err="1"/>
              <a:t>Cassandra</a:t>
            </a:r>
            <a:r>
              <a:rPr lang="vi-VN" dirty="0"/>
              <a:t>: Một cơ sở dữ liệu </a:t>
            </a:r>
            <a:r>
              <a:rPr lang="vi-VN" dirty="0" err="1"/>
              <a:t>NoSQL</a:t>
            </a:r>
            <a:r>
              <a:rPr lang="vi-VN" dirty="0"/>
              <a:t> phân tán, cung cấp khả năng mở rộng cao và lưu trữ dữ liệu lớn.</a:t>
            </a:r>
          </a:p>
          <a:p>
            <a:pPr>
              <a:buFont typeface="+mj-lt"/>
              <a:buAutoNum type="arabicPeriod"/>
            </a:pPr>
            <a:r>
              <a:rPr lang="vi-VN" b="1" dirty="0" err="1"/>
              <a:t>Zeppelin</a:t>
            </a:r>
            <a:r>
              <a:rPr lang="vi-VN" dirty="0"/>
              <a:t>: Một </a:t>
            </a:r>
            <a:r>
              <a:rPr lang="vi-VN" dirty="0" err="1"/>
              <a:t>notebook</a:t>
            </a:r>
            <a:r>
              <a:rPr lang="vi-VN" dirty="0"/>
              <a:t> tương tác cho phép phân tích và trực quan hóa dữ liệu, cũng như tạo báo cáo.</a:t>
            </a:r>
          </a:p>
          <a:p>
            <a:r>
              <a:rPr lang="vi-VN" b="1" dirty="0"/>
              <a:t>Tóm lại, kiến trúc này cho phép xử lý luồng dữ liệu </a:t>
            </a:r>
            <a:r>
              <a:rPr lang="vi-VN" b="1" dirty="0" err="1"/>
              <a:t>IoT</a:t>
            </a:r>
            <a:r>
              <a:rPr lang="vi-VN" b="1" dirty="0"/>
              <a:t> thời gian thực một cách hiệu quả, từ việc thu thập dữ liệu đến phân tích và lưu trữ.</a:t>
            </a:r>
            <a:r>
              <a:rPr lang="vi-VN" dirty="0"/>
              <a:t> </a:t>
            </a:r>
            <a:r>
              <a:rPr lang="vi-VN" dirty="0" err="1"/>
              <a:t>Kafka</a:t>
            </a:r>
            <a:r>
              <a:rPr lang="vi-VN" dirty="0"/>
              <a:t> đảm bảo việc truyền dữ liệu đáng tin cậy và khả năng mở rộng, </a:t>
            </a:r>
            <a:r>
              <a:rPr lang="vi-VN" dirty="0" err="1"/>
              <a:t>Spark</a:t>
            </a:r>
            <a:r>
              <a:rPr lang="vi-VN" dirty="0"/>
              <a:t> cung cấp các công cụ mạnh mẽ để xử lý và phân tích dữ liệu, và </a:t>
            </a:r>
            <a:r>
              <a:rPr lang="vi-VN" dirty="0" err="1"/>
              <a:t>Cassandra</a:t>
            </a:r>
            <a:r>
              <a:rPr lang="vi-VN" dirty="0"/>
              <a:t> cung cấp khả năng lưu trữ dữ liệu lớn có thể mở rộng. </a:t>
            </a:r>
            <a:r>
              <a:rPr lang="vi-VN" dirty="0" err="1"/>
              <a:t>Zeppelin</a:t>
            </a:r>
            <a:r>
              <a:rPr lang="vi-VN" dirty="0"/>
              <a:t> cho phép trực quan hóa và khám phá dữ liệu một cách dễ dàng.</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a0331670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7a0331670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Đưa</a:t>
            </a:r>
            <a:r>
              <a:rPr lang="en-US" dirty="0"/>
              <a:t> </a:t>
            </a:r>
            <a:r>
              <a:rPr lang="en-US" dirty="0" err="1"/>
              <a:t>những</a:t>
            </a:r>
            <a:r>
              <a:rPr lang="en-US" dirty="0"/>
              <a:t> </a:t>
            </a:r>
            <a:r>
              <a:rPr lang="en-US" dirty="0" err="1"/>
              <a:t>phần</a:t>
            </a:r>
            <a:r>
              <a:rPr lang="en-US" dirty="0"/>
              <a:t> </a:t>
            </a:r>
            <a:r>
              <a:rPr lang="en-US" dirty="0" err="1"/>
              <a:t>nào</a:t>
            </a:r>
            <a:r>
              <a:rPr lang="en-US" dirty="0"/>
              <a:t> </a:t>
            </a:r>
            <a:r>
              <a:rPr lang="en-US" dirty="0" err="1"/>
              <a:t>làm</a:t>
            </a:r>
            <a:r>
              <a:rPr lang="en-US" dirty="0"/>
              <a:t>, </a:t>
            </a:r>
            <a:r>
              <a:rPr lang="en-US" dirty="0" err="1"/>
              <a:t>còn</a:t>
            </a:r>
            <a:r>
              <a:rPr lang="en-US" dirty="0"/>
              <a:t> k </a:t>
            </a:r>
            <a:r>
              <a:rPr lang="en-US" dirty="0" err="1"/>
              <a:t>làm</a:t>
            </a:r>
            <a:r>
              <a:rPr lang="en-US" dirty="0"/>
              <a:t> </a:t>
            </a:r>
            <a:r>
              <a:rPr lang="en-US" dirty="0" err="1"/>
              <a:t>thì</a:t>
            </a:r>
            <a:r>
              <a:rPr lang="en-US" dirty="0"/>
              <a:t> </a:t>
            </a:r>
            <a:r>
              <a:rPr lang="en-US" dirty="0" err="1"/>
              <a:t>không</a:t>
            </a:r>
            <a:r>
              <a:rPr lang="en-US" dirty="0"/>
              <a:t> </a:t>
            </a:r>
            <a:r>
              <a:rPr lang="en-US" dirty="0" err="1"/>
              <a:t>đưa</a:t>
            </a:r>
            <a:r>
              <a:rPr lang="en-US" dirty="0"/>
              <a:t> </a:t>
            </a:r>
            <a:r>
              <a:rPr lang="en-US" dirty="0" err="1"/>
              <a:t>vào</a:t>
            </a:r>
            <a:r>
              <a:rPr lang="en-US" dirty="0"/>
              <a:t>.</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a0331670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a0331670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Chưa</a:t>
            </a:r>
            <a:r>
              <a:rPr lang="en-US" dirty="0"/>
              <a:t> </a:t>
            </a:r>
            <a:r>
              <a:rPr lang="en-US" dirty="0" err="1"/>
              <a:t>biết</a:t>
            </a:r>
            <a:r>
              <a:rPr lang="en-US" dirty="0"/>
              <a:t> </a:t>
            </a:r>
            <a:r>
              <a:rPr lang="en-US" dirty="0" err="1"/>
              <a:t>gì</a:t>
            </a:r>
            <a:r>
              <a:rPr lang="en-US" dirty="0"/>
              <a:t> </a:t>
            </a:r>
            <a:r>
              <a:rPr lang="en-US" dirty="0" err="1"/>
              <a:t>về</a:t>
            </a:r>
            <a:r>
              <a:rPr lang="en-US" dirty="0"/>
              <a:t> </a:t>
            </a:r>
            <a:r>
              <a:rPr lang="en-US" dirty="0" err="1"/>
              <a:t>dữ</a:t>
            </a:r>
            <a:r>
              <a:rPr lang="en-US" dirty="0"/>
              <a:t> </a:t>
            </a:r>
            <a:r>
              <a:rPr lang="en-US" dirty="0" err="1"/>
              <a:t>liệu</a:t>
            </a:r>
            <a:endParaRPr lang="en-US" dirty="0"/>
          </a:p>
          <a:p>
            <a:pPr marL="0" lvl="0" indent="0" algn="l" rtl="0">
              <a:spcBef>
                <a:spcPts val="0"/>
              </a:spcBef>
              <a:spcAft>
                <a:spcPts val="0"/>
              </a:spcAft>
              <a:buNone/>
            </a:pPr>
            <a:r>
              <a:rPr lang="en-US" dirty="0" err="1"/>
              <a:t>Sự</a:t>
            </a:r>
            <a:r>
              <a:rPr lang="en-US" dirty="0"/>
              <a:t> </a:t>
            </a:r>
            <a:r>
              <a:rPr lang="en-US" dirty="0" err="1"/>
              <a:t>mâu</a:t>
            </a:r>
            <a:r>
              <a:rPr lang="en-US" dirty="0"/>
              <a:t> </a:t>
            </a:r>
            <a:r>
              <a:rPr lang="en-US" dirty="0" err="1"/>
              <a:t>thuẫn</a:t>
            </a:r>
            <a:r>
              <a:rPr lang="en-US" dirty="0"/>
              <a:t> </a:t>
            </a:r>
            <a:r>
              <a:rPr lang="en-US" dirty="0" err="1"/>
              <a:t>dữ</a:t>
            </a:r>
            <a:r>
              <a:rPr lang="en-US" dirty="0"/>
              <a:t> </a:t>
            </a:r>
            <a:r>
              <a:rPr lang="en-US" dirty="0" err="1"/>
              <a:t>liệu</a:t>
            </a:r>
            <a:endParaRPr lang="en-US" dirty="0"/>
          </a:p>
          <a:p>
            <a:pPr marL="0" lvl="0" indent="0" algn="l" rtl="0">
              <a:spcBef>
                <a:spcPts val="0"/>
              </a:spcBef>
              <a:spcAft>
                <a:spcPts val="0"/>
              </a:spcAft>
              <a:buNone/>
            </a:pPr>
            <a:r>
              <a:rPr lang="en-US" dirty="0" err="1"/>
              <a:t>Tập</a:t>
            </a:r>
            <a:r>
              <a:rPr lang="en-US" dirty="0"/>
              <a:t> </a:t>
            </a:r>
            <a:r>
              <a:rPr lang="en-US" dirty="0" err="1"/>
              <a:t>trung</a:t>
            </a:r>
            <a:r>
              <a:rPr lang="en-US" dirty="0"/>
              <a:t> </a:t>
            </a:r>
            <a:r>
              <a:rPr lang="en-US" dirty="0" err="1"/>
              <a:t>vào</a:t>
            </a:r>
            <a:r>
              <a:rPr lang="en-US" dirty="0"/>
              <a:t> 1 </a:t>
            </a:r>
            <a:r>
              <a:rPr lang="en-US" dirty="0" err="1"/>
              <a:t>máy</a:t>
            </a:r>
            <a:r>
              <a:rPr lang="en-US" dirty="0"/>
              <a:t> </a:t>
            </a:r>
            <a:r>
              <a:rPr lang="en-US" dirty="0" err="1"/>
              <a:t>để</a:t>
            </a:r>
            <a:r>
              <a:rPr lang="en-US" dirty="0"/>
              <a:t> so </a:t>
            </a:r>
            <a:r>
              <a:rPr lang="en-US" dirty="0" err="1"/>
              <a:t>sánh</a:t>
            </a:r>
            <a:endParaRPr lang="en-US" dirty="0"/>
          </a:p>
          <a:p>
            <a:pPr marL="0" lvl="0" indent="0" algn="l" rtl="0">
              <a:spcBef>
                <a:spcPts val="0"/>
              </a:spcBef>
              <a:spcAft>
                <a:spcPts val="0"/>
              </a:spcAft>
              <a:buNone/>
            </a:pPr>
            <a:r>
              <a:rPr lang="en-US" dirty="0" err="1"/>
              <a:t>Giải</a:t>
            </a:r>
            <a:r>
              <a:rPr lang="en-US" dirty="0"/>
              <a:t> </a:t>
            </a:r>
            <a:r>
              <a:rPr lang="en-US" dirty="0" err="1"/>
              <a:t>thích</a:t>
            </a:r>
            <a:r>
              <a:rPr lang="en-US" dirty="0"/>
              <a:t> </a:t>
            </a:r>
            <a:r>
              <a:rPr lang="en-US" dirty="0" err="1"/>
              <a:t>về</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những</a:t>
            </a:r>
            <a:r>
              <a:rPr lang="en-US" dirty="0"/>
              <a:t> </a:t>
            </a:r>
            <a:r>
              <a:rPr lang="en-US" dirty="0" err="1"/>
              <a:t>gì</a:t>
            </a:r>
            <a:r>
              <a:rPr lang="en-US" dirty="0"/>
              <a:t>, …</a:t>
            </a:r>
          </a:p>
          <a:p>
            <a:pPr marL="0" lvl="0" indent="0" algn="l" rtl="0">
              <a:spcBef>
                <a:spcPts val="0"/>
              </a:spcBef>
              <a:spcAft>
                <a:spcPts val="0"/>
              </a:spcAft>
              <a:buNone/>
            </a:pPr>
            <a:r>
              <a:rPr lang="en-US" dirty="0" err="1"/>
              <a:t>Mô</a:t>
            </a:r>
            <a:r>
              <a:rPr lang="en-US" dirty="0"/>
              <a:t> </a:t>
            </a:r>
            <a:r>
              <a:rPr lang="en-US" dirty="0" err="1"/>
              <a:t>tả</a:t>
            </a:r>
            <a:r>
              <a:rPr lang="en-US" dirty="0"/>
              <a:t> </a:t>
            </a:r>
            <a:r>
              <a:rPr lang="en-US" dirty="0" err="1"/>
              <a:t>dữ</a:t>
            </a:r>
            <a:r>
              <a:rPr lang="en-US" dirty="0"/>
              <a:t> </a:t>
            </a:r>
            <a:r>
              <a:rPr lang="en-US" dirty="0" err="1"/>
              <a:t>liệu</a:t>
            </a:r>
            <a:endParaRPr lang="en-US"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07/s11277-021-08857-7"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2_o1SDy6__U"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527902" y="765675"/>
            <a:ext cx="5783400" cy="1457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dirty="0"/>
              <a:t>Đề tài: </a:t>
            </a:r>
            <a:br>
              <a:rPr lang="en" sz="3000" dirty="0"/>
            </a:br>
            <a:r>
              <a:rPr lang="en" sz="3000" dirty="0"/>
              <a:t>Dự báo bất thường của dữ liệu IoT bằng Spark</a:t>
            </a:r>
            <a:endParaRPr sz="3000" dirty="0"/>
          </a:p>
        </p:txBody>
      </p:sp>
      <p:sp>
        <p:nvSpPr>
          <p:cNvPr id="64" name="Google Shape;64;p13"/>
          <p:cNvSpPr txBox="1">
            <a:spLocks noGrp="1"/>
          </p:cNvSpPr>
          <p:nvPr>
            <p:ph type="subTitle" idx="1"/>
          </p:nvPr>
        </p:nvSpPr>
        <p:spPr>
          <a:xfrm>
            <a:off x="562702" y="3954575"/>
            <a:ext cx="5783400" cy="909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Học viên:</a:t>
            </a:r>
            <a:endParaRPr dirty="0"/>
          </a:p>
          <a:p>
            <a:pPr marL="0" lvl="0" indent="0" algn="l" rtl="0">
              <a:spcBef>
                <a:spcPts val="0"/>
              </a:spcBef>
              <a:spcAft>
                <a:spcPts val="0"/>
              </a:spcAft>
              <a:buNone/>
            </a:pPr>
            <a:r>
              <a:rPr lang="en" dirty="0"/>
              <a:t>Nguyễn Xuân Trường</a:t>
            </a:r>
            <a:endParaRPr dirty="0"/>
          </a:p>
          <a:p>
            <a:pPr marL="0" lvl="0" indent="0" algn="l" rtl="0">
              <a:spcBef>
                <a:spcPts val="0"/>
              </a:spcBef>
              <a:spcAft>
                <a:spcPts val="0"/>
              </a:spcAft>
              <a:buNone/>
            </a:pPr>
            <a:r>
              <a:rPr lang="en" dirty="0"/>
              <a:t>Lê Thanh Dũng</a:t>
            </a:r>
            <a:endParaRPr dirty="0"/>
          </a:p>
        </p:txBody>
      </p:sp>
      <p:sp>
        <p:nvSpPr>
          <p:cNvPr id="2" name="TextBox 1">
            <a:extLst>
              <a:ext uri="{FF2B5EF4-FFF2-40B4-BE49-F238E27FC236}">
                <a16:creationId xmlns:a16="http://schemas.microsoft.com/office/drawing/2014/main" id="{B15BD1E3-F822-A2C6-1204-E3B722CBA910}"/>
              </a:ext>
            </a:extLst>
          </p:cNvPr>
          <p:cNvSpPr txBox="1"/>
          <p:nvPr/>
        </p:nvSpPr>
        <p:spPr>
          <a:xfrm>
            <a:off x="1036320" y="2524420"/>
            <a:ext cx="7325360" cy="400110"/>
          </a:xfrm>
          <a:prstGeom prst="rect">
            <a:avLst/>
          </a:prstGeom>
          <a:noFill/>
        </p:spPr>
        <p:txBody>
          <a:bodyPr wrap="square" rtlCol="0">
            <a:spAutoFit/>
          </a:bodyPr>
          <a:lstStyle/>
          <a:p>
            <a:r>
              <a:rPr lang="en-US" sz="2000" b="1" dirty="0">
                <a:solidFill>
                  <a:schemeClr val="tx1"/>
                </a:solidFill>
                <a:latin typeface="Roboto Slab" pitchFamily="2" charset="0"/>
                <a:ea typeface="Roboto Slab" pitchFamily="2" charset="0"/>
                <a:cs typeface="Roboto Slab" pitchFamily="2" charset="0"/>
              </a:rPr>
              <a:t>Môn </a:t>
            </a:r>
            <a:r>
              <a:rPr lang="en-US" sz="2000" b="1" dirty="0" err="1">
                <a:solidFill>
                  <a:schemeClr val="tx1"/>
                </a:solidFill>
                <a:latin typeface="Roboto Slab" pitchFamily="2" charset="0"/>
                <a:ea typeface="Roboto Slab" pitchFamily="2" charset="0"/>
                <a:cs typeface="Roboto Slab" pitchFamily="2" charset="0"/>
              </a:rPr>
              <a:t>học</a:t>
            </a:r>
            <a:r>
              <a:rPr lang="en-US" sz="2000" b="1" dirty="0">
                <a:solidFill>
                  <a:schemeClr val="tx1"/>
                </a:solidFill>
                <a:latin typeface="Roboto Slab" pitchFamily="2" charset="0"/>
                <a:ea typeface="Roboto Slab" pitchFamily="2" charset="0"/>
                <a:cs typeface="Roboto Slab" pitchFamily="2" charset="0"/>
              </a:rPr>
              <a:t>: </a:t>
            </a:r>
            <a:r>
              <a:rPr lang="en-US" sz="2000" b="1" i="0" dirty="0" err="1">
                <a:solidFill>
                  <a:schemeClr val="tx1"/>
                </a:solidFill>
                <a:effectLst/>
                <a:latin typeface="Roboto Slab" pitchFamily="2" charset="0"/>
                <a:ea typeface="Roboto Slab" pitchFamily="2" charset="0"/>
                <a:cs typeface="Roboto Slab" pitchFamily="2" charset="0"/>
              </a:rPr>
              <a:t>Phân</a:t>
            </a:r>
            <a:r>
              <a:rPr lang="en-US" sz="2000" b="1" i="0" dirty="0">
                <a:solidFill>
                  <a:schemeClr val="tx1"/>
                </a:solidFill>
                <a:effectLst/>
                <a:latin typeface="Roboto Slab" pitchFamily="2" charset="0"/>
                <a:ea typeface="Roboto Slab" pitchFamily="2" charset="0"/>
                <a:cs typeface="Roboto Slab" pitchFamily="2" charset="0"/>
              </a:rPr>
              <a:t> </a:t>
            </a:r>
            <a:r>
              <a:rPr lang="en-US" sz="2000" b="1" i="0" dirty="0" err="1">
                <a:solidFill>
                  <a:schemeClr val="tx1"/>
                </a:solidFill>
                <a:effectLst/>
                <a:latin typeface="Roboto Slab" pitchFamily="2" charset="0"/>
                <a:ea typeface="Roboto Slab" pitchFamily="2" charset="0"/>
                <a:cs typeface="Roboto Slab" pitchFamily="2" charset="0"/>
              </a:rPr>
              <a:t>tích</a:t>
            </a:r>
            <a:r>
              <a:rPr lang="en-US" sz="2000" b="1" i="0" dirty="0">
                <a:solidFill>
                  <a:schemeClr val="tx1"/>
                </a:solidFill>
                <a:effectLst/>
                <a:latin typeface="Roboto Slab" pitchFamily="2" charset="0"/>
                <a:ea typeface="Roboto Slab" pitchFamily="2" charset="0"/>
                <a:cs typeface="Roboto Slab" pitchFamily="2" charset="0"/>
              </a:rPr>
              <a:t> </a:t>
            </a:r>
            <a:r>
              <a:rPr lang="en-US" sz="2000" b="1" i="0" dirty="0" err="1">
                <a:solidFill>
                  <a:schemeClr val="tx1"/>
                </a:solidFill>
                <a:effectLst/>
                <a:latin typeface="Roboto Slab" pitchFamily="2" charset="0"/>
                <a:ea typeface="Roboto Slab" pitchFamily="2" charset="0"/>
                <a:cs typeface="Roboto Slab" pitchFamily="2" charset="0"/>
              </a:rPr>
              <a:t>dữ</a:t>
            </a:r>
            <a:r>
              <a:rPr lang="en-US" sz="2000" b="1" i="0" dirty="0">
                <a:solidFill>
                  <a:schemeClr val="tx1"/>
                </a:solidFill>
                <a:effectLst/>
                <a:latin typeface="Roboto Slab" pitchFamily="2" charset="0"/>
                <a:ea typeface="Roboto Slab" pitchFamily="2" charset="0"/>
                <a:cs typeface="Roboto Slab" pitchFamily="2" charset="0"/>
              </a:rPr>
              <a:t> </a:t>
            </a:r>
            <a:r>
              <a:rPr lang="en-US" sz="2000" b="1" i="0" dirty="0" err="1">
                <a:solidFill>
                  <a:schemeClr val="tx1"/>
                </a:solidFill>
                <a:effectLst/>
                <a:latin typeface="Roboto Slab" pitchFamily="2" charset="0"/>
                <a:ea typeface="Roboto Slab" pitchFamily="2" charset="0"/>
                <a:cs typeface="Roboto Slab" pitchFamily="2" charset="0"/>
              </a:rPr>
              <a:t>liệu</a:t>
            </a:r>
            <a:r>
              <a:rPr lang="en-US" sz="2000" b="1" i="0" dirty="0">
                <a:solidFill>
                  <a:schemeClr val="tx1"/>
                </a:solidFill>
                <a:effectLst/>
                <a:latin typeface="Roboto Slab" pitchFamily="2" charset="0"/>
                <a:ea typeface="Roboto Slab" pitchFamily="2" charset="0"/>
                <a:cs typeface="Roboto Slab" pitchFamily="2" charset="0"/>
              </a:rPr>
              <a:t> </a:t>
            </a:r>
            <a:r>
              <a:rPr lang="en-US" sz="2000" b="1" i="0" dirty="0" err="1">
                <a:solidFill>
                  <a:schemeClr val="tx1"/>
                </a:solidFill>
                <a:effectLst/>
                <a:latin typeface="Roboto Slab" pitchFamily="2" charset="0"/>
                <a:ea typeface="Roboto Slab" pitchFamily="2" charset="0"/>
                <a:cs typeface="Roboto Slab" pitchFamily="2" charset="0"/>
              </a:rPr>
              <a:t>lớn</a:t>
            </a:r>
            <a:r>
              <a:rPr lang="en-US" sz="2000" b="1" i="0" dirty="0">
                <a:solidFill>
                  <a:schemeClr val="tx1"/>
                </a:solidFill>
                <a:effectLst/>
                <a:latin typeface="Roboto Slab" pitchFamily="2" charset="0"/>
                <a:ea typeface="Roboto Slab" pitchFamily="2" charset="0"/>
                <a:cs typeface="Roboto Slab" pitchFamily="2" charset="0"/>
              </a:rPr>
              <a:t> </a:t>
            </a:r>
            <a:r>
              <a:rPr lang="en-US" sz="2000" b="1" i="0" dirty="0" err="1">
                <a:solidFill>
                  <a:schemeClr val="tx1"/>
                </a:solidFill>
                <a:effectLst/>
                <a:latin typeface="Roboto Slab" pitchFamily="2" charset="0"/>
                <a:ea typeface="Roboto Slab" pitchFamily="2" charset="0"/>
                <a:cs typeface="Roboto Slab" pitchFamily="2" charset="0"/>
              </a:rPr>
              <a:t>và</a:t>
            </a:r>
            <a:r>
              <a:rPr lang="en-US" sz="2000" b="1" i="0" dirty="0">
                <a:solidFill>
                  <a:schemeClr val="tx1"/>
                </a:solidFill>
                <a:effectLst/>
                <a:latin typeface="Roboto Slab" pitchFamily="2" charset="0"/>
                <a:ea typeface="Roboto Slab" pitchFamily="2" charset="0"/>
                <a:cs typeface="Roboto Slab" pitchFamily="2" charset="0"/>
              </a:rPr>
              <a:t> </a:t>
            </a:r>
            <a:r>
              <a:rPr lang="en-US" sz="2000" b="1" i="0" dirty="0" err="1">
                <a:solidFill>
                  <a:schemeClr val="tx1"/>
                </a:solidFill>
                <a:effectLst/>
                <a:latin typeface="Roboto Slab" pitchFamily="2" charset="0"/>
                <a:ea typeface="Roboto Slab" pitchFamily="2" charset="0"/>
                <a:cs typeface="Roboto Slab" pitchFamily="2" charset="0"/>
              </a:rPr>
              <a:t>điện</a:t>
            </a:r>
            <a:r>
              <a:rPr lang="en-US" sz="2000" b="1" i="0" dirty="0">
                <a:solidFill>
                  <a:schemeClr val="tx1"/>
                </a:solidFill>
                <a:effectLst/>
                <a:latin typeface="Roboto Slab" pitchFamily="2" charset="0"/>
                <a:ea typeface="Roboto Slab" pitchFamily="2" charset="0"/>
                <a:cs typeface="Roboto Slab" pitchFamily="2" charset="0"/>
              </a:rPr>
              <a:t> </a:t>
            </a:r>
            <a:r>
              <a:rPr lang="en-US" sz="2000" b="1" i="0" dirty="0" err="1">
                <a:solidFill>
                  <a:schemeClr val="tx1"/>
                </a:solidFill>
                <a:effectLst/>
                <a:latin typeface="Roboto Slab" pitchFamily="2" charset="0"/>
                <a:ea typeface="Roboto Slab" pitchFamily="2" charset="0"/>
                <a:cs typeface="Roboto Slab" pitchFamily="2" charset="0"/>
              </a:rPr>
              <a:t>toán</a:t>
            </a:r>
            <a:r>
              <a:rPr lang="en-US" sz="2000" b="1" i="0" dirty="0">
                <a:solidFill>
                  <a:schemeClr val="tx1"/>
                </a:solidFill>
                <a:effectLst/>
                <a:latin typeface="Roboto Slab" pitchFamily="2" charset="0"/>
                <a:ea typeface="Roboto Slab" pitchFamily="2" charset="0"/>
                <a:cs typeface="Roboto Slab" pitchFamily="2" charset="0"/>
              </a:rPr>
              <a:t> </a:t>
            </a:r>
            <a:r>
              <a:rPr lang="en-US" sz="2000" b="1" i="0" dirty="0" err="1">
                <a:solidFill>
                  <a:schemeClr val="tx1"/>
                </a:solidFill>
                <a:effectLst/>
                <a:latin typeface="Roboto Slab" pitchFamily="2" charset="0"/>
                <a:ea typeface="Roboto Slab" pitchFamily="2" charset="0"/>
                <a:cs typeface="Roboto Slab" pitchFamily="2" charset="0"/>
              </a:rPr>
              <a:t>đám</a:t>
            </a:r>
            <a:r>
              <a:rPr lang="en-US" sz="2000" b="1" i="0" dirty="0">
                <a:solidFill>
                  <a:schemeClr val="tx1"/>
                </a:solidFill>
                <a:effectLst/>
                <a:latin typeface="Roboto Slab" pitchFamily="2" charset="0"/>
                <a:ea typeface="Roboto Slab" pitchFamily="2" charset="0"/>
                <a:cs typeface="Roboto Slab" pitchFamily="2" charset="0"/>
              </a:rPr>
              <a:t> </a:t>
            </a:r>
            <a:r>
              <a:rPr lang="en-US" sz="2000" b="1" i="0" dirty="0" err="1">
                <a:solidFill>
                  <a:schemeClr val="tx1"/>
                </a:solidFill>
                <a:effectLst/>
                <a:latin typeface="Roboto Slab" pitchFamily="2" charset="0"/>
                <a:ea typeface="Roboto Slab" pitchFamily="2" charset="0"/>
                <a:cs typeface="Roboto Slab" pitchFamily="2" charset="0"/>
              </a:rPr>
              <a:t>mây</a:t>
            </a:r>
            <a:r>
              <a:rPr lang="en-US" sz="2000" b="1" i="0" dirty="0">
                <a:solidFill>
                  <a:schemeClr val="tx1"/>
                </a:solidFill>
                <a:effectLst/>
                <a:latin typeface="Roboto Slab" pitchFamily="2" charset="0"/>
                <a:ea typeface="Roboto Slab" pitchFamily="2" charset="0"/>
                <a:cs typeface="Roboto Slab" pitchFamily="2" charset="0"/>
              </a:rPr>
              <a:t> </a:t>
            </a:r>
            <a:endParaRPr lang="en-US" sz="2000" dirty="0">
              <a:solidFill>
                <a:schemeClr val="tx1"/>
              </a:solidFill>
              <a:latin typeface="Roboto Slab" pitchFamily="2" charset="0"/>
              <a:ea typeface="Roboto Slab" pitchFamily="2" charset="0"/>
              <a:cs typeface="Roboto Slab"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48" name="Google Shape;148;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22"/>
          <p:cNvPicPr preferRelativeResize="0"/>
          <p:nvPr/>
        </p:nvPicPr>
        <p:blipFill>
          <a:blip r:embed="rId3">
            <a:alphaModFix/>
          </a:blip>
          <a:stretch>
            <a:fillRect/>
          </a:stretch>
        </p:blipFill>
        <p:spPr>
          <a:xfrm>
            <a:off x="0" y="2113"/>
            <a:ext cx="9143999" cy="51392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Các phương pháp xử lý dữ liệu bị thiếu</a:t>
            </a:r>
            <a:endParaRPr/>
          </a:p>
        </p:txBody>
      </p:sp>
      <p:sp>
        <p:nvSpPr>
          <p:cNvPr id="155" name="Google Shape;155;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23"/>
          <p:cNvPicPr preferRelativeResize="0"/>
          <p:nvPr/>
        </p:nvPicPr>
        <p:blipFill>
          <a:blip r:embed="rId3">
            <a:alphaModFix/>
          </a:blip>
          <a:stretch>
            <a:fillRect/>
          </a:stretch>
        </p:blipFill>
        <p:spPr>
          <a:xfrm>
            <a:off x="590550" y="1554975"/>
            <a:ext cx="8059100" cy="278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Lựa chọn đặc trưng PCA</a:t>
            </a:r>
            <a:endParaRPr/>
          </a:p>
        </p:txBody>
      </p:sp>
      <p:sp>
        <p:nvSpPr>
          <p:cNvPr id="162" name="Google Shape;162;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b="1">
                <a:latin typeface="Arial"/>
                <a:ea typeface="Arial"/>
                <a:cs typeface="Arial"/>
                <a:sym typeface="Arial"/>
              </a:rPr>
              <a:t>Principal Component Analysis (PCA)</a:t>
            </a:r>
            <a:r>
              <a:rPr lang="en" sz="2000">
                <a:latin typeface="Arial"/>
                <a:ea typeface="Arial"/>
                <a:cs typeface="Arial"/>
                <a:sym typeface="Arial"/>
              </a:rPr>
              <a:t> là một phương pháp giảm chiều dữ liệu được sử dụng để chuyển đổi một tập hợp các quan sát có thể liên quan đến các biến có tương quan thành một tập hợp các giá trị của các biến không tương quan được gọi là các thành phần chính. PCA được sử dụng để giảm chiều dữ liệu mà không làm mất quá nhiều thông tin.</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Triển khai mô hình</a:t>
            </a:r>
            <a:endParaRPr/>
          </a:p>
        </p:txBody>
      </p:sp>
      <p:sp>
        <p:nvSpPr>
          <p:cNvPr id="168" name="Google Shape;168;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2400" dirty="0"/>
              <a:t>Giải thích về dữ liệu</a:t>
            </a:r>
          </a:p>
          <a:p>
            <a:pPr marL="461963" lvl="2" indent="112713">
              <a:buNone/>
            </a:pPr>
            <a:r>
              <a:rPr lang="en-US" sz="1800" dirty="0" err="1">
                <a:solidFill>
                  <a:schemeClr val="tx1"/>
                </a:solidFill>
              </a:rPr>
              <a:t>Tập</a:t>
            </a:r>
            <a:r>
              <a:rPr lang="en-US" sz="1800" dirty="0">
                <a:solidFill>
                  <a:schemeClr val="tx1"/>
                </a:solidFill>
              </a:rPr>
              <a:t> </a:t>
            </a:r>
            <a:r>
              <a:rPr lang="en-US" sz="1800" dirty="0" err="1">
                <a:solidFill>
                  <a:schemeClr val="tx1"/>
                </a:solidFill>
              </a:rPr>
              <a:t>dữ</a:t>
            </a:r>
            <a:r>
              <a:rPr lang="en-US" sz="1800" dirty="0">
                <a:solidFill>
                  <a:schemeClr val="tx1"/>
                </a:solidFill>
              </a:rPr>
              <a:t> </a:t>
            </a:r>
            <a:r>
              <a:rPr lang="en-US" sz="1800" dirty="0" err="1">
                <a:solidFill>
                  <a:schemeClr val="tx1"/>
                </a:solidFill>
              </a:rPr>
              <a:t>liệu</a:t>
            </a:r>
            <a:r>
              <a:rPr lang="en-US" sz="1800" dirty="0">
                <a:solidFill>
                  <a:schemeClr val="tx1"/>
                </a:solidFill>
              </a:rPr>
              <a:t> </a:t>
            </a:r>
            <a:r>
              <a:rPr lang="en-US" sz="1800" dirty="0" err="1">
                <a:solidFill>
                  <a:schemeClr val="tx1"/>
                </a:solidFill>
              </a:rPr>
              <a:t>sử</a:t>
            </a:r>
            <a:r>
              <a:rPr lang="en-US" sz="1800" dirty="0">
                <a:solidFill>
                  <a:schemeClr val="tx1"/>
                </a:solidFill>
              </a:rPr>
              <a:t> </a:t>
            </a:r>
            <a:r>
              <a:rPr lang="en-US" sz="1800" dirty="0" err="1">
                <a:solidFill>
                  <a:schemeClr val="tx1"/>
                </a:solidFill>
              </a:rPr>
              <a:t>dụng</a:t>
            </a:r>
            <a:r>
              <a:rPr lang="en-US" sz="1800" dirty="0">
                <a:solidFill>
                  <a:schemeClr val="tx1"/>
                </a:solidFill>
              </a:rPr>
              <a:t>: </a:t>
            </a:r>
          </a:p>
          <a:p>
            <a:pPr marL="1200150" lvl="2" indent="-285750">
              <a:buFontTx/>
              <a:buChar char="-"/>
            </a:pPr>
            <a:r>
              <a:rPr lang="en-US" sz="1800" dirty="0">
                <a:solidFill>
                  <a:schemeClr val="dk1"/>
                </a:solidFill>
              </a:rPr>
              <a:t>Compressor_2022_June-Oct.csv (22 MB)</a:t>
            </a:r>
          </a:p>
          <a:p>
            <a:pPr marL="1200150" lvl="4" indent="-285750">
              <a:buFontTx/>
              <a:buChar char="-"/>
            </a:pPr>
            <a:r>
              <a:rPr lang="en-US" sz="1800" dirty="0" err="1">
                <a:solidFill>
                  <a:schemeClr val="dk1"/>
                </a:solidFill>
              </a:rPr>
              <a:t>Bộ</a:t>
            </a:r>
            <a:r>
              <a:rPr lang="en-US" sz="1800" dirty="0">
                <a:solidFill>
                  <a:schemeClr val="dk1"/>
                </a:solidFill>
              </a:rPr>
              <a:t> </a:t>
            </a:r>
            <a:r>
              <a:rPr lang="en-US" sz="1800" dirty="0" err="1">
                <a:solidFill>
                  <a:schemeClr val="dk1"/>
                </a:solidFill>
              </a:rPr>
              <a:t>dữ</a:t>
            </a:r>
            <a:r>
              <a:rPr lang="en-US" sz="1800" dirty="0">
                <a:solidFill>
                  <a:schemeClr val="dk1"/>
                </a:solidFill>
              </a:rPr>
              <a:t> </a:t>
            </a:r>
            <a:r>
              <a:rPr lang="en-US" sz="1800" dirty="0" err="1">
                <a:solidFill>
                  <a:schemeClr val="dk1"/>
                </a:solidFill>
              </a:rPr>
              <a:t>liệu</a:t>
            </a:r>
            <a:r>
              <a:rPr lang="en-US" sz="1800" dirty="0">
                <a:solidFill>
                  <a:schemeClr val="dk1"/>
                </a:solidFill>
              </a:rPr>
              <a:t> </a:t>
            </a:r>
            <a:r>
              <a:rPr lang="en-US" sz="1800" dirty="0" err="1">
                <a:solidFill>
                  <a:schemeClr val="dk1"/>
                </a:solidFill>
              </a:rPr>
              <a:t>về</a:t>
            </a:r>
            <a:r>
              <a:rPr lang="en-US" sz="1800" dirty="0">
                <a:solidFill>
                  <a:schemeClr val="dk1"/>
                </a:solidFill>
              </a:rPr>
              <a:t> </a:t>
            </a:r>
            <a:r>
              <a:rPr lang="en-US" sz="1800" dirty="0" err="1">
                <a:solidFill>
                  <a:schemeClr val="dk1"/>
                </a:solidFill>
              </a:rPr>
              <a:t>máy</a:t>
            </a:r>
            <a:r>
              <a:rPr lang="en-US" sz="1800" dirty="0">
                <a:solidFill>
                  <a:schemeClr val="dk1"/>
                </a:solidFill>
              </a:rPr>
              <a:t> </a:t>
            </a:r>
            <a:r>
              <a:rPr lang="en-US" sz="1800" dirty="0" err="1">
                <a:solidFill>
                  <a:schemeClr val="dk1"/>
                </a:solidFill>
              </a:rPr>
              <a:t>nén</a:t>
            </a:r>
            <a:r>
              <a:rPr lang="en-US" sz="1800" dirty="0">
                <a:solidFill>
                  <a:schemeClr val="dk1"/>
                </a:solidFill>
              </a:rPr>
              <a:t> </a:t>
            </a:r>
            <a:r>
              <a:rPr lang="en-US" sz="1800" dirty="0" err="1">
                <a:solidFill>
                  <a:schemeClr val="dk1"/>
                </a:solidFill>
              </a:rPr>
              <a:t>khí</a:t>
            </a:r>
            <a:r>
              <a:rPr lang="en-US" sz="1800" dirty="0">
                <a:solidFill>
                  <a:schemeClr val="dk1"/>
                </a:solidFill>
              </a:rPr>
              <a:t> </a:t>
            </a:r>
            <a:r>
              <a:rPr lang="en-US" sz="1800" dirty="0" err="1">
                <a:solidFill>
                  <a:schemeClr val="dk1"/>
                </a:solidFill>
              </a:rPr>
              <a:t>được</a:t>
            </a:r>
            <a:r>
              <a:rPr lang="en-US" sz="1800" dirty="0">
                <a:solidFill>
                  <a:schemeClr val="dk1"/>
                </a:solidFill>
              </a:rPr>
              <a:t> </a:t>
            </a:r>
            <a:r>
              <a:rPr lang="en-US" sz="1800" dirty="0" err="1">
                <a:solidFill>
                  <a:schemeClr val="dk1"/>
                </a:solidFill>
              </a:rPr>
              <a:t>thu</a:t>
            </a:r>
            <a:r>
              <a:rPr lang="en-US" sz="1800" dirty="0">
                <a:solidFill>
                  <a:schemeClr val="dk1"/>
                </a:solidFill>
              </a:rPr>
              <a:t> </a:t>
            </a:r>
            <a:r>
              <a:rPr lang="en-US" sz="1800" dirty="0" err="1">
                <a:solidFill>
                  <a:schemeClr val="dk1"/>
                </a:solidFill>
              </a:rPr>
              <a:t>thập</a:t>
            </a:r>
            <a:r>
              <a:rPr lang="en-US" sz="1800" dirty="0">
                <a:solidFill>
                  <a:schemeClr val="dk1"/>
                </a:solidFill>
              </a:rPr>
              <a:t> </a:t>
            </a:r>
            <a:r>
              <a:rPr lang="en-US" sz="1800" dirty="0" err="1">
                <a:solidFill>
                  <a:schemeClr val="dk1"/>
                </a:solidFill>
              </a:rPr>
              <a:t>từ</a:t>
            </a:r>
            <a:r>
              <a:rPr lang="en-US" sz="1800" dirty="0">
                <a:solidFill>
                  <a:schemeClr val="dk1"/>
                </a:solidFill>
              </a:rPr>
              <a:t> sensor </a:t>
            </a:r>
            <a:r>
              <a:rPr lang="en-US" sz="1800" dirty="0" err="1">
                <a:solidFill>
                  <a:schemeClr val="dk1"/>
                </a:solidFill>
              </a:rPr>
              <a:t>trong</a:t>
            </a:r>
            <a:r>
              <a:rPr lang="en-US" sz="1800" dirty="0">
                <a:solidFill>
                  <a:schemeClr val="dk1"/>
                </a:solidFill>
              </a:rPr>
              <a:t> </a:t>
            </a:r>
            <a:r>
              <a:rPr lang="en-US" sz="1800" dirty="0" err="1">
                <a:solidFill>
                  <a:schemeClr val="dk1"/>
                </a:solidFill>
              </a:rPr>
              <a:t>khoảng</a:t>
            </a:r>
            <a:r>
              <a:rPr lang="en-US" sz="1800" dirty="0">
                <a:solidFill>
                  <a:schemeClr val="dk1"/>
                </a:solidFill>
              </a:rPr>
              <a:t> </a:t>
            </a:r>
            <a:r>
              <a:rPr lang="en-US" sz="1800" dirty="0" err="1">
                <a:solidFill>
                  <a:schemeClr val="dk1"/>
                </a:solidFill>
              </a:rPr>
              <a:t>từ</a:t>
            </a:r>
            <a:r>
              <a:rPr lang="en-US" sz="1800" dirty="0">
                <a:solidFill>
                  <a:schemeClr val="dk1"/>
                </a:solidFill>
              </a:rPr>
              <a:t> </a:t>
            </a:r>
            <a:r>
              <a:rPr lang="en-US" sz="1800" dirty="0" err="1">
                <a:solidFill>
                  <a:schemeClr val="dk1"/>
                </a:solidFill>
              </a:rPr>
              <a:t>tháng</a:t>
            </a:r>
            <a:r>
              <a:rPr lang="en-US" sz="1800" dirty="0">
                <a:solidFill>
                  <a:schemeClr val="dk1"/>
                </a:solidFill>
              </a:rPr>
              <a:t> 6 </a:t>
            </a:r>
            <a:r>
              <a:rPr lang="en-US" sz="1800" dirty="0" err="1">
                <a:solidFill>
                  <a:schemeClr val="dk1"/>
                </a:solidFill>
              </a:rPr>
              <a:t>đến</a:t>
            </a:r>
            <a:r>
              <a:rPr lang="en-US" sz="1800" dirty="0">
                <a:solidFill>
                  <a:schemeClr val="dk1"/>
                </a:solidFill>
              </a:rPr>
              <a:t> </a:t>
            </a:r>
            <a:r>
              <a:rPr lang="en-US" sz="1800" dirty="0" err="1">
                <a:solidFill>
                  <a:schemeClr val="dk1"/>
                </a:solidFill>
              </a:rPr>
              <a:t>tháng</a:t>
            </a:r>
            <a:r>
              <a:rPr lang="en-US" sz="1800" dirty="0">
                <a:solidFill>
                  <a:schemeClr val="dk1"/>
                </a:solidFill>
              </a:rPr>
              <a:t> 10 </a:t>
            </a:r>
            <a:r>
              <a:rPr lang="en-US" sz="1800" dirty="0" err="1">
                <a:solidFill>
                  <a:schemeClr val="dk1"/>
                </a:solidFill>
              </a:rPr>
              <a:t>năm</a:t>
            </a:r>
            <a:r>
              <a:rPr lang="en-US" sz="1800" dirty="0">
                <a:solidFill>
                  <a:schemeClr val="dk1"/>
                </a:solidFill>
              </a:rPr>
              <a:t> 2022. </a:t>
            </a:r>
            <a:r>
              <a:rPr lang="en-US" sz="1800" dirty="0" err="1">
                <a:solidFill>
                  <a:schemeClr val="dk1"/>
                </a:solidFill>
              </a:rPr>
              <a:t>Với</a:t>
            </a:r>
            <a:r>
              <a:rPr lang="en-US" sz="1800" dirty="0">
                <a:solidFill>
                  <a:schemeClr val="dk1"/>
                </a:solidFill>
              </a:rPr>
              <a:t> </a:t>
            </a:r>
            <a:r>
              <a:rPr lang="en-US" sz="1800" dirty="0" err="1">
                <a:solidFill>
                  <a:schemeClr val="dk1"/>
                </a:solidFill>
              </a:rPr>
              <a:t>hơn</a:t>
            </a:r>
            <a:r>
              <a:rPr lang="en-US" sz="1800" dirty="0">
                <a:solidFill>
                  <a:schemeClr val="dk1"/>
                </a:solidFill>
              </a:rPr>
              <a:t> 20,000 </a:t>
            </a:r>
            <a:r>
              <a:rPr lang="en-US" sz="1800" dirty="0" err="1">
                <a:solidFill>
                  <a:schemeClr val="dk1"/>
                </a:solidFill>
              </a:rPr>
              <a:t>dòng</a:t>
            </a:r>
            <a:r>
              <a:rPr lang="en-US" sz="1800" dirty="0">
                <a:solidFill>
                  <a:schemeClr val="dk1"/>
                </a:solidFill>
              </a:rPr>
              <a:t> </a:t>
            </a:r>
            <a:r>
              <a:rPr lang="en-US" sz="1800" dirty="0" err="1">
                <a:solidFill>
                  <a:schemeClr val="dk1"/>
                </a:solidFill>
              </a:rPr>
              <a:t>dữ</a:t>
            </a:r>
            <a:r>
              <a:rPr lang="en-US" sz="1800" dirty="0">
                <a:solidFill>
                  <a:schemeClr val="dk1"/>
                </a:solidFill>
              </a:rPr>
              <a:t> </a:t>
            </a:r>
            <a:r>
              <a:rPr lang="en-US" sz="1800" dirty="0" err="1">
                <a:solidFill>
                  <a:schemeClr val="dk1"/>
                </a:solidFill>
              </a:rPr>
              <a:t>liệu</a:t>
            </a:r>
            <a:r>
              <a:rPr lang="en-US" sz="1800" dirty="0">
                <a:solidFill>
                  <a:schemeClr val="dk1"/>
                </a:solidFill>
              </a:rPr>
              <a:t> </a:t>
            </a:r>
            <a:r>
              <a:rPr lang="en-US" sz="1800" dirty="0" err="1">
                <a:solidFill>
                  <a:schemeClr val="dk1"/>
                </a:solidFill>
              </a:rPr>
              <a:t>và</a:t>
            </a:r>
            <a:r>
              <a:rPr lang="en-US" sz="1800" dirty="0">
                <a:solidFill>
                  <a:schemeClr val="dk1"/>
                </a:solidFill>
              </a:rPr>
              <a:t> 25 </a:t>
            </a:r>
            <a:r>
              <a:rPr lang="en-US" sz="1800" dirty="0" err="1">
                <a:solidFill>
                  <a:schemeClr val="dk1"/>
                </a:solidFill>
              </a:rPr>
              <a:t>đặc</a:t>
            </a:r>
            <a:r>
              <a:rPr lang="en-US" sz="1800" dirty="0">
                <a:solidFill>
                  <a:schemeClr val="dk1"/>
                </a:solidFill>
              </a:rPr>
              <a:t> </a:t>
            </a:r>
            <a:r>
              <a:rPr lang="en-US" sz="1800" dirty="0" err="1">
                <a:solidFill>
                  <a:schemeClr val="dk1"/>
                </a:solidFill>
              </a:rPr>
              <a:t>trưng</a:t>
            </a:r>
            <a:r>
              <a:rPr lang="en-US" sz="1800" dirty="0">
                <a:solidFill>
                  <a:schemeClr val="dk1"/>
                </a:solidFill>
              </a:rPr>
              <a:t>.</a:t>
            </a:r>
          </a:p>
          <a:p>
            <a:pPr marL="1200150" lvl="2" indent="-285750">
              <a:buFontTx/>
              <a:buChar char="-"/>
            </a:pPr>
            <a:r>
              <a:rPr lang="en-US" sz="1800" dirty="0">
                <a:solidFill>
                  <a:schemeClr val="dk1"/>
                </a:solidFill>
              </a:rPr>
              <a:t>Zone_temparature_and_humidity.csv (41 MB) (10 </a:t>
            </a:r>
            <a:r>
              <a:rPr lang="en-US" sz="1800" dirty="0" err="1">
                <a:solidFill>
                  <a:schemeClr val="dk1"/>
                </a:solidFill>
              </a:rPr>
              <a:t>phút</a:t>
            </a:r>
            <a:r>
              <a:rPr lang="en-US" sz="1800" dirty="0"/>
              <a:t>/ transaction)</a:t>
            </a:r>
            <a:endParaRPr lang="en-US" sz="1800" dirty="0">
              <a:solidFill>
                <a:schemeClr val="dk1"/>
              </a:solidFill>
            </a:endParaRPr>
          </a:p>
          <a:p>
            <a:pPr marL="1200150" lvl="2" indent="-285750">
              <a:buFontTx/>
              <a:buChar char="-"/>
            </a:pPr>
            <a:r>
              <a:rPr lang="en-US" sz="1800" dirty="0" err="1">
                <a:solidFill>
                  <a:schemeClr val="dk1"/>
                </a:solidFill>
              </a:rPr>
              <a:t>Bộ</a:t>
            </a:r>
            <a:r>
              <a:rPr lang="en-US" sz="1800" dirty="0">
                <a:solidFill>
                  <a:schemeClr val="dk1"/>
                </a:solidFill>
              </a:rPr>
              <a:t> </a:t>
            </a:r>
            <a:r>
              <a:rPr lang="en-US" sz="1800" dirty="0" err="1">
                <a:solidFill>
                  <a:schemeClr val="dk1"/>
                </a:solidFill>
              </a:rPr>
              <a:t>dữ</a:t>
            </a:r>
            <a:r>
              <a:rPr lang="en-US" sz="1800" dirty="0">
                <a:solidFill>
                  <a:schemeClr val="dk1"/>
                </a:solidFill>
              </a:rPr>
              <a:t> </a:t>
            </a:r>
            <a:r>
              <a:rPr lang="en-US" sz="1800" dirty="0" err="1">
                <a:solidFill>
                  <a:schemeClr val="dk1"/>
                </a:solidFill>
              </a:rPr>
              <a:t>liệu</a:t>
            </a:r>
            <a:r>
              <a:rPr lang="en-US" sz="1800" dirty="0">
                <a:solidFill>
                  <a:schemeClr val="dk1"/>
                </a:solidFill>
              </a:rPr>
              <a:t> </a:t>
            </a:r>
            <a:r>
              <a:rPr lang="en-US" sz="1800" dirty="0" err="1">
                <a:solidFill>
                  <a:schemeClr val="dk1"/>
                </a:solidFill>
              </a:rPr>
              <a:t>về</a:t>
            </a:r>
            <a:r>
              <a:rPr lang="en-US" sz="1800" dirty="0">
                <a:solidFill>
                  <a:schemeClr val="dk1"/>
                </a:solidFill>
              </a:rPr>
              <a:t> </a:t>
            </a:r>
            <a:r>
              <a:rPr lang="en-US" sz="1800" dirty="0" err="1">
                <a:solidFill>
                  <a:schemeClr val="dk1"/>
                </a:solidFill>
              </a:rPr>
              <a:t>máy</a:t>
            </a:r>
            <a:r>
              <a:rPr lang="en-US" sz="1800" dirty="0">
                <a:solidFill>
                  <a:schemeClr val="dk1"/>
                </a:solidFill>
              </a:rPr>
              <a:t> </a:t>
            </a:r>
            <a:r>
              <a:rPr lang="en-US" sz="1800" dirty="0" err="1">
                <a:solidFill>
                  <a:schemeClr val="dk1"/>
                </a:solidFill>
              </a:rPr>
              <a:t>nướng</a:t>
            </a:r>
            <a:r>
              <a:rPr lang="en-US" sz="1800" dirty="0">
                <a:solidFill>
                  <a:schemeClr val="dk1"/>
                </a:solidFill>
              </a:rPr>
              <a:t> </a:t>
            </a:r>
            <a:r>
              <a:rPr lang="en-US" sz="1800" dirty="0" err="1">
                <a:solidFill>
                  <a:schemeClr val="dk1"/>
                </a:solidFill>
              </a:rPr>
              <a:t>dùng</a:t>
            </a:r>
            <a:r>
              <a:rPr lang="en-US" sz="1800" dirty="0">
                <a:solidFill>
                  <a:schemeClr val="dk1"/>
                </a:solidFill>
              </a:rPr>
              <a:t> </a:t>
            </a:r>
            <a:r>
              <a:rPr lang="en-US" sz="1800" dirty="0" err="1">
                <a:solidFill>
                  <a:schemeClr val="dk1"/>
                </a:solidFill>
              </a:rPr>
              <a:t>trong</a:t>
            </a:r>
            <a:r>
              <a:rPr lang="en-US" sz="1800" dirty="0">
                <a:solidFill>
                  <a:schemeClr val="dk1"/>
                </a:solidFill>
              </a:rPr>
              <a:t> </a:t>
            </a:r>
            <a:r>
              <a:rPr lang="en-US" sz="1800" dirty="0" err="1">
                <a:solidFill>
                  <a:schemeClr val="dk1"/>
                </a:solidFill>
              </a:rPr>
              <a:t>công</a:t>
            </a:r>
            <a:r>
              <a:rPr lang="en-US" sz="1800" dirty="0">
                <a:solidFill>
                  <a:schemeClr val="dk1"/>
                </a:solidFill>
              </a:rPr>
              <a:t> </a:t>
            </a:r>
            <a:r>
              <a:rPr lang="en-US" sz="1800" dirty="0" err="1">
                <a:solidFill>
                  <a:schemeClr val="dk1"/>
                </a:solidFill>
              </a:rPr>
              <a:t>nghiệp</a:t>
            </a:r>
            <a:r>
              <a:rPr lang="en-US" sz="1800" dirty="0">
                <a:solidFill>
                  <a:schemeClr val="dk1"/>
                </a:solidFill>
              </a:rPr>
              <a:t>, </a:t>
            </a:r>
            <a:r>
              <a:rPr lang="en-US" sz="1800" dirty="0" err="1">
                <a:solidFill>
                  <a:schemeClr val="dk1"/>
                </a:solidFill>
              </a:rPr>
              <a:t>được</a:t>
            </a:r>
            <a:r>
              <a:rPr lang="en-US" sz="1800" dirty="0">
                <a:solidFill>
                  <a:schemeClr val="dk1"/>
                </a:solidFill>
              </a:rPr>
              <a:t> </a:t>
            </a:r>
            <a:r>
              <a:rPr lang="en-US" sz="1800" dirty="0" err="1">
                <a:solidFill>
                  <a:schemeClr val="dk1"/>
                </a:solidFill>
              </a:rPr>
              <a:t>thu</a:t>
            </a:r>
            <a:r>
              <a:rPr lang="en-US" sz="1800" dirty="0">
                <a:solidFill>
                  <a:schemeClr val="dk1"/>
                </a:solidFill>
              </a:rPr>
              <a:t> </a:t>
            </a:r>
            <a:r>
              <a:rPr lang="en-US" sz="1800" dirty="0" err="1">
                <a:solidFill>
                  <a:schemeClr val="dk1"/>
                </a:solidFill>
              </a:rPr>
              <a:t>thập</a:t>
            </a:r>
            <a:r>
              <a:rPr lang="en-US" sz="1800" dirty="0">
                <a:solidFill>
                  <a:schemeClr val="dk1"/>
                </a:solidFill>
              </a:rPr>
              <a:t> </a:t>
            </a:r>
            <a:r>
              <a:rPr lang="en-US" sz="1800" dirty="0" err="1">
                <a:solidFill>
                  <a:schemeClr val="dk1"/>
                </a:solidFill>
              </a:rPr>
              <a:t>trong</a:t>
            </a:r>
            <a:r>
              <a:rPr lang="en-US" sz="1800" dirty="0">
                <a:solidFill>
                  <a:schemeClr val="dk1"/>
                </a:solidFill>
              </a:rPr>
              <a:t> </a:t>
            </a:r>
            <a:r>
              <a:rPr lang="en-US" sz="1800" dirty="0" err="1">
                <a:solidFill>
                  <a:schemeClr val="dk1"/>
                </a:solidFill>
              </a:rPr>
              <a:t>khoảng</a:t>
            </a:r>
            <a:r>
              <a:rPr lang="en-US" sz="1800" dirty="0">
                <a:solidFill>
                  <a:schemeClr val="dk1"/>
                </a:solidFill>
              </a:rPr>
              <a:t> </a:t>
            </a:r>
            <a:r>
              <a:rPr lang="en-US" sz="1800" dirty="0" err="1">
                <a:solidFill>
                  <a:schemeClr val="dk1"/>
                </a:solidFill>
              </a:rPr>
              <a:t>từ</a:t>
            </a:r>
            <a:r>
              <a:rPr lang="en-US" sz="1800" dirty="0">
                <a:solidFill>
                  <a:schemeClr val="dk1"/>
                </a:solidFill>
              </a:rPr>
              <a:t> 15/7-28/7/2024 </a:t>
            </a:r>
            <a:r>
              <a:rPr lang="en-US" sz="1800" dirty="0" err="1">
                <a:solidFill>
                  <a:schemeClr val="dk1"/>
                </a:solidFill>
              </a:rPr>
              <a:t>với</a:t>
            </a:r>
            <a:r>
              <a:rPr lang="en-US" sz="1800" dirty="0">
                <a:solidFill>
                  <a:schemeClr val="dk1"/>
                </a:solidFill>
              </a:rPr>
              <a:t> </a:t>
            </a:r>
            <a:r>
              <a:rPr lang="en-US" sz="1800" dirty="0" err="1">
                <a:solidFill>
                  <a:schemeClr val="dk1"/>
                </a:solidFill>
              </a:rPr>
              <a:t>hơn</a:t>
            </a:r>
            <a:r>
              <a:rPr lang="en-US" sz="1800" dirty="0">
                <a:solidFill>
                  <a:schemeClr val="dk1"/>
                </a:solidFill>
              </a:rPr>
              <a:t> 200,000 </a:t>
            </a:r>
            <a:r>
              <a:rPr lang="en-US" sz="1800" dirty="0" err="1">
                <a:solidFill>
                  <a:schemeClr val="dk1"/>
                </a:solidFill>
              </a:rPr>
              <a:t>dòng</a:t>
            </a:r>
            <a:r>
              <a:rPr lang="en-US" sz="1800" dirty="0">
                <a:solidFill>
                  <a:schemeClr val="dk1"/>
                </a:solidFill>
              </a:rPr>
              <a:t> </a:t>
            </a:r>
            <a:r>
              <a:rPr lang="en-US" sz="1800" dirty="0" err="1">
                <a:solidFill>
                  <a:schemeClr val="dk1"/>
                </a:solidFill>
              </a:rPr>
              <a:t>dữ</a:t>
            </a:r>
            <a:r>
              <a:rPr lang="en-US" sz="1800" dirty="0">
                <a:solidFill>
                  <a:schemeClr val="dk1"/>
                </a:solidFill>
              </a:rPr>
              <a:t> </a:t>
            </a:r>
            <a:r>
              <a:rPr lang="en-US" sz="1800" dirty="0" err="1">
                <a:solidFill>
                  <a:schemeClr val="dk1"/>
                </a:solidFill>
              </a:rPr>
              <a:t>liệu</a:t>
            </a:r>
            <a:r>
              <a:rPr lang="en-US" sz="1800" dirty="0">
                <a:solidFill>
                  <a:schemeClr val="dk1"/>
                </a:solidFill>
              </a:rPr>
              <a:t> </a:t>
            </a:r>
            <a:r>
              <a:rPr lang="en-US" sz="1800" dirty="0" err="1">
                <a:solidFill>
                  <a:schemeClr val="dk1"/>
                </a:solidFill>
              </a:rPr>
              <a:t>và</a:t>
            </a:r>
            <a:r>
              <a:rPr lang="en-US" sz="1800" dirty="0">
                <a:solidFill>
                  <a:schemeClr val="dk1"/>
                </a:solidFill>
              </a:rPr>
              <a:t> 6 </a:t>
            </a:r>
            <a:r>
              <a:rPr lang="en-US" sz="1800" dirty="0" err="1">
                <a:solidFill>
                  <a:schemeClr val="dk1"/>
                </a:solidFill>
              </a:rPr>
              <a:t>đặc</a:t>
            </a:r>
            <a:r>
              <a:rPr lang="en-US" sz="1800" dirty="0">
                <a:solidFill>
                  <a:schemeClr val="dk1"/>
                </a:solidFill>
              </a:rPr>
              <a:t> </a:t>
            </a:r>
            <a:r>
              <a:rPr lang="en-US" sz="1800" dirty="0" err="1">
                <a:solidFill>
                  <a:schemeClr val="dk1"/>
                </a:solidFill>
              </a:rPr>
              <a:t>trưng</a:t>
            </a:r>
            <a:r>
              <a:rPr lang="en-US" sz="1800" dirty="0"/>
              <a:t>. (5 </a:t>
            </a:r>
            <a:r>
              <a:rPr lang="en-US" sz="1800" dirty="0" err="1"/>
              <a:t>giây</a:t>
            </a:r>
            <a:r>
              <a:rPr lang="en-US" sz="1800" dirty="0"/>
              <a:t>/ transaction)</a:t>
            </a:r>
            <a:endParaRPr sz="1800" dirty="0"/>
          </a:p>
          <a:p>
            <a:pPr marL="457200" lvl="0" indent="-342900" algn="l" rtl="0">
              <a:spcBef>
                <a:spcPts val="0"/>
              </a:spcBef>
              <a:spcAft>
                <a:spcPts val="0"/>
              </a:spcAft>
              <a:buSzPts val="1800"/>
              <a:buChar char="-"/>
            </a:pPr>
            <a:r>
              <a:rPr lang="en" sz="2400" dirty="0"/>
              <a:t>Demo</a:t>
            </a:r>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frame</a:t>
            </a:r>
            <a:endParaRPr/>
          </a:p>
        </p:txBody>
      </p:sp>
      <p:pic>
        <p:nvPicPr>
          <p:cNvPr id="174" name="Google Shape;174;p26"/>
          <p:cNvPicPr preferRelativeResize="0"/>
          <p:nvPr/>
        </p:nvPicPr>
        <p:blipFill>
          <a:blip r:embed="rId3">
            <a:alphaModFix/>
          </a:blip>
          <a:stretch>
            <a:fillRect/>
          </a:stretch>
        </p:blipFill>
        <p:spPr>
          <a:xfrm>
            <a:off x="687488" y="1326600"/>
            <a:ext cx="7769036" cy="3694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Đánh giá </a:t>
            </a:r>
            <a:endParaRPr/>
          </a:p>
        </p:txBody>
      </p:sp>
      <p:sp>
        <p:nvSpPr>
          <p:cNvPr id="180" name="Google Shape;180;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Mô hình sử dụng spark và không spark</a:t>
            </a:r>
            <a:endParaRPr/>
          </a:p>
          <a:p>
            <a:pPr marL="457200" lvl="0" indent="-342900" algn="l" rtl="0">
              <a:spcBef>
                <a:spcPts val="0"/>
              </a:spcBef>
              <a:spcAft>
                <a:spcPts val="0"/>
              </a:spcAft>
              <a:buSzPts val="1800"/>
              <a:buChar char="-"/>
            </a:pPr>
            <a:r>
              <a:rPr lang="en"/>
              <a:t>Đánh giá 1 node spark với cluster spark</a:t>
            </a:r>
            <a:endParaRPr/>
          </a:p>
          <a:p>
            <a:pPr marL="0" lvl="0" indent="0" algn="l" rtl="0">
              <a:spcBef>
                <a:spcPts val="1200"/>
              </a:spcBef>
              <a:spcAft>
                <a:spcPts val="1200"/>
              </a:spcAft>
              <a:buNone/>
            </a:pPr>
            <a:endParaRPr/>
          </a:p>
        </p:txBody>
      </p:sp>
      <p:pic>
        <p:nvPicPr>
          <p:cNvPr id="181" name="Google Shape;181;p27"/>
          <p:cNvPicPr preferRelativeResize="0"/>
          <p:nvPr/>
        </p:nvPicPr>
        <p:blipFill>
          <a:blip r:embed="rId3">
            <a:alphaModFix/>
          </a:blip>
          <a:stretch>
            <a:fillRect/>
          </a:stretch>
        </p:blipFill>
        <p:spPr>
          <a:xfrm>
            <a:off x="5232825" y="295150"/>
            <a:ext cx="3797601" cy="2736125"/>
          </a:xfrm>
          <a:prstGeom prst="rect">
            <a:avLst/>
          </a:prstGeom>
          <a:noFill/>
          <a:ln>
            <a:noFill/>
          </a:ln>
        </p:spPr>
      </p:pic>
      <p:graphicFrame>
        <p:nvGraphicFramePr>
          <p:cNvPr id="182" name="Google Shape;182;p27"/>
          <p:cNvGraphicFramePr/>
          <p:nvPr/>
        </p:nvGraphicFramePr>
        <p:xfrm>
          <a:off x="736800" y="3128500"/>
          <a:ext cx="7239000" cy="1737270"/>
        </p:xfrm>
        <a:graphic>
          <a:graphicData uri="http://schemas.openxmlformats.org/drawingml/2006/table">
            <a:tbl>
              <a:tblPr>
                <a:noFill/>
                <a:tableStyleId>{FAC99847-328C-4BB7-8144-25C499F33779}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800">
                          <a:solidFill>
                            <a:schemeClr val="dk1"/>
                          </a:solidFill>
                        </a:rPr>
                        <a:t>FileName</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 dirty="0">
                          <a:solidFill>
                            <a:schemeClr val="dk1"/>
                          </a:solidFill>
                        </a:rPr>
                        <a:t>Compressor_2022_June-Oct.csv (22 MB)</a:t>
                      </a:r>
                      <a:endParaRPr dirty="0">
                        <a:solidFill>
                          <a:schemeClr val="dk1"/>
                        </a:solidFill>
                      </a:endParaRPr>
                    </a:p>
                  </a:txBody>
                  <a:tcPr marL="91425" marR="91425" marT="91425" marB="91425"/>
                </a:tc>
                <a:tc>
                  <a:txBody>
                    <a:bodyPr/>
                    <a:lstStyle/>
                    <a:p>
                      <a:pPr marL="0" lvl="0" indent="0" algn="l" rtl="0">
                        <a:spcBef>
                          <a:spcPts val="0"/>
                        </a:spcBef>
                        <a:spcAft>
                          <a:spcPts val="0"/>
                        </a:spcAft>
                        <a:buNone/>
                      </a:pPr>
                      <a:r>
                        <a:rPr lang="en" dirty="0">
                          <a:solidFill>
                            <a:schemeClr val="dk1"/>
                          </a:solidFill>
                        </a:rPr>
                        <a:t>Zone_temparature_and_humidity.csv (41 MB)</a:t>
                      </a:r>
                      <a:endParaRPr dirty="0">
                        <a:solidFill>
                          <a:schemeClr val="dk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a:solidFill>
                            <a:schemeClr val="dk1"/>
                          </a:solidFill>
                        </a:rPr>
                        <a:t>Spark</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39.2s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18s</a:t>
                      </a:r>
                      <a:endParaRPr>
                        <a:solidFill>
                          <a:schemeClr val="dk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a:solidFill>
                            <a:schemeClr val="dk1"/>
                          </a:solidFill>
                        </a:rPr>
                        <a:t>No Spark</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40s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47min</a:t>
                      </a:r>
                      <a:endParaRPr>
                        <a:solidFill>
                          <a:schemeClr val="dk1"/>
                        </a:solidFill>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324000" y="2015025"/>
            <a:ext cx="83682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9600"/>
              <a:t>Thank you</a:t>
            </a:r>
            <a:endParaRPr sz="9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Tài liệu tham khảo</a:t>
            </a:r>
            <a:endParaRPr/>
          </a:p>
        </p:txBody>
      </p:sp>
      <p:sp>
        <p:nvSpPr>
          <p:cNvPr id="193" name="Google Shape;193;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Font typeface="Arial"/>
              <a:buAutoNum type="arabicPeriod"/>
            </a:pPr>
            <a:r>
              <a:rPr lang="en" sz="1400">
                <a:latin typeface="Arial"/>
                <a:ea typeface="Arial"/>
                <a:cs typeface="Arial"/>
                <a:sym typeface="Arial"/>
              </a:rPr>
              <a:t>https://www.youtube.com/watch?v=2_o1SDy6__U</a:t>
            </a:r>
            <a:endParaRPr sz="1400">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en" sz="1400">
                <a:latin typeface="Arial"/>
                <a:ea typeface="Arial"/>
                <a:cs typeface="Arial"/>
                <a:sym typeface="Arial"/>
              </a:rPr>
              <a:t>F. T. Liu, K. M. Ting and Z. -H. Zhou, "Isolation Forest," 2008 Eighth IEEE International Conference on Data Mining, Pisa, Italy, 2008, pp. 413-422, doi: 10.1109/ICDM.2008.17.</a:t>
            </a:r>
            <a:endParaRPr sz="1400">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en" sz="1400">
                <a:latin typeface="Arial"/>
                <a:ea typeface="Arial"/>
                <a:cs typeface="Arial"/>
                <a:sym typeface="Arial"/>
              </a:rPr>
              <a:t>Jamil, H., Umer, T., Ceken, C. et al. Decision Based Model for Real-Time IoT Analysis Using Big Data and Machine Learning. Wireless Pers Commun 121, 2947–2959 (2021). </a:t>
            </a:r>
            <a:r>
              <a:rPr lang="en" sz="1400" u="sng">
                <a:solidFill>
                  <a:schemeClr val="hlink"/>
                </a:solidFill>
                <a:latin typeface="Arial"/>
                <a:ea typeface="Arial"/>
                <a:cs typeface="Arial"/>
                <a:sym typeface="Arial"/>
                <a:hlinkClick r:id="rId3"/>
              </a:rPr>
              <a:t>https://doi.org/10.1007/s11277-021-08857-7</a:t>
            </a:r>
            <a:endParaRPr sz="1400">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en" sz="1400">
                <a:latin typeface="Arial"/>
                <a:ea typeface="Arial"/>
                <a:cs typeface="Arial"/>
                <a:sym typeface="Arial"/>
              </a:rPr>
              <a:t>ElMenshawy, Dina &amp; Helmy, W.. (2018). Detection techniques of data anomalies in IoT: A literature survey. International Journal of Civil Engineering and Technology. 9. 794-807. </a:t>
            </a:r>
            <a:endParaRPr sz="1400">
              <a:latin typeface="Arial"/>
              <a:ea typeface="Arial"/>
              <a:cs typeface="Arial"/>
              <a:sym typeface="Arial"/>
            </a:endParaRPr>
          </a:p>
          <a:p>
            <a:pPr marL="457200" lvl="0" indent="-317500" algn="l" rtl="0">
              <a:spcBef>
                <a:spcPts val="0"/>
              </a:spcBef>
              <a:spcAft>
                <a:spcPts val="0"/>
              </a:spcAft>
              <a:buSzPts val="1400"/>
              <a:buFont typeface="Arial"/>
              <a:buAutoNum type="arabicPeriod"/>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Nội Dung</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Giới thiệu bài toán</a:t>
            </a:r>
            <a:endParaRPr/>
          </a:p>
          <a:p>
            <a:pPr marL="457200" lvl="0" indent="-342900" algn="l" rtl="0">
              <a:spcBef>
                <a:spcPts val="0"/>
              </a:spcBef>
              <a:spcAft>
                <a:spcPts val="0"/>
              </a:spcAft>
              <a:buSzPts val="1800"/>
              <a:buAutoNum type="arabicPeriod"/>
            </a:pPr>
            <a:r>
              <a:rPr lang="en"/>
              <a:t>Giới thiệu Spark</a:t>
            </a:r>
            <a:endParaRPr/>
          </a:p>
          <a:p>
            <a:pPr marL="457200" lvl="0" indent="-342900" algn="l" rtl="0">
              <a:spcBef>
                <a:spcPts val="0"/>
              </a:spcBef>
              <a:spcAft>
                <a:spcPts val="0"/>
              </a:spcAft>
              <a:buSzPts val="1800"/>
              <a:buAutoNum type="arabicPeriod"/>
            </a:pPr>
            <a:r>
              <a:rPr lang="en"/>
              <a:t>Giới thiệu thuật toán Isolated Forest</a:t>
            </a:r>
            <a:endParaRPr/>
          </a:p>
          <a:p>
            <a:pPr marL="457200" lvl="0" indent="-342900" algn="l" rtl="0">
              <a:spcBef>
                <a:spcPts val="0"/>
              </a:spcBef>
              <a:spcAft>
                <a:spcPts val="0"/>
              </a:spcAft>
              <a:buSzPts val="1800"/>
              <a:buAutoNum type="arabicPeriod"/>
            </a:pPr>
            <a:r>
              <a:rPr lang="en"/>
              <a:t>Mô hình kiến trúc</a:t>
            </a:r>
            <a:endParaRPr/>
          </a:p>
          <a:p>
            <a:pPr marL="457200" lvl="0" indent="-342900" algn="l" rtl="0">
              <a:spcBef>
                <a:spcPts val="0"/>
              </a:spcBef>
              <a:spcAft>
                <a:spcPts val="0"/>
              </a:spcAft>
              <a:buSzPts val="1800"/>
              <a:buAutoNum type="arabicPeriod"/>
            </a:pPr>
            <a:r>
              <a:rPr lang="en"/>
              <a:t>Quy trình xử lý dữ liệu</a:t>
            </a:r>
            <a:endParaRPr/>
          </a:p>
          <a:p>
            <a:pPr marL="457200" lvl="0" indent="-342900" algn="l" rtl="0">
              <a:spcBef>
                <a:spcPts val="0"/>
              </a:spcBef>
              <a:spcAft>
                <a:spcPts val="0"/>
              </a:spcAft>
              <a:buSzPts val="1800"/>
              <a:buAutoNum type="arabicPeriod"/>
            </a:pPr>
            <a:r>
              <a:rPr lang="en"/>
              <a:t>Triển khai mô hình</a:t>
            </a:r>
            <a:endParaRPr/>
          </a:p>
          <a:p>
            <a:pPr marL="457200" lvl="0" indent="-342900" algn="l" rtl="0">
              <a:spcBef>
                <a:spcPts val="0"/>
              </a:spcBef>
              <a:spcAft>
                <a:spcPts val="0"/>
              </a:spcAft>
              <a:buSzPts val="1800"/>
              <a:buAutoNum type="arabicPeriod"/>
            </a:pPr>
            <a:r>
              <a:rPr lang="en"/>
              <a:t>Đánh giá</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Giới thiệu bài toán </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endParaRPr/>
          </a:p>
        </p:txBody>
      </p:sp>
      <p:sp>
        <p:nvSpPr>
          <p:cNvPr id="77" name="Google Shape;77;p15"/>
          <p:cNvSpPr txBox="1"/>
          <p:nvPr/>
        </p:nvSpPr>
        <p:spPr>
          <a:xfrm>
            <a:off x="382775" y="4756375"/>
            <a:ext cx="7459800" cy="2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[1] Images source: </a:t>
            </a:r>
            <a:r>
              <a:rPr lang="en" sz="800" u="sng">
                <a:solidFill>
                  <a:schemeClr val="hlink"/>
                </a:solidFill>
                <a:hlinkClick r:id="rId3"/>
              </a:rPr>
              <a:t>https://www.youtube.com/watch?v=2_o1SDy6__U</a:t>
            </a:r>
            <a:endParaRPr sz="800">
              <a:solidFill>
                <a:schemeClr val="dk1"/>
              </a:solidFill>
            </a:endParaRPr>
          </a:p>
          <a:p>
            <a:pPr marL="0" lvl="0" indent="0" algn="l" rtl="0">
              <a:spcBef>
                <a:spcPts val="0"/>
              </a:spcBef>
              <a:spcAft>
                <a:spcPts val="0"/>
              </a:spcAft>
              <a:buNone/>
            </a:pPr>
            <a:r>
              <a:rPr lang="en" sz="800">
                <a:solidFill>
                  <a:schemeClr val="dk1"/>
                </a:solidFill>
              </a:rPr>
              <a:t>[2] https://medium.com/codex/predictive-maintenance-in-industry-4-0-applications-and-advantages-72bd7383823e</a:t>
            </a:r>
            <a:endParaRPr sz="800">
              <a:solidFill>
                <a:schemeClr val="dk1"/>
              </a:solidFill>
            </a:endParaRPr>
          </a:p>
        </p:txBody>
      </p:sp>
      <p:pic>
        <p:nvPicPr>
          <p:cNvPr id="78" name="Google Shape;78;p15"/>
          <p:cNvPicPr preferRelativeResize="0"/>
          <p:nvPr/>
        </p:nvPicPr>
        <p:blipFill>
          <a:blip r:embed="rId4">
            <a:alphaModFix/>
          </a:blip>
          <a:stretch>
            <a:fillRect/>
          </a:stretch>
        </p:blipFill>
        <p:spPr>
          <a:xfrm>
            <a:off x="1323649" y="1041275"/>
            <a:ext cx="6518925" cy="3668877"/>
          </a:xfrm>
          <a:prstGeom prst="rect">
            <a:avLst/>
          </a:prstGeom>
          <a:noFill/>
          <a:ln>
            <a:noFill/>
          </a:ln>
        </p:spPr>
      </p:pic>
      <p:pic>
        <p:nvPicPr>
          <p:cNvPr id="79" name="Google Shape;79;p15"/>
          <p:cNvPicPr preferRelativeResize="0"/>
          <p:nvPr/>
        </p:nvPicPr>
        <p:blipFill>
          <a:blip r:embed="rId5">
            <a:alphaModFix/>
          </a:blip>
          <a:stretch>
            <a:fillRect/>
          </a:stretch>
        </p:blipFill>
        <p:spPr>
          <a:xfrm>
            <a:off x="311700" y="1152475"/>
            <a:ext cx="8422476" cy="32994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1000"/>
                                        <p:tgtEl>
                                          <p:spTgt spid="7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Giới thiệu Spark</a:t>
            </a:r>
            <a:endParaRPr/>
          </a:p>
        </p:txBody>
      </p:sp>
      <p:sp>
        <p:nvSpPr>
          <p:cNvPr id="85" name="Google Shape;85;p16"/>
          <p:cNvSpPr txBox="1">
            <a:spLocks noGrp="1"/>
          </p:cNvSpPr>
          <p:nvPr>
            <p:ph type="body" idx="1"/>
          </p:nvPr>
        </p:nvSpPr>
        <p:spPr>
          <a:xfrm>
            <a:off x="193825" y="1298375"/>
            <a:ext cx="2755200" cy="37845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200" b="1" dirty="0"/>
              <a:t>Spark là gì?</a:t>
            </a:r>
            <a:endParaRPr sz="1200" b="1" dirty="0"/>
          </a:p>
          <a:p>
            <a:pPr marL="0" lvl="0" indent="0" algn="just" rtl="0">
              <a:lnSpc>
                <a:spcPct val="115000"/>
              </a:lnSpc>
              <a:spcBef>
                <a:spcPts val="1200"/>
              </a:spcBef>
              <a:spcAft>
                <a:spcPts val="1200"/>
              </a:spcAft>
              <a:buNone/>
            </a:pPr>
            <a:r>
              <a:rPr lang="en" sz="1200" dirty="0"/>
              <a:t>Spark là một công cụ mạnh mẽ trong thế giới Big Data, nổi bật với khả năng xử lý dữ liệu với tốc độ cực nhanh, đặc biệt là các tập dữ liệu lớn, nhờ vào việc tận dụng tối đa bộ nhớ trong (in-memory computing). Spark không chỉ nhanh mà còn rất linh hoạt, hỗ trợ đa dạng các tác vụ từ phân tích hàng loạt (batch processing) đến xử lý luồng dữ liệu thời gian thực (real-time streaming), học máy (machine learning), và thậm chí cả xử lý đồ thị (graph processing).</a:t>
            </a:r>
            <a:endParaRPr sz="1200" dirty="0"/>
          </a:p>
        </p:txBody>
      </p:sp>
      <p:sp>
        <p:nvSpPr>
          <p:cNvPr id="86" name="Google Shape;86;p16"/>
          <p:cNvSpPr txBox="1"/>
          <p:nvPr/>
        </p:nvSpPr>
        <p:spPr>
          <a:xfrm>
            <a:off x="2927300" y="1367553"/>
            <a:ext cx="3314100" cy="3613971"/>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200" b="1" dirty="0">
                <a:solidFill>
                  <a:schemeClr val="dk1"/>
                </a:solidFill>
              </a:rPr>
              <a:t>Tại sao chọn Spark?</a:t>
            </a:r>
            <a:endParaRPr sz="1200" b="1"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 sz="1200" b="1" dirty="0">
                <a:solidFill>
                  <a:schemeClr val="dk1"/>
                </a:solidFill>
              </a:rPr>
              <a:t>Nhanh như chớp:</a:t>
            </a:r>
            <a:r>
              <a:rPr lang="en" sz="1200" dirty="0">
                <a:solidFill>
                  <a:schemeClr val="dk1"/>
                </a:solidFill>
              </a:rPr>
              <a:t> Tối ưu hóa bộ nhớ trong (in-memory), nhanh hơn Hadoop MapReduce đến 100 lần.</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b="1" dirty="0">
                <a:solidFill>
                  <a:schemeClr val="dk1"/>
                </a:solidFill>
              </a:rPr>
              <a:t>Dễ sử dụng:</a:t>
            </a:r>
            <a:r>
              <a:rPr lang="en" sz="1200" dirty="0">
                <a:solidFill>
                  <a:schemeClr val="dk1"/>
                </a:solidFill>
              </a:rPr>
              <a:t> API cao cấp, ít code hơn, năng suất tăng cao.</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b="1" dirty="0">
                <a:solidFill>
                  <a:schemeClr val="dk1"/>
                </a:solidFill>
              </a:rPr>
              <a:t>Thư viện phong phú:</a:t>
            </a:r>
            <a:r>
              <a:rPr lang="en" sz="1200" dirty="0">
                <a:solidFill>
                  <a:schemeClr val="dk1"/>
                </a:solidFill>
              </a:rPr>
              <a:t> MLlib (học máy), GraphX (đồ thị), Spark SQL (SQL).</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b="1" dirty="0">
                <a:solidFill>
                  <a:schemeClr val="dk1"/>
                </a:solidFill>
              </a:rPr>
              <a:t>Cộng đồng lớn mạnh:</a:t>
            </a:r>
            <a:r>
              <a:rPr lang="en" sz="1200" dirty="0">
                <a:solidFill>
                  <a:schemeClr val="dk1"/>
                </a:solidFill>
              </a:rPr>
              <a:t> Được hỗ trợ rộng rãi, nhiều tài liệu và ví dụ.</a:t>
            </a:r>
            <a:endParaRPr sz="1800" dirty="0">
              <a:solidFill>
                <a:schemeClr val="dk1"/>
              </a:solidFill>
            </a:endParaRPr>
          </a:p>
        </p:txBody>
      </p:sp>
      <p:sp>
        <p:nvSpPr>
          <p:cNvPr id="87" name="Google Shape;87;p16"/>
          <p:cNvSpPr txBox="1"/>
          <p:nvPr/>
        </p:nvSpPr>
        <p:spPr>
          <a:xfrm>
            <a:off x="6211275" y="1367553"/>
            <a:ext cx="2914200" cy="3790072"/>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200" b="1" dirty="0">
                <a:solidFill>
                  <a:schemeClr val="dk1"/>
                </a:solidFill>
              </a:rPr>
              <a:t>Ứng dụng điển hình:</a:t>
            </a:r>
            <a:endParaRPr sz="1200" b="1"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 sz="1200" b="1" u="sng" dirty="0">
                <a:solidFill>
                  <a:schemeClr val="dk1"/>
                </a:solidFill>
              </a:rPr>
              <a:t>Phân tích tương tác:</a:t>
            </a:r>
            <a:r>
              <a:rPr lang="en" sz="1200" u="sng" dirty="0">
                <a:solidFill>
                  <a:schemeClr val="dk1"/>
                </a:solidFill>
              </a:rPr>
              <a:t> Khám phá dữ liệu lớn trong thời gian thực.</a:t>
            </a:r>
            <a:endParaRPr sz="1200" u="sng"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b="1" dirty="0">
                <a:solidFill>
                  <a:schemeClr val="dk1"/>
                </a:solidFill>
              </a:rPr>
              <a:t>Hệ thống khuyến nghị:</a:t>
            </a:r>
            <a:r>
              <a:rPr lang="en" sz="1200" dirty="0">
                <a:solidFill>
                  <a:schemeClr val="dk1"/>
                </a:solidFill>
              </a:rPr>
              <a:t> Cá nhân hóa trải nghiệm người dùng.</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b="1" dirty="0">
                <a:solidFill>
                  <a:schemeClr val="dk1"/>
                </a:solidFill>
              </a:rPr>
              <a:t>Phát hiện gian lận:</a:t>
            </a:r>
            <a:r>
              <a:rPr lang="en" sz="1200" dirty="0">
                <a:solidFill>
                  <a:schemeClr val="dk1"/>
                </a:solidFill>
              </a:rPr>
              <a:t> Phân tích luồng dữ liệu để tìm ra bất thường.</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200" b="1" dirty="0">
                <a:solidFill>
                  <a:schemeClr val="dk1"/>
                </a:solidFill>
              </a:rPr>
              <a:t>Xử lý ngôn ngữ tự nhiên:</a:t>
            </a:r>
            <a:r>
              <a:rPr lang="en" sz="1200" dirty="0">
                <a:solidFill>
                  <a:schemeClr val="dk1"/>
                </a:solidFill>
              </a:rPr>
              <a:t> Phân tích văn bản, dịch thuật, chatbot.</a:t>
            </a:r>
            <a:endParaRPr sz="18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xEl>
                                              <p:pRg st="1" end="1"/>
                                            </p:txEl>
                                          </p:spTgt>
                                        </p:tgtEl>
                                        <p:attrNameLst>
                                          <p:attrName>style.visibility</p:attrName>
                                        </p:attrNameLst>
                                      </p:cBhvr>
                                      <p:to>
                                        <p:strVal val="visible"/>
                                      </p:to>
                                    </p:set>
                                    <p:animEffect transition="in" filter="fade">
                                      <p:cBhvr>
                                        <p:cTn id="12" dur="500"/>
                                        <p:tgtEl>
                                          <p:spTgt spid="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 calcmode="lin" valueType="num">
                                      <p:cBhvr additive="base">
                                        <p:cTn id="17" dur="500" fill="hold"/>
                                        <p:tgtEl>
                                          <p:spTgt spid="86"/>
                                        </p:tgtEl>
                                        <p:attrNameLst>
                                          <p:attrName>ppt_x</p:attrName>
                                        </p:attrNameLst>
                                      </p:cBhvr>
                                      <p:tavLst>
                                        <p:tav tm="0">
                                          <p:val>
                                            <p:strVal val="#ppt_x"/>
                                          </p:val>
                                        </p:tav>
                                        <p:tav tm="100000">
                                          <p:val>
                                            <p:strVal val="#ppt_x"/>
                                          </p:val>
                                        </p:tav>
                                      </p:tavLst>
                                    </p:anim>
                                    <p:anim calcmode="lin" valueType="num">
                                      <p:cBhvr additive="base">
                                        <p:cTn id="1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500" fill="hold"/>
                                        <p:tgtEl>
                                          <p:spTgt spid="87"/>
                                        </p:tgtEl>
                                        <p:attrNameLst>
                                          <p:attrName>ppt_x</p:attrName>
                                        </p:attrNameLst>
                                      </p:cBhvr>
                                      <p:tavLst>
                                        <p:tav tm="0">
                                          <p:val>
                                            <p:strVal val="#ppt_x"/>
                                          </p:val>
                                        </p:tav>
                                        <p:tav tm="100000">
                                          <p:val>
                                            <p:strVal val="#ppt_x"/>
                                          </p:val>
                                        </p:tav>
                                      </p:tavLst>
                                    </p:anim>
                                    <p:anim calcmode="lin" valueType="num">
                                      <p:cBhvr additive="base">
                                        <p:cTn id="2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p:bldP spid="86" grpId="0"/>
      <p:bldP spid="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Spark với IoT Data</a:t>
            </a:r>
            <a:endParaRPr/>
          </a:p>
        </p:txBody>
      </p:sp>
      <p:sp>
        <p:nvSpPr>
          <p:cNvPr id="93" name="Google Shape;93;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Xử lý dữ liệu IoT theo thời gian thực</a:t>
            </a:r>
            <a:endParaRPr dirty="0"/>
          </a:p>
          <a:p>
            <a:pPr marL="457200" lvl="0" indent="-342900" algn="l" rtl="0">
              <a:spcBef>
                <a:spcPts val="0"/>
              </a:spcBef>
              <a:spcAft>
                <a:spcPts val="0"/>
              </a:spcAft>
              <a:buSzPts val="1800"/>
              <a:buAutoNum type="arabicPeriod"/>
            </a:pPr>
            <a:r>
              <a:rPr lang="en" dirty="0"/>
              <a:t>Phân tích dữ liệu IoT quy mô lớn</a:t>
            </a:r>
            <a:endParaRPr dirty="0"/>
          </a:p>
          <a:p>
            <a:pPr marL="457200" lvl="0" indent="-342900" algn="l" rtl="0">
              <a:spcBef>
                <a:spcPts val="0"/>
              </a:spcBef>
              <a:spcAft>
                <a:spcPts val="0"/>
              </a:spcAft>
              <a:buSzPts val="1800"/>
              <a:buAutoNum type="arabicPeriod"/>
            </a:pPr>
            <a:r>
              <a:rPr lang="en" dirty="0"/>
              <a:t>Xây dựng các ứng dụng IoT thông minh</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Giới thiệu thuật toán Isolation Forest [2]</a:t>
            </a:r>
            <a:endParaRPr/>
          </a:p>
        </p:txBody>
      </p:sp>
      <p:sp>
        <p:nvSpPr>
          <p:cNvPr id="99" name="Google Shape;99;p18"/>
          <p:cNvSpPr txBox="1">
            <a:spLocks noGrp="1"/>
          </p:cNvSpPr>
          <p:nvPr>
            <p:ph type="body" idx="1"/>
          </p:nvPr>
        </p:nvSpPr>
        <p:spPr>
          <a:xfrm>
            <a:off x="481349" y="2162035"/>
            <a:ext cx="7941961" cy="2633906"/>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400" b="1" dirty="0">
                <a:solidFill>
                  <a:schemeClr val="dk1"/>
                </a:solidFill>
              </a:rPr>
              <a:t>Tại sao dùng Isolation Forest trong phân tích dự báo bất thường?</a:t>
            </a:r>
            <a:endParaRPr sz="1400" b="1"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 sz="1400" b="1" dirty="0">
                <a:solidFill>
                  <a:schemeClr val="dk1"/>
                </a:solidFill>
              </a:rPr>
              <a:t>Hiệu quả với dữ liệu nhiều chiều:</a:t>
            </a:r>
            <a:r>
              <a:rPr lang="en" sz="1400" dirty="0">
                <a:solidFill>
                  <a:schemeClr val="dk1"/>
                </a:solidFill>
              </a:rPr>
              <a:t> Isolation Forest có thể xử lý tốt dữ liệu có nhiều </a:t>
            </a:r>
            <a:r>
              <a:rPr lang="en" sz="1400" dirty="0"/>
              <a:t>đặc trưng </a:t>
            </a:r>
            <a:r>
              <a:rPr lang="en" sz="1400" dirty="0">
                <a:solidFill>
                  <a:schemeClr val="dk1"/>
                </a:solidFill>
              </a:rPr>
              <a:t>(feature) mà không cần giảm chiều dữ liệu.</a:t>
            </a:r>
            <a:endParaRPr sz="14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400" b="1" dirty="0">
                <a:solidFill>
                  <a:schemeClr val="dk1"/>
                </a:solidFill>
              </a:rPr>
              <a:t>Nhanh chóng và tiết kiệm bộ nhớ:</a:t>
            </a:r>
            <a:r>
              <a:rPr lang="en" sz="1400" dirty="0">
                <a:solidFill>
                  <a:schemeClr val="dk1"/>
                </a:solidFill>
              </a:rPr>
              <a:t> Thuật toán này có độ phức tạp tính toán thấp và sử dụng ít bộ nhớ hơn so với các phương pháp khác như k-Nearest Neighbors hay Local Outlier Factor.</a:t>
            </a:r>
            <a:endParaRPr sz="14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400" b="1" dirty="0">
                <a:solidFill>
                  <a:schemeClr val="dk1"/>
                </a:solidFill>
              </a:rPr>
              <a:t>Khả năng mở rộng:</a:t>
            </a:r>
            <a:r>
              <a:rPr lang="en" sz="1400" dirty="0">
                <a:solidFill>
                  <a:schemeClr val="dk1"/>
                </a:solidFill>
              </a:rPr>
              <a:t> Isolation Forest có thể dễ dàng mở rộng để xử lý các tập dữ liệu lớn.</a:t>
            </a:r>
            <a:endParaRPr sz="14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 sz="1400" b="1" dirty="0">
                <a:solidFill>
                  <a:schemeClr val="dk1"/>
                </a:solidFill>
              </a:rPr>
              <a:t>Không cần gán nhãn dữ liệu:</a:t>
            </a:r>
            <a:r>
              <a:rPr lang="en" sz="1400" dirty="0">
                <a:solidFill>
                  <a:schemeClr val="dk1"/>
                </a:solidFill>
              </a:rPr>
              <a:t> Vì là thuật toán không giám sát, Isolation Forest không yêu cầu dữ liệu được gán nhãn trước khi huấn luyện.</a:t>
            </a:r>
            <a:endParaRPr sz="1400" dirty="0"/>
          </a:p>
        </p:txBody>
      </p:sp>
      <p:sp>
        <p:nvSpPr>
          <p:cNvPr id="100" name="Google Shape;100;p18"/>
          <p:cNvSpPr txBox="1"/>
          <p:nvPr/>
        </p:nvSpPr>
        <p:spPr>
          <a:xfrm>
            <a:off x="481350" y="1378000"/>
            <a:ext cx="7941960" cy="99721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b="1" dirty="0">
                <a:solidFill>
                  <a:schemeClr val="dk1"/>
                </a:solidFill>
              </a:rPr>
              <a:t>Ý tưởng cốt lõi:</a:t>
            </a:r>
            <a:r>
              <a:rPr lang="en" sz="1600" dirty="0">
                <a:solidFill>
                  <a:schemeClr val="dk1"/>
                </a:solidFill>
              </a:rPr>
              <a:t> Cô lập các điểm dữ liệu bất thường bằng cách phân chia ngẫu nhiên không gian dữ liệu thành các vùng nhỏ. Các điểm bất thường thường bị cô lập với số lần phân chia ít hơn so với các điểm dữ liệu thông thường.</a:t>
            </a:r>
            <a:endParaRPr sz="1600" dirty="0">
              <a:solidFill>
                <a:schemeClr val="dk1"/>
              </a:solidFill>
            </a:endParaRPr>
          </a:p>
        </p:txBody>
      </p:sp>
      <p:sp>
        <p:nvSpPr>
          <p:cNvPr id="101" name="Google Shape;101;p18"/>
          <p:cNvSpPr txBox="1"/>
          <p:nvPr/>
        </p:nvSpPr>
        <p:spPr>
          <a:xfrm>
            <a:off x="494450" y="4697250"/>
            <a:ext cx="8495700" cy="39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900" dirty="0">
                <a:solidFill>
                  <a:schemeClr val="dk1"/>
                </a:solidFill>
              </a:rPr>
              <a:t>[2] F. T. Liu, K. M. Ting and Z. -H. Zhou, "Isolation Forest," 2008 Eighth IEEE International Conference on Data Mining, Pisa, Italy, 2008, pp. 413-422, doi: 10.1109/ICDM.2008.17.</a:t>
            </a:r>
            <a:endParaRPr sz="900"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 calcmode="lin" valueType="num">
                                      <p:cBhvr additive="base">
                                        <p:cTn id="12" dur="500" fill="hold"/>
                                        <p:tgtEl>
                                          <p:spTgt spid="9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9">
                                            <p:txEl>
                                              <p:pRg st="1" end="1"/>
                                            </p:txEl>
                                          </p:spTgt>
                                        </p:tgtEl>
                                        <p:attrNameLst>
                                          <p:attrName>style.visibility</p:attrName>
                                        </p:attrNameLst>
                                      </p:cBhvr>
                                      <p:to>
                                        <p:strVal val="visible"/>
                                      </p:to>
                                    </p:set>
                                    <p:anim calcmode="lin" valueType="num">
                                      <p:cBhvr additive="base">
                                        <p:cTn id="18" dur="500" fill="hold"/>
                                        <p:tgtEl>
                                          <p:spTgt spid="9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9">
                                            <p:txEl>
                                              <p:pRg st="2" end="2"/>
                                            </p:txEl>
                                          </p:spTgt>
                                        </p:tgtEl>
                                        <p:attrNameLst>
                                          <p:attrName>style.visibility</p:attrName>
                                        </p:attrNameLst>
                                      </p:cBhvr>
                                      <p:to>
                                        <p:strVal val="visible"/>
                                      </p:to>
                                    </p:set>
                                    <p:anim calcmode="lin" valueType="num">
                                      <p:cBhvr additive="base">
                                        <p:cTn id="24" dur="500" fill="hold"/>
                                        <p:tgtEl>
                                          <p:spTgt spid="9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9">
                                            <p:txEl>
                                              <p:pRg st="3" end="3"/>
                                            </p:txEl>
                                          </p:spTgt>
                                        </p:tgtEl>
                                        <p:attrNameLst>
                                          <p:attrName>style.visibility</p:attrName>
                                        </p:attrNameLst>
                                      </p:cBhvr>
                                      <p:to>
                                        <p:strVal val="visible"/>
                                      </p:to>
                                    </p:set>
                                    <p:anim calcmode="lin" valueType="num">
                                      <p:cBhvr additive="base">
                                        <p:cTn id="30" dur="500" fill="hold"/>
                                        <p:tgtEl>
                                          <p:spTgt spid="9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9">
                                            <p:txEl>
                                              <p:pRg st="4" end="4"/>
                                            </p:txEl>
                                          </p:spTgt>
                                        </p:tgtEl>
                                        <p:attrNameLst>
                                          <p:attrName>style.visibility</p:attrName>
                                        </p:attrNameLst>
                                      </p:cBhvr>
                                      <p:to>
                                        <p:strVal val="visible"/>
                                      </p:to>
                                    </p:set>
                                    <p:anim calcmode="lin" valueType="num">
                                      <p:cBhvr additive="base">
                                        <p:cTn id="36" dur="500" fill="hold"/>
                                        <p:tgtEl>
                                          <p:spTgt spid="9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Mô hình kiến trúc</a:t>
            </a:r>
            <a:endParaRPr/>
          </a:p>
        </p:txBody>
      </p:sp>
      <p:pic>
        <p:nvPicPr>
          <p:cNvPr id="107" name="Google Shape;107;p19"/>
          <p:cNvPicPr preferRelativeResize="0"/>
          <p:nvPr/>
        </p:nvPicPr>
        <p:blipFill>
          <a:blip r:embed="rId3">
            <a:alphaModFix/>
          </a:blip>
          <a:stretch>
            <a:fillRect/>
          </a:stretch>
        </p:blipFill>
        <p:spPr>
          <a:xfrm>
            <a:off x="1046925" y="1144125"/>
            <a:ext cx="6456085" cy="3491599"/>
          </a:xfrm>
          <a:prstGeom prst="rect">
            <a:avLst/>
          </a:prstGeom>
          <a:noFill/>
          <a:ln>
            <a:noFill/>
          </a:ln>
        </p:spPr>
      </p:pic>
      <p:sp>
        <p:nvSpPr>
          <p:cNvPr id="108" name="Google Shape;108;p19"/>
          <p:cNvSpPr txBox="1"/>
          <p:nvPr/>
        </p:nvSpPr>
        <p:spPr>
          <a:xfrm>
            <a:off x="138275" y="4662950"/>
            <a:ext cx="8617800" cy="4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50">
                <a:solidFill>
                  <a:schemeClr val="dk1"/>
                </a:solidFill>
                <a:latin typeface="Roboto"/>
                <a:ea typeface="Roboto"/>
                <a:cs typeface="Roboto"/>
                <a:sym typeface="Roboto"/>
              </a:rPr>
              <a:t>[3] Image source: Jamil, H., Umer, T., Ceken, C. et al. Decision Based Model for Real-Time IoT Analysis Using Big Data and Machine Learning. Wireless Pers Commun 121, 2947–2959 (2021). https://doi.org/10.1007/s11277-021-08857-7</a:t>
            </a:r>
            <a:endParaRPr sz="15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Mô hình kiến trúc (tt)</a:t>
            </a:r>
            <a:endParaRPr/>
          </a:p>
        </p:txBody>
      </p:sp>
      <p:sp>
        <p:nvSpPr>
          <p:cNvPr id="114" name="Google Shape;114;p20"/>
          <p:cNvSpPr/>
          <p:nvPr/>
        </p:nvSpPr>
        <p:spPr>
          <a:xfrm>
            <a:off x="2164963" y="2248113"/>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20"/>
          <p:cNvGrpSpPr/>
          <p:nvPr/>
        </p:nvGrpSpPr>
        <p:grpSpPr>
          <a:xfrm>
            <a:off x="571536" y="1957150"/>
            <a:ext cx="1755000" cy="1897977"/>
            <a:chOff x="571536" y="1957150"/>
            <a:chExt cx="1755000" cy="1897977"/>
          </a:xfrm>
        </p:grpSpPr>
        <p:sp>
          <p:nvSpPr>
            <p:cNvPr id="116" name="Google Shape;116;p20"/>
            <p:cNvSpPr/>
            <p:nvPr/>
          </p:nvSpPr>
          <p:spPr>
            <a:xfrm>
              <a:off x="1151886" y="19571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 name="Google Shape;117;p20"/>
            <p:cNvSpPr txBox="1"/>
            <p:nvPr/>
          </p:nvSpPr>
          <p:spPr>
            <a:xfrm>
              <a:off x="1230636" y="21183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dk1"/>
                  </a:solidFill>
                  <a:latin typeface="Roboto"/>
                  <a:ea typeface="Roboto"/>
                  <a:cs typeface="Roboto"/>
                  <a:sym typeface="Roboto"/>
                </a:rPr>
                <a:t>1</a:t>
              </a:r>
              <a:endParaRPr sz="800" b="1">
                <a:solidFill>
                  <a:schemeClr val="dk1"/>
                </a:solidFill>
                <a:latin typeface="Roboto"/>
                <a:ea typeface="Roboto"/>
                <a:cs typeface="Roboto"/>
                <a:sym typeface="Roboto"/>
              </a:endParaRPr>
            </a:p>
          </p:txBody>
        </p:sp>
        <p:sp>
          <p:nvSpPr>
            <p:cNvPr id="118" name="Google Shape;118;p20"/>
            <p:cNvSpPr txBox="1"/>
            <p:nvPr/>
          </p:nvSpPr>
          <p:spPr>
            <a:xfrm>
              <a:off x="5944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Raw Data</a:t>
              </a:r>
              <a:endParaRPr sz="1000" b="1">
                <a:solidFill>
                  <a:schemeClr val="dk1"/>
                </a:solidFill>
                <a:latin typeface="Roboto"/>
                <a:ea typeface="Roboto"/>
                <a:cs typeface="Roboto"/>
                <a:sym typeface="Roboto"/>
              </a:endParaRPr>
            </a:p>
          </p:txBody>
        </p:sp>
        <p:sp>
          <p:nvSpPr>
            <p:cNvPr id="119" name="Google Shape;119;p20"/>
            <p:cNvSpPr txBox="1"/>
            <p:nvPr/>
          </p:nvSpPr>
          <p:spPr>
            <a:xfrm>
              <a:off x="571536" y="3117727"/>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Data Collect from IoT device</a:t>
              </a:r>
              <a:endParaRPr sz="800">
                <a:solidFill>
                  <a:schemeClr val="dk1"/>
                </a:solidFill>
                <a:latin typeface="Roboto"/>
                <a:ea typeface="Roboto"/>
                <a:cs typeface="Roboto"/>
                <a:sym typeface="Roboto"/>
              </a:endParaRPr>
            </a:p>
          </p:txBody>
        </p:sp>
      </p:grpSp>
      <p:grpSp>
        <p:nvGrpSpPr>
          <p:cNvPr id="120" name="Google Shape;120;p20"/>
          <p:cNvGrpSpPr/>
          <p:nvPr/>
        </p:nvGrpSpPr>
        <p:grpSpPr>
          <a:xfrm>
            <a:off x="2699423" y="1957150"/>
            <a:ext cx="1709103" cy="1897977"/>
            <a:chOff x="2699423" y="1957150"/>
            <a:chExt cx="1709103" cy="1897977"/>
          </a:xfrm>
        </p:grpSpPr>
        <p:sp>
          <p:nvSpPr>
            <p:cNvPr id="121" name="Google Shape;121;p20"/>
            <p:cNvSpPr/>
            <p:nvPr/>
          </p:nvSpPr>
          <p:spPr>
            <a:xfrm>
              <a:off x="3256823" y="19571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2" name="Google Shape;122;p20"/>
            <p:cNvSpPr txBox="1"/>
            <p:nvPr/>
          </p:nvSpPr>
          <p:spPr>
            <a:xfrm>
              <a:off x="2699425"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Spark (Data Frame)</a:t>
              </a:r>
              <a:endParaRPr sz="1000" b="1">
                <a:solidFill>
                  <a:schemeClr val="dk1"/>
                </a:solidFill>
                <a:latin typeface="Roboto"/>
                <a:ea typeface="Roboto"/>
                <a:cs typeface="Roboto"/>
                <a:sym typeface="Roboto"/>
              </a:endParaRPr>
            </a:p>
          </p:txBody>
        </p:sp>
        <p:sp>
          <p:nvSpPr>
            <p:cNvPr id="123" name="Google Shape;123;p20"/>
            <p:cNvSpPr txBox="1"/>
            <p:nvPr/>
          </p:nvSpPr>
          <p:spPr>
            <a:xfrm>
              <a:off x="2699423"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Using spark to store data from IoT Device</a:t>
              </a:r>
              <a:endParaRPr sz="800">
                <a:solidFill>
                  <a:schemeClr val="dk1"/>
                </a:solidFill>
                <a:latin typeface="Roboto"/>
                <a:ea typeface="Roboto"/>
                <a:cs typeface="Roboto"/>
                <a:sym typeface="Roboto"/>
              </a:endParaRPr>
            </a:p>
          </p:txBody>
        </p:sp>
        <p:sp>
          <p:nvSpPr>
            <p:cNvPr id="124" name="Google Shape;124;p20"/>
            <p:cNvSpPr txBox="1"/>
            <p:nvPr/>
          </p:nvSpPr>
          <p:spPr>
            <a:xfrm>
              <a:off x="3335573" y="21183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dk1"/>
                  </a:solidFill>
                  <a:latin typeface="Roboto"/>
                  <a:ea typeface="Roboto"/>
                  <a:cs typeface="Roboto"/>
                  <a:sym typeface="Roboto"/>
                </a:rPr>
                <a:t>2</a:t>
              </a:r>
              <a:endParaRPr sz="800" b="1">
                <a:solidFill>
                  <a:schemeClr val="dk1"/>
                </a:solidFill>
                <a:latin typeface="Roboto"/>
                <a:ea typeface="Roboto"/>
                <a:cs typeface="Roboto"/>
                <a:sym typeface="Roboto"/>
              </a:endParaRPr>
            </a:p>
          </p:txBody>
        </p:sp>
      </p:grpSp>
      <p:grpSp>
        <p:nvGrpSpPr>
          <p:cNvPr id="125" name="Google Shape;125;p20"/>
          <p:cNvGrpSpPr/>
          <p:nvPr/>
        </p:nvGrpSpPr>
        <p:grpSpPr>
          <a:xfrm>
            <a:off x="4781408" y="1957150"/>
            <a:ext cx="1709106" cy="1897975"/>
            <a:chOff x="4781408" y="1957150"/>
            <a:chExt cx="1709106" cy="1897975"/>
          </a:xfrm>
        </p:grpSpPr>
        <p:sp>
          <p:nvSpPr>
            <p:cNvPr id="126" name="Google Shape;126;p20"/>
            <p:cNvSpPr/>
            <p:nvPr/>
          </p:nvSpPr>
          <p:spPr>
            <a:xfrm>
              <a:off x="5338808" y="195715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 name="Google Shape;127;p20"/>
            <p:cNvSpPr txBox="1"/>
            <p:nvPr/>
          </p:nvSpPr>
          <p:spPr>
            <a:xfrm>
              <a:off x="4781413"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Isolation Forest</a:t>
              </a:r>
              <a:endParaRPr sz="1000" b="1">
                <a:solidFill>
                  <a:schemeClr val="dk1"/>
                </a:solidFill>
                <a:latin typeface="Roboto"/>
                <a:ea typeface="Roboto"/>
                <a:cs typeface="Roboto"/>
                <a:sym typeface="Roboto"/>
              </a:endParaRPr>
            </a:p>
          </p:txBody>
        </p:sp>
        <p:sp>
          <p:nvSpPr>
            <p:cNvPr id="128" name="Google Shape;128;p20"/>
            <p:cNvSpPr txBox="1"/>
            <p:nvPr/>
          </p:nvSpPr>
          <p:spPr>
            <a:xfrm>
              <a:off x="4781408" y="3117725"/>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Using Isolation Forest to make anomaly detection</a:t>
              </a:r>
              <a:endParaRPr sz="800">
                <a:solidFill>
                  <a:schemeClr val="dk1"/>
                </a:solidFill>
                <a:latin typeface="Roboto"/>
                <a:ea typeface="Roboto"/>
                <a:cs typeface="Roboto"/>
                <a:sym typeface="Roboto"/>
              </a:endParaRPr>
            </a:p>
          </p:txBody>
        </p:sp>
        <p:sp>
          <p:nvSpPr>
            <p:cNvPr id="129" name="Google Shape;129;p20"/>
            <p:cNvSpPr txBox="1"/>
            <p:nvPr/>
          </p:nvSpPr>
          <p:spPr>
            <a:xfrm>
              <a:off x="5417558" y="21183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dk1"/>
                  </a:solidFill>
                  <a:latin typeface="Roboto"/>
                  <a:ea typeface="Roboto"/>
                  <a:cs typeface="Roboto"/>
                  <a:sym typeface="Roboto"/>
                </a:rPr>
                <a:t>3</a:t>
              </a:r>
              <a:endParaRPr sz="800" b="1">
                <a:solidFill>
                  <a:schemeClr val="dk1"/>
                </a:solidFill>
                <a:latin typeface="Roboto"/>
                <a:ea typeface="Roboto"/>
                <a:cs typeface="Roboto"/>
                <a:sym typeface="Roboto"/>
              </a:endParaRPr>
            </a:p>
          </p:txBody>
        </p:sp>
      </p:grpSp>
      <p:grpSp>
        <p:nvGrpSpPr>
          <p:cNvPr id="130" name="Google Shape;130;p20"/>
          <p:cNvGrpSpPr/>
          <p:nvPr/>
        </p:nvGrpSpPr>
        <p:grpSpPr>
          <a:xfrm>
            <a:off x="6863386" y="1957150"/>
            <a:ext cx="1709102" cy="1897977"/>
            <a:chOff x="6863386" y="1957150"/>
            <a:chExt cx="1709102" cy="1897977"/>
          </a:xfrm>
        </p:grpSpPr>
        <p:sp>
          <p:nvSpPr>
            <p:cNvPr id="131" name="Google Shape;131;p20"/>
            <p:cNvSpPr/>
            <p:nvPr/>
          </p:nvSpPr>
          <p:spPr>
            <a:xfrm>
              <a:off x="7420786" y="195715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2" name="Google Shape;132;p20"/>
            <p:cNvSpPr txBox="1"/>
            <p:nvPr/>
          </p:nvSpPr>
          <p:spPr>
            <a:xfrm>
              <a:off x="68633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Visualize</a:t>
              </a:r>
              <a:endParaRPr sz="1000" b="1">
                <a:solidFill>
                  <a:schemeClr val="dk1"/>
                </a:solidFill>
                <a:latin typeface="Roboto"/>
                <a:ea typeface="Roboto"/>
                <a:cs typeface="Roboto"/>
                <a:sym typeface="Roboto"/>
              </a:endParaRPr>
            </a:p>
          </p:txBody>
        </p:sp>
        <p:sp>
          <p:nvSpPr>
            <p:cNvPr id="133" name="Google Shape;133;p20"/>
            <p:cNvSpPr txBox="1"/>
            <p:nvPr/>
          </p:nvSpPr>
          <p:spPr>
            <a:xfrm>
              <a:off x="6863386"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Visualize the data on chart</a:t>
              </a:r>
              <a:endParaRPr sz="800">
                <a:solidFill>
                  <a:schemeClr val="dk1"/>
                </a:solidFill>
                <a:latin typeface="Roboto"/>
                <a:ea typeface="Roboto"/>
                <a:cs typeface="Roboto"/>
                <a:sym typeface="Roboto"/>
              </a:endParaRPr>
            </a:p>
          </p:txBody>
        </p:sp>
        <p:sp>
          <p:nvSpPr>
            <p:cNvPr id="134" name="Google Shape;134;p20"/>
            <p:cNvSpPr txBox="1"/>
            <p:nvPr/>
          </p:nvSpPr>
          <p:spPr>
            <a:xfrm>
              <a:off x="7499536" y="21183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chemeClr val="dk1"/>
                  </a:solidFill>
                  <a:latin typeface="Roboto"/>
                  <a:ea typeface="Roboto"/>
                  <a:cs typeface="Roboto"/>
                  <a:sym typeface="Roboto"/>
                </a:rPr>
                <a:t>4</a:t>
              </a:r>
              <a:endParaRPr sz="800" b="1">
                <a:solidFill>
                  <a:schemeClr val="dk1"/>
                </a:solidFill>
                <a:latin typeface="Roboto"/>
                <a:ea typeface="Roboto"/>
                <a:cs typeface="Roboto"/>
                <a:sym typeface="Roboto"/>
              </a:endParaRPr>
            </a:p>
          </p:txBody>
        </p:sp>
      </p:grpSp>
      <p:sp>
        <p:nvSpPr>
          <p:cNvPr id="135" name="Google Shape;135;p20"/>
          <p:cNvSpPr/>
          <p:nvPr/>
        </p:nvSpPr>
        <p:spPr>
          <a:xfrm>
            <a:off x="4337175" y="2248113"/>
            <a:ext cx="5943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6419150" y="2248113"/>
            <a:ext cx="5943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Xử lý dữ liệu</a:t>
            </a:r>
            <a:endParaRPr dirty="0"/>
          </a:p>
        </p:txBody>
      </p:sp>
      <p:sp>
        <p:nvSpPr>
          <p:cNvPr id="142" name="Google Shape;142;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Xử lý missing dữ liệu</a:t>
            </a:r>
            <a:endParaRPr dirty="0"/>
          </a:p>
          <a:p>
            <a:pPr marL="457200" lvl="0" indent="-342900" algn="l" rtl="0">
              <a:spcBef>
                <a:spcPts val="0"/>
              </a:spcBef>
              <a:spcAft>
                <a:spcPts val="0"/>
              </a:spcAft>
              <a:buSzPts val="1800"/>
              <a:buChar char="-"/>
            </a:pPr>
            <a:r>
              <a:rPr lang="en" dirty="0"/>
              <a:t>Sử dụng PCA để lựa chọn đặc trưng chính</a:t>
            </a:r>
            <a:endParaRPr dirty="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3892</Words>
  <Application>Microsoft Office PowerPoint</Application>
  <PresentationFormat>On-screen Show (16:9)</PresentationFormat>
  <Paragraphs>202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vt:lpstr>
      <vt:lpstr>Arial</vt:lpstr>
      <vt:lpstr>Roboto Slab</vt:lpstr>
      <vt:lpstr>SegoeuiPc</vt:lpstr>
      <vt:lpstr>Marina</vt:lpstr>
      <vt:lpstr>Đề tài:  Dự báo bất thường của dữ liệu IoT bằng Spark</vt:lpstr>
      <vt:lpstr>Nội Dung</vt:lpstr>
      <vt:lpstr>Giới thiệu bài toán </vt:lpstr>
      <vt:lpstr>Giới thiệu Spark</vt:lpstr>
      <vt:lpstr>Spark với IoT Data</vt:lpstr>
      <vt:lpstr>Giới thiệu thuật toán Isolation Forest [2]</vt:lpstr>
      <vt:lpstr>Mô hình kiến trúc</vt:lpstr>
      <vt:lpstr>Mô hình kiến trúc (tt)</vt:lpstr>
      <vt:lpstr>Xử lý dữ liệu</vt:lpstr>
      <vt:lpstr>PowerPoint Presentation</vt:lpstr>
      <vt:lpstr>Các phương pháp xử lý dữ liệu bị thiếu</vt:lpstr>
      <vt:lpstr>Lựa chọn đặc trưng PCA</vt:lpstr>
      <vt:lpstr>Triển khai mô hình</vt:lpstr>
      <vt:lpstr>Data frame</vt:lpstr>
      <vt:lpstr>Đánh giá </vt:lpstr>
      <vt:lpstr>Thank you</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báo bất thường của dữ liệu IoT bằng Spark</dc:title>
  <cp:lastModifiedBy>Truong Nguyen</cp:lastModifiedBy>
  <cp:revision>11</cp:revision>
  <dcterms:modified xsi:type="dcterms:W3CDTF">2024-08-10T08:09:15Z</dcterms:modified>
</cp:coreProperties>
</file>