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5" r:id="rId5"/>
    <p:sldId id="266" r:id="rId6"/>
    <p:sldId id="258" r:id="rId7"/>
    <p:sldId id="261" r:id="rId8"/>
    <p:sldId id="262" r:id="rId9"/>
    <p:sldId id="259" r:id="rId10"/>
    <p:sldId id="26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p:restoredTop sz="94694"/>
  </p:normalViewPr>
  <p:slideViewPr>
    <p:cSldViewPr snapToGrid="0">
      <p:cViewPr varScale="1">
        <p:scale>
          <a:sx n="77" d="100"/>
          <a:sy n="77" d="100"/>
        </p:scale>
        <p:origin x="200" y="1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5D34FDA-DEB3-7D44-9833-ADD42B7E7AC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5D34FDA-DEB3-7D44-9833-ADD42B7E7A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5D34FDA-DEB3-7D44-9833-ADD42B7E7AC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D34FDA-DEB3-7D44-9833-ADD42B7E7AC2}"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D34FDA-DEB3-7D44-9833-ADD42B7E7AC2}"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5D34FDA-DEB3-7D44-9833-ADD42B7E7AC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5D34FDA-DEB3-7D44-9833-ADD42B7E7AC2}" type="datetimeFigureOut">
              <a:rPr lang="en-US" smtClean="0"/>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E340A71-7569-1249-8D59-B0C8FF25809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34FDA-DEB3-7D44-9833-ADD42B7E7AC2}"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340A71-7569-1249-8D59-B0C8FF25809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41985" y="666115"/>
            <a:ext cx="10706100" cy="3583940"/>
          </a:xfrm>
        </p:spPr>
        <p:txBody>
          <a:bodyPr anchor="b">
            <a:normAutofit fontScale="90000"/>
          </a:bodyPr>
          <a:lstStyle/>
          <a:p>
            <a:r>
              <a:rPr lang="vi-VN" altLang="en-US" sz="4100">
                <a:solidFill>
                  <a:schemeClr val="tx1"/>
                </a:solidFill>
                <a:sym typeface="+mn-ea"/>
              </a:rPr>
              <a:t>Ứng dụng Mô hình Dự báo Lai với </a:t>
            </a:r>
            <a:br>
              <a:rPr lang="vi-VN" altLang="en-US" sz="4100">
                <a:solidFill>
                  <a:schemeClr val="tx1"/>
                </a:solidFill>
                <a:sym typeface="+mn-ea"/>
              </a:rPr>
            </a:br>
            <a:r>
              <a:rPr lang="vi-VN" altLang="en-US" sz="4100">
                <a:solidFill>
                  <a:schemeClr val="tx1"/>
                </a:solidFill>
                <a:sym typeface="+mn-ea"/>
              </a:rPr>
              <a:t>Hồi quy Logistic và Mạng Neural</a:t>
            </a:r>
            <a:br>
              <a:rPr lang="vi-VN" altLang="en-US" sz="4100">
                <a:solidFill>
                  <a:schemeClr val="tx1"/>
                </a:solidFill>
                <a:sym typeface="+mn-ea"/>
              </a:rPr>
            </a:br>
            <a:r>
              <a:rPr lang="vi-VN" altLang="en-US" sz="4100">
                <a:solidFill>
                  <a:schemeClr val="tx1"/>
                </a:solidFill>
                <a:sym typeface="+mn-ea"/>
              </a:rPr>
              <a:t>để Cải thiện Chỉ số Hiệu suất (KPI)</a:t>
            </a:r>
            <a:br>
              <a:rPr lang="vi-VN" altLang="en-US" sz="4100">
                <a:solidFill>
                  <a:schemeClr val="tx1"/>
                </a:solidFill>
                <a:sym typeface="+mn-ea"/>
              </a:rPr>
            </a:br>
            <a:r>
              <a:rPr lang="vi-VN" altLang="en-US" sz="4100">
                <a:solidFill>
                  <a:schemeClr val="tx1"/>
                </a:solidFill>
                <a:sym typeface="+mn-ea"/>
              </a:rPr>
              <a:t>trong Chuỗi Cung ứng</a:t>
            </a:r>
            <a:br>
              <a:rPr lang="vi-VN" altLang="en-US" sz="4100">
                <a:solidFill>
                  <a:schemeClr val="tx1"/>
                </a:solidFill>
                <a:sym typeface="+mn-ea"/>
              </a:rPr>
            </a:br>
            <a:r>
              <a:rPr lang="vi-VN" altLang="en-US" sz="4100">
                <a:solidFill>
                  <a:schemeClr val="tx1"/>
                </a:solidFill>
                <a:sym typeface="+mn-ea"/>
              </a:rPr>
              <a:t>Bài báo 2.15 </a:t>
            </a:r>
            <a:br>
              <a:rPr lang="vi-VN" altLang="en-US" sz="4100">
                <a:solidFill>
                  <a:schemeClr val="tx1"/>
                </a:solidFill>
                <a:sym typeface="+mn-ea"/>
              </a:rPr>
            </a:br>
            <a:r>
              <a:rPr lang="vi-VN" altLang="en-US" sz="2400">
                <a:solidFill>
                  <a:schemeClr val="tx1"/>
                </a:solidFill>
                <a:sym typeface="+mn-ea"/>
              </a:rPr>
              <a:t> </a:t>
            </a:r>
            <a:br>
              <a:rPr lang="vi-VN" altLang="en-US" sz="2400">
                <a:solidFill>
                  <a:schemeClr val="tx1"/>
                </a:solidFill>
                <a:sym typeface="+mn-ea"/>
              </a:rPr>
            </a:br>
            <a:r>
              <a:rPr lang="vi-VN" altLang="en-US" sz="2400">
                <a:solidFill>
                  <a:schemeClr val="tx1"/>
                </a:solidFill>
                <a:sym typeface="+mn-ea"/>
              </a:rPr>
              <a:t>HV: LÊ THANH DŨNG 230101074</a:t>
            </a:r>
            <a:endParaRPr lang="vi-VN" altLang="en-US" sz="2400">
              <a:solidFill>
                <a:schemeClr val="tx1"/>
              </a:solidFill>
              <a:sym typeface="+mn-ea"/>
            </a:endParaRPr>
          </a:p>
        </p:txBody>
      </p:sp>
      <p:sp>
        <p:nvSpPr>
          <p:cNvPr id="3" name="Subtitle 2"/>
          <p:cNvSpPr>
            <a:spLocks noGrp="1"/>
          </p:cNvSpPr>
          <p:nvPr>
            <p:ph type="subTitle" idx="1"/>
          </p:nvPr>
        </p:nvSpPr>
        <p:spPr>
          <a:xfrm>
            <a:off x="789708" y="3866064"/>
            <a:ext cx="10558405" cy="2234485"/>
          </a:xfrm>
        </p:spPr>
        <p:txBody>
          <a:bodyPr anchor="t">
            <a:normAutofit/>
          </a:bodyPr>
          <a:lstStyle/>
          <a:p>
            <a:endParaRPr lang="vi-VN" sz="1100">
              <a:solidFill>
                <a:schemeClr val="bg1"/>
              </a:solidFill>
            </a:endParaRPr>
          </a:p>
          <a:p>
            <a:endParaRPr lang="vi-VN" sz="1100">
              <a:solidFill>
                <a:schemeClr val="bg1"/>
              </a:solidFill>
            </a:endParaRPr>
          </a:p>
          <a:p>
            <a:pPr>
              <a:buFont typeface="Arial" panose="020B0604020202090204" pitchFamily="34" charset="0"/>
              <a:buChar char="•"/>
            </a:pPr>
            <a:r>
              <a:rPr lang="vi-VN" sz="1100" b="1">
                <a:solidFill>
                  <a:schemeClr val="bg1"/>
                </a:solidFill>
              </a:rPr>
              <a:t>Mục tiêu nghiên cứu:</a:t>
            </a:r>
            <a:r>
              <a:rPr lang="vi-VN" sz="1100">
                <a:solidFill>
                  <a:schemeClr val="bg1"/>
                </a:solidFill>
              </a:rPr>
              <a:t> Nâng cao độ chính xác của dự báo KPI trong chuỗi cung ứng bằng cách sử dụng mô hình lai kết hợp hồi quy Logistic và Mạng Neural.</a:t>
            </a:r>
            <a:endParaRPr lang="vi-VN" sz="1100">
              <a:solidFill>
                <a:schemeClr val="bg1"/>
              </a:solidFill>
            </a:endParaRPr>
          </a:p>
          <a:p>
            <a:pPr>
              <a:buFont typeface="Arial" panose="020B0604020202090204" pitchFamily="34" charset="0"/>
              <a:buChar char="•"/>
            </a:pPr>
            <a:r>
              <a:rPr lang="vi-VN" sz="1100" b="1">
                <a:solidFill>
                  <a:schemeClr val="bg1"/>
                </a:solidFill>
              </a:rPr>
              <a:t>Phương pháp:</a:t>
            </a:r>
            <a:endParaRPr lang="vi-VN" sz="1100">
              <a:solidFill>
                <a:schemeClr val="bg1"/>
              </a:solidFill>
            </a:endParaRPr>
          </a:p>
          <a:p>
            <a:pPr marL="742950" lvl="1" indent="-285750">
              <a:buFont typeface="Arial" panose="020B0604020202090204" pitchFamily="34" charset="0"/>
              <a:buChar char="•"/>
            </a:pPr>
            <a:r>
              <a:rPr lang="vi-VN" sz="1100">
                <a:solidFill>
                  <a:schemeClr val="bg1"/>
                </a:solidFill>
              </a:rPr>
              <a:t>Sử dụng dữ liệu đánh giá độ chín của Lean.</a:t>
            </a:r>
            <a:endParaRPr lang="vi-VN" sz="1100">
              <a:solidFill>
                <a:schemeClr val="bg1"/>
              </a:solidFill>
            </a:endParaRPr>
          </a:p>
          <a:p>
            <a:pPr marL="742950" lvl="1" indent="-285750">
              <a:buFont typeface="Arial" panose="020B0604020202090204" pitchFamily="34" charset="0"/>
              <a:buChar char="•"/>
            </a:pPr>
            <a:r>
              <a:rPr lang="vi-VN" sz="1100">
                <a:solidFill>
                  <a:schemeClr val="bg1"/>
                </a:solidFill>
              </a:rPr>
              <a:t>Phát triển mô hình hồi quy Logistic và Mạng Neural.</a:t>
            </a:r>
            <a:endParaRPr lang="vi-VN" sz="1100">
              <a:solidFill>
                <a:schemeClr val="bg1"/>
              </a:solidFill>
            </a:endParaRPr>
          </a:p>
          <a:p>
            <a:pPr marL="742950" lvl="1" indent="-285750">
              <a:buFont typeface="Arial" panose="020B0604020202090204" pitchFamily="34" charset="0"/>
              <a:buChar char="•"/>
            </a:pPr>
            <a:r>
              <a:rPr lang="vi-VN" sz="1100">
                <a:solidFill>
                  <a:schemeClr val="bg1"/>
                </a:solidFill>
              </a:rPr>
              <a:t>Kết hợp các mô hình thành mô hình lai để dự báo chính xác hơn.</a:t>
            </a:r>
            <a:endParaRPr lang="vi-VN" sz="1100">
              <a:solidFill>
                <a:schemeClr val="bg1"/>
              </a:solidFill>
            </a:endParaRPr>
          </a:p>
          <a:p>
            <a:pPr>
              <a:buFont typeface="Arial" panose="020B0604020202090204" pitchFamily="34" charset="0"/>
              <a:buChar char="•"/>
            </a:pPr>
            <a:r>
              <a:rPr lang="vi-VN" sz="1100" b="1">
                <a:solidFill>
                  <a:schemeClr val="bg1"/>
                </a:solidFill>
              </a:rPr>
              <a:t>Kết quả:</a:t>
            </a:r>
            <a:r>
              <a:rPr lang="vi-VN" sz="1100">
                <a:solidFill>
                  <a:schemeClr val="bg1"/>
                </a:solidFill>
              </a:rPr>
              <a:t> Mô hình lai cải thiện độ chính xác dự báo lên 17% và F1 score lên 13%.</a:t>
            </a:r>
            <a:endParaRPr lang="vi-VN" sz="1100">
              <a:solidFill>
                <a:schemeClr val="bg1"/>
              </a:solidFill>
            </a:endParaRPr>
          </a:p>
          <a:p>
            <a:endParaRPr lang="en-US" sz="110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97762" y="329184"/>
            <a:ext cx="6251110" cy="1783080"/>
          </a:xfrm>
        </p:spPr>
        <p:txBody>
          <a:bodyPr anchor="b">
            <a:normAutofit/>
          </a:bodyPr>
          <a:lstStyle/>
          <a:p>
            <a:r>
              <a:rPr lang="en-US" sz="5400"/>
              <a:t>Cài đặt minh họa với tập dữ liệu về kinh tế</a:t>
            </a:r>
            <a:endParaRPr lang="en-US" sz="5400"/>
          </a:p>
        </p:txBody>
      </p:sp>
      <p:pic>
        <p:nvPicPr>
          <p:cNvPr id="5" name="Picture 4" descr="Three darts on bullseye"/>
          <p:cNvPicPr>
            <a:picLocks noChangeAspect="1"/>
          </p:cNvPicPr>
          <p:nvPr/>
        </p:nvPicPr>
        <p:blipFill rotWithShape="1">
          <a:blip r:embed="rId1"/>
          <a:srcRect l="47826" r="7013"/>
          <a:stretch>
            <a:fillRect/>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p:cNvSpPr>
            <a:spLocks noGrp="1" noRot="1" noChangeAspect="1" noMove="1" noResize="1" noEditPoints="1" noAdjustHandles="1" noChangeArrowheads="1" noChangeShapeType="1" noTextEdit="1"/>
          </p:cNvSpPr>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297762" y="2706624"/>
            <a:ext cx="6251110" cy="3483864"/>
          </a:xfrm>
        </p:spPr>
        <p:txBody>
          <a:bodyPr>
            <a:normAutofit/>
          </a:bodyPr>
          <a:lstStyle/>
          <a:p>
            <a:pPr>
              <a:buFont typeface="Arial" panose="020B0604020202090204" pitchFamily="34" charset="0"/>
              <a:buChar char="•"/>
            </a:pPr>
            <a:r>
              <a:rPr lang="vi-VN" sz="1700" b="1"/>
              <a:t>Bước 1: Chuẩn bị dữ liệu</a:t>
            </a:r>
            <a:endParaRPr lang="vi-VN" sz="1700"/>
          </a:p>
          <a:p>
            <a:pPr marL="742950" lvl="1" indent="-285750">
              <a:buFont typeface="Arial" panose="020B0604020202090204" pitchFamily="34" charset="0"/>
              <a:buChar char="•"/>
            </a:pPr>
            <a:r>
              <a:rPr lang="vi-VN" sz="1700"/>
              <a:t>Sử dụng tập dữ liệu về BCP dữ liệu thiết bị IoT của công ty làm dữ liệu.</a:t>
            </a:r>
            <a:endParaRPr lang="vi-VN" sz="1700"/>
          </a:p>
          <a:p>
            <a:pPr marL="742950" lvl="1" indent="-285750">
              <a:buFont typeface="Arial" panose="020B0604020202090204" pitchFamily="34" charset="0"/>
              <a:buChar char="•"/>
            </a:pPr>
            <a:r>
              <a:rPr lang="vi-VN" sz="1700"/>
              <a:t>Chuyển đổi dữ liệu thành dạng nhị phân để sử dụng cho hồi quy Logistic.</a:t>
            </a:r>
            <a:endParaRPr lang="vi-VN" sz="1700"/>
          </a:p>
          <a:p>
            <a:pPr>
              <a:buFont typeface="Arial" panose="020B0604020202090204" pitchFamily="34" charset="0"/>
              <a:buChar char="•"/>
            </a:pPr>
            <a:r>
              <a:rPr lang="vi-VN" sz="1700" b="1"/>
              <a:t>Bước 2: Xây dựng mô hình</a:t>
            </a:r>
            <a:endParaRPr lang="vi-VN" sz="1700"/>
          </a:p>
          <a:p>
            <a:pPr marL="742950" lvl="1" indent="-285750">
              <a:buFont typeface="Arial" panose="020B0604020202090204" pitchFamily="34" charset="0"/>
              <a:buChar char="•"/>
            </a:pPr>
            <a:r>
              <a:rPr lang="vi-VN" sz="1700"/>
              <a:t>Huấn luyện mô hình hồi quy Logistic và Mạng Neural.</a:t>
            </a:r>
            <a:endParaRPr lang="vi-VN" sz="1700"/>
          </a:p>
          <a:p>
            <a:pPr marL="742950" lvl="1" indent="-285750">
              <a:buFont typeface="Arial" panose="020B0604020202090204" pitchFamily="34" charset="0"/>
              <a:buChar char="•"/>
            </a:pPr>
            <a:r>
              <a:rPr lang="vi-VN" sz="1700"/>
              <a:t>Kết hợp kết quả dự đoán từ cả hai mô hình thành mô hình lai.</a:t>
            </a:r>
            <a:endParaRPr lang="vi-VN" sz="1700"/>
          </a:p>
          <a:p>
            <a:pPr>
              <a:buFont typeface="Arial" panose="020B0604020202090204" pitchFamily="34" charset="0"/>
              <a:buChar char="•"/>
            </a:pPr>
            <a:r>
              <a:rPr lang="vi-VN" sz="1700" b="1"/>
              <a:t>Bước 3: Đánh giá mô hình</a:t>
            </a:r>
            <a:endParaRPr lang="vi-VN" sz="1700"/>
          </a:p>
          <a:p>
            <a:pPr marL="742950" lvl="1" indent="-285750">
              <a:buFont typeface="Arial" panose="020B0604020202090204" pitchFamily="34" charset="0"/>
              <a:buChar char="•"/>
            </a:pPr>
            <a:r>
              <a:rPr lang="vi-VN" sz="1700"/>
              <a:t>Sử dụng độ chính xác (accuracy) và F1 score để đánh giá hiệu quả của mô hình.</a:t>
            </a:r>
            <a:endParaRPr lang="vi-VN" sz="1700"/>
          </a:p>
          <a:p>
            <a:endParaRPr 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24610" y="230505"/>
            <a:ext cx="10515600" cy="1325563"/>
          </a:xfrm>
        </p:spPr>
        <p:txBody>
          <a:bodyPr/>
          <a:p>
            <a:r>
              <a:rPr lang="vi-VN" altLang="en-US"/>
              <a:t>Dữ liệu từ IoT của công ty</a:t>
            </a:r>
            <a:endParaRPr lang="vi-VN" altLang="en-US"/>
          </a:p>
        </p:txBody>
      </p:sp>
      <p:pic>
        <p:nvPicPr>
          <p:cNvPr id="4" name="Content Placeholder 3"/>
          <p:cNvPicPr>
            <a:picLocks noChangeAspect="1"/>
          </p:cNvPicPr>
          <p:nvPr>
            <p:ph idx="1"/>
          </p:nvPr>
        </p:nvPicPr>
        <p:blipFill>
          <a:blip r:embed="rId1"/>
          <a:stretch>
            <a:fillRect/>
          </a:stretch>
        </p:blipFill>
        <p:spPr>
          <a:xfrm>
            <a:off x="1324610" y="1327150"/>
            <a:ext cx="9226550" cy="44138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vi-VN" altLang="en-US"/>
              <a:t>Dữ liệu dự báo sau khi chạy Logistic và Neural Network</a:t>
            </a:r>
            <a:endParaRPr lang="vi-VN" altLang="en-US"/>
          </a:p>
        </p:txBody>
      </p:sp>
      <p:pic>
        <p:nvPicPr>
          <p:cNvPr id="4" name="Content Placeholder 3"/>
          <p:cNvPicPr>
            <a:picLocks noChangeAspect="1"/>
          </p:cNvPicPr>
          <p:nvPr>
            <p:ph idx="1"/>
          </p:nvPr>
        </p:nvPicPr>
        <p:blipFill>
          <a:blip r:embed="rId1"/>
          <a:stretch>
            <a:fillRect/>
          </a:stretch>
        </p:blipFill>
        <p:spPr>
          <a:xfrm>
            <a:off x="1325245" y="1837690"/>
            <a:ext cx="9166225" cy="43395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Đánh</a:t>
            </a:r>
            <a:r>
              <a:rPr lang="en-US" dirty="0"/>
              <a:t> </a:t>
            </a:r>
            <a:r>
              <a:rPr lang="en-US" dirty="0" err="1"/>
              <a:t>giá</a:t>
            </a:r>
            <a:r>
              <a:rPr lang="en-US" dirty="0"/>
              <a:t> </a:t>
            </a:r>
            <a:r>
              <a:rPr lang="en-US" dirty="0" err="1"/>
              <a:t>độ</a:t>
            </a:r>
            <a:r>
              <a:rPr lang="en-US" dirty="0"/>
              <a:t> </a:t>
            </a:r>
            <a:r>
              <a:rPr lang="en-US" dirty="0" err="1"/>
              <a:t>phức</a:t>
            </a:r>
            <a:r>
              <a:rPr lang="en-US" dirty="0"/>
              <a:t> </a:t>
            </a:r>
            <a:r>
              <a:rPr lang="en-US" dirty="0" err="1"/>
              <a:t>tạp</a:t>
            </a:r>
            <a:r>
              <a:rPr lang="en-US" dirty="0"/>
              <a:t> </a:t>
            </a:r>
            <a:r>
              <a:rPr lang="en-US" dirty="0" err="1"/>
              <a:t>thuật</a:t>
            </a:r>
            <a:r>
              <a:rPr lang="en-US" dirty="0"/>
              <a:t> </a:t>
            </a:r>
            <a:r>
              <a:rPr lang="en-US" dirty="0" err="1"/>
              <a:t>toán</a:t>
            </a:r>
            <a:r>
              <a:rPr lang="en-US" dirty="0"/>
              <a:t> </a:t>
            </a:r>
            <a:r>
              <a:rPr lang="en-US" dirty="0" err="1"/>
              <a:t>cài</a:t>
            </a:r>
            <a:r>
              <a:rPr lang="en-US" dirty="0"/>
              <a:t> </a:t>
            </a:r>
            <a:r>
              <a:rPr lang="en-US" dirty="0" err="1"/>
              <a:t>đặt</a:t>
            </a:r>
            <a:endParaRPr lang="en-US" dirty="0"/>
          </a:p>
        </p:txBody>
      </p:sp>
      <p:sp>
        <p:nvSpPr>
          <p:cNvPr id="3" name="Content Placeholder 2"/>
          <p:cNvSpPr>
            <a:spLocks noGrp="1"/>
          </p:cNvSpPr>
          <p:nvPr>
            <p:ph idx="1"/>
          </p:nvPr>
        </p:nvSpPr>
        <p:spPr/>
        <p:txBody>
          <a:bodyPr>
            <a:normAutofit/>
          </a:bodyPr>
          <a:lstStyle/>
          <a:p>
            <a:pPr>
              <a:buFont typeface="Arial" panose="020B0604020202090204" pitchFamily="34" charset="0"/>
              <a:buChar char="•"/>
            </a:pPr>
            <a:r>
              <a:rPr lang="vi-VN" b="1" dirty="0"/>
              <a:t>Hồi quy Logistic:</a:t>
            </a:r>
            <a:endParaRPr lang="vi-VN" b="1" dirty="0"/>
          </a:p>
          <a:p>
            <a:pPr lvl="1">
              <a:buFont typeface="Wingdings" panose="05000000000000000000" pitchFamily="2" charset="2"/>
              <a:buChar char="Ø"/>
            </a:pPr>
            <a:r>
              <a:rPr lang="vi-VN" dirty="0"/>
              <a:t>Độ phức tạp thời gian: O(n * p)</a:t>
            </a:r>
            <a:endParaRPr lang="vi-VN" dirty="0"/>
          </a:p>
          <a:p>
            <a:pPr lvl="1">
              <a:buFont typeface="Wingdings" panose="05000000000000000000" pitchFamily="2" charset="2"/>
              <a:buChar char="Ø"/>
            </a:pPr>
            <a:r>
              <a:rPr lang="vi-VN" dirty="0"/>
              <a:t>n: số lượng mẫu, p: số lượng đặc trưng.</a:t>
            </a:r>
            <a:endParaRPr lang="vi-VN" dirty="0"/>
          </a:p>
          <a:p>
            <a:pPr>
              <a:buFont typeface="Arial" panose="020B0604020202090204" pitchFamily="34" charset="0"/>
              <a:buChar char="•"/>
            </a:pPr>
            <a:r>
              <a:rPr lang="vi-VN" b="1" dirty="0"/>
              <a:t>Mạng Neural (MLP):</a:t>
            </a:r>
            <a:endParaRPr lang="vi-VN" b="1" dirty="0"/>
          </a:p>
          <a:p>
            <a:pPr lvl="1">
              <a:buFont typeface="Wingdings" panose="05000000000000000000" pitchFamily="2" charset="2"/>
              <a:buChar char="Ø"/>
            </a:pPr>
            <a:r>
              <a:rPr lang="vi-VN" dirty="0"/>
              <a:t>Độ phức tạp thời gian: O(n * m * l)</a:t>
            </a:r>
            <a:endParaRPr lang="vi-VN" dirty="0"/>
          </a:p>
          <a:p>
            <a:pPr lvl="1">
              <a:buFont typeface="Wingdings" panose="05000000000000000000" pitchFamily="2" charset="2"/>
              <a:buChar char="Ø"/>
            </a:pPr>
            <a:r>
              <a:rPr lang="vi-VN" dirty="0"/>
              <a:t>n: số lượng mẫu, m: số lượng neuron trong lớp ẩn, l: số lượng lớp.</a:t>
            </a:r>
            <a:endParaRPr lang="vi-VN" dirty="0"/>
          </a:p>
          <a:p>
            <a:pPr>
              <a:buFont typeface="Arial" panose="020B0604020202090204" pitchFamily="34" charset="0"/>
              <a:buChar char="•"/>
            </a:pPr>
            <a:r>
              <a:rPr lang="vi-VN" b="1" dirty="0"/>
              <a:t>Mô hình lai:</a:t>
            </a:r>
            <a:endParaRPr lang="vi-VN" b="1" dirty="0"/>
          </a:p>
          <a:p>
            <a:pPr lvl="1">
              <a:buFont typeface="Wingdings" panose="05000000000000000000" pitchFamily="2" charset="2"/>
              <a:buChar char="Ø"/>
            </a:pPr>
            <a:r>
              <a:rPr lang="vi-VN" dirty="0"/>
              <a:t>Độ phức tạp thời gian: O(n * (p + m * l))</a:t>
            </a:r>
            <a:endParaRPr lang="vi-VN" dirty="0"/>
          </a:p>
          <a:p>
            <a:pPr lvl="1">
              <a:buFont typeface="Wingdings" panose="05000000000000000000" pitchFamily="2" charset="2"/>
              <a:buChar char="Ø"/>
            </a:pPr>
            <a:r>
              <a:rPr lang="vi-VN" dirty="0"/>
              <a:t>Kết hợp độ phức tạp của cả hai mô hình trên.</a:t>
            </a:r>
            <a:endParaRPr lang="vi-VN"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1. Hồi quy Logistic</a:t>
            </a:r>
            <a:endParaRPr lang="en-US"/>
          </a:p>
        </p:txBody>
      </p:sp>
      <p:sp>
        <p:nvSpPr>
          <p:cNvPr id="3" name="Content Placeholder 2"/>
          <p:cNvSpPr>
            <a:spLocks noGrp="1"/>
          </p:cNvSpPr>
          <p:nvPr>
            <p:ph idx="1"/>
          </p:nvPr>
        </p:nvSpPr>
        <p:spPr/>
        <p:txBody>
          <a:bodyPr>
            <a:normAutofit/>
          </a:bodyPr>
          <a:p>
            <a:endParaRPr lang="en-US"/>
          </a:p>
          <a:p>
            <a:r>
              <a:rPr lang="en-US"/>
              <a:t>Hồi quy Logistic là một phương pháp thống kê được sử dụng để dự đoán kết quả của một biến nhị phân (binary) dựa trên một hoặc nhiều biến độc lập (predictors). Độ phức tạp tính toán của thuật toán hồi quy Logistic phụ thuộc vào số lượng mẫu (n) và số lượng đặc trưng (p).</a:t>
            </a:r>
            <a:endParaRPr lang="en-US"/>
          </a:p>
          <a:p>
            <a:r>
              <a:rPr lang="en-US"/>
              <a:t>Công thức tính hàm sigmod:</a:t>
            </a:r>
            <a:endParaRPr lang="en-US"/>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61035" y="86360"/>
            <a:ext cx="9669780" cy="60909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Phát</a:t>
            </a:r>
            <a:r>
              <a:rPr lang="en-US" dirty="0"/>
              <a:t> </a:t>
            </a:r>
            <a:r>
              <a:rPr lang="en-US" dirty="0" err="1"/>
              <a:t>triển</a:t>
            </a:r>
            <a:r>
              <a:rPr lang="en-US" dirty="0"/>
              <a:t> </a:t>
            </a:r>
            <a:r>
              <a:rPr lang="en-US" dirty="0" err="1"/>
              <a:t>từ</a:t>
            </a:r>
            <a:r>
              <a:rPr lang="en-US" dirty="0"/>
              <a:t> </a:t>
            </a:r>
            <a:r>
              <a:rPr lang="en-US" dirty="0" err="1"/>
              <a:t>bài</a:t>
            </a:r>
            <a:r>
              <a:rPr lang="en-US" dirty="0"/>
              <a:t> </a:t>
            </a:r>
            <a:r>
              <a:rPr lang="en-US" dirty="0" err="1"/>
              <a:t>báo</a:t>
            </a:r>
            <a:endParaRPr lang="en-US" dirty="0"/>
          </a:p>
        </p:txBody>
      </p:sp>
      <p:sp>
        <p:nvSpPr>
          <p:cNvPr id="3" name="Content Placeholder 2"/>
          <p:cNvSpPr>
            <a:spLocks noGrp="1"/>
          </p:cNvSpPr>
          <p:nvPr>
            <p:ph idx="1"/>
          </p:nvPr>
        </p:nvSpPr>
        <p:spPr/>
        <p:txBody>
          <a:bodyPr/>
          <a:lstStyle/>
          <a:p>
            <a:pPr>
              <a:buFont typeface="Arial" panose="020B0604020202090204" pitchFamily="34" charset="0"/>
              <a:buChar char="•"/>
            </a:pPr>
            <a:r>
              <a:rPr lang="vi-VN" b="1" dirty="0"/>
              <a:t>Áp dụng trong các ngành công nghiệp khác:</a:t>
            </a:r>
            <a:endParaRPr lang="vi-VN" dirty="0"/>
          </a:p>
          <a:p>
            <a:pPr marL="742950" lvl="1" indent="-285750">
              <a:buFont typeface="Arial" panose="020B0604020202090204" pitchFamily="34" charset="0"/>
              <a:buChar char="•"/>
            </a:pPr>
            <a:r>
              <a:rPr lang="vi-VN" dirty="0"/>
              <a:t>Sản xuất, dịch vụ, nông nghiệp.</a:t>
            </a:r>
            <a:endParaRPr lang="vi-VN" dirty="0"/>
          </a:p>
          <a:p>
            <a:pPr>
              <a:buFont typeface="Arial" panose="020B0604020202090204" pitchFamily="34" charset="0"/>
              <a:buChar char="•"/>
            </a:pPr>
            <a:r>
              <a:rPr lang="vi-VN" b="1" dirty="0"/>
              <a:t>Mở rộng dữ liệu:</a:t>
            </a:r>
            <a:endParaRPr lang="vi-VN" dirty="0"/>
          </a:p>
          <a:p>
            <a:pPr marL="742950" lvl="1" indent="-285750">
              <a:buFont typeface="Arial" panose="020B0604020202090204" pitchFamily="34" charset="0"/>
              <a:buChar char="•"/>
            </a:pPr>
            <a:r>
              <a:rPr lang="vi-VN" dirty="0"/>
              <a:t>Sử dụng thêm dữ liệu từ các nguồn khác nhau để tăng độ chính xác.</a:t>
            </a:r>
            <a:endParaRPr lang="vi-VN" dirty="0"/>
          </a:p>
          <a:p>
            <a:pPr>
              <a:buFont typeface="Arial" panose="020B0604020202090204" pitchFamily="34" charset="0"/>
              <a:buChar char="•"/>
            </a:pPr>
            <a:r>
              <a:rPr lang="vi-VN" b="1" dirty="0"/>
              <a:t>Tích hợp thêm kỹ thuật học máy:</a:t>
            </a:r>
            <a:endParaRPr lang="vi-VN" dirty="0"/>
          </a:p>
          <a:p>
            <a:pPr marL="742950" lvl="1" indent="-285750">
              <a:buFont typeface="Arial" panose="020B0604020202090204" pitchFamily="34" charset="0"/>
              <a:buChar char="•"/>
            </a:pPr>
            <a:r>
              <a:rPr lang="vi-VN" dirty="0"/>
              <a:t>Kết hợp thêm các kỹ thuật như Random Forest, Gradient Boosting để cải thiện hiệu suất.</a:t>
            </a:r>
            <a:endParaRPr lang="vi-VN"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Phát</a:t>
            </a:r>
            <a:r>
              <a:rPr lang="en-US" dirty="0"/>
              <a:t> </a:t>
            </a:r>
            <a:r>
              <a:rPr lang="en-US" dirty="0" err="1"/>
              <a:t>triển</a:t>
            </a:r>
            <a:r>
              <a:rPr lang="en-US" dirty="0"/>
              <a:t> </a:t>
            </a:r>
            <a:r>
              <a:rPr lang="en-US" dirty="0" err="1"/>
              <a:t>từ</a:t>
            </a:r>
            <a:r>
              <a:rPr lang="en-US" dirty="0"/>
              <a:t> </a:t>
            </a:r>
            <a:r>
              <a:rPr lang="en-US" dirty="0" err="1"/>
              <a:t>bài</a:t>
            </a:r>
            <a:r>
              <a:rPr lang="en-US" dirty="0"/>
              <a:t> </a:t>
            </a:r>
            <a:r>
              <a:rPr lang="en-US" dirty="0" err="1"/>
              <a:t>báo</a:t>
            </a:r>
            <a:r>
              <a:rPr lang="en-US" dirty="0"/>
              <a:t> (</a:t>
            </a:r>
            <a:r>
              <a:rPr lang="en-US" dirty="0" err="1"/>
              <a:t>Tiếp</a:t>
            </a:r>
            <a:r>
              <a:rPr lang="en-US" dirty="0"/>
              <a:t> </a:t>
            </a:r>
            <a:r>
              <a:rPr lang="en-US" dirty="0" err="1"/>
              <a:t>tục</a:t>
            </a:r>
            <a:r>
              <a:rPr lang="en-US" dirty="0"/>
              <a:t>)</a:t>
            </a:r>
            <a:br>
              <a:rPr lang="en-US" dirty="0"/>
            </a:br>
            <a:r>
              <a:rPr lang="vi-VN" dirty="0"/>
              <a:t>Hướng nghiên cứu tương lai</a:t>
            </a:r>
            <a:endParaRPr lang="en-US" dirty="0"/>
          </a:p>
        </p:txBody>
      </p:sp>
      <p:sp>
        <p:nvSpPr>
          <p:cNvPr id="3" name="Content Placeholder 2"/>
          <p:cNvSpPr>
            <a:spLocks noGrp="1"/>
          </p:cNvSpPr>
          <p:nvPr>
            <p:ph idx="1"/>
          </p:nvPr>
        </p:nvSpPr>
        <p:spPr>
          <a:xfrm>
            <a:off x="838200" y="2051256"/>
            <a:ext cx="10170226" cy="3340141"/>
          </a:xfrm>
        </p:spPr>
        <p:txBody>
          <a:bodyPr/>
          <a:lstStyle/>
          <a:p>
            <a:pPr>
              <a:buFont typeface="Arial" panose="020B0604020202090204" pitchFamily="34" charset="0"/>
              <a:buChar char="•"/>
            </a:pPr>
            <a:r>
              <a:rPr lang="vi-VN" b="1" dirty="0"/>
              <a:t>Tích hợp mô hình lai trong hệ thống thực tế:</a:t>
            </a:r>
            <a:r>
              <a:rPr lang="vi-VN" dirty="0"/>
              <a:t>Triển khai mô hình trong các hệ thống chuỗi cung ứng thực tế.</a:t>
            </a:r>
            <a:endParaRPr lang="vi-VN" dirty="0"/>
          </a:p>
          <a:p>
            <a:pPr>
              <a:buFont typeface="Arial" panose="020B0604020202090204" pitchFamily="34" charset="0"/>
              <a:buChar char="•"/>
            </a:pPr>
            <a:r>
              <a:rPr lang="vi-VN" b="1" dirty="0"/>
              <a:t>Tối ưu hóa mô hình:</a:t>
            </a:r>
            <a:r>
              <a:rPr lang="vi-VN" dirty="0"/>
              <a:t>Nghiên cứu các phương pháp tối ưu hóa để giảm độ phức tạp tính toán.</a:t>
            </a:r>
            <a:endParaRPr lang="vi-VN" dirty="0"/>
          </a:p>
          <a:p>
            <a:pPr>
              <a:buFont typeface="Arial" panose="020B0604020202090204" pitchFamily="34" charset="0"/>
              <a:buChar char="•"/>
            </a:pPr>
            <a:r>
              <a:rPr lang="vi-VN" b="1" dirty="0"/>
              <a:t>Đánh giá hiệu suất:</a:t>
            </a:r>
            <a:r>
              <a:rPr lang="vi-VN" dirty="0"/>
              <a:t>Đánh giá mô hình trên các tập dữ liệu lớn và đa dạng hơn để kiểm tra khả năng tổng quát hóa.</a:t>
            </a:r>
            <a:endParaRPr lang="vi-VN" dirty="0"/>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2398</Words>
  <Application>WPS Presentation</Application>
  <PresentationFormat>Widescreen</PresentationFormat>
  <Paragraphs>63</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Times New Roman</vt:lpstr>
      <vt:lpstr>Calibri</vt:lpstr>
      <vt:lpstr>Helvetica Neue</vt:lpstr>
      <vt:lpstr>微软雅黑</vt:lpstr>
      <vt:lpstr>汉仪旗黑</vt:lpstr>
      <vt:lpstr>Arial Unicode MS</vt:lpstr>
      <vt:lpstr>宋体-简</vt:lpstr>
      <vt:lpstr>Calibri Light</vt:lpstr>
      <vt:lpstr>Office 2013 - 2022 Theme</vt:lpstr>
      <vt:lpstr>Ứng dụng Mô hình Dự báo Lai với  Hồi quy Logistic và Mạng Neural để Cải thiện Chỉ số Hiệu suất (KPI) trong Chuỗi Cung ứng Bài báo 2.15    HV: LÊ THANH DŨNG 230101074</vt:lpstr>
      <vt:lpstr>Cài đặt minh họa với tập dữ liệu về kinh tế</vt:lpstr>
      <vt:lpstr>PowerPoint 演示文稿</vt:lpstr>
      <vt:lpstr>PowerPoint 演示文稿</vt:lpstr>
      <vt:lpstr>Đánh giá độ phức tạp thuật toán cài đặt</vt:lpstr>
      <vt:lpstr>1. Hồi quy Logistic</vt:lpstr>
      <vt:lpstr>PowerPoint 演示文稿</vt:lpstr>
      <vt:lpstr>Phát triển từ bài báo</vt:lpstr>
      <vt:lpstr>Phát triển từ bài báo (Tiếp tục) Hướng nghiên cứu tương lai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Thanh Dũng</dc:creator>
  <cp:lastModifiedBy>nemo</cp:lastModifiedBy>
  <cp:revision>20</cp:revision>
  <dcterms:created xsi:type="dcterms:W3CDTF">2024-06-30T15:04:40Z</dcterms:created>
  <dcterms:modified xsi:type="dcterms:W3CDTF">2024-06-30T15:04:40Z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