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3"/>
    <p:sldId id="265" r:id="rId4"/>
    <p:sldId id="257" r:id="rId5"/>
    <p:sldId id="274" r:id="rId6"/>
    <p:sldId id="275" r:id="rId7"/>
    <p:sldId id="276" r:id="rId8"/>
    <p:sldId id="277" r:id="rId9"/>
    <p:sldId id="278" r:id="rId10"/>
    <p:sldId id="258" r:id="rId11"/>
    <p:sldId id="279" r:id="rId12"/>
    <p:sldId id="259" r:id="rId13"/>
    <p:sldId id="260" r:id="rId14"/>
    <p:sldId id="261" r:id="rId15"/>
    <p:sldId id="262" r:id="rId17"/>
    <p:sldId id="263" r:id="rId18"/>
    <p:sldId id="26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4314" autoAdjust="0"/>
  </p:normalViewPr>
  <p:slideViewPr>
    <p:cSldViewPr snapToGrid="0">
      <p:cViewPr varScale="1">
        <p:scale>
          <a:sx n="66" d="100"/>
          <a:sy n="66" d="100"/>
        </p:scale>
        <p:origin x="1253"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notesMaster" Target="notesMasters/notesMaster1.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87D77B-3339-46E2-A7F6-F77A656DF76F}"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7F8527-E101-49DC-AF51-1711EA95CA68}"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vi-VN" b="1" i="0" dirty="0">
                <a:solidFill>
                  <a:srgbClr val="0D0D0D"/>
                </a:solidFill>
                <a:effectLst/>
                <a:highlight>
                  <a:srgbClr val="FFFFFF"/>
                </a:highlight>
                <a:latin typeface="ui-sans-serif"/>
              </a:rPr>
              <a:t>Giải thích các mô hình:</a:t>
            </a:r>
            <a:endParaRPr lang="vi-VN" b="1" i="0" dirty="0">
              <a:solidFill>
                <a:srgbClr val="0D0D0D"/>
              </a:solidFill>
              <a:effectLst/>
              <a:highlight>
                <a:srgbClr val="FFFFFF"/>
              </a:highlight>
              <a:latin typeface="ui-sans-serif"/>
            </a:endParaRPr>
          </a:p>
          <a:p>
            <a:pPr algn="l">
              <a:buFont typeface="+mj-lt"/>
              <a:buAutoNum type="arabicPeriod"/>
            </a:pPr>
            <a:r>
              <a:rPr lang="vi-VN" b="1" i="0" dirty="0">
                <a:solidFill>
                  <a:srgbClr val="0D0D0D"/>
                </a:solidFill>
                <a:effectLst/>
                <a:highlight>
                  <a:srgbClr val="FFFFFF"/>
                </a:highlight>
                <a:latin typeface="ui-sans-serif"/>
              </a:rPr>
              <a:t>ByteNet:</a:t>
            </a:r>
            <a:r>
              <a:rPr lang="vi-VN" b="0" i="0" dirty="0">
                <a:solidFill>
                  <a:srgbClr val="0D0D0D"/>
                </a:solidFill>
                <a:effectLst/>
                <a:highlight>
                  <a:srgbClr val="FFFFFF"/>
                </a:highlight>
                <a:latin typeface="ui-sans-serif"/>
              </a:rPr>
              <a:t> Một mô hình dịch máy dựa trên mạng nơ-ron tích chập, áp dụng cho dịch từ Anh sang Đức.</a:t>
            </a:r>
            <a:endParaRPr lang="vi-VN" b="0" i="0" dirty="0">
              <a:solidFill>
                <a:srgbClr val="0D0D0D"/>
              </a:solidFill>
              <a:effectLst/>
              <a:highlight>
                <a:srgbClr val="FFFFFF"/>
              </a:highlight>
              <a:latin typeface="ui-sans-serif"/>
            </a:endParaRPr>
          </a:p>
          <a:p>
            <a:pPr algn="l">
              <a:buFont typeface="+mj-lt"/>
              <a:buAutoNum type="arabicPeriod"/>
            </a:pPr>
            <a:r>
              <a:rPr lang="vi-VN" b="1" i="0" dirty="0">
                <a:solidFill>
                  <a:srgbClr val="0D0D0D"/>
                </a:solidFill>
                <a:effectLst/>
                <a:highlight>
                  <a:srgbClr val="FFFFFF"/>
                </a:highlight>
                <a:latin typeface="ui-sans-serif"/>
              </a:rPr>
              <a:t>Deep-Att + PosUnk:</a:t>
            </a:r>
            <a:r>
              <a:rPr lang="vi-VN" b="0" i="0" dirty="0">
                <a:solidFill>
                  <a:srgbClr val="0D0D0D"/>
                </a:solidFill>
                <a:effectLst/>
                <a:highlight>
                  <a:srgbClr val="FFFFFF"/>
                </a:highlight>
                <a:latin typeface="ui-sans-serif"/>
              </a:rPr>
              <a:t> Mô hình sử dụng cơ chế attention sâu và kỹ thuật từ chưa xác định (PosUnk), áp dụng cho dịch từ Anh sang Pháp.</a:t>
            </a:r>
            <a:endParaRPr lang="vi-VN" b="0" i="0" dirty="0">
              <a:solidFill>
                <a:srgbClr val="0D0D0D"/>
              </a:solidFill>
              <a:effectLst/>
              <a:highlight>
                <a:srgbClr val="FFFFFF"/>
              </a:highlight>
              <a:latin typeface="ui-sans-serif"/>
            </a:endParaRPr>
          </a:p>
          <a:p>
            <a:pPr algn="l">
              <a:buFont typeface="+mj-lt"/>
              <a:buAutoNum type="arabicPeriod"/>
            </a:pPr>
            <a:r>
              <a:rPr lang="vi-VN" b="1" i="0" dirty="0">
                <a:solidFill>
                  <a:srgbClr val="0D0D0D"/>
                </a:solidFill>
                <a:effectLst/>
                <a:highlight>
                  <a:srgbClr val="FFFFFF"/>
                </a:highlight>
                <a:latin typeface="ui-sans-serif"/>
              </a:rPr>
              <a:t>GNMT + RL:</a:t>
            </a:r>
            <a:r>
              <a:rPr lang="vi-VN" b="0" i="0" dirty="0">
                <a:solidFill>
                  <a:srgbClr val="0D0D0D"/>
                </a:solidFill>
                <a:effectLst/>
                <a:highlight>
                  <a:srgbClr val="FFFFFF"/>
                </a:highlight>
                <a:latin typeface="ui-sans-serif"/>
              </a:rPr>
              <a:t> Mô hình Google Neural Machine Translation kết hợp với học tăng cường, áp dụng cho cả dịch từ Anh sang Đức và từ Anh sang Pháp.</a:t>
            </a:r>
            <a:endParaRPr lang="vi-VN" b="0" i="0" dirty="0">
              <a:solidFill>
                <a:srgbClr val="0D0D0D"/>
              </a:solidFill>
              <a:effectLst/>
              <a:highlight>
                <a:srgbClr val="FFFFFF"/>
              </a:highlight>
              <a:latin typeface="ui-sans-serif"/>
            </a:endParaRPr>
          </a:p>
          <a:p>
            <a:pPr algn="l">
              <a:buFont typeface="+mj-lt"/>
              <a:buAutoNum type="arabicPeriod"/>
            </a:pPr>
            <a:r>
              <a:rPr lang="vi-VN" b="1" i="0" dirty="0">
                <a:solidFill>
                  <a:srgbClr val="0D0D0D"/>
                </a:solidFill>
                <a:effectLst/>
                <a:highlight>
                  <a:srgbClr val="FFFFFF"/>
                </a:highlight>
                <a:latin typeface="ui-sans-serif"/>
              </a:rPr>
              <a:t>ConvS2S:</a:t>
            </a:r>
            <a:r>
              <a:rPr lang="vi-VN" b="0" i="0" dirty="0">
                <a:solidFill>
                  <a:srgbClr val="0D0D0D"/>
                </a:solidFill>
                <a:effectLst/>
                <a:highlight>
                  <a:srgbClr val="FFFFFF"/>
                </a:highlight>
                <a:latin typeface="ui-sans-serif"/>
              </a:rPr>
              <a:t> Mô hình sử dụng mạng tích chập để dịch chuỗi, áp dụng cho cả dịch từ Anh sang Đức và từ Anh sang Pháp.</a:t>
            </a:r>
            <a:endParaRPr lang="vi-VN" b="0" i="0" dirty="0">
              <a:solidFill>
                <a:srgbClr val="0D0D0D"/>
              </a:solidFill>
              <a:effectLst/>
              <a:highlight>
                <a:srgbClr val="FFFFFF"/>
              </a:highlight>
              <a:latin typeface="ui-sans-serif"/>
            </a:endParaRPr>
          </a:p>
          <a:p>
            <a:pPr algn="l">
              <a:buFont typeface="+mj-lt"/>
              <a:buAutoNum type="arabicPeriod"/>
            </a:pPr>
            <a:r>
              <a:rPr lang="vi-VN" b="1" i="0" dirty="0">
                <a:solidFill>
                  <a:srgbClr val="0D0D0D"/>
                </a:solidFill>
                <a:effectLst/>
                <a:highlight>
                  <a:srgbClr val="FFFFFF"/>
                </a:highlight>
                <a:latin typeface="ui-sans-serif"/>
              </a:rPr>
              <a:t>MoE:</a:t>
            </a:r>
            <a:r>
              <a:rPr lang="vi-VN" b="0" i="0" dirty="0">
                <a:solidFill>
                  <a:srgbClr val="0D0D0D"/>
                </a:solidFill>
                <a:effectLst/>
                <a:highlight>
                  <a:srgbClr val="FFFFFF"/>
                </a:highlight>
                <a:latin typeface="ui-sans-serif"/>
              </a:rPr>
              <a:t> Mô hình Mixture of Experts, một kiến trúc mạng lớn, áp dụng cho cả dịch từ Anh sang Đức và từ Anh sang Pháp.</a:t>
            </a:r>
            <a:endParaRPr lang="vi-VN" b="0" i="0" dirty="0">
              <a:solidFill>
                <a:srgbClr val="0D0D0D"/>
              </a:solidFill>
              <a:effectLst/>
              <a:highlight>
                <a:srgbClr val="FFFFFF"/>
              </a:highlight>
              <a:latin typeface="ui-sans-serif"/>
            </a:endParaRPr>
          </a:p>
          <a:p>
            <a:pPr algn="l">
              <a:buFont typeface="+mj-lt"/>
              <a:buAutoNum type="arabicPeriod"/>
            </a:pPr>
            <a:r>
              <a:rPr lang="vi-VN" b="1" i="0" dirty="0">
                <a:solidFill>
                  <a:srgbClr val="0D0D0D"/>
                </a:solidFill>
                <a:effectLst/>
                <a:highlight>
                  <a:srgbClr val="FFFFFF"/>
                </a:highlight>
                <a:latin typeface="ui-sans-serif"/>
              </a:rPr>
              <a:t>Transformer:</a:t>
            </a:r>
            <a:r>
              <a:rPr lang="vi-VN" b="0" i="0" dirty="0">
                <a:solidFill>
                  <a:srgbClr val="0D0D0D"/>
                </a:solidFill>
                <a:effectLst/>
                <a:highlight>
                  <a:srgbClr val="FFFFFF"/>
                </a:highlight>
                <a:latin typeface="ui-sans-serif"/>
              </a:rPr>
              <a:t> Mô hình dựa trên cơ chế attention hoàn toàn, không sử dụng các lớp hồi quy hay tích chập, đạt được điểm BLEU cao nhất trong cả hai tác vụ dịch Anh-Đức và Anh-Pháp.</a:t>
            </a:r>
            <a:endParaRPr lang="vi-VN" b="0" i="0" dirty="0">
              <a:solidFill>
                <a:srgbClr val="0D0D0D"/>
              </a:solidFill>
              <a:effectLst/>
              <a:highlight>
                <a:srgbClr val="FFFFFF"/>
              </a:highlight>
              <a:latin typeface="ui-sans-serif"/>
            </a:endParaRPr>
          </a:p>
          <a:p>
            <a:pPr algn="l"/>
            <a:r>
              <a:rPr lang="vi-VN" b="1" i="0" dirty="0">
                <a:solidFill>
                  <a:srgbClr val="0D0D0D"/>
                </a:solidFill>
                <a:effectLst/>
                <a:highlight>
                  <a:srgbClr val="FFFFFF"/>
                </a:highlight>
                <a:latin typeface="ui-sans-serif"/>
              </a:rPr>
              <a:t>So sánh</a:t>
            </a:r>
            <a:endParaRPr lang="vi-VN" b="1" i="0" dirty="0">
              <a:solidFill>
                <a:srgbClr val="0D0D0D"/>
              </a:solidFill>
              <a:effectLst/>
              <a:highlight>
                <a:srgbClr val="FFFFFF"/>
              </a:highlight>
              <a:latin typeface="ui-sans-serif"/>
            </a:endParaRPr>
          </a:p>
          <a:p>
            <a:pPr algn="l">
              <a:buFont typeface="Arial" panose="020B0604020202090204" pitchFamily="34" charset="0"/>
              <a:buChar char="•"/>
            </a:pPr>
            <a:r>
              <a:rPr lang="vi-VN" b="1" i="0" dirty="0">
                <a:solidFill>
                  <a:srgbClr val="0D0D0D"/>
                </a:solidFill>
                <a:effectLst/>
                <a:highlight>
                  <a:srgbClr val="FFFFFF"/>
                </a:highlight>
                <a:latin typeface="ui-sans-serif"/>
              </a:rPr>
              <a:t>Hiệu quả dịch:</a:t>
            </a:r>
            <a:r>
              <a:rPr lang="vi-VN" b="0" i="0" dirty="0">
                <a:solidFill>
                  <a:srgbClr val="0D0D0D"/>
                </a:solidFill>
                <a:effectLst/>
                <a:highlight>
                  <a:srgbClr val="FFFFFF"/>
                </a:highlight>
                <a:latin typeface="ui-sans-serif"/>
              </a:rPr>
              <a:t> Transformer đạt điểm BLEU cao hơn so với tất cả các mô hình trước đó trên cả hai tác vụ dịch Anh-Đức và Anh-Pháp.</a:t>
            </a:r>
            <a:endParaRPr lang="vi-VN" b="0" i="0" dirty="0">
              <a:solidFill>
                <a:srgbClr val="0D0D0D"/>
              </a:solidFill>
              <a:effectLst/>
              <a:highlight>
                <a:srgbClr val="FFFFFF"/>
              </a:highlight>
              <a:latin typeface="ui-sans-serif"/>
            </a:endParaRPr>
          </a:p>
          <a:p>
            <a:pPr algn="l">
              <a:buFont typeface="Arial" panose="020B0604020202090204" pitchFamily="34" charset="0"/>
              <a:buChar char="•"/>
            </a:pPr>
            <a:r>
              <a:rPr lang="vi-VN" b="1" i="0" dirty="0">
                <a:solidFill>
                  <a:srgbClr val="0D0D0D"/>
                </a:solidFill>
                <a:effectLst/>
                <a:highlight>
                  <a:srgbClr val="FFFFFF"/>
                </a:highlight>
                <a:latin typeface="ui-sans-serif"/>
              </a:rPr>
              <a:t>Chi phí huấn luyện:</a:t>
            </a:r>
            <a:r>
              <a:rPr lang="vi-VN" b="0" i="0" dirty="0">
                <a:solidFill>
                  <a:srgbClr val="0D0D0D"/>
                </a:solidFill>
                <a:effectLst/>
                <a:highlight>
                  <a:srgbClr val="FFFFFF"/>
                </a:highlight>
                <a:latin typeface="ui-sans-serif"/>
              </a:rPr>
              <a:t> Transformer yêu cầu ít tài nguyên tính toán hơn so với các mô hình cạnh tranh, đặc biệt là các mô hình ensemble.</a:t>
            </a:r>
            <a:endParaRPr lang="vi-VN" b="0" i="0" dirty="0">
              <a:solidFill>
                <a:srgbClr val="0D0D0D"/>
              </a:solidFill>
              <a:effectLst/>
              <a:highlight>
                <a:srgbClr val="FFFFFF"/>
              </a:highlight>
              <a:latin typeface="ui-sans-serif"/>
            </a:endParaRPr>
          </a:p>
          <a:p>
            <a:endParaRPr lang="en-US" dirty="0"/>
          </a:p>
        </p:txBody>
      </p:sp>
      <p:sp>
        <p:nvSpPr>
          <p:cNvPr id="4" name="Slide Number Placeholder 3"/>
          <p:cNvSpPr>
            <a:spLocks noGrp="1"/>
          </p:cNvSpPr>
          <p:nvPr>
            <p:ph type="sldNum" sz="quarter" idx="5"/>
          </p:nvPr>
        </p:nvSpPr>
        <p:spPr/>
        <p:txBody>
          <a:bodyPr/>
          <a:lstStyle/>
          <a:p>
            <a:fld id="{467F8527-E101-49DC-AF51-1711EA95CA68}"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vi-VN" b="1" i="0" dirty="0">
                <a:solidFill>
                  <a:srgbClr val="0D0D0D"/>
                </a:solidFill>
                <a:effectLst/>
                <a:highlight>
                  <a:srgbClr val="FFFFFF"/>
                </a:highlight>
                <a:latin typeface="ui-sans-serif"/>
              </a:rPr>
              <a:t>Lợi ích của Transformer:</a:t>
            </a:r>
            <a:endParaRPr lang="vi-VN" b="0" i="0" dirty="0">
              <a:solidFill>
                <a:srgbClr val="0D0D0D"/>
              </a:solidFill>
              <a:effectLst/>
              <a:highlight>
                <a:srgbClr val="FFFFFF"/>
              </a:highlight>
              <a:latin typeface="ui-sans-serif"/>
            </a:endParaRPr>
          </a:p>
          <a:p>
            <a:pPr algn="l">
              <a:buFont typeface="+mj-lt"/>
              <a:buAutoNum type="arabicPeriod"/>
            </a:pPr>
            <a:r>
              <a:rPr lang="vi-VN" b="1" i="0" dirty="0">
                <a:solidFill>
                  <a:srgbClr val="0D0D0D"/>
                </a:solidFill>
                <a:effectLst/>
                <a:highlight>
                  <a:srgbClr val="FFFFFF"/>
                </a:highlight>
                <a:latin typeface="ui-sans-serif"/>
              </a:rPr>
              <a:t>Khả năng học tương quan dài hạn:</a:t>
            </a:r>
            <a:r>
              <a:rPr lang="vi-VN" b="0" i="0" dirty="0">
                <a:solidFill>
                  <a:srgbClr val="0D0D0D"/>
                </a:solidFill>
                <a:effectLst/>
                <a:highlight>
                  <a:srgbClr val="FFFFFF"/>
                </a:highlight>
                <a:latin typeface="ui-sans-serif"/>
              </a:rPr>
              <a:t> Transformer có khả năng xử lý thông tin dài hạn tốt hơn so với các mô hình truyền thống nhờ vào cơ chế tự chú ý và cơ chế truyền ngược dài.</a:t>
            </a:r>
            <a:endParaRPr lang="vi-VN" b="0" i="0" dirty="0">
              <a:solidFill>
                <a:srgbClr val="0D0D0D"/>
              </a:solidFill>
              <a:effectLst/>
              <a:highlight>
                <a:srgbClr val="FFFFFF"/>
              </a:highlight>
              <a:latin typeface="ui-sans-serif"/>
            </a:endParaRPr>
          </a:p>
          <a:p>
            <a:pPr algn="l">
              <a:buFont typeface="+mj-lt"/>
              <a:buAutoNum type="arabicPeriod"/>
            </a:pPr>
            <a:r>
              <a:rPr lang="vi-VN" b="1" i="0" dirty="0">
                <a:solidFill>
                  <a:srgbClr val="0D0D0D"/>
                </a:solidFill>
                <a:effectLst/>
                <a:highlight>
                  <a:srgbClr val="FFFFFF"/>
                </a:highlight>
                <a:latin typeface="ui-sans-serif"/>
              </a:rPr>
              <a:t>Hiệu suất cao:</a:t>
            </a:r>
            <a:r>
              <a:rPr lang="vi-VN" b="0" i="0" dirty="0">
                <a:solidFill>
                  <a:srgbClr val="0D0D0D"/>
                </a:solidFill>
                <a:effectLst/>
                <a:highlight>
                  <a:srgbClr val="FFFFFF"/>
                </a:highlight>
                <a:latin typeface="ui-sans-serif"/>
              </a:rPr>
              <a:t> Transformer thường có hiệu suất tốt trong việc xử lý ngôn ngữ tự nhiên và các tác vụ liên quan, như dịch máy, phát sinh văn bản, và gợi ý văn bản.</a:t>
            </a:r>
            <a:endParaRPr lang="vi-VN" b="0" i="0" dirty="0">
              <a:solidFill>
                <a:srgbClr val="0D0D0D"/>
              </a:solidFill>
              <a:effectLst/>
              <a:highlight>
                <a:srgbClr val="FFFFFF"/>
              </a:highlight>
              <a:latin typeface="ui-sans-serif"/>
            </a:endParaRPr>
          </a:p>
          <a:p>
            <a:pPr algn="l">
              <a:buFont typeface="+mj-lt"/>
              <a:buAutoNum type="arabicPeriod"/>
            </a:pPr>
            <a:r>
              <a:rPr lang="vi-VN" b="1" i="0" dirty="0">
                <a:solidFill>
                  <a:srgbClr val="0D0D0D"/>
                </a:solidFill>
                <a:effectLst/>
                <a:highlight>
                  <a:srgbClr val="FFFFFF"/>
                </a:highlight>
                <a:latin typeface="ui-sans-serif"/>
              </a:rPr>
              <a:t>Khả năng song ngữ:</a:t>
            </a:r>
            <a:r>
              <a:rPr lang="vi-VN" b="0" i="0" dirty="0">
                <a:solidFill>
                  <a:srgbClr val="0D0D0D"/>
                </a:solidFill>
                <a:effectLst/>
                <a:highlight>
                  <a:srgbClr val="FFFFFF"/>
                </a:highlight>
                <a:latin typeface="ui-sans-serif"/>
              </a:rPr>
              <a:t> Mặc dù được phát triển ban đầu cho xử lý ngôn ngữ tự nhiên, Transformer đã được mở rộng để áp dụng cho các nhiệm vụ khác như xử lý hình ảnh và âm nhạc.</a:t>
            </a:r>
            <a:endParaRPr lang="vi-VN" b="0" i="0" dirty="0">
              <a:solidFill>
                <a:srgbClr val="0D0D0D"/>
              </a:solidFill>
              <a:effectLst/>
              <a:highlight>
                <a:srgbClr val="FFFFFF"/>
              </a:highlight>
              <a:latin typeface="ui-sans-serif"/>
            </a:endParaRPr>
          </a:p>
          <a:p>
            <a:pPr algn="l">
              <a:buFont typeface="+mj-lt"/>
              <a:buAutoNum type="arabicPeriod"/>
            </a:pPr>
            <a:r>
              <a:rPr lang="vi-VN" b="1" i="0" dirty="0">
                <a:solidFill>
                  <a:srgbClr val="0D0D0D"/>
                </a:solidFill>
                <a:effectLst/>
                <a:highlight>
                  <a:srgbClr val="FFFFFF"/>
                </a:highlight>
                <a:latin typeface="ui-sans-serif"/>
              </a:rPr>
              <a:t>Paralellizable:</a:t>
            </a:r>
            <a:r>
              <a:rPr lang="vi-VN" b="0" i="0" dirty="0">
                <a:solidFill>
                  <a:srgbClr val="0D0D0D"/>
                </a:solidFill>
                <a:effectLst/>
                <a:highlight>
                  <a:srgbClr val="FFFFFF"/>
                </a:highlight>
                <a:latin typeface="ui-sans-serif"/>
              </a:rPr>
              <a:t> Cấu trúc của Transformer cho phép việc tính toán các phần của mạng nơ-ron có thể được thực hiện song song, làm tăng hiệu suất tính toán.</a:t>
            </a:r>
            <a:endParaRPr lang="vi-VN" b="0" i="0" dirty="0">
              <a:solidFill>
                <a:srgbClr val="0D0D0D"/>
              </a:solidFill>
              <a:effectLst/>
              <a:highlight>
                <a:srgbClr val="FFFFFF"/>
              </a:highlight>
              <a:latin typeface="ui-sans-serif"/>
            </a:endParaRPr>
          </a:p>
          <a:p>
            <a:pPr algn="l"/>
            <a:r>
              <a:rPr lang="vi-VN" b="1" i="0" dirty="0">
                <a:solidFill>
                  <a:srgbClr val="0D0D0D"/>
                </a:solidFill>
                <a:effectLst/>
                <a:highlight>
                  <a:srgbClr val="FFFFFF"/>
                </a:highlight>
                <a:latin typeface="ui-sans-serif"/>
              </a:rPr>
              <a:t>Hạn chế của Transformer:</a:t>
            </a:r>
            <a:endParaRPr lang="vi-VN" b="0" i="0" dirty="0">
              <a:solidFill>
                <a:srgbClr val="0D0D0D"/>
              </a:solidFill>
              <a:effectLst/>
              <a:highlight>
                <a:srgbClr val="FFFFFF"/>
              </a:highlight>
              <a:latin typeface="ui-sans-serif"/>
            </a:endParaRPr>
          </a:p>
          <a:p>
            <a:pPr algn="l">
              <a:buFont typeface="+mj-lt"/>
              <a:buAutoNum type="arabicPeriod"/>
            </a:pPr>
            <a:r>
              <a:rPr lang="vi-VN" b="1" i="0" dirty="0">
                <a:solidFill>
                  <a:srgbClr val="0D0D0D"/>
                </a:solidFill>
                <a:effectLst/>
                <a:highlight>
                  <a:srgbClr val="FFFFFF"/>
                </a:highlight>
                <a:latin typeface="ui-sans-serif"/>
              </a:rPr>
              <a:t>Đòi hỏi tài nguyên tính toán lớn:</a:t>
            </a:r>
            <a:r>
              <a:rPr lang="vi-VN" b="0" i="0" dirty="0">
                <a:solidFill>
                  <a:srgbClr val="0D0D0D"/>
                </a:solidFill>
                <a:effectLst/>
                <a:highlight>
                  <a:srgbClr val="FFFFFF"/>
                </a:highlight>
                <a:latin typeface="ui-sans-serif"/>
              </a:rPr>
              <a:t> Mặc dù hiệu suất cao, việc huấn luyện và triển khai Transformer yêu cầu các nguồn tài nguyên tính toán lớn, đặc biệt là với các mô hình lớn.</a:t>
            </a:r>
            <a:endParaRPr lang="vi-VN" b="0" i="0" dirty="0">
              <a:solidFill>
                <a:srgbClr val="0D0D0D"/>
              </a:solidFill>
              <a:effectLst/>
              <a:highlight>
                <a:srgbClr val="FFFFFF"/>
              </a:highlight>
              <a:latin typeface="ui-sans-serif"/>
            </a:endParaRPr>
          </a:p>
          <a:p>
            <a:pPr algn="l">
              <a:buFont typeface="+mj-lt"/>
              <a:buAutoNum type="arabicPeriod"/>
            </a:pPr>
            <a:r>
              <a:rPr lang="vi-VN" b="1" i="0" dirty="0">
                <a:solidFill>
                  <a:srgbClr val="0D0D0D"/>
                </a:solidFill>
                <a:effectLst/>
                <a:highlight>
                  <a:srgbClr val="FFFFFF"/>
                </a:highlight>
                <a:latin typeface="ui-sans-serif"/>
              </a:rPr>
              <a:t>Độ phức tạp:</a:t>
            </a:r>
            <a:r>
              <a:rPr lang="vi-VN" b="0" i="0" dirty="0">
                <a:solidFill>
                  <a:srgbClr val="0D0D0D"/>
                </a:solidFill>
                <a:effectLst/>
                <a:highlight>
                  <a:srgbClr val="FFFFFF"/>
                </a:highlight>
                <a:latin typeface="ui-sans-serif"/>
              </a:rPr>
              <a:t> Cấu trúc phức tạp của Transformer có thể làm cho việc hiểu và triển khai mô hình trở nên khó khăn đối với những người mới bắt đầu.</a:t>
            </a:r>
            <a:endParaRPr lang="vi-VN" b="0" i="0" dirty="0">
              <a:solidFill>
                <a:srgbClr val="0D0D0D"/>
              </a:solidFill>
              <a:effectLst/>
              <a:highlight>
                <a:srgbClr val="FFFFFF"/>
              </a:highlight>
              <a:latin typeface="ui-sans-serif"/>
            </a:endParaRPr>
          </a:p>
          <a:p>
            <a:pPr algn="l">
              <a:buFont typeface="+mj-lt"/>
              <a:buAutoNum type="arabicPeriod"/>
            </a:pPr>
            <a:r>
              <a:rPr lang="vi-VN" b="1" i="0" dirty="0">
                <a:solidFill>
                  <a:srgbClr val="0D0D0D"/>
                </a:solidFill>
                <a:effectLst/>
                <a:highlight>
                  <a:srgbClr val="FFFFFF"/>
                </a:highlight>
                <a:latin typeface="ui-sans-serif"/>
              </a:rPr>
              <a:t>Dễ bị overfitting:</a:t>
            </a:r>
            <a:r>
              <a:rPr lang="vi-VN" b="0" i="0" dirty="0">
                <a:solidFill>
                  <a:srgbClr val="0D0D0D"/>
                </a:solidFill>
                <a:effectLst/>
                <a:highlight>
                  <a:srgbClr val="FFFFFF"/>
                </a:highlight>
                <a:latin typeface="ui-sans-serif"/>
              </a:rPr>
              <a:t> Các mô hình Transformer có thể dễ dàng bị overfitting khi được huấn luyện trên tập dữ liệu nhỏ hoặc không cân đối.</a:t>
            </a:r>
            <a:endParaRPr lang="vi-VN" b="0" i="0" dirty="0">
              <a:solidFill>
                <a:srgbClr val="0D0D0D"/>
              </a:solidFill>
              <a:effectLst/>
              <a:highlight>
                <a:srgbClr val="FFFFFF"/>
              </a:highlight>
              <a:latin typeface="ui-sans-serif"/>
            </a:endParaRPr>
          </a:p>
          <a:p>
            <a:pPr algn="l">
              <a:buFont typeface="+mj-lt"/>
              <a:buAutoNum type="arabicPeriod"/>
            </a:pPr>
            <a:r>
              <a:rPr lang="vi-VN" b="1" i="0" dirty="0">
                <a:solidFill>
                  <a:srgbClr val="0D0D0D"/>
                </a:solidFill>
                <a:effectLst/>
                <a:highlight>
                  <a:srgbClr val="FFFFFF"/>
                </a:highlight>
                <a:latin typeface="ui-sans-serif"/>
              </a:rPr>
              <a:t>Khó khăn trong việc giải thích:</a:t>
            </a:r>
            <a:r>
              <a:rPr lang="vi-VN" b="0" i="0" dirty="0">
                <a:solidFill>
                  <a:srgbClr val="0D0D0D"/>
                </a:solidFill>
                <a:effectLst/>
                <a:highlight>
                  <a:srgbClr val="FFFFFF"/>
                </a:highlight>
                <a:latin typeface="ui-sans-serif"/>
              </a:rPr>
              <a:t> Mặc dù hiệu suất cao, Transformer thường gặp khó khăn trong việc giải thích quyết định của mình, làm cho việc hiểu cách mô hình hoạt động trở nên khó khăn.</a:t>
            </a:r>
            <a:endParaRPr lang="vi-VN" b="0" i="0" dirty="0">
              <a:solidFill>
                <a:srgbClr val="0D0D0D"/>
              </a:solidFill>
              <a:effectLst/>
              <a:highlight>
                <a:srgbClr val="FFFFFF"/>
              </a:highlight>
              <a:latin typeface="ui-sans-serif"/>
            </a:endParaRPr>
          </a:p>
          <a:p>
            <a:endParaRPr lang="en-US" dirty="0"/>
          </a:p>
        </p:txBody>
      </p:sp>
      <p:sp>
        <p:nvSpPr>
          <p:cNvPr id="4" name="Slide Number Placeholder 3"/>
          <p:cNvSpPr>
            <a:spLocks noGrp="1"/>
          </p:cNvSpPr>
          <p:nvPr>
            <p:ph type="sldNum" sz="quarter" idx="5"/>
          </p:nvPr>
        </p:nvSpPr>
        <p:spPr/>
        <p:txBody>
          <a:bodyPr/>
          <a:lstStyle/>
          <a:p>
            <a:fld id="{467F8527-E101-49DC-AF51-1711EA95CA68}"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C944E1D5-9E5A-4C01-9136-05C78765746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D6A1C1-99AF-4131-B133-315FDD2B84F7}"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C944E1D5-9E5A-4C01-9136-05C78765746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D6A1C1-99AF-4131-B133-315FDD2B84F7}"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C944E1D5-9E5A-4C01-9136-05C78765746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D6A1C1-99AF-4131-B133-315FDD2B84F7}"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C944E1D5-9E5A-4C01-9136-05C78765746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D6A1C1-99AF-4131-B133-315FDD2B84F7}"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C944E1D5-9E5A-4C01-9136-05C78765746C}"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D6A1C1-99AF-4131-B133-315FDD2B84F7}"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C944E1D5-9E5A-4C01-9136-05C78765746C}"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D6A1C1-99AF-4131-B133-315FDD2B84F7}"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C944E1D5-9E5A-4C01-9136-05C78765746C}"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D6A1C1-99AF-4131-B133-315FDD2B84F7}"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C944E1D5-9E5A-4C01-9136-05C78765746C}"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D6A1C1-99AF-4131-B133-315FDD2B84F7}"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44E1D5-9E5A-4C01-9136-05C78765746C}"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D6A1C1-99AF-4131-B133-315FDD2B84F7}"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C944E1D5-9E5A-4C01-9136-05C78765746C}"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D6A1C1-99AF-4131-B133-315FDD2B84F7}"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C944E1D5-9E5A-4C01-9136-05C78765746C}"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D6A1C1-99AF-4131-B133-315FDD2B84F7}"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944E1D5-9E5A-4C01-9136-05C78765746C}"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9D6A1C1-99AF-4131-B133-315FDD2B84F7}"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b="1" kern="0" dirty="0">
                <a:solidFill>
                  <a:srgbClr val="0D0D0D"/>
                </a:solidFill>
                <a:effectLst/>
                <a:ea typeface="Times New Roman" panose="02020503050405090304" pitchFamily="18" charset="0"/>
              </a:rPr>
              <a:t>Attention Is All You Need</a:t>
            </a:r>
            <a:endParaRPr lang="en-US" sz="11500" dirty="0"/>
          </a:p>
        </p:txBody>
      </p:sp>
      <p:sp>
        <p:nvSpPr>
          <p:cNvPr id="3" name="Subtitle 2"/>
          <p:cNvSpPr>
            <a:spLocks noGrp="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Lợi ích của Self-Attention</a:t>
            </a:r>
            <a:endParaRPr lang="en-US"/>
          </a:p>
        </p:txBody>
      </p:sp>
      <p:sp>
        <p:nvSpPr>
          <p:cNvPr id="3" name="Content Placeholder 2"/>
          <p:cNvSpPr>
            <a:spLocks noGrp="1"/>
          </p:cNvSpPr>
          <p:nvPr>
            <p:ph idx="1"/>
          </p:nvPr>
        </p:nvSpPr>
        <p:spPr>
          <a:xfrm>
            <a:off x="838200" y="1607185"/>
            <a:ext cx="10515600" cy="4570095"/>
          </a:xfrm>
        </p:spPr>
        <p:txBody>
          <a:bodyPr>
            <a:normAutofit fontScale="60000"/>
          </a:bodyPr>
          <a:p>
            <a:pPr>
              <a:buFont typeface="+mj-lt"/>
              <a:buAutoNum type="arabicPeriod"/>
            </a:pPr>
            <a:r>
              <a:rPr lang="en-US" b="1"/>
              <a:t>Khả năng học các phụ thuộc dài hạn:</a:t>
            </a:r>
            <a:endParaRPr lang="en-US"/>
          </a:p>
          <a:p>
            <a:pPr lvl="1"/>
            <a:r>
              <a:rPr lang="en-US"/>
              <a:t>Self-Attention cho phép mỗi từ trong chuỗi đầu vào xem xét toàn bộ các từ khác trong chuỗi, giúp mô hình học được các phụ thuộc dài hạn và ngữ cảnh toàn diện hơn.</a:t>
            </a:r>
            <a:endParaRPr lang="en-US"/>
          </a:p>
          <a:p>
            <a:pPr lvl="1"/>
            <a:r>
              <a:rPr lang="en-US"/>
              <a:t>Điều này đặc biệt hữu ích trong các bài toán xử lý ngôn ngữ tự nhiên, nơi mà các từ ở xa nhau trong câu có thể có mối quan hệ chặt chẽ.</a:t>
            </a:r>
            <a:endParaRPr lang="en-US"/>
          </a:p>
          <a:p>
            <a:pPr>
              <a:buFont typeface="+mj-lt"/>
              <a:buAutoNum type="arabicPeriod"/>
            </a:pPr>
            <a:r>
              <a:rPr lang="en-US" b="1"/>
              <a:t>Tăng cường khả năng song song hóa:</a:t>
            </a:r>
            <a:endParaRPr lang="en-US"/>
          </a:p>
          <a:p>
            <a:pPr lvl="1"/>
            <a:r>
              <a:rPr lang="en-US"/>
              <a:t>Khác với các mô hình hồi quy, Self-Attention cho phép tính toán song song, xử lý toàn bộ chuỗi đầu vào cùng một lúc.</a:t>
            </a:r>
            <a:endParaRPr lang="en-US"/>
          </a:p>
          <a:p>
            <a:pPr lvl="1"/>
            <a:r>
              <a:rPr lang="en-US"/>
              <a:t>Điều này giúp tăng tốc độ huấn luyện và tận dụng tối đa tài nguyên phần cứng hiện đại.</a:t>
            </a:r>
            <a:endParaRPr lang="en-US"/>
          </a:p>
          <a:p>
            <a:pPr marL="0" indent="0">
              <a:buFont typeface="+mj-lt"/>
              <a:buNone/>
            </a:pPr>
            <a:r>
              <a:rPr lang="en-US" b="1"/>
              <a:t>3. Tính toán hiệu quả:</a:t>
            </a:r>
            <a:endParaRPr lang="en-US"/>
          </a:p>
          <a:p>
            <a:pPr lvl="1"/>
            <a:r>
              <a:rPr lang="en-US"/>
              <a:t>Độ phức tạp tính toán của Self-Attention là O(n^2), thấp hơn so với các mô hình hồi quy có độ phức tạp là O(n).</a:t>
            </a:r>
            <a:endParaRPr lang="en-US"/>
          </a:p>
          <a:p>
            <a:pPr lvl="1"/>
            <a:r>
              <a:rPr lang="en-US"/>
              <a:t>Self-Attention giúp tiết kiệm tài nguyên và cải thiện hiệu suất tính toán.</a:t>
            </a:r>
            <a:endParaRPr lang="en-US"/>
          </a:p>
          <a:p>
            <a:pPr marL="0" indent="0">
              <a:buNone/>
            </a:pPr>
            <a:r>
              <a:rPr lang="en-US" b="1"/>
              <a:t>4. Mô hình linh hoạt:</a:t>
            </a:r>
            <a:endParaRPr lang="en-US"/>
          </a:p>
          <a:p>
            <a:pPr lvl="1"/>
            <a:r>
              <a:rPr lang="en-US"/>
              <a:t>Self-Attention không bị giới hạn bởi độ dài chuỗi, cho phép xử lý các chuỗi có độ dài biến đổi một cách hiệu quả.</a:t>
            </a:r>
            <a:endParaRPr lang="en-US"/>
          </a:p>
          <a:p>
            <a:pPr lvl="1"/>
            <a:r>
              <a:rPr lang="en-US"/>
              <a:t>Điều này làm cho mô hình trở nên linh hoạt hơn trong việc áp dụng vào các bài toán thực tế với dữ liệu đầu vào đa dạng.</a:t>
            </a: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Phương</a:t>
            </a:r>
            <a:r>
              <a:rPr lang="en-US" dirty="0"/>
              <a:t> </a:t>
            </a:r>
            <a:r>
              <a:rPr lang="en-US" dirty="0" err="1"/>
              <a:t>pháp</a:t>
            </a:r>
            <a:r>
              <a:rPr lang="en-US" dirty="0"/>
              <a:t> </a:t>
            </a:r>
            <a:r>
              <a:rPr lang="en-US" dirty="0" err="1"/>
              <a:t>thử</a:t>
            </a:r>
            <a:r>
              <a:rPr lang="en-US" dirty="0"/>
              <a:t> </a:t>
            </a:r>
            <a:r>
              <a:rPr lang="en-US" dirty="0" err="1"/>
              <a:t>nghiệm</a:t>
            </a:r>
            <a:endParaRPr lang="en-US" dirty="0"/>
          </a:p>
        </p:txBody>
      </p:sp>
      <p:sp>
        <p:nvSpPr>
          <p:cNvPr id="3" name="Content Placeholder 2"/>
          <p:cNvSpPr>
            <a:spLocks noGrp="1"/>
          </p:cNvSpPr>
          <p:nvPr>
            <p:ph idx="1"/>
          </p:nvPr>
        </p:nvSpPr>
        <p:spPr/>
        <p:txBody>
          <a:bodyPr>
            <a:normAutofit/>
          </a:bodyPr>
          <a:lstStyle/>
          <a:p>
            <a:pPr marL="342900" marR="0" lvl="1" indent="-342900">
              <a:lnSpc>
                <a:spcPct val="107000"/>
              </a:lnSpc>
              <a:spcBef>
                <a:spcPts val="600"/>
              </a:spcBef>
              <a:spcAft>
                <a:spcPts val="600"/>
              </a:spcAft>
              <a:buSzPts val="1000"/>
              <a:buFont typeface="Wingdings" panose="05000000000000000000" pitchFamily="2" charset="2"/>
              <a:buChar char="§"/>
            </a:pPr>
            <a:r>
              <a:rPr lang="en-US" b="1" kern="0" dirty="0" err="1">
                <a:solidFill>
                  <a:srgbClr val="0D0D0D"/>
                </a:solidFill>
                <a:effectLst/>
                <a:highlight>
                  <a:srgbClr val="FFFFFF"/>
                </a:highlight>
                <a:ea typeface="Times New Roman" panose="02020503050405090304" pitchFamily="18" charset="0"/>
                <a:cs typeface="Times New Roman" panose="02020503050405090304" pitchFamily="18" charset="0"/>
              </a:rPr>
              <a:t>Dữ</a:t>
            </a:r>
            <a:r>
              <a:rPr lang="en-US" b="1" kern="0" dirty="0">
                <a:solidFill>
                  <a:srgbClr val="0D0D0D"/>
                </a:solidFill>
                <a:effectLst/>
                <a:highlight>
                  <a:srgbClr val="FFFFFF"/>
                </a:highlight>
                <a:ea typeface="Times New Roman" panose="02020503050405090304" pitchFamily="18" charset="0"/>
                <a:cs typeface="Times New Roman" panose="02020503050405090304" pitchFamily="18" charset="0"/>
              </a:rPr>
              <a:t> </a:t>
            </a:r>
            <a:r>
              <a:rPr lang="en-US" b="1" kern="0" dirty="0" err="1">
                <a:solidFill>
                  <a:srgbClr val="0D0D0D"/>
                </a:solidFill>
                <a:effectLst/>
                <a:highlight>
                  <a:srgbClr val="FFFFFF"/>
                </a:highlight>
                <a:ea typeface="Times New Roman" panose="02020503050405090304" pitchFamily="18" charset="0"/>
                <a:cs typeface="Times New Roman" panose="02020503050405090304" pitchFamily="18" charset="0"/>
              </a:rPr>
              <a:t>liệu</a:t>
            </a:r>
            <a:r>
              <a:rPr lang="en-US" b="1" kern="0" dirty="0">
                <a:solidFill>
                  <a:srgbClr val="0D0D0D"/>
                </a:solidFill>
                <a:effectLst/>
                <a:highlight>
                  <a:srgbClr val="FFFFFF"/>
                </a:highlight>
                <a:ea typeface="Times New Roman" panose="02020503050405090304" pitchFamily="18" charset="0"/>
                <a:cs typeface="Times New Roman" panose="02020503050405090304" pitchFamily="18" charset="0"/>
              </a:rPr>
              <a:t>:</a:t>
            </a:r>
            <a:r>
              <a:rPr lang="en-US" kern="0" dirty="0">
                <a:solidFill>
                  <a:srgbClr val="0D0D0D"/>
                </a:solidFill>
                <a:effectLst/>
                <a:highlight>
                  <a:srgbClr val="FFFFFF"/>
                </a:highlight>
                <a:ea typeface="Times New Roman" panose="02020503050405090304" pitchFamily="18" charset="0"/>
                <a:cs typeface="Times New Roman" panose="02020503050405090304" pitchFamily="18" charset="0"/>
              </a:rPr>
              <a:t> </a:t>
            </a:r>
            <a:r>
              <a:rPr lang="en-US" kern="0" dirty="0" err="1">
                <a:solidFill>
                  <a:srgbClr val="0D0D0D"/>
                </a:solidFill>
                <a:effectLst/>
                <a:highlight>
                  <a:srgbClr val="FFFFFF"/>
                </a:highlight>
                <a:ea typeface="Times New Roman" panose="02020503050405090304" pitchFamily="18" charset="0"/>
                <a:cs typeface="Times New Roman" panose="02020503050405090304" pitchFamily="18" charset="0"/>
              </a:rPr>
              <a:t>Sử</a:t>
            </a:r>
            <a:r>
              <a:rPr lang="en-US" kern="0" dirty="0">
                <a:solidFill>
                  <a:srgbClr val="0D0D0D"/>
                </a:solidFill>
                <a:effectLst/>
                <a:highlight>
                  <a:srgbClr val="FFFFFF"/>
                </a:highlight>
                <a:ea typeface="Times New Roman" panose="02020503050405090304" pitchFamily="18" charset="0"/>
                <a:cs typeface="Times New Roman" panose="02020503050405090304" pitchFamily="18" charset="0"/>
              </a:rPr>
              <a:t> </a:t>
            </a:r>
            <a:r>
              <a:rPr lang="en-US" kern="0" dirty="0" err="1">
                <a:solidFill>
                  <a:srgbClr val="0D0D0D"/>
                </a:solidFill>
                <a:effectLst/>
                <a:highlight>
                  <a:srgbClr val="FFFFFF"/>
                </a:highlight>
                <a:ea typeface="Times New Roman" panose="02020503050405090304" pitchFamily="18" charset="0"/>
                <a:cs typeface="Times New Roman" panose="02020503050405090304" pitchFamily="18" charset="0"/>
              </a:rPr>
              <a:t>dụng</a:t>
            </a:r>
            <a:r>
              <a:rPr lang="en-US" kern="0" dirty="0">
                <a:solidFill>
                  <a:srgbClr val="0D0D0D"/>
                </a:solidFill>
                <a:effectLst/>
                <a:highlight>
                  <a:srgbClr val="FFFFFF"/>
                </a:highlight>
                <a:ea typeface="Times New Roman" panose="02020503050405090304" pitchFamily="18" charset="0"/>
                <a:cs typeface="Times New Roman" panose="02020503050405090304" pitchFamily="18" charset="0"/>
              </a:rPr>
              <a:t> </a:t>
            </a:r>
            <a:r>
              <a:rPr lang="en-US" kern="0" dirty="0" err="1">
                <a:solidFill>
                  <a:srgbClr val="0D0D0D"/>
                </a:solidFill>
                <a:effectLst/>
                <a:highlight>
                  <a:srgbClr val="FFFFFF"/>
                </a:highlight>
                <a:ea typeface="Times New Roman" panose="02020503050405090304" pitchFamily="18" charset="0"/>
                <a:cs typeface="Times New Roman" panose="02020503050405090304" pitchFamily="18" charset="0"/>
              </a:rPr>
              <a:t>bộ</a:t>
            </a:r>
            <a:r>
              <a:rPr lang="en-US" kern="0" dirty="0">
                <a:solidFill>
                  <a:srgbClr val="0D0D0D"/>
                </a:solidFill>
                <a:effectLst/>
                <a:highlight>
                  <a:srgbClr val="FFFFFF"/>
                </a:highlight>
                <a:ea typeface="Times New Roman" panose="02020503050405090304" pitchFamily="18" charset="0"/>
                <a:cs typeface="Times New Roman" panose="02020503050405090304" pitchFamily="18" charset="0"/>
              </a:rPr>
              <a:t> </a:t>
            </a:r>
            <a:r>
              <a:rPr lang="en-US" kern="0" dirty="0" err="1">
                <a:solidFill>
                  <a:srgbClr val="0D0D0D"/>
                </a:solidFill>
                <a:effectLst/>
                <a:highlight>
                  <a:srgbClr val="FFFFFF"/>
                </a:highlight>
                <a:ea typeface="Times New Roman" panose="02020503050405090304" pitchFamily="18" charset="0"/>
                <a:cs typeface="Times New Roman" panose="02020503050405090304" pitchFamily="18" charset="0"/>
              </a:rPr>
              <a:t>dữ</a:t>
            </a:r>
            <a:r>
              <a:rPr lang="en-US" kern="0" dirty="0">
                <a:solidFill>
                  <a:srgbClr val="0D0D0D"/>
                </a:solidFill>
                <a:effectLst/>
                <a:highlight>
                  <a:srgbClr val="FFFFFF"/>
                </a:highlight>
                <a:ea typeface="Times New Roman" panose="02020503050405090304" pitchFamily="18" charset="0"/>
                <a:cs typeface="Times New Roman" panose="02020503050405090304" pitchFamily="18" charset="0"/>
              </a:rPr>
              <a:t> </a:t>
            </a:r>
            <a:r>
              <a:rPr lang="en-US" kern="0" dirty="0" err="1">
                <a:solidFill>
                  <a:srgbClr val="0D0D0D"/>
                </a:solidFill>
                <a:effectLst/>
                <a:highlight>
                  <a:srgbClr val="FFFFFF"/>
                </a:highlight>
                <a:ea typeface="Times New Roman" panose="02020503050405090304" pitchFamily="18" charset="0"/>
                <a:cs typeface="Times New Roman" panose="02020503050405090304" pitchFamily="18" charset="0"/>
              </a:rPr>
              <a:t>liệu</a:t>
            </a:r>
            <a:r>
              <a:rPr lang="en-US" kern="0" dirty="0">
                <a:solidFill>
                  <a:srgbClr val="0D0D0D"/>
                </a:solidFill>
                <a:effectLst/>
                <a:highlight>
                  <a:srgbClr val="FFFFFF"/>
                </a:highlight>
                <a:ea typeface="Times New Roman" panose="02020503050405090304" pitchFamily="18" charset="0"/>
                <a:cs typeface="Times New Roman" panose="02020503050405090304" pitchFamily="18" charset="0"/>
              </a:rPr>
              <a:t> WMT 2014 </a:t>
            </a:r>
            <a:r>
              <a:rPr lang="en-US" kern="0" dirty="0" err="1">
                <a:solidFill>
                  <a:srgbClr val="0D0D0D"/>
                </a:solidFill>
                <a:effectLst/>
                <a:highlight>
                  <a:srgbClr val="FFFFFF"/>
                </a:highlight>
                <a:ea typeface="Times New Roman" panose="02020503050405090304" pitchFamily="18" charset="0"/>
                <a:cs typeface="Times New Roman" panose="02020503050405090304" pitchFamily="18" charset="0"/>
              </a:rPr>
              <a:t>cho</a:t>
            </a:r>
            <a:r>
              <a:rPr lang="en-US" kern="0" dirty="0">
                <a:solidFill>
                  <a:srgbClr val="0D0D0D"/>
                </a:solidFill>
                <a:effectLst/>
                <a:highlight>
                  <a:srgbClr val="FFFFFF"/>
                </a:highlight>
                <a:ea typeface="Times New Roman" panose="02020503050405090304" pitchFamily="18" charset="0"/>
                <a:cs typeface="Times New Roman" panose="02020503050405090304" pitchFamily="18" charset="0"/>
              </a:rPr>
              <a:t> </a:t>
            </a:r>
            <a:r>
              <a:rPr lang="en-US" kern="0" dirty="0" err="1">
                <a:solidFill>
                  <a:srgbClr val="0D0D0D"/>
                </a:solidFill>
                <a:effectLst/>
                <a:highlight>
                  <a:srgbClr val="FFFFFF"/>
                </a:highlight>
                <a:ea typeface="Times New Roman" panose="02020503050405090304" pitchFamily="18" charset="0"/>
                <a:cs typeface="Times New Roman" panose="02020503050405090304" pitchFamily="18" charset="0"/>
              </a:rPr>
              <a:t>dịch</a:t>
            </a:r>
            <a:r>
              <a:rPr lang="en-US" kern="0" dirty="0">
                <a:solidFill>
                  <a:srgbClr val="0D0D0D"/>
                </a:solidFill>
                <a:effectLst/>
                <a:highlight>
                  <a:srgbClr val="FFFFFF"/>
                </a:highlight>
                <a:ea typeface="Times New Roman" panose="02020503050405090304" pitchFamily="18" charset="0"/>
                <a:cs typeface="Times New Roman" panose="02020503050405090304" pitchFamily="18" charset="0"/>
              </a:rPr>
              <a:t> Anh-</a:t>
            </a:r>
            <a:r>
              <a:rPr lang="en-US" kern="0" dirty="0" err="1">
                <a:solidFill>
                  <a:srgbClr val="0D0D0D"/>
                </a:solidFill>
                <a:effectLst/>
                <a:highlight>
                  <a:srgbClr val="FFFFFF"/>
                </a:highlight>
                <a:ea typeface="Times New Roman" panose="02020503050405090304" pitchFamily="18" charset="0"/>
                <a:cs typeface="Times New Roman" panose="02020503050405090304" pitchFamily="18" charset="0"/>
              </a:rPr>
              <a:t>Đức</a:t>
            </a:r>
            <a:r>
              <a:rPr lang="en-US" kern="0" dirty="0">
                <a:solidFill>
                  <a:srgbClr val="0D0D0D"/>
                </a:solidFill>
                <a:effectLst/>
                <a:highlight>
                  <a:srgbClr val="FFFFFF"/>
                </a:highlight>
                <a:ea typeface="Times New Roman" panose="02020503050405090304" pitchFamily="18" charset="0"/>
                <a:cs typeface="Times New Roman" panose="02020503050405090304" pitchFamily="18" charset="0"/>
              </a:rPr>
              <a:t> </a:t>
            </a:r>
            <a:r>
              <a:rPr lang="en-US" kern="0" dirty="0" err="1">
                <a:solidFill>
                  <a:srgbClr val="0D0D0D"/>
                </a:solidFill>
                <a:effectLst/>
                <a:highlight>
                  <a:srgbClr val="FFFFFF"/>
                </a:highlight>
                <a:ea typeface="Times New Roman" panose="02020503050405090304" pitchFamily="18" charset="0"/>
                <a:cs typeface="Times New Roman" panose="02020503050405090304" pitchFamily="18" charset="0"/>
              </a:rPr>
              <a:t>và</a:t>
            </a:r>
            <a:r>
              <a:rPr lang="en-US" kern="0" dirty="0">
                <a:solidFill>
                  <a:srgbClr val="0D0D0D"/>
                </a:solidFill>
                <a:effectLst/>
                <a:highlight>
                  <a:srgbClr val="FFFFFF"/>
                </a:highlight>
                <a:ea typeface="Times New Roman" panose="02020503050405090304" pitchFamily="18" charset="0"/>
                <a:cs typeface="Times New Roman" panose="02020503050405090304" pitchFamily="18" charset="0"/>
              </a:rPr>
              <a:t> Anh-</a:t>
            </a:r>
            <a:r>
              <a:rPr lang="en-US" kern="0" dirty="0" err="1">
                <a:solidFill>
                  <a:srgbClr val="0D0D0D"/>
                </a:solidFill>
                <a:effectLst/>
                <a:highlight>
                  <a:srgbClr val="FFFFFF"/>
                </a:highlight>
                <a:ea typeface="Times New Roman" panose="02020503050405090304" pitchFamily="18" charset="0"/>
                <a:cs typeface="Times New Roman" panose="02020503050405090304" pitchFamily="18" charset="0"/>
              </a:rPr>
              <a:t>Pháp</a:t>
            </a:r>
            <a:r>
              <a:rPr lang="en-US" kern="0" dirty="0">
                <a:solidFill>
                  <a:srgbClr val="0D0D0D"/>
                </a:solidFill>
                <a:effectLst/>
                <a:highlight>
                  <a:srgbClr val="FFFFFF"/>
                </a:highlight>
                <a:ea typeface="Times New Roman" panose="02020503050405090304" pitchFamily="18" charset="0"/>
                <a:cs typeface="Times New Roman" panose="02020503050405090304" pitchFamily="18" charset="0"/>
              </a:rPr>
              <a:t>.</a:t>
            </a:r>
            <a:endParaRPr lang="en-US" kern="100" dirty="0">
              <a:solidFill>
                <a:srgbClr val="0D0D0D"/>
              </a:solidFill>
              <a:effectLst/>
              <a:highlight>
                <a:srgbClr val="FFFFFF"/>
              </a:highlight>
              <a:ea typeface="Aptos" panose="020B0004020202020204" pitchFamily="34" charset="0"/>
              <a:cs typeface="Times New Roman" panose="02020503050405090304" pitchFamily="18" charset="0"/>
            </a:endParaRPr>
          </a:p>
          <a:p>
            <a:pPr marL="342900" marR="0" lvl="1" indent="-342900">
              <a:lnSpc>
                <a:spcPct val="107000"/>
              </a:lnSpc>
              <a:spcBef>
                <a:spcPts val="600"/>
              </a:spcBef>
              <a:spcAft>
                <a:spcPts val="600"/>
              </a:spcAft>
              <a:buSzPts val="1000"/>
              <a:buFont typeface="Wingdings" panose="05000000000000000000" pitchFamily="2" charset="2"/>
              <a:buChar char="§"/>
            </a:pPr>
            <a:r>
              <a:rPr lang="en-US" b="1" kern="0" dirty="0" err="1">
                <a:solidFill>
                  <a:srgbClr val="0D0D0D"/>
                </a:solidFill>
                <a:effectLst/>
                <a:highlight>
                  <a:srgbClr val="FFFFFF"/>
                </a:highlight>
                <a:ea typeface="Times New Roman" panose="02020503050405090304" pitchFamily="18" charset="0"/>
                <a:cs typeface="Times New Roman" panose="02020503050405090304" pitchFamily="18" charset="0"/>
              </a:rPr>
              <a:t>Phần</a:t>
            </a:r>
            <a:r>
              <a:rPr lang="en-US" b="1" kern="0" dirty="0">
                <a:solidFill>
                  <a:srgbClr val="0D0D0D"/>
                </a:solidFill>
                <a:effectLst/>
                <a:highlight>
                  <a:srgbClr val="FFFFFF"/>
                </a:highlight>
                <a:ea typeface="Times New Roman" panose="02020503050405090304" pitchFamily="18" charset="0"/>
                <a:cs typeface="Times New Roman" panose="02020503050405090304" pitchFamily="18" charset="0"/>
              </a:rPr>
              <a:t> </a:t>
            </a:r>
            <a:r>
              <a:rPr lang="en-US" b="1" kern="0" dirty="0" err="1">
                <a:solidFill>
                  <a:srgbClr val="0D0D0D"/>
                </a:solidFill>
                <a:effectLst/>
                <a:highlight>
                  <a:srgbClr val="FFFFFF"/>
                </a:highlight>
                <a:ea typeface="Times New Roman" panose="02020503050405090304" pitchFamily="18" charset="0"/>
                <a:cs typeface="Times New Roman" panose="02020503050405090304" pitchFamily="18" charset="0"/>
              </a:rPr>
              <a:t>cứng</a:t>
            </a:r>
            <a:r>
              <a:rPr lang="en-US" b="1" kern="0" dirty="0">
                <a:solidFill>
                  <a:srgbClr val="0D0D0D"/>
                </a:solidFill>
                <a:effectLst/>
                <a:highlight>
                  <a:srgbClr val="FFFFFF"/>
                </a:highlight>
                <a:ea typeface="Times New Roman" panose="02020503050405090304" pitchFamily="18" charset="0"/>
                <a:cs typeface="Times New Roman" panose="02020503050405090304" pitchFamily="18" charset="0"/>
              </a:rPr>
              <a:t>:</a:t>
            </a:r>
            <a:r>
              <a:rPr lang="en-US" kern="0" dirty="0">
                <a:solidFill>
                  <a:srgbClr val="0D0D0D"/>
                </a:solidFill>
                <a:effectLst/>
                <a:highlight>
                  <a:srgbClr val="FFFFFF"/>
                </a:highlight>
                <a:ea typeface="Times New Roman" panose="02020503050405090304" pitchFamily="18" charset="0"/>
                <a:cs typeface="Times New Roman" panose="02020503050405090304" pitchFamily="18" charset="0"/>
              </a:rPr>
              <a:t> </a:t>
            </a:r>
            <a:r>
              <a:rPr lang="en-US" kern="0" dirty="0" err="1">
                <a:solidFill>
                  <a:srgbClr val="0D0D0D"/>
                </a:solidFill>
                <a:effectLst/>
                <a:highlight>
                  <a:srgbClr val="FFFFFF"/>
                </a:highlight>
                <a:ea typeface="Times New Roman" panose="02020503050405090304" pitchFamily="18" charset="0"/>
                <a:cs typeface="Times New Roman" panose="02020503050405090304" pitchFamily="18" charset="0"/>
              </a:rPr>
              <a:t>Huấn</a:t>
            </a:r>
            <a:r>
              <a:rPr lang="en-US" kern="0" dirty="0">
                <a:solidFill>
                  <a:srgbClr val="0D0D0D"/>
                </a:solidFill>
                <a:effectLst/>
                <a:highlight>
                  <a:srgbClr val="FFFFFF"/>
                </a:highlight>
                <a:ea typeface="Times New Roman" panose="02020503050405090304" pitchFamily="18" charset="0"/>
                <a:cs typeface="Times New Roman" panose="02020503050405090304" pitchFamily="18" charset="0"/>
              </a:rPr>
              <a:t> </a:t>
            </a:r>
            <a:r>
              <a:rPr lang="en-US" kern="0" dirty="0" err="1">
                <a:solidFill>
                  <a:srgbClr val="0D0D0D"/>
                </a:solidFill>
                <a:effectLst/>
                <a:highlight>
                  <a:srgbClr val="FFFFFF"/>
                </a:highlight>
                <a:ea typeface="Times New Roman" panose="02020503050405090304" pitchFamily="18" charset="0"/>
                <a:cs typeface="Times New Roman" panose="02020503050405090304" pitchFamily="18" charset="0"/>
              </a:rPr>
              <a:t>luyện</a:t>
            </a:r>
            <a:r>
              <a:rPr lang="en-US" kern="0" dirty="0">
                <a:solidFill>
                  <a:srgbClr val="0D0D0D"/>
                </a:solidFill>
                <a:effectLst/>
                <a:highlight>
                  <a:srgbClr val="FFFFFF"/>
                </a:highlight>
                <a:ea typeface="Times New Roman" panose="02020503050405090304" pitchFamily="18" charset="0"/>
                <a:cs typeface="Times New Roman" panose="02020503050405090304" pitchFamily="18" charset="0"/>
              </a:rPr>
              <a:t> </a:t>
            </a:r>
            <a:r>
              <a:rPr lang="en-US" kern="0" dirty="0" err="1">
                <a:solidFill>
                  <a:srgbClr val="0D0D0D"/>
                </a:solidFill>
                <a:effectLst/>
                <a:highlight>
                  <a:srgbClr val="FFFFFF"/>
                </a:highlight>
                <a:ea typeface="Times New Roman" panose="02020503050405090304" pitchFamily="18" charset="0"/>
                <a:cs typeface="Times New Roman" panose="02020503050405090304" pitchFamily="18" charset="0"/>
              </a:rPr>
              <a:t>trên</a:t>
            </a:r>
            <a:r>
              <a:rPr lang="en-US" kern="0" dirty="0">
                <a:solidFill>
                  <a:srgbClr val="0D0D0D"/>
                </a:solidFill>
                <a:effectLst/>
                <a:highlight>
                  <a:srgbClr val="FFFFFF"/>
                </a:highlight>
                <a:ea typeface="Times New Roman" panose="02020503050405090304" pitchFamily="18" charset="0"/>
                <a:cs typeface="Times New Roman" panose="02020503050405090304" pitchFamily="18" charset="0"/>
              </a:rPr>
              <a:t> </a:t>
            </a:r>
            <a:r>
              <a:rPr lang="en-US" kern="0" dirty="0" err="1">
                <a:solidFill>
                  <a:srgbClr val="0D0D0D"/>
                </a:solidFill>
                <a:effectLst/>
                <a:highlight>
                  <a:srgbClr val="FFFFFF"/>
                </a:highlight>
                <a:ea typeface="Times New Roman" panose="02020503050405090304" pitchFamily="18" charset="0"/>
                <a:cs typeface="Times New Roman" panose="02020503050405090304" pitchFamily="18" charset="0"/>
              </a:rPr>
              <a:t>máy</a:t>
            </a:r>
            <a:r>
              <a:rPr lang="en-US" kern="0" dirty="0">
                <a:solidFill>
                  <a:srgbClr val="0D0D0D"/>
                </a:solidFill>
                <a:effectLst/>
                <a:highlight>
                  <a:srgbClr val="FFFFFF"/>
                </a:highlight>
                <a:ea typeface="Times New Roman" panose="02020503050405090304" pitchFamily="18" charset="0"/>
                <a:cs typeface="Times New Roman" panose="02020503050405090304" pitchFamily="18" charset="0"/>
              </a:rPr>
              <a:t> </a:t>
            </a:r>
            <a:r>
              <a:rPr lang="en-US" kern="0" dirty="0" err="1">
                <a:solidFill>
                  <a:srgbClr val="0D0D0D"/>
                </a:solidFill>
                <a:effectLst/>
                <a:highlight>
                  <a:srgbClr val="FFFFFF"/>
                </a:highlight>
                <a:ea typeface="Times New Roman" panose="02020503050405090304" pitchFamily="18" charset="0"/>
                <a:cs typeface="Times New Roman" panose="02020503050405090304" pitchFamily="18" charset="0"/>
              </a:rPr>
              <a:t>có</a:t>
            </a:r>
            <a:r>
              <a:rPr lang="en-US" kern="0" dirty="0">
                <a:solidFill>
                  <a:srgbClr val="0D0D0D"/>
                </a:solidFill>
                <a:effectLst/>
                <a:highlight>
                  <a:srgbClr val="FFFFFF"/>
                </a:highlight>
                <a:ea typeface="Times New Roman" panose="02020503050405090304" pitchFamily="18" charset="0"/>
                <a:cs typeface="Times New Roman" panose="02020503050405090304" pitchFamily="18" charset="0"/>
              </a:rPr>
              <a:t> 8 GPU NVIDIA P100.</a:t>
            </a:r>
            <a:endParaRPr lang="en-US" kern="100" dirty="0">
              <a:solidFill>
                <a:srgbClr val="0D0D0D"/>
              </a:solidFill>
              <a:effectLst/>
              <a:highlight>
                <a:srgbClr val="FFFFFF"/>
              </a:highlight>
              <a:ea typeface="Aptos" panose="020B0004020202020204" pitchFamily="34" charset="0"/>
              <a:cs typeface="Times New Roman" panose="02020503050405090304" pitchFamily="18" charset="0"/>
            </a:endParaRPr>
          </a:p>
          <a:p>
            <a:pPr marL="342900" marR="0" lvl="1" indent="-342900">
              <a:lnSpc>
                <a:spcPct val="107000"/>
              </a:lnSpc>
              <a:spcBef>
                <a:spcPts val="600"/>
              </a:spcBef>
              <a:spcAft>
                <a:spcPts val="600"/>
              </a:spcAft>
              <a:buSzPts val="1000"/>
              <a:buFont typeface="Wingdings" panose="05000000000000000000" pitchFamily="2" charset="2"/>
              <a:buChar char="§"/>
            </a:pPr>
            <a:r>
              <a:rPr lang="en-US" b="1" kern="0" dirty="0" err="1">
                <a:solidFill>
                  <a:srgbClr val="0D0D0D"/>
                </a:solidFill>
                <a:effectLst/>
                <a:highlight>
                  <a:srgbClr val="FFFFFF"/>
                </a:highlight>
                <a:ea typeface="Times New Roman" panose="02020503050405090304" pitchFamily="18" charset="0"/>
                <a:cs typeface="Times New Roman" panose="02020503050405090304" pitchFamily="18" charset="0"/>
              </a:rPr>
              <a:t>Tối</a:t>
            </a:r>
            <a:r>
              <a:rPr lang="en-US" b="1" kern="0" dirty="0">
                <a:solidFill>
                  <a:srgbClr val="0D0D0D"/>
                </a:solidFill>
                <a:effectLst/>
                <a:highlight>
                  <a:srgbClr val="FFFFFF"/>
                </a:highlight>
                <a:ea typeface="Times New Roman" panose="02020503050405090304" pitchFamily="18" charset="0"/>
                <a:cs typeface="Times New Roman" panose="02020503050405090304" pitchFamily="18" charset="0"/>
              </a:rPr>
              <a:t> </a:t>
            </a:r>
            <a:r>
              <a:rPr lang="en-US" b="1" kern="0" dirty="0" err="1">
                <a:solidFill>
                  <a:srgbClr val="0D0D0D"/>
                </a:solidFill>
                <a:effectLst/>
                <a:highlight>
                  <a:srgbClr val="FFFFFF"/>
                </a:highlight>
                <a:ea typeface="Times New Roman" panose="02020503050405090304" pitchFamily="18" charset="0"/>
                <a:cs typeface="Times New Roman" panose="02020503050405090304" pitchFamily="18" charset="0"/>
              </a:rPr>
              <a:t>ưu</a:t>
            </a:r>
            <a:r>
              <a:rPr lang="en-US" b="1" kern="0" dirty="0">
                <a:solidFill>
                  <a:srgbClr val="0D0D0D"/>
                </a:solidFill>
                <a:effectLst/>
                <a:highlight>
                  <a:srgbClr val="FFFFFF"/>
                </a:highlight>
                <a:ea typeface="Times New Roman" panose="02020503050405090304" pitchFamily="18" charset="0"/>
                <a:cs typeface="Times New Roman" panose="02020503050405090304" pitchFamily="18" charset="0"/>
              </a:rPr>
              <a:t> </a:t>
            </a:r>
            <a:r>
              <a:rPr lang="en-US" b="1" kern="0" dirty="0" err="1">
                <a:solidFill>
                  <a:srgbClr val="0D0D0D"/>
                </a:solidFill>
                <a:effectLst/>
                <a:highlight>
                  <a:srgbClr val="FFFFFF"/>
                </a:highlight>
                <a:ea typeface="Times New Roman" panose="02020503050405090304" pitchFamily="18" charset="0"/>
                <a:cs typeface="Times New Roman" panose="02020503050405090304" pitchFamily="18" charset="0"/>
              </a:rPr>
              <a:t>hóa</a:t>
            </a:r>
            <a:r>
              <a:rPr lang="en-US" b="1" kern="0" dirty="0">
                <a:solidFill>
                  <a:srgbClr val="0D0D0D"/>
                </a:solidFill>
                <a:effectLst/>
                <a:highlight>
                  <a:srgbClr val="FFFFFF"/>
                </a:highlight>
                <a:ea typeface="Times New Roman" panose="02020503050405090304" pitchFamily="18" charset="0"/>
                <a:cs typeface="Times New Roman" panose="02020503050405090304" pitchFamily="18" charset="0"/>
              </a:rPr>
              <a:t>:</a:t>
            </a:r>
            <a:r>
              <a:rPr lang="en-US" kern="0" dirty="0">
                <a:solidFill>
                  <a:srgbClr val="0D0D0D"/>
                </a:solidFill>
                <a:effectLst/>
                <a:highlight>
                  <a:srgbClr val="FFFFFF"/>
                </a:highlight>
                <a:ea typeface="Times New Roman" panose="02020503050405090304" pitchFamily="18" charset="0"/>
                <a:cs typeface="Times New Roman" panose="02020503050405090304" pitchFamily="18" charset="0"/>
              </a:rPr>
              <a:t> </a:t>
            </a:r>
            <a:r>
              <a:rPr lang="en-US" kern="0" dirty="0" err="1">
                <a:solidFill>
                  <a:srgbClr val="0D0D0D"/>
                </a:solidFill>
                <a:effectLst/>
                <a:highlight>
                  <a:srgbClr val="FFFFFF"/>
                </a:highlight>
                <a:ea typeface="Times New Roman" panose="02020503050405090304" pitchFamily="18" charset="0"/>
                <a:cs typeface="Times New Roman" panose="02020503050405090304" pitchFamily="18" charset="0"/>
              </a:rPr>
              <a:t>Sử</a:t>
            </a:r>
            <a:r>
              <a:rPr lang="en-US" kern="0" dirty="0">
                <a:solidFill>
                  <a:srgbClr val="0D0D0D"/>
                </a:solidFill>
                <a:effectLst/>
                <a:highlight>
                  <a:srgbClr val="FFFFFF"/>
                </a:highlight>
                <a:ea typeface="Times New Roman" panose="02020503050405090304" pitchFamily="18" charset="0"/>
                <a:cs typeface="Times New Roman" panose="02020503050405090304" pitchFamily="18" charset="0"/>
              </a:rPr>
              <a:t> </a:t>
            </a:r>
            <a:r>
              <a:rPr lang="en-US" kern="0" dirty="0" err="1">
                <a:solidFill>
                  <a:srgbClr val="0D0D0D"/>
                </a:solidFill>
                <a:effectLst/>
                <a:highlight>
                  <a:srgbClr val="FFFFFF"/>
                </a:highlight>
                <a:ea typeface="Times New Roman" panose="02020503050405090304" pitchFamily="18" charset="0"/>
                <a:cs typeface="Times New Roman" panose="02020503050405090304" pitchFamily="18" charset="0"/>
              </a:rPr>
              <a:t>dụng</a:t>
            </a:r>
            <a:r>
              <a:rPr lang="en-US" kern="0" dirty="0">
                <a:solidFill>
                  <a:srgbClr val="0D0D0D"/>
                </a:solidFill>
                <a:effectLst/>
                <a:highlight>
                  <a:srgbClr val="FFFFFF"/>
                </a:highlight>
                <a:ea typeface="Times New Roman" panose="02020503050405090304" pitchFamily="18" charset="0"/>
                <a:cs typeface="Times New Roman" panose="02020503050405090304" pitchFamily="18" charset="0"/>
              </a:rPr>
              <a:t> Adam optimizer </a:t>
            </a:r>
            <a:r>
              <a:rPr lang="en-US" kern="0" dirty="0" err="1">
                <a:solidFill>
                  <a:srgbClr val="0D0D0D"/>
                </a:solidFill>
                <a:effectLst/>
                <a:highlight>
                  <a:srgbClr val="FFFFFF"/>
                </a:highlight>
                <a:ea typeface="Times New Roman" panose="02020503050405090304" pitchFamily="18" charset="0"/>
                <a:cs typeface="Times New Roman" panose="02020503050405090304" pitchFamily="18" charset="0"/>
              </a:rPr>
              <a:t>với</a:t>
            </a:r>
            <a:r>
              <a:rPr lang="en-US" kern="0" dirty="0">
                <a:solidFill>
                  <a:srgbClr val="0D0D0D"/>
                </a:solidFill>
                <a:effectLst/>
                <a:highlight>
                  <a:srgbClr val="FFFFFF"/>
                </a:highlight>
                <a:ea typeface="Times New Roman" panose="02020503050405090304" pitchFamily="18" charset="0"/>
                <a:cs typeface="Times New Roman" panose="02020503050405090304" pitchFamily="18" charset="0"/>
              </a:rPr>
              <a:t> </a:t>
            </a:r>
            <a:r>
              <a:rPr lang="en-US" kern="0" dirty="0" err="1">
                <a:solidFill>
                  <a:srgbClr val="0D0D0D"/>
                </a:solidFill>
                <a:effectLst/>
                <a:highlight>
                  <a:srgbClr val="FFFFFF"/>
                </a:highlight>
                <a:ea typeface="Times New Roman" panose="02020503050405090304" pitchFamily="18" charset="0"/>
                <a:cs typeface="Times New Roman" panose="02020503050405090304" pitchFamily="18" charset="0"/>
              </a:rPr>
              <a:t>các</a:t>
            </a:r>
            <a:r>
              <a:rPr lang="en-US" kern="0" dirty="0">
                <a:solidFill>
                  <a:srgbClr val="0D0D0D"/>
                </a:solidFill>
                <a:effectLst/>
                <a:highlight>
                  <a:srgbClr val="FFFFFF"/>
                </a:highlight>
                <a:ea typeface="Times New Roman" panose="02020503050405090304" pitchFamily="18" charset="0"/>
                <a:cs typeface="Times New Roman" panose="02020503050405090304" pitchFamily="18" charset="0"/>
              </a:rPr>
              <a:t> </a:t>
            </a:r>
            <a:r>
              <a:rPr lang="en-US" kern="0" dirty="0" err="1">
                <a:solidFill>
                  <a:srgbClr val="0D0D0D"/>
                </a:solidFill>
                <a:effectLst/>
                <a:highlight>
                  <a:srgbClr val="FFFFFF"/>
                </a:highlight>
                <a:ea typeface="Times New Roman" panose="02020503050405090304" pitchFamily="18" charset="0"/>
                <a:cs typeface="Times New Roman" panose="02020503050405090304" pitchFamily="18" charset="0"/>
              </a:rPr>
              <a:t>tham</a:t>
            </a:r>
            <a:r>
              <a:rPr lang="en-US" kern="0" dirty="0">
                <a:solidFill>
                  <a:srgbClr val="0D0D0D"/>
                </a:solidFill>
                <a:effectLst/>
                <a:highlight>
                  <a:srgbClr val="FFFFFF"/>
                </a:highlight>
                <a:ea typeface="Times New Roman" panose="02020503050405090304" pitchFamily="18" charset="0"/>
                <a:cs typeface="Times New Roman" panose="02020503050405090304" pitchFamily="18" charset="0"/>
              </a:rPr>
              <a:t> </a:t>
            </a:r>
            <a:r>
              <a:rPr lang="en-US" kern="0" dirty="0" err="1">
                <a:solidFill>
                  <a:srgbClr val="0D0D0D"/>
                </a:solidFill>
                <a:effectLst/>
                <a:highlight>
                  <a:srgbClr val="FFFFFF"/>
                </a:highlight>
                <a:ea typeface="Times New Roman" panose="02020503050405090304" pitchFamily="18" charset="0"/>
                <a:cs typeface="Times New Roman" panose="02020503050405090304" pitchFamily="18" charset="0"/>
              </a:rPr>
              <a:t>số</a:t>
            </a:r>
            <a:r>
              <a:rPr lang="en-US" kern="0" dirty="0">
                <a:solidFill>
                  <a:srgbClr val="0D0D0D"/>
                </a:solidFill>
                <a:effectLst/>
                <a:highlight>
                  <a:srgbClr val="FFFFFF"/>
                </a:highlight>
                <a:ea typeface="Times New Roman" panose="02020503050405090304" pitchFamily="18" charset="0"/>
                <a:cs typeface="Times New Roman" panose="02020503050405090304" pitchFamily="18" charset="0"/>
              </a:rPr>
              <a:t> beta1 = 0.9, beta2 = 0.98, epsilon = 1e-9.</a:t>
            </a:r>
            <a:endParaRPr lang="en-US" kern="100" dirty="0">
              <a:solidFill>
                <a:srgbClr val="0D0D0D"/>
              </a:solidFill>
              <a:effectLst/>
              <a:highlight>
                <a:srgbClr val="FFFFFF"/>
              </a:highlight>
              <a:ea typeface="Aptos" panose="020B0004020202020204" pitchFamily="34" charset="0"/>
              <a:cs typeface="Times New Roman" panose="02020503050405090304" pitchFamily="18" charset="0"/>
            </a:endParaRPr>
          </a:p>
          <a:p>
            <a:pPr marL="342900" marR="0" lvl="1" indent="-342900">
              <a:lnSpc>
                <a:spcPct val="107000"/>
              </a:lnSpc>
              <a:spcBef>
                <a:spcPts val="600"/>
              </a:spcBef>
              <a:spcAft>
                <a:spcPts val="600"/>
              </a:spcAft>
              <a:buSzPts val="1000"/>
              <a:buFont typeface="Wingdings" panose="05000000000000000000" pitchFamily="2" charset="2"/>
              <a:buChar char="§"/>
            </a:pPr>
            <a:r>
              <a:rPr lang="en-US" b="1" kern="0" dirty="0">
                <a:solidFill>
                  <a:srgbClr val="0D0D0D"/>
                </a:solidFill>
                <a:effectLst/>
                <a:highlight>
                  <a:srgbClr val="FFFFFF"/>
                </a:highlight>
                <a:ea typeface="Times New Roman" panose="02020503050405090304" pitchFamily="18" charset="0"/>
                <a:cs typeface="Times New Roman" panose="02020503050405090304" pitchFamily="18" charset="0"/>
              </a:rPr>
              <a:t>Regularization:</a:t>
            </a:r>
            <a:r>
              <a:rPr lang="en-US" kern="0" dirty="0">
                <a:solidFill>
                  <a:srgbClr val="0D0D0D"/>
                </a:solidFill>
                <a:effectLst/>
                <a:highlight>
                  <a:srgbClr val="FFFFFF"/>
                </a:highlight>
                <a:ea typeface="Times New Roman" panose="02020503050405090304" pitchFamily="18" charset="0"/>
                <a:cs typeface="Times New Roman" panose="02020503050405090304" pitchFamily="18" charset="0"/>
              </a:rPr>
              <a:t> </a:t>
            </a:r>
            <a:r>
              <a:rPr lang="en-US" kern="0" dirty="0" err="1">
                <a:solidFill>
                  <a:srgbClr val="0D0D0D"/>
                </a:solidFill>
                <a:effectLst/>
                <a:highlight>
                  <a:srgbClr val="FFFFFF"/>
                </a:highlight>
                <a:ea typeface="Times New Roman" panose="02020503050405090304" pitchFamily="18" charset="0"/>
                <a:cs typeface="Times New Roman" panose="02020503050405090304" pitchFamily="18" charset="0"/>
              </a:rPr>
              <a:t>Áp</a:t>
            </a:r>
            <a:r>
              <a:rPr lang="en-US" kern="0" dirty="0">
                <a:solidFill>
                  <a:srgbClr val="0D0D0D"/>
                </a:solidFill>
                <a:effectLst/>
                <a:highlight>
                  <a:srgbClr val="FFFFFF"/>
                </a:highlight>
                <a:ea typeface="Times New Roman" panose="02020503050405090304" pitchFamily="18" charset="0"/>
                <a:cs typeface="Times New Roman" panose="02020503050405090304" pitchFamily="18" charset="0"/>
              </a:rPr>
              <a:t> </a:t>
            </a:r>
            <a:r>
              <a:rPr lang="en-US" kern="0" dirty="0" err="1">
                <a:solidFill>
                  <a:srgbClr val="0D0D0D"/>
                </a:solidFill>
                <a:effectLst/>
                <a:highlight>
                  <a:srgbClr val="FFFFFF"/>
                </a:highlight>
                <a:ea typeface="Times New Roman" panose="02020503050405090304" pitchFamily="18" charset="0"/>
                <a:cs typeface="Times New Roman" panose="02020503050405090304" pitchFamily="18" charset="0"/>
              </a:rPr>
              <a:t>dụng</a:t>
            </a:r>
            <a:r>
              <a:rPr lang="en-US" kern="0" dirty="0">
                <a:solidFill>
                  <a:srgbClr val="0D0D0D"/>
                </a:solidFill>
                <a:effectLst/>
                <a:highlight>
                  <a:srgbClr val="FFFFFF"/>
                </a:highlight>
                <a:ea typeface="Times New Roman" panose="02020503050405090304" pitchFamily="18" charset="0"/>
                <a:cs typeface="Times New Roman" panose="02020503050405090304" pitchFamily="18" charset="0"/>
              </a:rPr>
              <a:t> dropout </a:t>
            </a:r>
            <a:r>
              <a:rPr lang="en-US" kern="0" dirty="0" err="1">
                <a:solidFill>
                  <a:srgbClr val="0D0D0D"/>
                </a:solidFill>
                <a:effectLst/>
                <a:highlight>
                  <a:srgbClr val="FFFFFF"/>
                </a:highlight>
                <a:ea typeface="Times New Roman" panose="02020503050405090304" pitchFamily="18" charset="0"/>
                <a:cs typeface="Times New Roman" panose="02020503050405090304" pitchFamily="18" charset="0"/>
              </a:rPr>
              <a:t>và</a:t>
            </a:r>
            <a:r>
              <a:rPr lang="en-US" kern="0" dirty="0">
                <a:solidFill>
                  <a:srgbClr val="0D0D0D"/>
                </a:solidFill>
                <a:effectLst/>
                <a:highlight>
                  <a:srgbClr val="FFFFFF"/>
                </a:highlight>
                <a:ea typeface="Times New Roman" panose="02020503050405090304" pitchFamily="18" charset="0"/>
                <a:cs typeface="Times New Roman" panose="02020503050405090304" pitchFamily="18" charset="0"/>
              </a:rPr>
              <a:t> label smoothing.</a:t>
            </a:r>
            <a:endParaRPr lang="en-US" kern="100" dirty="0">
              <a:solidFill>
                <a:srgbClr val="0D0D0D"/>
              </a:solidFill>
              <a:effectLst/>
              <a:highlight>
                <a:srgbClr val="FFFFFF"/>
              </a:highlight>
              <a:ea typeface="Aptos" panose="020B0004020202020204" pitchFamily="34" charset="0"/>
              <a:cs typeface="Times New Roman" panose="02020503050405090304" pitchFamily="18" charset="0"/>
            </a:endParaRPr>
          </a:p>
          <a:p>
            <a:pPr>
              <a:buFont typeface="Wingdings" panose="05000000000000000000" pitchFamily="2" charset="2"/>
              <a:buChar char="§"/>
            </a:pPr>
            <a:endParaRPr lang="en-US"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Kết</a:t>
            </a:r>
            <a:r>
              <a:rPr lang="en-US" dirty="0"/>
              <a:t> </a:t>
            </a:r>
            <a:r>
              <a:rPr lang="en-US" dirty="0" err="1"/>
              <a:t>quả</a:t>
            </a:r>
            <a:endParaRPr lang="en-US" dirty="0"/>
          </a:p>
        </p:txBody>
      </p:sp>
      <p:sp>
        <p:nvSpPr>
          <p:cNvPr id="3" name="Content Placeholder 2"/>
          <p:cNvSpPr>
            <a:spLocks noGrp="1"/>
          </p:cNvSpPr>
          <p:nvPr>
            <p:ph idx="1"/>
          </p:nvPr>
        </p:nvSpPr>
        <p:spPr/>
        <p:txBody>
          <a:bodyPr/>
          <a:lstStyle/>
          <a:p>
            <a:r>
              <a:rPr lang="vi-VN" dirty="0"/>
              <a:t>Trên tác vụ dịch máy từ Anh sang Đức và từ Anh sang Pháp, mô hình Transformer đạt được điểm BLEU cao hơn so với các mô hình state-of-the-art trước đó.</a:t>
            </a:r>
            <a:endParaRPr lang="vi-VN" dirty="0"/>
          </a:p>
          <a:p>
            <a:r>
              <a:rPr lang="vi-VN" dirty="0"/>
              <a:t>Cụ thể, trên tác vụ dịch Anh-Đức, Transformer đạt 28.4 BLEU, cao hơn 2.0 BLEU so với mô hình tốt nhất trước đó.</a:t>
            </a:r>
            <a:endParaRPr lang="vi-VN" dirty="0"/>
          </a:p>
          <a:p>
            <a:r>
              <a:rPr lang="vi-VN" dirty="0"/>
              <a:t>Trên tác vụ dịch Anh-Pháp, Transformer đạt 41.8 BLEU, cũng cao hơn đáng kể so với các mô hình khác.</a:t>
            </a:r>
            <a:endParaRPr lang="vi-V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Phân</a:t>
            </a:r>
            <a:r>
              <a:rPr lang="en-US" dirty="0"/>
              <a:t> </a:t>
            </a:r>
            <a:r>
              <a:rPr lang="en-US" dirty="0" err="1"/>
              <a:t>tích</a:t>
            </a:r>
            <a:endParaRPr lang="en-US" dirty="0"/>
          </a:p>
        </p:txBody>
      </p:sp>
      <p:graphicFrame>
        <p:nvGraphicFramePr>
          <p:cNvPr id="4" name="Content Placeholder 3"/>
          <p:cNvGraphicFramePr>
            <a:graphicFrameLocks noGrp="1"/>
          </p:cNvGraphicFramePr>
          <p:nvPr>
            <p:ph idx="1"/>
          </p:nvPr>
        </p:nvGraphicFramePr>
        <p:xfrm>
          <a:off x="838200" y="1409065"/>
          <a:ext cx="10515600" cy="4815840"/>
        </p:xfrm>
        <a:graphic>
          <a:graphicData uri="http://schemas.openxmlformats.org/drawingml/2006/table">
            <a:tbl>
              <a:tblPr firstRow="1" bandRow="1">
                <a:tableStyleId>{5C22544A-7EE6-4342-B048-85BDC9FD1C3A}</a:tableStyleId>
              </a:tblPr>
              <a:tblGrid>
                <a:gridCol w="2628900"/>
                <a:gridCol w="2628900"/>
                <a:gridCol w="2628900"/>
                <a:gridCol w="2628900"/>
              </a:tblGrid>
              <a:tr h="370840">
                <a:tc>
                  <a:txBody>
                    <a:bodyPr/>
                    <a:lstStyle/>
                    <a:p>
                      <a:pPr fontAlgn="b"/>
                      <a:r>
                        <a:rPr lang="en-US" sz="1400" b="1" dirty="0" err="1">
                          <a:effectLst/>
                        </a:rPr>
                        <a:t>Mô</a:t>
                      </a:r>
                      <a:r>
                        <a:rPr lang="en-US" sz="1400" b="1" dirty="0">
                          <a:effectLst/>
                        </a:rPr>
                        <a:t> </a:t>
                      </a:r>
                      <a:r>
                        <a:rPr lang="en-US" sz="1400" b="1" dirty="0" err="1">
                          <a:effectLst/>
                        </a:rPr>
                        <a:t>hình</a:t>
                      </a:r>
                      <a:endParaRPr lang="en-US" sz="1400" b="1" dirty="0">
                        <a:effectLst/>
                      </a:endParaRPr>
                    </a:p>
                  </a:txBody>
                  <a:tcPr anchor="b"/>
                </a:tc>
                <a:tc>
                  <a:txBody>
                    <a:bodyPr/>
                    <a:lstStyle/>
                    <a:p>
                      <a:pPr fontAlgn="b"/>
                      <a:r>
                        <a:rPr lang="en-US" sz="1400" b="1" dirty="0">
                          <a:effectLst/>
                        </a:rPr>
                        <a:t>BLEU (EN-DE)</a:t>
                      </a:r>
                      <a:endParaRPr lang="en-US" sz="1400" b="1" dirty="0">
                        <a:effectLst/>
                      </a:endParaRPr>
                    </a:p>
                  </a:txBody>
                  <a:tcPr anchor="b"/>
                </a:tc>
                <a:tc>
                  <a:txBody>
                    <a:bodyPr/>
                    <a:lstStyle/>
                    <a:p>
                      <a:pPr fontAlgn="b"/>
                      <a:r>
                        <a:rPr lang="en-US" sz="1400" b="1">
                          <a:effectLst/>
                        </a:rPr>
                        <a:t>BLEU (EN-FR)</a:t>
                      </a:r>
                      <a:endParaRPr lang="en-US" sz="1400" b="1">
                        <a:effectLst/>
                      </a:endParaRPr>
                    </a:p>
                  </a:txBody>
                  <a:tcPr anchor="b"/>
                </a:tc>
                <a:tc>
                  <a:txBody>
                    <a:bodyPr/>
                    <a:lstStyle/>
                    <a:p>
                      <a:pPr fontAlgn="b"/>
                      <a:r>
                        <a:rPr lang="en-US" sz="1400" b="1">
                          <a:effectLst/>
                        </a:rPr>
                        <a:t>Chi phí huấn luyện (FLOPs)</a:t>
                      </a:r>
                      <a:endParaRPr lang="en-US" sz="1400" b="1">
                        <a:effectLst/>
                      </a:endParaRPr>
                    </a:p>
                  </a:txBody>
                  <a:tcPr anchor="b"/>
                </a:tc>
              </a:tr>
              <a:tr h="370840">
                <a:tc>
                  <a:txBody>
                    <a:bodyPr/>
                    <a:lstStyle/>
                    <a:p>
                      <a:pPr fontAlgn="base"/>
                      <a:r>
                        <a:rPr lang="en-US" sz="1400">
                          <a:effectLst/>
                        </a:rPr>
                        <a:t>ByteNet</a:t>
                      </a:r>
                      <a:endParaRPr lang="en-US" sz="1400">
                        <a:effectLst/>
                      </a:endParaRPr>
                    </a:p>
                  </a:txBody>
                  <a:tcPr anchor="ctr"/>
                </a:tc>
                <a:tc>
                  <a:txBody>
                    <a:bodyPr/>
                    <a:lstStyle/>
                    <a:p>
                      <a:pPr fontAlgn="base"/>
                      <a:r>
                        <a:rPr lang="en-US" sz="1400">
                          <a:effectLst/>
                        </a:rPr>
                        <a:t>23.75</a:t>
                      </a:r>
                      <a:endParaRPr lang="en-US" sz="1400">
                        <a:effectLst/>
                      </a:endParaRPr>
                    </a:p>
                  </a:txBody>
                  <a:tcPr anchor="ctr"/>
                </a:tc>
                <a:tc>
                  <a:txBody>
                    <a:bodyPr/>
                    <a:lstStyle/>
                    <a:p>
                      <a:pPr fontAlgn="base"/>
                      <a:r>
                        <a:rPr lang="en-US" sz="1400">
                          <a:effectLst/>
                        </a:rPr>
                        <a:t>-</a:t>
                      </a:r>
                      <a:endParaRPr lang="en-US" sz="1400">
                        <a:effectLst/>
                      </a:endParaRPr>
                    </a:p>
                  </a:txBody>
                  <a:tcPr anchor="ctr"/>
                </a:tc>
                <a:tc>
                  <a:txBody>
                    <a:bodyPr/>
                    <a:lstStyle/>
                    <a:p>
                      <a:pPr fontAlgn="base"/>
                      <a:r>
                        <a:rPr lang="en-US" sz="1400">
                          <a:effectLst/>
                        </a:rPr>
                        <a:t>-</a:t>
                      </a:r>
                      <a:endParaRPr lang="en-US" sz="1400">
                        <a:effectLst/>
                      </a:endParaRPr>
                    </a:p>
                  </a:txBody>
                  <a:tcPr anchor="ctr"/>
                </a:tc>
              </a:tr>
              <a:tr h="370840">
                <a:tc>
                  <a:txBody>
                    <a:bodyPr/>
                    <a:lstStyle/>
                    <a:p>
                      <a:pPr fontAlgn="base"/>
                      <a:r>
                        <a:rPr lang="en-US" sz="1400">
                          <a:effectLst/>
                        </a:rPr>
                        <a:t>Deep-Att + PosUnk</a:t>
                      </a:r>
                      <a:endParaRPr lang="en-US" sz="1400">
                        <a:effectLst/>
                      </a:endParaRPr>
                    </a:p>
                  </a:txBody>
                  <a:tcPr anchor="ctr"/>
                </a:tc>
                <a:tc>
                  <a:txBody>
                    <a:bodyPr/>
                    <a:lstStyle/>
                    <a:p>
                      <a:pPr fontAlgn="base"/>
                      <a:r>
                        <a:rPr lang="en-US" sz="1400" dirty="0">
                          <a:effectLst/>
                        </a:rPr>
                        <a:t>-</a:t>
                      </a:r>
                      <a:endParaRPr lang="en-US" sz="1400" dirty="0">
                        <a:effectLst/>
                      </a:endParaRPr>
                    </a:p>
                  </a:txBody>
                  <a:tcPr anchor="ctr"/>
                </a:tc>
                <a:tc>
                  <a:txBody>
                    <a:bodyPr/>
                    <a:lstStyle/>
                    <a:p>
                      <a:pPr fontAlgn="base"/>
                      <a:r>
                        <a:rPr lang="en-US" sz="1400">
                          <a:effectLst/>
                        </a:rPr>
                        <a:t>39.2</a:t>
                      </a:r>
                      <a:endParaRPr lang="en-US" sz="1400">
                        <a:effectLst/>
                      </a:endParaRPr>
                    </a:p>
                  </a:txBody>
                  <a:tcPr anchor="ctr"/>
                </a:tc>
                <a:tc>
                  <a:txBody>
                    <a:bodyPr/>
                    <a:lstStyle/>
                    <a:p>
                      <a:pPr fontAlgn="base"/>
                      <a:r>
                        <a:rPr lang="en-US" sz="1400">
                          <a:effectLst/>
                        </a:rPr>
                        <a:t>1.0 × 10²⁰</a:t>
                      </a:r>
                      <a:endParaRPr lang="en-US" sz="1400">
                        <a:effectLst/>
                      </a:endParaRPr>
                    </a:p>
                  </a:txBody>
                  <a:tcPr anchor="ctr"/>
                </a:tc>
              </a:tr>
              <a:tr h="370840">
                <a:tc>
                  <a:txBody>
                    <a:bodyPr/>
                    <a:lstStyle/>
                    <a:p>
                      <a:pPr fontAlgn="base"/>
                      <a:r>
                        <a:rPr lang="en-US" sz="1400">
                          <a:effectLst/>
                        </a:rPr>
                        <a:t>GNMT + RL</a:t>
                      </a:r>
                      <a:endParaRPr lang="en-US" sz="1400">
                        <a:effectLst/>
                      </a:endParaRPr>
                    </a:p>
                  </a:txBody>
                  <a:tcPr anchor="ctr"/>
                </a:tc>
                <a:tc>
                  <a:txBody>
                    <a:bodyPr/>
                    <a:lstStyle/>
                    <a:p>
                      <a:pPr fontAlgn="base"/>
                      <a:r>
                        <a:rPr lang="en-US" sz="1400">
                          <a:effectLst/>
                        </a:rPr>
                        <a:t>24.6</a:t>
                      </a:r>
                      <a:endParaRPr lang="en-US" sz="1400">
                        <a:effectLst/>
                      </a:endParaRPr>
                    </a:p>
                  </a:txBody>
                  <a:tcPr anchor="ctr"/>
                </a:tc>
                <a:tc>
                  <a:txBody>
                    <a:bodyPr/>
                    <a:lstStyle/>
                    <a:p>
                      <a:pPr fontAlgn="base"/>
                      <a:r>
                        <a:rPr lang="en-US" sz="1400">
                          <a:effectLst/>
                        </a:rPr>
                        <a:t>39.92</a:t>
                      </a:r>
                      <a:endParaRPr lang="en-US" sz="1400">
                        <a:effectLst/>
                      </a:endParaRPr>
                    </a:p>
                  </a:txBody>
                  <a:tcPr anchor="ctr"/>
                </a:tc>
                <a:tc>
                  <a:txBody>
                    <a:bodyPr/>
                    <a:lstStyle/>
                    <a:p>
                      <a:pPr fontAlgn="base"/>
                      <a:r>
                        <a:rPr lang="en-US" sz="1400">
                          <a:effectLst/>
                        </a:rPr>
                        <a:t>2.3 × 10¹⁹ (EN-DE), 1.4 × 10²⁰ (EN-FR)</a:t>
                      </a:r>
                      <a:endParaRPr lang="en-US" sz="1400">
                        <a:effectLst/>
                      </a:endParaRPr>
                    </a:p>
                  </a:txBody>
                  <a:tcPr anchor="ctr"/>
                </a:tc>
              </a:tr>
              <a:tr h="370840">
                <a:tc>
                  <a:txBody>
                    <a:bodyPr/>
                    <a:lstStyle/>
                    <a:p>
                      <a:pPr fontAlgn="base"/>
                      <a:r>
                        <a:rPr lang="en-US" sz="1400" dirty="0">
                          <a:effectLst/>
                        </a:rPr>
                        <a:t>ConvS2S</a:t>
                      </a:r>
                      <a:endParaRPr lang="en-US" sz="1400" dirty="0">
                        <a:effectLst/>
                      </a:endParaRPr>
                    </a:p>
                  </a:txBody>
                  <a:tcPr anchor="ctr"/>
                </a:tc>
                <a:tc>
                  <a:txBody>
                    <a:bodyPr/>
                    <a:lstStyle/>
                    <a:p>
                      <a:pPr fontAlgn="base"/>
                      <a:r>
                        <a:rPr lang="en-US" sz="1400">
                          <a:effectLst/>
                        </a:rPr>
                        <a:t>25.16</a:t>
                      </a:r>
                      <a:endParaRPr lang="en-US" sz="1400">
                        <a:effectLst/>
                      </a:endParaRPr>
                    </a:p>
                  </a:txBody>
                  <a:tcPr anchor="ctr"/>
                </a:tc>
                <a:tc>
                  <a:txBody>
                    <a:bodyPr/>
                    <a:lstStyle/>
                    <a:p>
                      <a:pPr fontAlgn="base"/>
                      <a:r>
                        <a:rPr lang="en-US" sz="1400">
                          <a:effectLst/>
                        </a:rPr>
                        <a:t>40.46</a:t>
                      </a:r>
                      <a:endParaRPr lang="en-US" sz="1400">
                        <a:effectLst/>
                      </a:endParaRPr>
                    </a:p>
                  </a:txBody>
                  <a:tcPr anchor="ctr"/>
                </a:tc>
                <a:tc>
                  <a:txBody>
                    <a:bodyPr/>
                    <a:lstStyle/>
                    <a:p>
                      <a:pPr fontAlgn="base"/>
                      <a:r>
                        <a:rPr lang="en-US" sz="1400">
                          <a:effectLst/>
                        </a:rPr>
                        <a:t>9.6 × 10¹⁸ (EN-DE), 1.5 × 10²⁰ (EN-FR)</a:t>
                      </a:r>
                      <a:endParaRPr lang="en-US" sz="1400">
                        <a:effectLst/>
                      </a:endParaRPr>
                    </a:p>
                  </a:txBody>
                  <a:tcPr anchor="ctr"/>
                </a:tc>
              </a:tr>
              <a:tr h="370840">
                <a:tc>
                  <a:txBody>
                    <a:bodyPr/>
                    <a:lstStyle/>
                    <a:p>
                      <a:pPr fontAlgn="base"/>
                      <a:r>
                        <a:rPr lang="en-US" sz="1400">
                          <a:effectLst/>
                        </a:rPr>
                        <a:t>MoE</a:t>
                      </a:r>
                      <a:endParaRPr lang="en-US" sz="1400">
                        <a:effectLst/>
                      </a:endParaRPr>
                    </a:p>
                  </a:txBody>
                  <a:tcPr anchor="ctr"/>
                </a:tc>
                <a:tc>
                  <a:txBody>
                    <a:bodyPr/>
                    <a:lstStyle/>
                    <a:p>
                      <a:pPr fontAlgn="base"/>
                      <a:r>
                        <a:rPr lang="en-US" sz="1400">
                          <a:effectLst/>
                        </a:rPr>
                        <a:t>26.03</a:t>
                      </a:r>
                      <a:endParaRPr lang="en-US" sz="1400">
                        <a:effectLst/>
                      </a:endParaRPr>
                    </a:p>
                  </a:txBody>
                  <a:tcPr anchor="ctr"/>
                </a:tc>
                <a:tc>
                  <a:txBody>
                    <a:bodyPr/>
                    <a:lstStyle/>
                    <a:p>
                      <a:pPr fontAlgn="base"/>
                      <a:r>
                        <a:rPr lang="en-US" sz="1400">
                          <a:effectLst/>
                        </a:rPr>
                        <a:t>40.56</a:t>
                      </a:r>
                      <a:endParaRPr lang="en-US" sz="1400">
                        <a:effectLst/>
                      </a:endParaRPr>
                    </a:p>
                  </a:txBody>
                  <a:tcPr anchor="ctr"/>
                </a:tc>
                <a:tc>
                  <a:txBody>
                    <a:bodyPr/>
                    <a:lstStyle/>
                    <a:p>
                      <a:pPr fontAlgn="base"/>
                      <a:r>
                        <a:rPr lang="en-US" sz="1400">
                          <a:effectLst/>
                        </a:rPr>
                        <a:t>2.0 × 10¹⁹ (EN-DE), 1.2 × 10²⁰ (EN-FR)</a:t>
                      </a:r>
                      <a:endParaRPr lang="en-US" sz="1400">
                        <a:effectLst/>
                      </a:endParaRPr>
                    </a:p>
                  </a:txBody>
                  <a:tcPr anchor="ctr"/>
                </a:tc>
              </a:tr>
              <a:tr h="370840">
                <a:tc>
                  <a:txBody>
                    <a:bodyPr/>
                    <a:lstStyle/>
                    <a:p>
                      <a:pPr fontAlgn="base"/>
                      <a:r>
                        <a:rPr lang="en-US" sz="1400">
                          <a:effectLst/>
                        </a:rPr>
                        <a:t>Deep-Att + PosUnk Ensemble</a:t>
                      </a:r>
                      <a:endParaRPr lang="en-US" sz="1400">
                        <a:effectLst/>
                      </a:endParaRPr>
                    </a:p>
                  </a:txBody>
                  <a:tcPr anchor="ctr"/>
                </a:tc>
                <a:tc>
                  <a:txBody>
                    <a:bodyPr/>
                    <a:lstStyle/>
                    <a:p>
                      <a:pPr fontAlgn="base"/>
                      <a:r>
                        <a:rPr lang="en-US" sz="1400">
                          <a:effectLst/>
                        </a:rPr>
                        <a:t>-</a:t>
                      </a:r>
                      <a:endParaRPr lang="en-US" sz="1400">
                        <a:effectLst/>
                      </a:endParaRPr>
                    </a:p>
                  </a:txBody>
                  <a:tcPr anchor="ctr"/>
                </a:tc>
                <a:tc>
                  <a:txBody>
                    <a:bodyPr/>
                    <a:lstStyle/>
                    <a:p>
                      <a:pPr fontAlgn="base"/>
                      <a:r>
                        <a:rPr lang="en-US" sz="1400">
                          <a:effectLst/>
                        </a:rPr>
                        <a:t>40.4</a:t>
                      </a:r>
                      <a:endParaRPr lang="en-US" sz="1400">
                        <a:effectLst/>
                      </a:endParaRPr>
                    </a:p>
                  </a:txBody>
                  <a:tcPr anchor="ctr"/>
                </a:tc>
                <a:tc>
                  <a:txBody>
                    <a:bodyPr/>
                    <a:lstStyle/>
                    <a:p>
                      <a:pPr fontAlgn="base"/>
                      <a:r>
                        <a:rPr lang="en-US" sz="1400">
                          <a:effectLst/>
                        </a:rPr>
                        <a:t>8.0 × 10²⁰</a:t>
                      </a:r>
                      <a:endParaRPr lang="en-US" sz="1400">
                        <a:effectLst/>
                      </a:endParaRPr>
                    </a:p>
                  </a:txBody>
                  <a:tcPr anchor="ctr"/>
                </a:tc>
              </a:tr>
              <a:tr h="370840">
                <a:tc>
                  <a:txBody>
                    <a:bodyPr/>
                    <a:lstStyle/>
                    <a:p>
                      <a:pPr fontAlgn="base"/>
                      <a:r>
                        <a:rPr lang="en-US" sz="1400">
                          <a:effectLst/>
                        </a:rPr>
                        <a:t>GNMT + RL Ensemble</a:t>
                      </a:r>
                      <a:endParaRPr lang="en-US" sz="1400">
                        <a:effectLst/>
                      </a:endParaRPr>
                    </a:p>
                  </a:txBody>
                  <a:tcPr anchor="ctr"/>
                </a:tc>
                <a:tc>
                  <a:txBody>
                    <a:bodyPr/>
                    <a:lstStyle/>
                    <a:p>
                      <a:pPr fontAlgn="base"/>
                      <a:r>
                        <a:rPr lang="en-US" sz="1400">
                          <a:effectLst/>
                        </a:rPr>
                        <a:t>26.30</a:t>
                      </a:r>
                      <a:endParaRPr lang="en-US" sz="1400">
                        <a:effectLst/>
                      </a:endParaRPr>
                    </a:p>
                  </a:txBody>
                  <a:tcPr anchor="ctr"/>
                </a:tc>
                <a:tc>
                  <a:txBody>
                    <a:bodyPr/>
                    <a:lstStyle/>
                    <a:p>
                      <a:pPr fontAlgn="base"/>
                      <a:r>
                        <a:rPr lang="en-US" sz="1400">
                          <a:effectLst/>
                        </a:rPr>
                        <a:t>41.16</a:t>
                      </a:r>
                      <a:endParaRPr lang="en-US" sz="1400">
                        <a:effectLst/>
                      </a:endParaRPr>
                    </a:p>
                  </a:txBody>
                  <a:tcPr anchor="ctr"/>
                </a:tc>
                <a:tc>
                  <a:txBody>
                    <a:bodyPr/>
                    <a:lstStyle/>
                    <a:p>
                      <a:pPr fontAlgn="base"/>
                      <a:r>
                        <a:rPr lang="en-US" sz="1400">
                          <a:effectLst/>
                        </a:rPr>
                        <a:t>1.8 × 10²⁰ (EN-DE), 1.1 × 10²¹ (EN-FR)</a:t>
                      </a:r>
                      <a:endParaRPr lang="en-US" sz="1400">
                        <a:effectLst/>
                      </a:endParaRPr>
                    </a:p>
                  </a:txBody>
                  <a:tcPr anchor="ctr"/>
                </a:tc>
              </a:tr>
              <a:tr h="370840">
                <a:tc>
                  <a:txBody>
                    <a:bodyPr/>
                    <a:lstStyle/>
                    <a:p>
                      <a:pPr fontAlgn="base"/>
                      <a:r>
                        <a:rPr lang="en-US" sz="1400">
                          <a:effectLst/>
                        </a:rPr>
                        <a:t>ConvS2S Ensemble</a:t>
                      </a:r>
                      <a:endParaRPr lang="en-US" sz="1400">
                        <a:effectLst/>
                      </a:endParaRPr>
                    </a:p>
                  </a:txBody>
                  <a:tcPr anchor="ctr"/>
                </a:tc>
                <a:tc>
                  <a:txBody>
                    <a:bodyPr/>
                    <a:lstStyle/>
                    <a:p>
                      <a:pPr fontAlgn="base"/>
                      <a:r>
                        <a:rPr lang="en-US" sz="1400">
                          <a:effectLst/>
                        </a:rPr>
                        <a:t>26.36</a:t>
                      </a:r>
                      <a:endParaRPr lang="en-US" sz="1400">
                        <a:effectLst/>
                      </a:endParaRPr>
                    </a:p>
                  </a:txBody>
                  <a:tcPr anchor="ctr"/>
                </a:tc>
                <a:tc>
                  <a:txBody>
                    <a:bodyPr/>
                    <a:lstStyle/>
                    <a:p>
                      <a:pPr fontAlgn="base"/>
                      <a:r>
                        <a:rPr lang="en-US" sz="1400">
                          <a:effectLst/>
                        </a:rPr>
                        <a:t>41.29</a:t>
                      </a:r>
                      <a:endParaRPr lang="en-US" sz="1400">
                        <a:effectLst/>
                      </a:endParaRPr>
                    </a:p>
                  </a:txBody>
                  <a:tcPr anchor="ctr"/>
                </a:tc>
                <a:tc>
                  <a:txBody>
                    <a:bodyPr/>
                    <a:lstStyle/>
                    <a:p>
                      <a:pPr fontAlgn="base"/>
                      <a:r>
                        <a:rPr lang="en-US" sz="1400">
                          <a:effectLst/>
                        </a:rPr>
                        <a:t>7.7 × 10¹⁹ (EN-DE), 1.2 × 10²¹ (EN-FR)</a:t>
                      </a:r>
                      <a:endParaRPr lang="en-US" sz="1400">
                        <a:effectLst/>
                      </a:endParaRPr>
                    </a:p>
                  </a:txBody>
                  <a:tcPr anchor="ctr"/>
                </a:tc>
              </a:tr>
              <a:tr h="370840">
                <a:tc>
                  <a:txBody>
                    <a:bodyPr/>
                    <a:lstStyle/>
                    <a:p>
                      <a:pPr fontAlgn="base"/>
                      <a:r>
                        <a:rPr lang="en-US" sz="1400" b="1">
                          <a:effectLst/>
                        </a:rPr>
                        <a:t>Transformer (base model)</a:t>
                      </a:r>
                      <a:endParaRPr lang="en-US" sz="1400">
                        <a:effectLst/>
                      </a:endParaRPr>
                    </a:p>
                  </a:txBody>
                  <a:tcPr anchor="ctr"/>
                </a:tc>
                <a:tc>
                  <a:txBody>
                    <a:bodyPr/>
                    <a:lstStyle/>
                    <a:p>
                      <a:pPr fontAlgn="base"/>
                      <a:r>
                        <a:rPr lang="en-US" sz="1400">
                          <a:effectLst/>
                        </a:rPr>
                        <a:t>27.3</a:t>
                      </a:r>
                      <a:endParaRPr lang="en-US" sz="1400">
                        <a:effectLst/>
                      </a:endParaRPr>
                    </a:p>
                  </a:txBody>
                  <a:tcPr anchor="ctr"/>
                </a:tc>
                <a:tc>
                  <a:txBody>
                    <a:bodyPr/>
                    <a:lstStyle/>
                    <a:p>
                      <a:pPr fontAlgn="base"/>
                      <a:r>
                        <a:rPr lang="en-US" sz="1400">
                          <a:effectLst/>
                        </a:rPr>
                        <a:t>38.1</a:t>
                      </a:r>
                      <a:endParaRPr lang="en-US" sz="1400">
                        <a:effectLst/>
                      </a:endParaRPr>
                    </a:p>
                  </a:txBody>
                  <a:tcPr anchor="ctr"/>
                </a:tc>
                <a:tc>
                  <a:txBody>
                    <a:bodyPr/>
                    <a:lstStyle/>
                    <a:p>
                      <a:pPr fontAlgn="base"/>
                      <a:r>
                        <a:rPr lang="en-US" sz="1400">
                          <a:effectLst/>
                        </a:rPr>
                        <a:t>3.3 × 10¹⁸</a:t>
                      </a:r>
                      <a:endParaRPr lang="en-US" sz="1400">
                        <a:effectLst/>
                      </a:endParaRPr>
                    </a:p>
                  </a:txBody>
                  <a:tcPr anchor="ctr"/>
                </a:tc>
              </a:tr>
              <a:tr h="370840">
                <a:tc>
                  <a:txBody>
                    <a:bodyPr/>
                    <a:lstStyle/>
                    <a:p>
                      <a:pPr fontAlgn="base"/>
                      <a:r>
                        <a:rPr lang="en-US" sz="1400" b="1">
                          <a:effectLst/>
                        </a:rPr>
                        <a:t>Transformer (big model)</a:t>
                      </a:r>
                      <a:endParaRPr lang="en-US" sz="1400">
                        <a:effectLst/>
                      </a:endParaRPr>
                    </a:p>
                  </a:txBody>
                  <a:tcPr anchor="ctr"/>
                </a:tc>
                <a:tc>
                  <a:txBody>
                    <a:bodyPr/>
                    <a:lstStyle/>
                    <a:p>
                      <a:pPr fontAlgn="base"/>
                      <a:r>
                        <a:rPr lang="en-US" sz="1400" b="1">
                          <a:effectLst/>
                        </a:rPr>
                        <a:t>28.4</a:t>
                      </a:r>
                      <a:endParaRPr lang="en-US" sz="1400">
                        <a:effectLst/>
                      </a:endParaRPr>
                    </a:p>
                  </a:txBody>
                  <a:tcPr anchor="ctr"/>
                </a:tc>
                <a:tc>
                  <a:txBody>
                    <a:bodyPr/>
                    <a:lstStyle/>
                    <a:p>
                      <a:pPr fontAlgn="base"/>
                      <a:r>
                        <a:rPr lang="en-US" sz="1400" b="1">
                          <a:effectLst/>
                        </a:rPr>
                        <a:t>41.8</a:t>
                      </a:r>
                      <a:endParaRPr lang="en-US" sz="1400">
                        <a:effectLst/>
                      </a:endParaRPr>
                    </a:p>
                  </a:txBody>
                  <a:tcPr anchor="ctr"/>
                </a:tc>
                <a:tc>
                  <a:txBody>
                    <a:bodyPr/>
                    <a:lstStyle/>
                    <a:p>
                      <a:pPr fontAlgn="base"/>
                      <a:r>
                        <a:rPr lang="en-US" sz="1400" dirty="0">
                          <a:effectLst/>
                        </a:rPr>
                        <a:t>2.3 × 10¹⁹</a:t>
                      </a:r>
                      <a:endParaRPr lang="en-US" sz="1400" dirty="0">
                        <a:effectLst/>
                      </a:endParaRPr>
                    </a:p>
                  </a:txBody>
                  <a:tcPr anchor="ct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Lợi</a:t>
            </a:r>
            <a:r>
              <a:rPr lang="en-US" dirty="0"/>
              <a:t> </a:t>
            </a:r>
            <a:r>
              <a:rPr lang="en-US" dirty="0" err="1"/>
              <a:t>ích</a:t>
            </a:r>
            <a:r>
              <a:rPr lang="en-US" dirty="0"/>
              <a:t> </a:t>
            </a:r>
            <a:r>
              <a:rPr lang="en-US" dirty="0" err="1"/>
              <a:t>và</a:t>
            </a:r>
            <a:r>
              <a:rPr lang="en-US" dirty="0"/>
              <a:t> </a:t>
            </a:r>
            <a:r>
              <a:rPr lang="en-US" dirty="0" err="1"/>
              <a:t>hạn</a:t>
            </a:r>
            <a:r>
              <a:rPr lang="en-US" dirty="0"/>
              <a:t> </a:t>
            </a:r>
            <a:r>
              <a:rPr lang="en-US" dirty="0" err="1"/>
              <a:t>chế</a:t>
            </a:r>
            <a:r>
              <a:rPr lang="en-US" dirty="0"/>
              <a:t> </a:t>
            </a:r>
            <a:r>
              <a:rPr lang="en-US" dirty="0" err="1"/>
              <a:t>của</a:t>
            </a:r>
            <a:r>
              <a:rPr lang="en-US" dirty="0"/>
              <a:t> </a:t>
            </a:r>
            <a:r>
              <a:rPr lang="en-US" dirty="0" err="1"/>
              <a:t>mô</a:t>
            </a:r>
            <a:r>
              <a:rPr lang="en-US" dirty="0"/>
              <a:t> </a:t>
            </a:r>
            <a:r>
              <a:rPr lang="en-US" dirty="0" err="1"/>
              <a:t>hình</a:t>
            </a:r>
            <a:r>
              <a:rPr lang="en-US" dirty="0"/>
              <a:t> Transformer</a:t>
            </a:r>
            <a:endParaRPr lang="en-US" dirty="0"/>
          </a:p>
        </p:txBody>
      </p:sp>
      <p:sp>
        <p:nvSpPr>
          <p:cNvPr id="3" name="Content Placeholder 2"/>
          <p:cNvSpPr>
            <a:spLocks noGrp="1"/>
          </p:cNvSpPr>
          <p:nvPr>
            <p:ph sz="half" idx="1"/>
          </p:nvPr>
        </p:nvSpPr>
        <p:spPr/>
        <p:txBody>
          <a:bodyPr/>
          <a:lstStyle/>
          <a:p>
            <a:pPr algn="l"/>
            <a:r>
              <a:rPr lang="vi-VN" b="1" i="0" dirty="0">
                <a:solidFill>
                  <a:srgbClr val="0D0D0D"/>
                </a:solidFill>
                <a:effectLst/>
                <a:highlight>
                  <a:srgbClr val="FFFFFF"/>
                </a:highlight>
                <a:latin typeface="ui-sans-serif"/>
              </a:rPr>
              <a:t>Lợi ích:</a:t>
            </a:r>
            <a:endParaRPr lang="vi-VN" b="0" i="0" dirty="0">
              <a:solidFill>
                <a:srgbClr val="0D0D0D"/>
              </a:solidFill>
              <a:effectLst/>
              <a:highlight>
                <a:srgbClr val="FFFFFF"/>
              </a:highlight>
              <a:latin typeface="ui-sans-serif"/>
            </a:endParaRPr>
          </a:p>
          <a:p>
            <a:pPr marL="857250" algn="l">
              <a:buFont typeface="Arial" panose="020B0604020202090204" pitchFamily="34" charset="0"/>
              <a:buChar char="•"/>
            </a:pPr>
            <a:r>
              <a:rPr lang="vi-VN" i="0" dirty="0">
                <a:solidFill>
                  <a:srgbClr val="0D0D0D"/>
                </a:solidFill>
                <a:effectLst/>
                <a:highlight>
                  <a:srgbClr val="FFFFFF"/>
                </a:highlight>
                <a:latin typeface="ui-sans-serif"/>
              </a:rPr>
              <a:t>Khả năng học tương quan dài hạn</a:t>
            </a:r>
            <a:endParaRPr lang="vi-VN" i="0" dirty="0">
              <a:solidFill>
                <a:srgbClr val="0D0D0D"/>
              </a:solidFill>
              <a:effectLst/>
              <a:highlight>
                <a:srgbClr val="FFFFFF"/>
              </a:highlight>
              <a:latin typeface="ui-sans-serif"/>
            </a:endParaRPr>
          </a:p>
          <a:p>
            <a:pPr marL="857250" algn="l">
              <a:buFont typeface="Arial" panose="020B0604020202090204" pitchFamily="34" charset="0"/>
              <a:buChar char="•"/>
            </a:pPr>
            <a:r>
              <a:rPr lang="vi-VN" i="0" dirty="0">
                <a:solidFill>
                  <a:srgbClr val="0D0D0D"/>
                </a:solidFill>
                <a:effectLst/>
                <a:highlight>
                  <a:srgbClr val="FFFFFF"/>
                </a:highlight>
                <a:latin typeface="ui-sans-serif"/>
              </a:rPr>
              <a:t>Hiệu suất cao trong xử lý ngôn ngữ tự nhiên</a:t>
            </a:r>
            <a:endParaRPr lang="vi-VN" i="0" dirty="0">
              <a:solidFill>
                <a:srgbClr val="0D0D0D"/>
              </a:solidFill>
              <a:effectLst/>
              <a:highlight>
                <a:srgbClr val="FFFFFF"/>
              </a:highlight>
              <a:latin typeface="ui-sans-serif"/>
            </a:endParaRPr>
          </a:p>
          <a:p>
            <a:pPr marL="857250" algn="l">
              <a:buFont typeface="Arial" panose="020B0604020202090204" pitchFamily="34" charset="0"/>
              <a:buChar char="•"/>
            </a:pPr>
            <a:r>
              <a:rPr lang="vi-VN" i="0" dirty="0">
                <a:solidFill>
                  <a:srgbClr val="0D0D0D"/>
                </a:solidFill>
                <a:effectLst/>
                <a:highlight>
                  <a:srgbClr val="FFFFFF"/>
                </a:highlight>
                <a:latin typeface="ui-sans-serif"/>
              </a:rPr>
              <a:t>Có thể áp dụng cho nhiều tác vụ khác nhau</a:t>
            </a:r>
            <a:endParaRPr lang="vi-VN" i="0" dirty="0">
              <a:solidFill>
                <a:srgbClr val="0D0D0D"/>
              </a:solidFill>
              <a:effectLst/>
              <a:highlight>
                <a:srgbClr val="FFFFFF"/>
              </a:highlight>
              <a:latin typeface="ui-sans-serif"/>
            </a:endParaRPr>
          </a:p>
          <a:p>
            <a:pPr marL="857250" algn="l">
              <a:buFont typeface="Arial" panose="020B0604020202090204" pitchFamily="34" charset="0"/>
              <a:buChar char="•"/>
            </a:pPr>
            <a:r>
              <a:rPr lang="vi-VN" i="0" dirty="0">
                <a:solidFill>
                  <a:srgbClr val="0D0D0D"/>
                </a:solidFill>
                <a:effectLst/>
                <a:highlight>
                  <a:srgbClr val="FFFFFF"/>
                </a:highlight>
                <a:latin typeface="ui-sans-serif"/>
              </a:rPr>
              <a:t>Tính Parallelizable cao</a:t>
            </a:r>
            <a:endParaRPr lang="vi-VN" i="0" dirty="0">
              <a:solidFill>
                <a:srgbClr val="0D0D0D"/>
              </a:solidFill>
              <a:effectLst/>
              <a:highlight>
                <a:srgbClr val="FFFFFF"/>
              </a:highlight>
              <a:latin typeface="ui-sans-serif"/>
            </a:endParaRPr>
          </a:p>
          <a:p>
            <a:endParaRPr lang="en-US" dirty="0"/>
          </a:p>
        </p:txBody>
      </p:sp>
      <p:sp>
        <p:nvSpPr>
          <p:cNvPr id="4" name="Content Placeholder 3"/>
          <p:cNvSpPr>
            <a:spLocks noGrp="1"/>
          </p:cNvSpPr>
          <p:nvPr>
            <p:ph sz="half" idx="2"/>
          </p:nvPr>
        </p:nvSpPr>
        <p:spPr/>
        <p:txBody>
          <a:bodyPr/>
          <a:lstStyle/>
          <a:p>
            <a:pPr algn="l"/>
            <a:r>
              <a:rPr lang="en-US" b="1" i="0" dirty="0" err="1">
                <a:solidFill>
                  <a:srgbClr val="0D0D0D"/>
                </a:solidFill>
                <a:effectLst/>
                <a:highlight>
                  <a:srgbClr val="FFFFFF"/>
                </a:highlight>
                <a:latin typeface="ui-sans-serif"/>
              </a:rPr>
              <a:t>Hạn</a:t>
            </a:r>
            <a:r>
              <a:rPr lang="en-US" b="1" i="0" dirty="0">
                <a:solidFill>
                  <a:srgbClr val="0D0D0D"/>
                </a:solidFill>
                <a:effectLst/>
                <a:highlight>
                  <a:srgbClr val="FFFFFF"/>
                </a:highlight>
                <a:latin typeface="ui-sans-serif"/>
              </a:rPr>
              <a:t> </a:t>
            </a:r>
            <a:r>
              <a:rPr lang="en-US" b="1" i="0" dirty="0" err="1">
                <a:solidFill>
                  <a:srgbClr val="0D0D0D"/>
                </a:solidFill>
                <a:effectLst/>
                <a:highlight>
                  <a:srgbClr val="FFFFFF"/>
                </a:highlight>
                <a:latin typeface="ui-sans-serif"/>
              </a:rPr>
              <a:t>chế</a:t>
            </a:r>
            <a:r>
              <a:rPr lang="en-US" b="1" i="0" dirty="0">
                <a:solidFill>
                  <a:srgbClr val="0D0D0D"/>
                </a:solidFill>
                <a:effectLst/>
                <a:highlight>
                  <a:srgbClr val="FFFFFF"/>
                </a:highlight>
                <a:latin typeface="ui-sans-serif"/>
              </a:rPr>
              <a:t>:</a:t>
            </a:r>
            <a:endParaRPr lang="en-US" b="0" i="0" dirty="0">
              <a:solidFill>
                <a:srgbClr val="0D0D0D"/>
              </a:solidFill>
              <a:effectLst/>
              <a:highlight>
                <a:srgbClr val="FFFFFF"/>
              </a:highlight>
              <a:latin typeface="ui-sans-serif"/>
            </a:endParaRPr>
          </a:p>
          <a:p>
            <a:pPr marL="798830" algn="l">
              <a:buFont typeface="Arial" panose="020B0604020202090204" pitchFamily="34" charset="0"/>
              <a:buChar char="•"/>
            </a:pPr>
            <a:r>
              <a:rPr lang="en-US" i="0" dirty="0" err="1">
                <a:solidFill>
                  <a:srgbClr val="0D0D0D"/>
                </a:solidFill>
                <a:effectLst/>
                <a:highlight>
                  <a:srgbClr val="FFFFFF"/>
                </a:highlight>
                <a:latin typeface="ui-sans-serif"/>
              </a:rPr>
              <a:t>Yêu</a:t>
            </a:r>
            <a:r>
              <a:rPr lang="en-US" i="0" dirty="0">
                <a:solidFill>
                  <a:srgbClr val="0D0D0D"/>
                </a:solidFill>
                <a:effectLst/>
                <a:highlight>
                  <a:srgbClr val="FFFFFF"/>
                </a:highlight>
                <a:latin typeface="ui-sans-serif"/>
              </a:rPr>
              <a:t> </a:t>
            </a:r>
            <a:r>
              <a:rPr lang="en-US" i="0" dirty="0" err="1">
                <a:solidFill>
                  <a:srgbClr val="0D0D0D"/>
                </a:solidFill>
                <a:effectLst/>
                <a:highlight>
                  <a:srgbClr val="FFFFFF"/>
                </a:highlight>
                <a:latin typeface="ui-sans-serif"/>
              </a:rPr>
              <a:t>cầu</a:t>
            </a:r>
            <a:r>
              <a:rPr lang="en-US" i="0" dirty="0">
                <a:solidFill>
                  <a:srgbClr val="0D0D0D"/>
                </a:solidFill>
                <a:effectLst/>
                <a:highlight>
                  <a:srgbClr val="FFFFFF"/>
                </a:highlight>
                <a:latin typeface="ui-sans-serif"/>
              </a:rPr>
              <a:t> </a:t>
            </a:r>
            <a:r>
              <a:rPr lang="en-US" i="0" dirty="0" err="1">
                <a:solidFill>
                  <a:srgbClr val="0D0D0D"/>
                </a:solidFill>
                <a:effectLst/>
                <a:highlight>
                  <a:srgbClr val="FFFFFF"/>
                </a:highlight>
                <a:latin typeface="ui-sans-serif"/>
              </a:rPr>
              <a:t>tài</a:t>
            </a:r>
            <a:r>
              <a:rPr lang="en-US" i="0" dirty="0">
                <a:solidFill>
                  <a:srgbClr val="0D0D0D"/>
                </a:solidFill>
                <a:effectLst/>
                <a:highlight>
                  <a:srgbClr val="FFFFFF"/>
                </a:highlight>
                <a:latin typeface="ui-sans-serif"/>
              </a:rPr>
              <a:t> </a:t>
            </a:r>
            <a:r>
              <a:rPr lang="en-US" i="0" dirty="0" err="1">
                <a:solidFill>
                  <a:srgbClr val="0D0D0D"/>
                </a:solidFill>
                <a:effectLst/>
                <a:highlight>
                  <a:srgbClr val="FFFFFF"/>
                </a:highlight>
                <a:latin typeface="ui-sans-serif"/>
              </a:rPr>
              <a:t>nguyên</a:t>
            </a:r>
            <a:r>
              <a:rPr lang="en-US" i="0" dirty="0">
                <a:solidFill>
                  <a:srgbClr val="0D0D0D"/>
                </a:solidFill>
                <a:effectLst/>
                <a:highlight>
                  <a:srgbClr val="FFFFFF"/>
                </a:highlight>
                <a:latin typeface="ui-sans-serif"/>
              </a:rPr>
              <a:t> </a:t>
            </a:r>
            <a:r>
              <a:rPr lang="en-US" i="0" dirty="0" err="1">
                <a:solidFill>
                  <a:srgbClr val="0D0D0D"/>
                </a:solidFill>
                <a:effectLst/>
                <a:highlight>
                  <a:srgbClr val="FFFFFF"/>
                </a:highlight>
                <a:latin typeface="ui-sans-serif"/>
              </a:rPr>
              <a:t>tính</a:t>
            </a:r>
            <a:r>
              <a:rPr lang="en-US" i="0" dirty="0">
                <a:solidFill>
                  <a:srgbClr val="0D0D0D"/>
                </a:solidFill>
                <a:effectLst/>
                <a:highlight>
                  <a:srgbClr val="FFFFFF"/>
                </a:highlight>
                <a:latin typeface="ui-sans-serif"/>
              </a:rPr>
              <a:t> </a:t>
            </a:r>
            <a:r>
              <a:rPr lang="en-US" i="0" dirty="0" err="1">
                <a:solidFill>
                  <a:srgbClr val="0D0D0D"/>
                </a:solidFill>
                <a:effectLst/>
                <a:highlight>
                  <a:srgbClr val="FFFFFF"/>
                </a:highlight>
                <a:latin typeface="ui-sans-serif"/>
              </a:rPr>
              <a:t>toán</a:t>
            </a:r>
            <a:r>
              <a:rPr lang="en-US" i="0" dirty="0">
                <a:solidFill>
                  <a:srgbClr val="0D0D0D"/>
                </a:solidFill>
                <a:effectLst/>
                <a:highlight>
                  <a:srgbClr val="FFFFFF"/>
                </a:highlight>
                <a:latin typeface="ui-sans-serif"/>
              </a:rPr>
              <a:t> </a:t>
            </a:r>
            <a:r>
              <a:rPr lang="en-US" i="0" dirty="0" err="1">
                <a:solidFill>
                  <a:srgbClr val="0D0D0D"/>
                </a:solidFill>
                <a:effectLst/>
                <a:highlight>
                  <a:srgbClr val="FFFFFF"/>
                </a:highlight>
                <a:latin typeface="ui-sans-serif"/>
              </a:rPr>
              <a:t>lớn</a:t>
            </a:r>
            <a:endParaRPr lang="en-US" i="0" dirty="0">
              <a:solidFill>
                <a:srgbClr val="0D0D0D"/>
              </a:solidFill>
              <a:effectLst/>
              <a:highlight>
                <a:srgbClr val="FFFFFF"/>
              </a:highlight>
              <a:latin typeface="ui-sans-serif"/>
            </a:endParaRPr>
          </a:p>
          <a:p>
            <a:pPr marL="798830" algn="l">
              <a:buFont typeface="Arial" panose="020B0604020202090204" pitchFamily="34" charset="0"/>
              <a:buChar char="•"/>
            </a:pPr>
            <a:r>
              <a:rPr lang="en-US" i="0" dirty="0" err="1">
                <a:solidFill>
                  <a:srgbClr val="0D0D0D"/>
                </a:solidFill>
                <a:effectLst/>
                <a:highlight>
                  <a:srgbClr val="FFFFFF"/>
                </a:highlight>
                <a:latin typeface="ui-sans-serif"/>
              </a:rPr>
              <a:t>Độ</a:t>
            </a:r>
            <a:r>
              <a:rPr lang="en-US" i="0" dirty="0">
                <a:solidFill>
                  <a:srgbClr val="0D0D0D"/>
                </a:solidFill>
                <a:effectLst/>
                <a:highlight>
                  <a:srgbClr val="FFFFFF"/>
                </a:highlight>
                <a:latin typeface="ui-sans-serif"/>
              </a:rPr>
              <a:t> </a:t>
            </a:r>
            <a:r>
              <a:rPr lang="en-US" i="0" dirty="0" err="1">
                <a:solidFill>
                  <a:srgbClr val="0D0D0D"/>
                </a:solidFill>
                <a:effectLst/>
                <a:highlight>
                  <a:srgbClr val="FFFFFF"/>
                </a:highlight>
                <a:latin typeface="ui-sans-serif"/>
              </a:rPr>
              <a:t>phức</a:t>
            </a:r>
            <a:r>
              <a:rPr lang="en-US" i="0" dirty="0">
                <a:solidFill>
                  <a:srgbClr val="0D0D0D"/>
                </a:solidFill>
                <a:effectLst/>
                <a:highlight>
                  <a:srgbClr val="FFFFFF"/>
                </a:highlight>
                <a:latin typeface="ui-sans-serif"/>
              </a:rPr>
              <a:t> </a:t>
            </a:r>
            <a:r>
              <a:rPr lang="en-US" i="0" dirty="0" err="1">
                <a:solidFill>
                  <a:srgbClr val="0D0D0D"/>
                </a:solidFill>
                <a:effectLst/>
                <a:highlight>
                  <a:srgbClr val="FFFFFF"/>
                </a:highlight>
                <a:latin typeface="ui-sans-serif"/>
              </a:rPr>
              <a:t>tạp</a:t>
            </a:r>
            <a:r>
              <a:rPr lang="en-US" i="0" dirty="0">
                <a:solidFill>
                  <a:srgbClr val="0D0D0D"/>
                </a:solidFill>
                <a:effectLst/>
                <a:highlight>
                  <a:srgbClr val="FFFFFF"/>
                </a:highlight>
                <a:latin typeface="ui-sans-serif"/>
              </a:rPr>
              <a:t> </a:t>
            </a:r>
            <a:r>
              <a:rPr lang="en-US" i="0" dirty="0" err="1">
                <a:solidFill>
                  <a:srgbClr val="0D0D0D"/>
                </a:solidFill>
                <a:effectLst/>
                <a:highlight>
                  <a:srgbClr val="FFFFFF"/>
                </a:highlight>
                <a:latin typeface="ui-sans-serif"/>
              </a:rPr>
              <a:t>cao</a:t>
            </a:r>
            <a:endParaRPr lang="en-US" i="0" dirty="0">
              <a:solidFill>
                <a:srgbClr val="0D0D0D"/>
              </a:solidFill>
              <a:effectLst/>
              <a:highlight>
                <a:srgbClr val="FFFFFF"/>
              </a:highlight>
              <a:latin typeface="ui-sans-serif"/>
            </a:endParaRPr>
          </a:p>
          <a:p>
            <a:pPr marL="798830" algn="l">
              <a:buFont typeface="Arial" panose="020B0604020202090204" pitchFamily="34" charset="0"/>
              <a:buChar char="•"/>
            </a:pPr>
            <a:r>
              <a:rPr lang="en-US" i="0" dirty="0" err="1">
                <a:solidFill>
                  <a:srgbClr val="0D0D0D"/>
                </a:solidFill>
                <a:effectLst/>
                <a:highlight>
                  <a:srgbClr val="FFFFFF"/>
                </a:highlight>
                <a:latin typeface="ui-sans-serif"/>
              </a:rPr>
              <a:t>Dễ</a:t>
            </a:r>
            <a:r>
              <a:rPr lang="en-US" i="0" dirty="0">
                <a:solidFill>
                  <a:srgbClr val="0D0D0D"/>
                </a:solidFill>
                <a:effectLst/>
                <a:highlight>
                  <a:srgbClr val="FFFFFF"/>
                </a:highlight>
                <a:latin typeface="ui-sans-serif"/>
              </a:rPr>
              <a:t> </a:t>
            </a:r>
            <a:r>
              <a:rPr lang="en-US" i="0" dirty="0" err="1">
                <a:solidFill>
                  <a:srgbClr val="0D0D0D"/>
                </a:solidFill>
                <a:effectLst/>
                <a:highlight>
                  <a:srgbClr val="FFFFFF"/>
                </a:highlight>
                <a:latin typeface="ui-sans-serif"/>
              </a:rPr>
              <a:t>bị</a:t>
            </a:r>
            <a:r>
              <a:rPr lang="en-US" i="0" dirty="0">
                <a:solidFill>
                  <a:srgbClr val="0D0D0D"/>
                </a:solidFill>
                <a:effectLst/>
                <a:highlight>
                  <a:srgbClr val="FFFFFF"/>
                </a:highlight>
                <a:latin typeface="ui-sans-serif"/>
              </a:rPr>
              <a:t> overfitting</a:t>
            </a:r>
            <a:endParaRPr lang="en-US" i="0" dirty="0">
              <a:solidFill>
                <a:srgbClr val="0D0D0D"/>
              </a:solidFill>
              <a:effectLst/>
              <a:highlight>
                <a:srgbClr val="FFFFFF"/>
              </a:highlight>
              <a:latin typeface="ui-sans-serif"/>
            </a:endParaRPr>
          </a:p>
          <a:p>
            <a:pPr marL="798830" algn="l">
              <a:buFont typeface="Arial" panose="020B0604020202090204" pitchFamily="34" charset="0"/>
              <a:buChar char="•"/>
            </a:pPr>
            <a:r>
              <a:rPr lang="en-US" i="0" dirty="0" err="1">
                <a:solidFill>
                  <a:srgbClr val="0D0D0D"/>
                </a:solidFill>
                <a:effectLst/>
                <a:highlight>
                  <a:srgbClr val="FFFFFF"/>
                </a:highlight>
                <a:latin typeface="ui-sans-serif"/>
              </a:rPr>
              <a:t>Khó</a:t>
            </a:r>
            <a:r>
              <a:rPr lang="en-US" i="0" dirty="0">
                <a:solidFill>
                  <a:srgbClr val="0D0D0D"/>
                </a:solidFill>
                <a:effectLst/>
                <a:highlight>
                  <a:srgbClr val="FFFFFF"/>
                </a:highlight>
                <a:latin typeface="ui-sans-serif"/>
              </a:rPr>
              <a:t> </a:t>
            </a:r>
            <a:r>
              <a:rPr lang="en-US" i="0" dirty="0" err="1">
                <a:solidFill>
                  <a:srgbClr val="0D0D0D"/>
                </a:solidFill>
                <a:effectLst/>
                <a:highlight>
                  <a:srgbClr val="FFFFFF"/>
                </a:highlight>
                <a:latin typeface="ui-sans-serif"/>
              </a:rPr>
              <a:t>khăn</a:t>
            </a:r>
            <a:r>
              <a:rPr lang="en-US" i="0" dirty="0">
                <a:solidFill>
                  <a:srgbClr val="0D0D0D"/>
                </a:solidFill>
                <a:effectLst/>
                <a:highlight>
                  <a:srgbClr val="FFFFFF"/>
                </a:highlight>
                <a:latin typeface="ui-sans-serif"/>
              </a:rPr>
              <a:t> </a:t>
            </a:r>
            <a:r>
              <a:rPr lang="en-US" i="0" dirty="0" err="1">
                <a:solidFill>
                  <a:srgbClr val="0D0D0D"/>
                </a:solidFill>
                <a:effectLst/>
                <a:highlight>
                  <a:srgbClr val="FFFFFF"/>
                </a:highlight>
                <a:latin typeface="ui-sans-serif"/>
              </a:rPr>
              <a:t>trong</a:t>
            </a:r>
            <a:r>
              <a:rPr lang="en-US" i="0" dirty="0">
                <a:solidFill>
                  <a:srgbClr val="0D0D0D"/>
                </a:solidFill>
                <a:effectLst/>
                <a:highlight>
                  <a:srgbClr val="FFFFFF"/>
                </a:highlight>
                <a:latin typeface="ui-sans-serif"/>
              </a:rPr>
              <a:t> </a:t>
            </a:r>
            <a:r>
              <a:rPr lang="en-US" i="0" dirty="0" err="1">
                <a:solidFill>
                  <a:srgbClr val="0D0D0D"/>
                </a:solidFill>
                <a:effectLst/>
                <a:highlight>
                  <a:srgbClr val="FFFFFF"/>
                </a:highlight>
                <a:latin typeface="ui-sans-serif"/>
              </a:rPr>
              <a:t>việc</a:t>
            </a:r>
            <a:r>
              <a:rPr lang="en-US" i="0" dirty="0">
                <a:solidFill>
                  <a:srgbClr val="0D0D0D"/>
                </a:solidFill>
                <a:effectLst/>
                <a:highlight>
                  <a:srgbClr val="FFFFFF"/>
                </a:highlight>
                <a:latin typeface="ui-sans-serif"/>
              </a:rPr>
              <a:t> </a:t>
            </a:r>
            <a:r>
              <a:rPr lang="en-US" i="0" dirty="0" err="1">
                <a:solidFill>
                  <a:srgbClr val="0D0D0D"/>
                </a:solidFill>
                <a:effectLst/>
                <a:highlight>
                  <a:srgbClr val="FFFFFF"/>
                </a:highlight>
                <a:latin typeface="ui-sans-serif"/>
              </a:rPr>
              <a:t>giải</a:t>
            </a:r>
            <a:r>
              <a:rPr lang="en-US" i="0" dirty="0">
                <a:solidFill>
                  <a:srgbClr val="0D0D0D"/>
                </a:solidFill>
                <a:effectLst/>
                <a:highlight>
                  <a:srgbClr val="FFFFFF"/>
                </a:highlight>
                <a:latin typeface="ui-sans-serif"/>
              </a:rPr>
              <a:t> </a:t>
            </a:r>
            <a:r>
              <a:rPr lang="en-US" i="0" dirty="0" err="1">
                <a:solidFill>
                  <a:srgbClr val="0D0D0D"/>
                </a:solidFill>
                <a:effectLst/>
                <a:highlight>
                  <a:srgbClr val="FFFFFF"/>
                </a:highlight>
                <a:latin typeface="ui-sans-serif"/>
              </a:rPr>
              <a:t>thích</a:t>
            </a:r>
            <a:endParaRPr lang="en-US" i="0" dirty="0">
              <a:solidFill>
                <a:srgbClr val="0D0D0D"/>
              </a:solidFill>
              <a:effectLst/>
              <a:highlight>
                <a:srgbClr val="FFFFFF"/>
              </a:highlight>
              <a:latin typeface="ui-sans-serif"/>
            </a:endParaRP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Kết</a:t>
            </a:r>
            <a:r>
              <a:rPr lang="en-US" dirty="0"/>
              <a:t> </a:t>
            </a:r>
            <a:r>
              <a:rPr lang="en-US" dirty="0" err="1"/>
              <a:t>luận</a:t>
            </a:r>
            <a:r>
              <a:rPr lang="en-US" dirty="0"/>
              <a:t> </a:t>
            </a:r>
            <a:r>
              <a:rPr lang="en-US" dirty="0" err="1"/>
              <a:t>và</a:t>
            </a:r>
            <a:r>
              <a:rPr lang="en-US" dirty="0"/>
              <a:t> </a:t>
            </a:r>
            <a:r>
              <a:rPr lang="en-US" dirty="0" err="1"/>
              <a:t>hướng</a:t>
            </a:r>
            <a:r>
              <a:rPr lang="en-US" dirty="0"/>
              <a:t> </a:t>
            </a:r>
            <a:r>
              <a:rPr lang="en-US" dirty="0" err="1"/>
              <a:t>phát</a:t>
            </a:r>
            <a:r>
              <a:rPr lang="en-US" dirty="0"/>
              <a:t> </a:t>
            </a:r>
            <a:r>
              <a:rPr lang="en-US" dirty="0" err="1"/>
              <a:t>triển</a:t>
            </a:r>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Tài</a:t>
            </a:r>
            <a:r>
              <a:rPr lang="en-US" dirty="0"/>
              <a:t> </a:t>
            </a:r>
            <a:r>
              <a:rPr lang="en-US" dirty="0" err="1"/>
              <a:t>liệu</a:t>
            </a:r>
            <a:r>
              <a:rPr lang="en-US" dirty="0"/>
              <a:t> </a:t>
            </a:r>
            <a:r>
              <a:rPr lang="en-US" dirty="0" err="1"/>
              <a:t>tham</a:t>
            </a:r>
            <a:r>
              <a:rPr lang="en-US" dirty="0"/>
              <a:t> </a:t>
            </a:r>
            <a:r>
              <a:rPr lang="en-US" dirty="0" err="1"/>
              <a:t>khảo</a:t>
            </a:r>
            <a:endParaRPr lang="en-US" dirty="0"/>
          </a:p>
        </p:txBody>
      </p:sp>
      <p:sp>
        <p:nvSpPr>
          <p:cNvPr id="3" name="Content Placeholder 2"/>
          <p:cNvSpPr>
            <a:spLocks noGrp="1"/>
          </p:cNvSpPr>
          <p:nvPr>
            <p:ph idx="1"/>
          </p:nvPr>
        </p:nvSpPr>
        <p:spPr/>
        <p:txBody>
          <a:bodyPr/>
          <a:lstStyle/>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vi-VN" dirty="0">
                <a:latin typeface="Aptos Display" panose="020B0004020202020204" pitchFamily="34" charset="0"/>
              </a:rPr>
              <a:t>Tóm tắt nội dung bài báo "Attention Is All You Need"</a:t>
            </a:r>
            <a:endParaRPr lang="en-US" dirty="0">
              <a:latin typeface="Aptos Display" panose="020B0004020202020204" pitchFamily="34" charset="0"/>
            </a:endParaRPr>
          </a:p>
        </p:txBody>
      </p:sp>
      <p:sp>
        <p:nvSpPr>
          <p:cNvPr id="3" name="Content Placeholder 2"/>
          <p:cNvSpPr>
            <a:spLocks noGrp="1"/>
          </p:cNvSpPr>
          <p:nvPr>
            <p:ph idx="1"/>
          </p:nvPr>
        </p:nvSpPr>
        <p:spPr/>
        <p:txBody>
          <a:bodyPr/>
          <a:lstStyle/>
          <a:p>
            <a:r>
              <a:rPr lang="vi-VN" dirty="0"/>
              <a:t>Bài báo giới thiệu mô hình Transformer, một kiến trúc mạng mới dựa hoàn toàn vào cơ chế attention, không sử dụng các lớp hồi quy (RNN) hay tích chập (CNN). Transformer đã cho thấy hiệu quả vượt trội trong bài toán dịch máy và các nhiệm vụ xử lý ngôn ngữ tự nhiên khác, với ưu điểm là khả năng song song hóa cao và thời gian huấn luyện ngắn hơn đáng kể so với các mô hình truyền thống.</a:t>
            </a:r>
            <a:endParaRPr lang="vi-VN" dirty="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Tổng</a:t>
            </a:r>
            <a:r>
              <a:rPr lang="en-US" dirty="0"/>
              <a:t> </a:t>
            </a:r>
            <a:r>
              <a:rPr lang="en-US" dirty="0" err="1"/>
              <a:t>quan</a:t>
            </a:r>
            <a:endParaRPr lang="en-US" dirty="0"/>
          </a:p>
        </p:txBody>
      </p:sp>
      <p:sp>
        <p:nvSpPr>
          <p:cNvPr id="3" name="Content Placeholder 2"/>
          <p:cNvSpPr>
            <a:spLocks noGrp="1"/>
          </p:cNvSpPr>
          <p:nvPr>
            <p:ph idx="1"/>
          </p:nvPr>
        </p:nvSpPr>
        <p:spPr/>
        <p:txBody>
          <a:bodyPr/>
          <a:lstStyle/>
          <a:p>
            <a:pPr algn="l">
              <a:buFont typeface="Arial" panose="020B0604020202090204" pitchFamily="34" charset="0"/>
              <a:buChar char="•"/>
            </a:pPr>
            <a:r>
              <a:rPr lang="vi-VN" b="1" i="0" dirty="0">
                <a:solidFill>
                  <a:srgbClr val="0D0D0D"/>
                </a:solidFill>
                <a:effectLst/>
                <a:highlight>
                  <a:srgbClr val="FFFFFF"/>
                </a:highlight>
                <a:latin typeface="ui-sans-serif"/>
              </a:rPr>
              <a:t>Mục tiêu:</a:t>
            </a:r>
            <a:r>
              <a:rPr lang="vi-VN" b="0" i="0" dirty="0">
                <a:solidFill>
                  <a:srgbClr val="0D0D0D"/>
                </a:solidFill>
                <a:effectLst/>
                <a:highlight>
                  <a:srgbClr val="FFFFFF"/>
                </a:highlight>
                <a:latin typeface="ui-sans-serif"/>
              </a:rPr>
              <a:t> Đề xuất một kiến trúc mạng mới, Transformer, dựa hoàn toàn vào cơ chế attention, không sử dụng các lớp hồi quy (RNN) hay tích chập (CNN).</a:t>
            </a:r>
            <a:endParaRPr lang="vi-VN" b="0" i="0" dirty="0">
              <a:solidFill>
                <a:srgbClr val="0D0D0D"/>
              </a:solidFill>
              <a:effectLst/>
              <a:highlight>
                <a:srgbClr val="FFFFFF"/>
              </a:highlight>
              <a:latin typeface="ui-sans-serif"/>
            </a:endParaRPr>
          </a:p>
          <a:p>
            <a:pPr algn="l">
              <a:buFont typeface="Arial" panose="020B0604020202090204" pitchFamily="34" charset="0"/>
              <a:buChar char="•"/>
            </a:pPr>
            <a:r>
              <a:rPr lang="vi-VN" b="1" i="0" dirty="0">
                <a:solidFill>
                  <a:srgbClr val="0D0D0D"/>
                </a:solidFill>
                <a:effectLst/>
                <a:highlight>
                  <a:srgbClr val="FFFFFF"/>
                </a:highlight>
                <a:latin typeface="ui-sans-serif"/>
              </a:rPr>
              <a:t>Đóng góp:</a:t>
            </a:r>
            <a:r>
              <a:rPr lang="vi-VN" b="0" i="0" dirty="0">
                <a:solidFill>
                  <a:srgbClr val="0D0D0D"/>
                </a:solidFill>
                <a:effectLst/>
                <a:highlight>
                  <a:srgbClr val="FFFFFF"/>
                </a:highlight>
                <a:latin typeface="ui-sans-serif"/>
              </a:rPr>
              <a:t> Chứng minh Transformer vượt trội về chất lượng dịch máy so với các mô hình trước đó, với khả năng song song hóa cao và thời gian huấn luyện ngắn hơn đáng kể.</a:t>
            </a:r>
            <a:endParaRPr lang="vi-VN" b="0" i="0" dirty="0">
              <a:solidFill>
                <a:srgbClr val="0D0D0D"/>
              </a:solidFill>
              <a:effectLst/>
              <a:highlight>
                <a:srgbClr val="FFFFFF"/>
              </a:highlight>
              <a:latin typeface="ui-sans-serif"/>
            </a:endParaRP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685800"/>
            <a:ext cx="10515600" cy="5491480"/>
          </a:xfrm>
        </p:spPr>
        <p:txBody>
          <a:bodyPr>
            <a:normAutofit fontScale="90000"/>
          </a:bodyPr>
          <a:p>
            <a:pPr marL="457200" indent="-457200">
              <a:buAutoNum type="arabicPeriod"/>
            </a:pPr>
            <a:r>
              <a:rPr lang="en-US" b="1"/>
              <a:t>Mô hình dịch chuỗi hiện nay: RNN và CNN</a:t>
            </a:r>
            <a:endParaRPr lang="en-US"/>
          </a:p>
          <a:p>
            <a:pPr lvl="1">
              <a:buFont typeface="Wingdings" panose="05000000000000000000" charset="0"/>
              <a:buChar char=""/>
            </a:pPr>
            <a:r>
              <a:rPr lang="en-US"/>
              <a:t>Recurrent Neural Networks (RNNs) và các biến thể của chúng như Long Short-Term Memory (LSTM) và Gated Recurrent Units (GRU) đã được sử dụng rộng rãi trong các bài toán dịch chuỗi (sequence transduction).</a:t>
            </a:r>
            <a:endParaRPr lang="en-US"/>
          </a:p>
          <a:p>
            <a:pPr lvl="1">
              <a:buFont typeface="Wingdings" panose="05000000000000000000" charset="0"/>
              <a:buChar char=""/>
            </a:pPr>
            <a:r>
              <a:rPr lang="en-US"/>
              <a:t>Convolutional Neural Networks (CNNs) cũng đã được sử dụng để xử lý các chuỗi bằng cách áp dụng các lớp tích chập để nắm bắt các phụ thuộc trong chuỗi.</a:t>
            </a:r>
            <a:endParaRPr lang="en-US"/>
          </a:p>
          <a:p>
            <a:pPr marL="0" indent="0">
              <a:buNone/>
            </a:pPr>
            <a:r>
              <a:rPr lang="en-US" b="1"/>
              <a:t>2. Hạn chế của mô hình hồi quy:</a:t>
            </a:r>
            <a:endParaRPr lang="en-US"/>
          </a:p>
          <a:p>
            <a:pPr lvl="1" algn="l">
              <a:buFont typeface="Wingdings" panose="05000000000000000000" charset="0"/>
              <a:buChar char=""/>
            </a:pPr>
            <a:r>
              <a:rPr lang="en-US"/>
              <a:t>Khó song song hóa: Do tính tuần tự của RNN, các bước tính toán phải được thực hiện theo thứ tự, làm giảm khả năng song song hóa trong quá trình huấn luyện.</a:t>
            </a:r>
            <a:endParaRPr lang="en-US"/>
          </a:p>
          <a:p>
            <a:pPr lvl="1" algn="l">
              <a:buFont typeface="Wingdings" panose="05000000000000000000" charset="0"/>
              <a:buChar char=""/>
            </a:pPr>
            <a:r>
              <a:rPr lang="en-US"/>
              <a:t>Giới hạn về độ dài chuỗi: RNN gặp khó khăn khi xử lý các chuỗi dài do vấn đề về gradient (gradient vanishing hoặc exploding), làm giảm khả năng học các phụ thuộc dài hạn trong chuỗi.</a:t>
            </a:r>
            <a:endParaRPr lang="en-US"/>
          </a:p>
          <a:p>
            <a:pPr lvl="1" algn="l">
              <a:buFont typeface="Wingdings" panose="05000000000000000000" charset="0"/>
              <a:buChar char=""/>
            </a:pPr>
            <a:endParaRPr lang="en-US"/>
          </a:p>
          <a:p>
            <a:endParaRPr lang="en-US"/>
          </a:p>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838200" y="1346200"/>
            <a:ext cx="10515600" cy="4831080"/>
          </a:xfrm>
        </p:spPr>
        <p:txBody>
          <a:bodyPr>
            <a:normAutofit lnSpcReduction="10000"/>
          </a:bodyPr>
          <a:p>
            <a:pPr marL="0" indent="0">
              <a:buFont typeface="+mj-lt"/>
              <a:buNone/>
            </a:pPr>
            <a:r>
              <a:rPr lang="vi-VN" altLang="en-US" b="1"/>
              <a:t>3. Giải pháp: Mô hình Transformer dựa hoàn toàn trên attention</a:t>
            </a:r>
            <a:endParaRPr lang="vi-VN" altLang="en-US"/>
          </a:p>
          <a:p>
            <a:pPr lvl="1">
              <a:buFont typeface="Wingdings" panose="05000000000000000000" charset="0"/>
              <a:buChar char=""/>
            </a:pPr>
            <a:r>
              <a:rPr lang="vi-VN" altLang="en-US"/>
              <a:t>Transformer loại bỏ hoàn toàn các lớp hồi quy và tích chập, thay vào đó sử dụng cơ chế attention để xử lý các chuỗi.</a:t>
            </a:r>
            <a:endParaRPr lang="vi-VN" altLang="en-US"/>
          </a:p>
          <a:p>
            <a:pPr lvl="1">
              <a:buFont typeface="Wingdings" panose="05000000000000000000" charset="0"/>
              <a:buChar char=""/>
            </a:pPr>
            <a:r>
              <a:rPr lang="vi-VN" altLang="en-US"/>
              <a:t>Ưu điểm của Transformer:</a:t>
            </a:r>
            <a:endParaRPr lang="vi-VN" altLang="en-US"/>
          </a:p>
          <a:p>
            <a:pPr lvl="1">
              <a:buFont typeface="Wingdings" panose="05000000000000000000" charset="0"/>
              <a:buChar char=""/>
            </a:pPr>
            <a:r>
              <a:rPr lang="vi-VN" altLang="en-US"/>
              <a:t>Khả năng song song hóa tốt hơn, giúp giảm thời gian huấn luyện.</a:t>
            </a:r>
            <a:endParaRPr lang="vi-VN" altLang="en-US"/>
          </a:p>
          <a:p>
            <a:pPr lvl="1">
              <a:buFont typeface="Wingdings" panose="05000000000000000000" charset="0"/>
              <a:buChar char=""/>
            </a:pPr>
            <a:r>
              <a:rPr lang="vi-VN" altLang="en-US"/>
              <a:t>Khả năng học các phụ thuộc dài hạn tốt hơn nhờ cơ chế attention.</a:t>
            </a:r>
            <a:endParaRPr lang="vi-V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vi-VN" altLang="en-US"/>
              <a:t>Attention là gì</a:t>
            </a:r>
            <a:endParaRPr lang="vi-VN" altLang="en-US"/>
          </a:p>
        </p:txBody>
      </p:sp>
      <p:sp>
        <p:nvSpPr>
          <p:cNvPr id="3" name="Content Placeholder 2"/>
          <p:cNvSpPr>
            <a:spLocks noGrp="1"/>
          </p:cNvSpPr>
          <p:nvPr>
            <p:ph idx="1"/>
          </p:nvPr>
        </p:nvSpPr>
        <p:spPr>
          <a:xfrm>
            <a:off x="838200" y="1467485"/>
            <a:ext cx="10515600" cy="4709795"/>
          </a:xfrm>
        </p:spPr>
        <p:txBody>
          <a:bodyPr>
            <a:normAutofit fontScale="40000"/>
          </a:bodyPr>
          <a:p>
            <a:r>
              <a:rPr lang="en-US" b="1"/>
              <a:t>Định nghĩa Attention:</a:t>
            </a:r>
            <a:endParaRPr lang="en-US"/>
          </a:p>
          <a:p>
            <a:pPr lvl="1">
              <a:buFont typeface="Wingdings" panose="05000000000000000000" charset="0"/>
              <a:buChar char=""/>
            </a:pPr>
            <a:r>
              <a:rPr lang="en-US"/>
              <a:t>Attention là một cơ chế trong các mô hình học sâu, đặc biệt là trong các bài toán xử lý ngôn ngữ tự nhiên và dịch máy.</a:t>
            </a:r>
            <a:endParaRPr lang="en-US"/>
          </a:p>
          <a:p>
            <a:pPr lvl="1">
              <a:buFont typeface="Wingdings" panose="05000000000000000000" charset="0"/>
              <a:buChar char=""/>
            </a:pPr>
            <a:r>
              <a:rPr lang="en-US"/>
              <a:t>Nó cho phép mô hình tập trung vào các phần quan trọng của chuỗi đầu vào khi tạo ra chuỗi đầu ra, thay vì xử lý toàn bộ chuỗi một cách đồng đều.</a:t>
            </a:r>
            <a:endParaRPr lang="en-US"/>
          </a:p>
          <a:p>
            <a:pPr lvl="0">
              <a:buFont typeface="Arial" panose="020B0604020202090204" pitchFamily="34" charset="0"/>
              <a:buChar char="•"/>
            </a:pPr>
            <a:r>
              <a:rPr lang="en-US" b="1"/>
              <a:t>Cách hoạt động của Attention:</a:t>
            </a:r>
            <a:endParaRPr lang="en-US"/>
          </a:p>
          <a:p>
            <a:pPr lvl="1">
              <a:buFont typeface="Wingdings" panose="05000000000000000000" charset="0"/>
              <a:buChar char=""/>
            </a:pPr>
            <a:r>
              <a:rPr lang="en-US"/>
              <a:t>Truy vấn (Query), Khóa (Key), và Giá trị (Value):</a:t>
            </a:r>
            <a:endParaRPr lang="en-US"/>
          </a:p>
          <a:p>
            <a:pPr lvl="2">
              <a:buFont typeface="Wingdings" panose="05000000000000000000" charset="0"/>
              <a:buChar char=""/>
            </a:pPr>
            <a:r>
              <a:rPr lang="en-US"/>
              <a:t>Attention nhận vào một tập các truy vấn, khóa và giá trị.</a:t>
            </a:r>
            <a:endParaRPr lang="en-US"/>
          </a:p>
          <a:p>
            <a:pPr lvl="2">
              <a:buFont typeface="Wingdings" panose="05000000000000000000" charset="0"/>
              <a:buChar char=""/>
            </a:pPr>
            <a:r>
              <a:rPr lang="en-US"/>
              <a:t>Truy vấn đại diện cho từ hiện tại đang được xử lý.</a:t>
            </a:r>
            <a:endParaRPr lang="en-US"/>
          </a:p>
          <a:p>
            <a:pPr lvl="2">
              <a:buFont typeface="Wingdings" panose="05000000000000000000" charset="0"/>
              <a:buChar char=""/>
            </a:pPr>
            <a:r>
              <a:rPr lang="en-US"/>
              <a:t>Khóa và giá trị đại diện cho tất cả các từ trong chuỗi đầu vào.</a:t>
            </a:r>
            <a:endParaRPr lang="en-US"/>
          </a:p>
          <a:p>
            <a:pPr lvl="1">
              <a:buFont typeface="Wingdings" panose="05000000000000000000" charset="0"/>
              <a:buChar char=""/>
            </a:pPr>
            <a:r>
              <a:rPr lang="en-US"/>
              <a:t>Tính toán trọng số:</a:t>
            </a:r>
            <a:endParaRPr lang="en-US"/>
          </a:p>
          <a:p>
            <a:pPr lvl="2">
              <a:buFont typeface="Wingdings" panose="05000000000000000000" charset="0"/>
              <a:buChar char=""/>
            </a:pPr>
            <a:r>
              <a:rPr lang="en-US"/>
              <a:t>Tích vô hướng (dot product) giữa truy vấn và mỗi khóa để tính độ tương quan.</a:t>
            </a:r>
            <a:endParaRPr lang="en-US"/>
          </a:p>
          <a:p>
            <a:pPr lvl="2">
              <a:buFont typeface="Wingdings" panose="05000000000000000000" charset="0"/>
              <a:buChar char=""/>
            </a:pPr>
            <a:r>
              <a:rPr lang="en-US"/>
              <a:t>Sử dụng hàm softmax để chuyển đổi các giá trị tương quan này thành các trọng số xác suất.</a:t>
            </a:r>
            <a:endParaRPr lang="en-US"/>
          </a:p>
          <a:p>
            <a:pPr lvl="1">
              <a:buFont typeface="Wingdings" panose="05000000000000000000" charset="0"/>
              <a:buChar char=""/>
            </a:pPr>
            <a:r>
              <a:rPr lang="en-US"/>
              <a:t>Tính toán đầu ra:</a:t>
            </a:r>
            <a:endParaRPr lang="en-US"/>
          </a:p>
          <a:p>
            <a:pPr lvl="2">
              <a:buFont typeface="Wingdings" panose="05000000000000000000" charset="0"/>
              <a:buChar char=""/>
            </a:pPr>
            <a:r>
              <a:rPr lang="en-US"/>
              <a:t>Trọng số này được nhân với các giá trị tương ứng và cộng lại để tạo ra đầu ra cho từ hiện tại.</a:t>
            </a:r>
            <a:endParaRPr lang="en-US"/>
          </a:p>
          <a:p>
            <a:pPr lvl="0">
              <a:buFont typeface="Arial" panose="020B0604020202090204" pitchFamily="34" charset="0"/>
              <a:buChar char="•"/>
            </a:pPr>
            <a:r>
              <a:rPr lang="en-US" sz="2800" b="1"/>
              <a:t>Ưu điểm của Attention:</a:t>
            </a:r>
            <a:endParaRPr lang="en-US"/>
          </a:p>
          <a:p>
            <a:pPr lvl="1">
              <a:buFont typeface="Wingdings" panose="05000000000000000000" charset="0"/>
              <a:buChar char=""/>
            </a:pPr>
            <a:r>
              <a:rPr lang="en-US"/>
              <a:t>Phụ thuộc dài hạn:</a:t>
            </a:r>
            <a:endParaRPr lang="en-US"/>
          </a:p>
          <a:p>
            <a:pPr lvl="2">
              <a:buFont typeface="Wingdings" panose="05000000000000000000" charset="0"/>
              <a:buChar char=""/>
            </a:pPr>
            <a:r>
              <a:rPr lang="en-US"/>
              <a:t>Attention giúp mô hình học các phụ thuộc giữa các từ ở khoảng cách xa trong chuỗi, khắc phục hạn chế của các mô hình hồi quy truyền thống.</a:t>
            </a:r>
            <a:endParaRPr lang="en-US"/>
          </a:p>
          <a:p>
            <a:pPr lvl="1">
              <a:buFont typeface="Wingdings" panose="05000000000000000000" charset="0"/>
              <a:buChar char=""/>
            </a:pPr>
            <a:r>
              <a:rPr lang="en-US"/>
              <a:t>Xử lý chuỗi biến đổi:</a:t>
            </a:r>
            <a:endParaRPr lang="en-US"/>
          </a:p>
          <a:p>
            <a:pPr lvl="2">
              <a:buFont typeface="Wingdings" panose="05000000000000000000" charset="0"/>
              <a:buChar char=""/>
            </a:pPr>
            <a:r>
              <a:rPr lang="en-US"/>
              <a:t>Attention không bị giới hạn bởi độ dài chuỗi, cho phép xử lý các chuỗi có độ dài biến đổi một cách hiệu quả.</a:t>
            </a:r>
            <a:endParaRPr lang="en-US"/>
          </a:p>
          <a:p>
            <a:pPr lvl="1">
              <a:buFont typeface="Wingdings" panose="05000000000000000000" charset="0"/>
              <a:buChar char=""/>
            </a:pPr>
            <a:r>
              <a:rPr lang="en-US"/>
              <a:t>Hiệu quả tính toán:</a:t>
            </a:r>
            <a:endParaRPr lang="en-US"/>
          </a:p>
          <a:p>
            <a:pPr lvl="2">
              <a:buFont typeface="Wingdings" panose="05000000000000000000" charset="0"/>
              <a:buChar char=""/>
            </a:pPr>
            <a:r>
              <a:rPr lang="en-US"/>
              <a:t>Attention cho phép song song hóa trong quá trình huấn luyện, tăng tốc độ tính toán và giảm thời gian huấn luyện.</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Self-Attention</a:t>
            </a:r>
            <a:endParaRPr lang="en-US"/>
          </a:p>
        </p:txBody>
      </p:sp>
      <p:sp>
        <p:nvSpPr>
          <p:cNvPr id="3" name="Content Placeholder 2"/>
          <p:cNvSpPr>
            <a:spLocks noGrp="1"/>
          </p:cNvSpPr>
          <p:nvPr>
            <p:ph idx="1"/>
          </p:nvPr>
        </p:nvSpPr>
        <p:spPr>
          <a:xfrm>
            <a:off x="838200" y="1491615"/>
            <a:ext cx="10515600" cy="4685665"/>
          </a:xfrm>
        </p:spPr>
        <p:txBody>
          <a:bodyPr>
            <a:normAutofit fontScale="60000"/>
          </a:bodyPr>
          <a:p>
            <a:pPr>
              <a:buFont typeface="Wingdings" panose="05000000000000000000" charset="0"/>
              <a:buChar char=""/>
            </a:pPr>
            <a:r>
              <a:rPr lang="en-US" b="1"/>
              <a:t>Định nghĩa Self-Attention:</a:t>
            </a:r>
            <a:endParaRPr lang="en-US"/>
          </a:p>
          <a:p>
            <a:pPr lvl="1"/>
            <a:r>
              <a:rPr lang="en-US"/>
              <a:t>Self-Attention, hay còn gọi là Intra-Attention, là một dạng attention mà trong đó các từ trong chuỗi đầu vào tự liên hệ với nhau để tính toán biểu diễn của chuỗi.</a:t>
            </a:r>
            <a:endParaRPr lang="en-US"/>
          </a:p>
          <a:p>
            <a:pPr>
              <a:buFont typeface="Wingdings" panose="05000000000000000000" charset="0"/>
              <a:buChar char=""/>
            </a:pPr>
            <a:r>
              <a:rPr lang="en-US" b="1"/>
              <a:t>Cách hoạt động của Self-Attention:</a:t>
            </a:r>
            <a:endParaRPr lang="en-US"/>
          </a:p>
          <a:p>
            <a:pPr lvl="1"/>
            <a:r>
              <a:rPr lang="en-US"/>
              <a:t>Tính toán trọng số:</a:t>
            </a:r>
            <a:endParaRPr lang="en-US"/>
          </a:p>
          <a:p>
            <a:pPr lvl="2">
              <a:buFont typeface="Wingdings" panose="05000000000000000000" charset="0"/>
              <a:buChar char=""/>
            </a:pPr>
            <a:r>
              <a:rPr lang="en-US"/>
              <a:t>Mỗi từ trong chuỗi đầu vào được sử dụng làm truy vấn (query) và tính toán độ tương quan với tất cả các từ khác trong chuỗi.</a:t>
            </a:r>
            <a:endParaRPr lang="en-US"/>
          </a:p>
          <a:p>
            <a:pPr lvl="2">
              <a:buFont typeface="Wingdings" panose="05000000000000000000" charset="0"/>
              <a:buChar char=""/>
            </a:pPr>
            <a:r>
              <a:rPr lang="en-US"/>
              <a:t>Các trọng số tương quan này sau đó được sử dụng để tính toán một biểu diễn mới cho từ truy vấn dựa trên các từ còn lại trong chuỗi.</a:t>
            </a:r>
            <a:endParaRPr lang="en-US"/>
          </a:p>
          <a:p>
            <a:pPr>
              <a:buFont typeface="Wingdings" panose="05000000000000000000" charset="0"/>
              <a:buChar char=""/>
            </a:pPr>
            <a:r>
              <a:rPr lang="en-US" b="1"/>
              <a:t>Tổng hợp thông tin:</a:t>
            </a:r>
            <a:endParaRPr lang="en-US"/>
          </a:p>
          <a:p>
            <a:pPr lvl="1"/>
            <a:r>
              <a:rPr lang="en-US"/>
              <a:t>Biểu diễn mới của từ truy vấn được tổng hợp từ biểu diễn của tất cả các từ khác trong chuỗi, dựa trên các trọng số đã tính toán.</a:t>
            </a:r>
            <a:endParaRPr lang="en-US"/>
          </a:p>
          <a:p>
            <a:pPr>
              <a:buFont typeface="Wingdings" panose="05000000000000000000" charset="0"/>
              <a:buChar char=""/>
            </a:pPr>
            <a:r>
              <a:rPr lang="en-US" b="1"/>
              <a:t>Lợi ích của Self-Attention:</a:t>
            </a:r>
            <a:endParaRPr lang="en-US"/>
          </a:p>
          <a:p>
            <a:pPr lvl="1"/>
            <a:r>
              <a:rPr lang="en-US"/>
              <a:t>Phụ thuộc dài hạn:</a:t>
            </a:r>
            <a:endParaRPr lang="en-US"/>
          </a:p>
          <a:p>
            <a:pPr lvl="2">
              <a:buFont typeface="Wingdings" panose="05000000000000000000" charset="0"/>
              <a:buChar char=""/>
            </a:pPr>
            <a:r>
              <a:rPr lang="en-US"/>
              <a:t>Self-Attention giúp mô hình dễ dàng học các phụ thuộc giữa các từ ở khoảng cách xa, cải thiện khả năng hiểu ngữ cảnh toàn cục của chuỗi.</a:t>
            </a:r>
            <a:endParaRPr lang="en-US"/>
          </a:p>
          <a:p>
            <a:pPr lvl="1"/>
            <a:r>
              <a:rPr lang="en-US"/>
              <a:t>Khả năng song song hóa:</a:t>
            </a:r>
            <a:endParaRPr lang="en-US"/>
          </a:p>
          <a:p>
            <a:pPr lvl="2">
              <a:buFont typeface="Wingdings" panose="05000000000000000000" charset="0"/>
              <a:buChar char=""/>
            </a:pPr>
            <a:r>
              <a:rPr lang="en-US"/>
              <a:t>Self-Attention cho phép xử lý toàn bộ chuỗi đầu vào đồng thời, giúp tăng tốc độ tính toán và giảm thời gian huấn luyện.</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t>Multi-Head Attention</a:t>
            </a:r>
            <a:endParaRPr lang="en-US"/>
          </a:p>
        </p:txBody>
      </p:sp>
      <p:sp>
        <p:nvSpPr>
          <p:cNvPr id="3" name="Content Placeholder 2"/>
          <p:cNvSpPr>
            <a:spLocks noGrp="1"/>
          </p:cNvSpPr>
          <p:nvPr>
            <p:ph idx="1"/>
          </p:nvPr>
        </p:nvSpPr>
        <p:spPr>
          <a:xfrm>
            <a:off x="838200" y="1398905"/>
            <a:ext cx="10515600" cy="4778375"/>
          </a:xfrm>
        </p:spPr>
        <p:txBody>
          <a:bodyPr>
            <a:normAutofit fontScale="60000"/>
          </a:bodyPr>
          <a:p>
            <a:pPr>
              <a:buFont typeface="Wingdings" panose="05000000000000000000" charset="0"/>
              <a:buChar char=""/>
            </a:pPr>
            <a:r>
              <a:rPr lang="en-US" b="1"/>
              <a:t>Định nghĩa Multi-Head Attention:</a:t>
            </a:r>
            <a:endParaRPr lang="en-US"/>
          </a:p>
          <a:p>
            <a:pPr lvl="1"/>
            <a:r>
              <a:rPr lang="en-US"/>
              <a:t>Multi-Head Attention là kỹ thuật mở rộng attention bằng cách sử dụng nhiều "đầu" attention hoạt động song song, giúp mô hình có thể học được nhiều khía cạnh khác nhau của dữ liệu đầu vào.</a:t>
            </a:r>
            <a:endParaRPr lang="en-US"/>
          </a:p>
          <a:p>
            <a:pPr>
              <a:buFont typeface="Wingdings" panose="05000000000000000000" charset="0"/>
              <a:buChar char=""/>
            </a:pPr>
            <a:r>
              <a:rPr lang="en-US" b="1"/>
              <a:t>Cách hoạt động của Multi-Head Attention:</a:t>
            </a:r>
            <a:endParaRPr lang="en-US"/>
          </a:p>
          <a:p>
            <a:pPr lvl="1"/>
            <a:r>
              <a:rPr lang="en-US"/>
              <a:t>Phân chia không gian:</a:t>
            </a:r>
            <a:endParaRPr lang="en-US"/>
          </a:p>
          <a:p>
            <a:pPr lvl="2">
              <a:buFont typeface="Wingdings" panose="05000000000000000000" charset="0"/>
              <a:buChar char=""/>
            </a:pPr>
            <a:r>
              <a:rPr lang="en-US"/>
              <a:t>Đầu tiên, các vector đầu vào được chia thành nhiều không gian con khác nhau.</a:t>
            </a:r>
            <a:endParaRPr lang="en-US"/>
          </a:p>
          <a:p>
            <a:pPr lvl="1"/>
            <a:r>
              <a:rPr lang="en-US"/>
              <a:t>Attention đa đầu:</a:t>
            </a:r>
            <a:endParaRPr lang="en-US"/>
          </a:p>
          <a:p>
            <a:pPr lvl="2">
              <a:buFont typeface="Wingdings" panose="05000000000000000000" charset="0"/>
              <a:buChar char=""/>
            </a:pPr>
            <a:r>
              <a:rPr lang="en-US"/>
              <a:t>Trên mỗi không gian con, một đầu attention riêng biệt được áp dụng để tính toán trọng số và tổng hợp thông tin.</a:t>
            </a:r>
            <a:endParaRPr lang="en-US"/>
          </a:p>
          <a:p>
            <a:pPr lvl="1"/>
            <a:r>
              <a:rPr lang="en-US"/>
              <a:t>Kết hợp kết quả:</a:t>
            </a:r>
            <a:endParaRPr lang="en-US"/>
          </a:p>
          <a:p>
            <a:pPr lvl="2">
              <a:buFont typeface="Wingdings" panose="05000000000000000000" charset="0"/>
              <a:buChar char=""/>
            </a:pPr>
            <a:r>
              <a:rPr lang="en-US"/>
              <a:t>Kết quả từ tất cả các đầu attention được kết hợp lại để tạo thành một biểu diễn cuối cùng, giúp nắm bắt thông tin đa dạng và phong phú hơn.</a:t>
            </a:r>
            <a:endParaRPr lang="en-US"/>
          </a:p>
          <a:p>
            <a:pPr>
              <a:buFont typeface="Wingdings" panose="05000000000000000000" charset="0"/>
              <a:buChar char=""/>
            </a:pPr>
            <a:r>
              <a:rPr lang="en-US" b="1"/>
              <a:t>Lợi ích của Multi-Head Attention:</a:t>
            </a:r>
            <a:endParaRPr lang="en-US"/>
          </a:p>
          <a:p>
            <a:pPr lvl="1"/>
            <a:r>
              <a:rPr lang="en-US"/>
              <a:t>Nắm bắt thông tin đa chiều:</a:t>
            </a:r>
            <a:endParaRPr lang="en-US"/>
          </a:p>
          <a:p>
            <a:pPr lvl="2">
              <a:buFont typeface="Wingdings" panose="05000000000000000000" charset="0"/>
              <a:buChar char=""/>
            </a:pPr>
            <a:r>
              <a:rPr lang="en-US"/>
              <a:t>Multi-Head Attention cho phép mô hình nắm bắt thông tin từ nhiều khía cạnh khác nhau, cải thiện khả năng hiểu ngữ cảnh và mối quan hệ giữa các từ trong chuỗi.</a:t>
            </a:r>
            <a:endParaRPr lang="en-US"/>
          </a:p>
          <a:p>
            <a:pPr>
              <a:buFont typeface="Wingdings" panose="05000000000000000000" charset="0"/>
              <a:buChar char=""/>
            </a:pPr>
            <a:r>
              <a:rPr lang="en-US" b="1"/>
              <a:t>Hiệu suất và biểu diễn:</a:t>
            </a:r>
            <a:endParaRPr lang="en-US"/>
          </a:p>
          <a:p>
            <a:pPr lvl="1"/>
            <a:r>
              <a:rPr lang="en-US"/>
              <a:t>Việc sử dụng nhiều đầu attention giúp cải thiện hiệu suất và khả năng biểu diễn của mô hình, đồng thời giúp mô hình học được các đặc trưng phức tạp hơn của dữ liệu.</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64870"/>
          </a:xfrm>
        </p:spPr>
        <p:txBody>
          <a:bodyPr/>
          <a:lstStyle/>
          <a:p>
            <a:r>
              <a:rPr lang="en-US" dirty="0" err="1"/>
              <a:t>Kiến</a:t>
            </a:r>
            <a:r>
              <a:rPr lang="en-US" dirty="0"/>
              <a:t> </a:t>
            </a:r>
            <a:r>
              <a:rPr lang="en-US" dirty="0" err="1"/>
              <a:t>trúc</a:t>
            </a:r>
            <a:r>
              <a:rPr lang="en-US" dirty="0"/>
              <a:t> </a:t>
            </a:r>
            <a:r>
              <a:rPr lang="en-US" dirty="0" err="1"/>
              <a:t>mô</a:t>
            </a:r>
            <a:r>
              <a:rPr lang="en-US" dirty="0"/>
              <a:t> </a:t>
            </a:r>
            <a:r>
              <a:rPr lang="en-US" dirty="0" err="1"/>
              <a:t>hình</a:t>
            </a:r>
            <a:endParaRPr lang="en-US" dirty="0"/>
          </a:p>
        </p:txBody>
      </p:sp>
      <p:pic>
        <p:nvPicPr>
          <p:cNvPr id="5" name="Content Placeholder 4" descr="A diagram of a process&#10;&#10;Description automatically generated"/>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7325033" y="0"/>
            <a:ext cx="4866967" cy="6858000"/>
          </a:xfrm>
        </p:spPr>
      </p:pic>
      <p:sp>
        <p:nvSpPr>
          <p:cNvPr id="6" name="TextBox 5"/>
          <p:cNvSpPr txBox="1"/>
          <p:nvPr/>
        </p:nvSpPr>
        <p:spPr>
          <a:xfrm>
            <a:off x="304800" y="1103630"/>
            <a:ext cx="7132320" cy="5754370"/>
          </a:xfrm>
          <a:prstGeom prst="rect">
            <a:avLst/>
          </a:prstGeom>
          <a:noFill/>
        </p:spPr>
        <p:txBody>
          <a:bodyPr wrap="square" rtlCol="0">
            <a:spAutoFit/>
          </a:bodyPr>
          <a:lstStyle/>
          <a:p>
            <a:pPr marL="400050" indent="-400050" algn="l">
              <a:buFont typeface="+mj-lt"/>
              <a:buAutoNum type="romanUcPeriod"/>
            </a:pPr>
            <a:r>
              <a:rPr lang="vi-VN" sz="1600" b="1" i="0" dirty="0">
                <a:solidFill>
                  <a:srgbClr val="0D0D0D"/>
                </a:solidFill>
                <a:effectLst/>
                <a:highlight>
                  <a:srgbClr val="FFFFFF"/>
                </a:highlight>
                <a:latin typeface="ui-sans-serif"/>
              </a:rPr>
              <a:t>Encoder:</a:t>
            </a:r>
            <a:endParaRPr lang="vi-VN" sz="1600" b="0" i="0" dirty="0">
              <a:solidFill>
                <a:srgbClr val="0D0D0D"/>
              </a:solidFill>
              <a:effectLst/>
              <a:highlight>
                <a:srgbClr val="FFFFFF"/>
              </a:highlight>
              <a:latin typeface="ui-sans-serif"/>
            </a:endParaRPr>
          </a:p>
          <a:p>
            <a:pPr marL="742950" lvl="1" indent="-285750" algn="l">
              <a:buFont typeface="+mj-lt"/>
              <a:buAutoNum type="arabicPeriod"/>
            </a:pPr>
            <a:r>
              <a:rPr lang="vi-VN" sz="1600" b="0" i="0" dirty="0">
                <a:solidFill>
                  <a:srgbClr val="0D0D0D"/>
                </a:solidFill>
                <a:effectLst/>
                <a:highlight>
                  <a:srgbClr val="FFFFFF"/>
                </a:highlight>
                <a:latin typeface="ui-sans-serif"/>
              </a:rPr>
              <a:t>Gồm 6 lớp tương tự nhau (N=6).</a:t>
            </a:r>
            <a:endParaRPr lang="vi-VN" sz="1600" b="0" i="0" dirty="0">
              <a:solidFill>
                <a:srgbClr val="0D0D0D"/>
              </a:solidFill>
              <a:effectLst/>
              <a:highlight>
                <a:srgbClr val="FFFFFF"/>
              </a:highlight>
              <a:latin typeface="ui-sans-serif"/>
            </a:endParaRPr>
          </a:p>
          <a:p>
            <a:pPr marL="742950" lvl="1" indent="-285750" algn="l">
              <a:buFont typeface="+mj-lt"/>
              <a:buAutoNum type="arabicPeriod"/>
            </a:pPr>
            <a:r>
              <a:rPr lang="vi-VN" sz="1600" b="0" i="0" dirty="0">
                <a:solidFill>
                  <a:srgbClr val="0D0D0D"/>
                </a:solidFill>
                <a:effectLst/>
                <a:highlight>
                  <a:srgbClr val="FFFFFF"/>
                </a:highlight>
                <a:latin typeface="ui-sans-serif"/>
              </a:rPr>
              <a:t>Mỗi lớp bao gồm:</a:t>
            </a:r>
            <a:endParaRPr lang="vi-VN" sz="1600" b="0" i="0" dirty="0">
              <a:solidFill>
                <a:srgbClr val="0D0D0D"/>
              </a:solidFill>
              <a:effectLst/>
              <a:highlight>
                <a:srgbClr val="FFFFFF"/>
              </a:highlight>
              <a:latin typeface="ui-sans-serif"/>
            </a:endParaRPr>
          </a:p>
          <a:p>
            <a:pPr marL="1200150" lvl="2" indent="-285750" algn="l">
              <a:buFont typeface="Wingdings" panose="05000000000000000000" charset="0"/>
              <a:buChar char=""/>
            </a:pPr>
            <a:r>
              <a:rPr lang="vi-VN" sz="1600" b="0" i="0" dirty="0">
                <a:solidFill>
                  <a:srgbClr val="0D0D0D"/>
                </a:solidFill>
                <a:effectLst/>
                <a:highlight>
                  <a:srgbClr val="FFFFFF"/>
                </a:highlight>
                <a:latin typeface="ui-sans-serif"/>
              </a:rPr>
              <a:t>Multi-head self-attention: Học các mối quan hệ giữa các từ trong câu.</a:t>
            </a:r>
            <a:endParaRPr lang="vi-VN" sz="1600" b="0" i="0" dirty="0">
              <a:solidFill>
                <a:srgbClr val="0D0D0D"/>
              </a:solidFill>
              <a:effectLst/>
              <a:highlight>
                <a:srgbClr val="FFFFFF"/>
              </a:highlight>
              <a:latin typeface="ui-sans-serif"/>
            </a:endParaRPr>
          </a:p>
          <a:p>
            <a:pPr marL="1200150" lvl="2" indent="-285750" algn="l">
              <a:buFont typeface="Wingdings" panose="05000000000000000000" charset="0"/>
              <a:buChar char=""/>
            </a:pPr>
            <a:r>
              <a:rPr lang="vi-VN" sz="1600" b="0" i="0" dirty="0">
                <a:solidFill>
                  <a:srgbClr val="0D0D0D"/>
                </a:solidFill>
                <a:effectLst/>
                <a:highlight>
                  <a:srgbClr val="FFFFFF"/>
                </a:highlight>
                <a:latin typeface="ui-sans-serif"/>
              </a:rPr>
              <a:t>Feed-forward network: Áp dụng trên từng vị trí riêng lẻ.</a:t>
            </a:r>
            <a:endParaRPr lang="vi-VN" sz="1600" b="0" i="0" dirty="0">
              <a:solidFill>
                <a:srgbClr val="0D0D0D"/>
              </a:solidFill>
              <a:effectLst/>
              <a:highlight>
                <a:srgbClr val="FFFFFF"/>
              </a:highlight>
              <a:latin typeface="ui-sans-serif"/>
            </a:endParaRPr>
          </a:p>
          <a:p>
            <a:pPr marL="1200150" lvl="2" indent="-285750" algn="l">
              <a:buFont typeface="Wingdings" panose="05000000000000000000" charset="0"/>
              <a:buChar char=""/>
            </a:pPr>
            <a:r>
              <a:rPr lang="vi-VN" sz="1600" b="0" i="0" dirty="0">
                <a:solidFill>
                  <a:srgbClr val="0D0D0D"/>
                </a:solidFill>
                <a:effectLst/>
                <a:highlight>
                  <a:srgbClr val="FFFFFF"/>
                </a:highlight>
                <a:latin typeface="ui-sans-serif"/>
              </a:rPr>
              <a:t>Residual connection và layer normalization: Kết nối dư và chuẩn hóa lớp để duy trì tính ổn định.</a:t>
            </a:r>
            <a:endParaRPr lang="vi-VN" sz="1600" b="0" i="0" dirty="0">
              <a:solidFill>
                <a:srgbClr val="0D0D0D"/>
              </a:solidFill>
              <a:effectLst/>
              <a:highlight>
                <a:srgbClr val="FFFFFF"/>
              </a:highlight>
              <a:latin typeface="ui-sans-serif"/>
            </a:endParaRPr>
          </a:p>
          <a:p>
            <a:pPr marL="285750" indent="-285750" algn="l">
              <a:buFont typeface="+mj-lt"/>
              <a:buAutoNum type="romanUcPeriod"/>
            </a:pPr>
            <a:r>
              <a:rPr lang="en-US" sz="1600" b="1" i="0" dirty="0">
                <a:solidFill>
                  <a:srgbClr val="0D0D0D"/>
                </a:solidFill>
                <a:effectLst/>
                <a:highlight>
                  <a:srgbClr val="FFFFFF"/>
                </a:highlight>
                <a:latin typeface="ui-sans-serif"/>
              </a:rPr>
              <a:t> </a:t>
            </a:r>
            <a:r>
              <a:rPr lang="vi-VN" sz="1600" b="1" i="0" dirty="0">
                <a:solidFill>
                  <a:srgbClr val="0D0D0D"/>
                </a:solidFill>
                <a:effectLst/>
                <a:highlight>
                  <a:srgbClr val="FFFFFF"/>
                </a:highlight>
                <a:latin typeface="ui-sans-serif"/>
              </a:rPr>
              <a:t>Decoder:</a:t>
            </a:r>
            <a:endParaRPr lang="vi-VN" sz="1600" b="0" i="0" dirty="0">
              <a:solidFill>
                <a:srgbClr val="0D0D0D"/>
              </a:solidFill>
              <a:effectLst/>
              <a:highlight>
                <a:srgbClr val="FFFFFF"/>
              </a:highlight>
              <a:latin typeface="ui-sans-serif"/>
            </a:endParaRPr>
          </a:p>
          <a:p>
            <a:pPr marL="742950" lvl="1" indent="-285750" algn="l">
              <a:buFont typeface="+mj-lt"/>
              <a:buAutoNum type="arabicPeriod"/>
            </a:pPr>
            <a:r>
              <a:rPr lang="vi-VN" sz="1600" b="0" i="0" dirty="0">
                <a:solidFill>
                  <a:srgbClr val="0D0D0D"/>
                </a:solidFill>
                <a:effectLst/>
                <a:highlight>
                  <a:srgbClr val="FFFFFF"/>
                </a:highlight>
                <a:latin typeface="ui-sans-serif"/>
              </a:rPr>
              <a:t>Gồm 6 lớp tương tự nhau (N=6).</a:t>
            </a:r>
            <a:endParaRPr lang="vi-VN" sz="1600" b="0" i="0" dirty="0">
              <a:solidFill>
                <a:srgbClr val="0D0D0D"/>
              </a:solidFill>
              <a:effectLst/>
              <a:highlight>
                <a:srgbClr val="FFFFFF"/>
              </a:highlight>
              <a:latin typeface="ui-sans-serif"/>
            </a:endParaRPr>
          </a:p>
          <a:p>
            <a:pPr marL="742950" lvl="1" indent="-285750" algn="l">
              <a:buFont typeface="+mj-lt"/>
              <a:buAutoNum type="arabicPeriod"/>
            </a:pPr>
            <a:r>
              <a:rPr lang="vi-VN" sz="1600" b="0" i="0" dirty="0">
                <a:solidFill>
                  <a:srgbClr val="0D0D0D"/>
                </a:solidFill>
                <a:effectLst/>
                <a:highlight>
                  <a:srgbClr val="FFFFFF"/>
                </a:highlight>
                <a:latin typeface="ui-sans-serif"/>
              </a:rPr>
              <a:t>Mỗi lớp bao gồm:</a:t>
            </a:r>
            <a:endParaRPr lang="vi-VN" sz="1600" b="0" i="0" dirty="0">
              <a:solidFill>
                <a:srgbClr val="0D0D0D"/>
              </a:solidFill>
              <a:effectLst/>
              <a:highlight>
                <a:srgbClr val="FFFFFF"/>
              </a:highlight>
              <a:latin typeface="ui-sans-serif"/>
            </a:endParaRPr>
          </a:p>
          <a:p>
            <a:pPr marL="1200150" lvl="2" indent="-285750" algn="l">
              <a:buFont typeface="Wingdings" panose="05000000000000000000" charset="0"/>
              <a:buChar char=""/>
            </a:pPr>
            <a:r>
              <a:rPr lang="vi-VN" sz="1600" b="0" i="0" dirty="0">
                <a:solidFill>
                  <a:srgbClr val="0D0D0D"/>
                </a:solidFill>
                <a:effectLst/>
                <a:highlight>
                  <a:srgbClr val="FFFFFF"/>
                </a:highlight>
                <a:latin typeface="ui-sans-serif"/>
              </a:rPr>
              <a:t>Self-attention: Tự chú ý vào các từ trong chuỗi đầu ra, nhưng ngăn cản việc chú ý đến các vị trí phía sau.</a:t>
            </a:r>
            <a:endParaRPr lang="vi-VN" sz="1600" b="0" i="0" dirty="0">
              <a:solidFill>
                <a:srgbClr val="0D0D0D"/>
              </a:solidFill>
              <a:effectLst/>
              <a:highlight>
                <a:srgbClr val="FFFFFF"/>
              </a:highlight>
              <a:latin typeface="ui-sans-serif"/>
            </a:endParaRPr>
          </a:p>
          <a:p>
            <a:pPr marL="1200150" lvl="2" indent="-285750" algn="l">
              <a:buFont typeface="Wingdings" panose="05000000000000000000" charset="0"/>
              <a:buChar char=""/>
            </a:pPr>
            <a:r>
              <a:rPr lang="vi-VN" sz="1600" b="0" i="0" dirty="0">
                <a:solidFill>
                  <a:srgbClr val="0D0D0D"/>
                </a:solidFill>
                <a:effectLst/>
                <a:highlight>
                  <a:srgbClr val="FFFFFF"/>
                </a:highlight>
                <a:latin typeface="ui-sans-serif"/>
              </a:rPr>
              <a:t>Encoder-decoder attention: Chú ý vào các từ trong chuỗi đầu vào của encoder.</a:t>
            </a:r>
            <a:endParaRPr lang="vi-VN" sz="1600" b="0" i="0" dirty="0">
              <a:solidFill>
                <a:srgbClr val="0D0D0D"/>
              </a:solidFill>
              <a:effectLst/>
              <a:highlight>
                <a:srgbClr val="FFFFFF"/>
              </a:highlight>
              <a:latin typeface="ui-sans-serif"/>
            </a:endParaRPr>
          </a:p>
          <a:p>
            <a:pPr marL="1200150" lvl="2" indent="-285750" algn="l">
              <a:buFont typeface="Wingdings" panose="05000000000000000000" charset="0"/>
              <a:buChar char=""/>
            </a:pPr>
            <a:r>
              <a:rPr lang="vi-VN" sz="1600" b="0" i="0" dirty="0">
                <a:solidFill>
                  <a:srgbClr val="0D0D0D"/>
                </a:solidFill>
                <a:effectLst/>
                <a:highlight>
                  <a:srgbClr val="FFFFFF"/>
                </a:highlight>
                <a:latin typeface="ui-sans-serif"/>
              </a:rPr>
              <a:t>Feed-forward network: Áp dụng trên từng vị trí riêng lẻ.</a:t>
            </a:r>
            <a:endParaRPr lang="vi-VN" sz="1600" b="0" i="0" dirty="0">
              <a:solidFill>
                <a:srgbClr val="0D0D0D"/>
              </a:solidFill>
              <a:effectLst/>
              <a:highlight>
                <a:srgbClr val="FFFFFF"/>
              </a:highlight>
              <a:latin typeface="ui-sans-serif"/>
            </a:endParaRPr>
          </a:p>
          <a:p>
            <a:pPr marL="1200150" lvl="2" indent="-285750" algn="l">
              <a:buFont typeface="Wingdings" panose="05000000000000000000" charset="0"/>
              <a:buChar char=""/>
            </a:pPr>
            <a:r>
              <a:rPr lang="vi-VN" sz="1600" b="0" i="0" dirty="0">
                <a:solidFill>
                  <a:srgbClr val="0D0D0D"/>
                </a:solidFill>
                <a:effectLst/>
                <a:highlight>
                  <a:srgbClr val="FFFFFF"/>
                </a:highlight>
                <a:latin typeface="ui-sans-serif"/>
              </a:rPr>
              <a:t>Residual connection và layer normalization: Kết nối dư và chuẩn hóa lớp để duy trì tính ổn định.</a:t>
            </a:r>
            <a:endParaRPr lang="vi-VN" sz="1600" b="0" i="0" dirty="0">
              <a:solidFill>
                <a:srgbClr val="0D0D0D"/>
              </a:solidFill>
              <a:effectLst/>
              <a:highlight>
                <a:srgbClr val="FFFFFF"/>
              </a:highlight>
              <a:latin typeface="ui-sans-serif"/>
            </a:endParaRPr>
          </a:p>
          <a:p>
            <a:pPr marL="285750" indent="-285750" algn="l">
              <a:buFont typeface="+mj-lt"/>
              <a:buAutoNum type="romanUcPeriod"/>
            </a:pPr>
            <a:r>
              <a:rPr lang="en-US" sz="1600" b="1" i="0" dirty="0">
                <a:solidFill>
                  <a:srgbClr val="0D0D0D"/>
                </a:solidFill>
                <a:effectLst/>
                <a:highlight>
                  <a:srgbClr val="FFFFFF"/>
                </a:highlight>
                <a:latin typeface="ui-sans-serif"/>
              </a:rPr>
              <a:t> </a:t>
            </a:r>
            <a:r>
              <a:rPr lang="vi-VN" sz="1600" b="1" i="0" dirty="0">
                <a:solidFill>
                  <a:srgbClr val="0D0D0D"/>
                </a:solidFill>
                <a:effectLst/>
                <a:highlight>
                  <a:srgbClr val="FFFFFF"/>
                </a:highlight>
                <a:latin typeface="ui-sans-serif"/>
              </a:rPr>
              <a:t>Các thành phần khác:</a:t>
            </a:r>
            <a:endParaRPr lang="vi-VN" sz="1600" b="0" i="0" dirty="0">
              <a:solidFill>
                <a:srgbClr val="0D0D0D"/>
              </a:solidFill>
              <a:effectLst/>
              <a:highlight>
                <a:srgbClr val="FFFFFF"/>
              </a:highlight>
              <a:latin typeface="ui-sans-serif"/>
            </a:endParaRPr>
          </a:p>
          <a:p>
            <a:pPr marL="742950" lvl="1" indent="-285750" algn="l">
              <a:buFont typeface="+mj-lt"/>
              <a:buAutoNum type="arabicPeriod"/>
            </a:pPr>
            <a:r>
              <a:rPr lang="vi-VN" sz="1600" b="0" i="0" dirty="0">
                <a:solidFill>
                  <a:srgbClr val="0D0D0D"/>
                </a:solidFill>
                <a:effectLst/>
                <a:highlight>
                  <a:srgbClr val="FFFFFF"/>
                </a:highlight>
                <a:latin typeface="ui-sans-serif"/>
              </a:rPr>
              <a:t>Positional Encoding: Sử dụng hàm sin và cosin để mã hóa vị trí của từ trong chuỗi.</a:t>
            </a:r>
            <a:endParaRPr lang="vi-VN" sz="1600" b="0" i="0" dirty="0">
              <a:solidFill>
                <a:srgbClr val="0D0D0D"/>
              </a:solidFill>
              <a:effectLst/>
              <a:highlight>
                <a:srgbClr val="FFFFFF"/>
              </a:highlight>
              <a:latin typeface="ui-sans-serif"/>
            </a:endParaRPr>
          </a:p>
          <a:p>
            <a:pPr marL="742950" lvl="1" indent="-285750" algn="l">
              <a:buFont typeface="+mj-lt"/>
              <a:buAutoNum type="arabicPeriod"/>
            </a:pPr>
            <a:r>
              <a:rPr lang="vi-VN" sz="1600" b="0" i="0" dirty="0">
                <a:solidFill>
                  <a:srgbClr val="0D0D0D"/>
                </a:solidFill>
                <a:effectLst/>
                <a:highlight>
                  <a:srgbClr val="FFFFFF"/>
                </a:highlight>
                <a:latin typeface="ui-sans-serif"/>
              </a:rPr>
              <a:t>Output Linear và Softmax: Chuyển đổi đầu ra của decoder thành xác suất của các từ tiếp theo.</a:t>
            </a:r>
            <a:endParaRPr lang="vi-VN" sz="1600" b="0" i="0" dirty="0">
              <a:solidFill>
                <a:srgbClr val="0D0D0D"/>
              </a:solidFill>
              <a:effectLst/>
              <a:highlight>
                <a:srgbClr val="FFFFFF"/>
              </a:highlight>
              <a:latin typeface="ui-sans-serif"/>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8639</Words>
  <Application>WPS Spreadsheets</Application>
  <PresentationFormat>Widescreen</PresentationFormat>
  <Paragraphs>243</Paragraphs>
  <Slides>16</Slides>
  <Notes>2</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16</vt:i4>
      </vt:variant>
    </vt:vector>
  </HeadingPairs>
  <TitlesOfParts>
    <vt:vector size="31" baseType="lpstr">
      <vt:lpstr>Arial</vt:lpstr>
      <vt:lpstr>SimSun</vt:lpstr>
      <vt:lpstr>Wingdings</vt:lpstr>
      <vt:lpstr>Times New Roman</vt:lpstr>
      <vt:lpstr>Aptos Display</vt:lpstr>
      <vt:lpstr>苹方-简</vt:lpstr>
      <vt:lpstr>ui-sans-serif</vt:lpstr>
      <vt:lpstr>Thonburi</vt:lpstr>
      <vt:lpstr>Aptos</vt:lpstr>
      <vt:lpstr>微软雅黑</vt:lpstr>
      <vt:lpstr>汉仪旗黑</vt:lpstr>
      <vt:lpstr>Arial Unicode MS</vt:lpstr>
      <vt:lpstr>宋体-简</vt:lpstr>
      <vt:lpstr>Wingdings</vt:lpstr>
      <vt:lpstr>Office Theme</vt:lpstr>
      <vt:lpstr>Attention Is All You Need</vt:lpstr>
      <vt:lpstr>Tóm tắt nội dung bài báo "Attention Is All You Need"</vt:lpstr>
      <vt:lpstr>Tổng quan</vt:lpstr>
      <vt:lpstr>PowerPoint 演示文稿</vt:lpstr>
      <vt:lpstr>PowerPoint 演示文稿</vt:lpstr>
      <vt:lpstr>PowerPoint 演示文稿</vt:lpstr>
      <vt:lpstr>PowerPoint 演示文稿</vt:lpstr>
      <vt:lpstr>PowerPoint 演示文稿</vt:lpstr>
      <vt:lpstr>Kiến trúc mô hình</vt:lpstr>
      <vt:lpstr>PowerPoint 演示文稿</vt:lpstr>
      <vt:lpstr>Phương pháp thử nghiệm</vt:lpstr>
      <vt:lpstr>Kết quả</vt:lpstr>
      <vt:lpstr>Phân tích</vt:lpstr>
      <vt:lpstr>Lợi ích và hạn chế của mô hình Transformer</vt:lpstr>
      <vt:lpstr>Kết luận và hướng phát triển</vt:lpstr>
      <vt:lpstr>Tài liệu tham khảo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Attention Is All You Need</dc:title>
  <dc:creator>Nguyễn Xuân Trường</dc:creator>
  <cp:lastModifiedBy>nemo</cp:lastModifiedBy>
  <cp:revision>30</cp:revision>
  <dcterms:created xsi:type="dcterms:W3CDTF">2024-05-28T15:58:43Z</dcterms:created>
  <dcterms:modified xsi:type="dcterms:W3CDTF">2024-05-28T15:58:43Z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1033-3.2.0.6370</vt:lpwstr>
  </property>
</Properties>
</file>