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94"/>
  </p:normalViewPr>
  <p:slideViewPr>
    <p:cSldViewPr snapToGrid="0">
      <p:cViewPr varScale="1">
        <p:scale>
          <a:sx n="77" d="100"/>
          <a:sy n="77" d="100"/>
        </p:scale>
        <p:origin x="200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4FDA-DEB3-7D44-9833-ADD42B7E7AC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0A71-7569-1249-8D59-B0C8FF2580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985" y="666115"/>
            <a:ext cx="10706100" cy="3583940"/>
          </a:xfrm>
        </p:spPr>
        <p:txBody>
          <a:bodyPr anchor="b">
            <a:normAutofit/>
          </a:bodyPr>
          <a:lstStyle/>
          <a:p>
            <a:r>
              <a:rPr lang="vi-VN" altLang="en-US" sz="4100">
                <a:solidFill>
                  <a:schemeClr val="tx1"/>
                </a:solidFill>
                <a:sym typeface="+mn-ea"/>
              </a:rPr>
              <a:t>Ứng dụng Mô hình Dự báo Lai với </a:t>
            </a:r>
            <a:br>
              <a:rPr lang="vi-VN" altLang="en-US" sz="4100">
                <a:solidFill>
                  <a:schemeClr val="tx1"/>
                </a:solidFill>
                <a:sym typeface="+mn-ea"/>
              </a:rPr>
            </a:br>
            <a:r>
              <a:rPr lang="vi-VN" altLang="en-US" sz="4100">
                <a:solidFill>
                  <a:schemeClr val="tx1"/>
                </a:solidFill>
                <a:sym typeface="+mn-ea"/>
              </a:rPr>
              <a:t>Hồi quy Logistic và Mạng Neural</a:t>
            </a:r>
            <a:br>
              <a:rPr lang="vi-VN" altLang="en-US" sz="4100">
                <a:solidFill>
                  <a:schemeClr val="tx1"/>
                </a:solidFill>
                <a:sym typeface="+mn-ea"/>
              </a:rPr>
            </a:br>
            <a:r>
              <a:rPr lang="vi-VN" altLang="en-US" sz="4100">
                <a:solidFill>
                  <a:schemeClr val="tx1"/>
                </a:solidFill>
                <a:sym typeface="+mn-ea"/>
              </a:rPr>
              <a:t>để Cải thiện Chỉ số Hiệu suất Chính </a:t>
            </a:r>
            <a:br>
              <a:rPr lang="vi-VN" altLang="en-US" sz="4100">
                <a:solidFill>
                  <a:schemeClr val="tx1"/>
                </a:solidFill>
                <a:sym typeface="+mn-ea"/>
              </a:rPr>
            </a:br>
            <a:r>
              <a:rPr lang="vi-VN" altLang="en-US" sz="4100">
                <a:solidFill>
                  <a:schemeClr val="tx1"/>
                </a:solidFill>
                <a:sym typeface="+mn-ea"/>
              </a:rPr>
              <a:t>trong Chuỗi Cung ứng</a:t>
            </a:r>
            <a:br>
              <a:rPr lang="vi-VN" altLang="en-US" sz="4100">
                <a:solidFill>
                  <a:schemeClr val="tx1"/>
                </a:solidFill>
                <a:sym typeface="+mn-ea"/>
              </a:rPr>
            </a:br>
            <a:r>
              <a:rPr lang="vi-VN" altLang="en-US" sz="2400">
                <a:solidFill>
                  <a:schemeClr val="tx1"/>
                </a:solidFill>
                <a:sym typeface="+mn-ea"/>
              </a:rPr>
              <a:t> </a:t>
            </a:r>
            <a:br>
              <a:rPr lang="vi-VN" altLang="en-US" sz="2400">
                <a:solidFill>
                  <a:schemeClr val="tx1"/>
                </a:solidFill>
                <a:sym typeface="+mn-ea"/>
              </a:rPr>
            </a:br>
            <a:r>
              <a:rPr lang="vi-VN" altLang="en-US" sz="2400">
                <a:solidFill>
                  <a:schemeClr val="tx1"/>
                </a:solidFill>
                <a:sym typeface="+mn-ea"/>
              </a:rPr>
              <a:t>HV: LÊ THANH DŨNG 230101074</a:t>
            </a:r>
            <a:endParaRPr lang="vi-VN" altLang="en-US" sz="240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08" y="3866064"/>
            <a:ext cx="10558405" cy="2234485"/>
          </a:xfrm>
        </p:spPr>
        <p:txBody>
          <a:bodyPr anchor="t">
            <a:normAutofit/>
          </a:bodyPr>
          <a:lstStyle/>
          <a:p>
            <a:endParaRPr lang="vi-VN" sz="1100">
              <a:solidFill>
                <a:schemeClr val="bg1"/>
              </a:solidFill>
            </a:endParaRPr>
          </a:p>
          <a:p>
            <a:endParaRPr lang="vi-VN" sz="1100">
              <a:solidFill>
                <a:schemeClr val="bg1"/>
              </a:solidFill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Mục tiêu nghiên cứu:</a:t>
            </a:r>
            <a:r>
              <a:rPr lang="vi-VN" sz="1100">
                <a:solidFill>
                  <a:schemeClr val="bg1"/>
                </a:solidFill>
              </a:rPr>
              <a:t> Nâng cao độ chính xác của dự báo KPI trong chuỗi cung ứng bằng cách sử dụng mô hình lai kết hợp hồi quy Logistic và Mạng Neural.</a:t>
            </a:r>
            <a:endParaRPr lang="vi-VN" sz="1100">
              <a:solidFill>
                <a:schemeClr val="bg1"/>
              </a:solidFill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Phương pháp:</a:t>
            </a:r>
            <a:endParaRPr lang="vi-VN" sz="11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Sử dụng dữ liệu đánh giá độ chín của Lean.</a:t>
            </a:r>
            <a:endParaRPr lang="vi-VN" sz="11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Phát triển mô hình hồi quy Logistic và Mạng Neural.</a:t>
            </a:r>
            <a:endParaRPr lang="vi-VN" sz="11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100">
                <a:solidFill>
                  <a:schemeClr val="bg1"/>
                </a:solidFill>
              </a:rPr>
              <a:t>Kết hợp các mô hình thành mô hình lai để dự báo chính xác hơn.</a:t>
            </a:r>
            <a:endParaRPr lang="vi-VN" sz="1100">
              <a:solidFill>
                <a:schemeClr val="bg1"/>
              </a:solidFill>
            </a:endParaRPr>
          </a:p>
          <a:p>
            <a:pPr>
              <a:buFont typeface="Arial" panose="020B0604020202090204" pitchFamily="34" charset="0"/>
              <a:buChar char="•"/>
            </a:pPr>
            <a:r>
              <a:rPr lang="vi-VN" sz="1100" b="1">
                <a:solidFill>
                  <a:schemeClr val="bg1"/>
                </a:solidFill>
              </a:rPr>
              <a:t>Kết quả:</a:t>
            </a:r>
            <a:r>
              <a:rPr lang="vi-VN" sz="1100">
                <a:solidFill>
                  <a:schemeClr val="bg1"/>
                </a:solidFill>
              </a:rPr>
              <a:t> Mô hình lai cải thiện độ chính xác dự báo lên 17% và F1 score lên 13%.</a:t>
            </a:r>
            <a:endParaRPr lang="vi-VN" sz="1100">
              <a:solidFill>
                <a:schemeClr val="bg1"/>
              </a:solidFill>
            </a:endParaRPr>
          </a:p>
          <a:p>
            <a:endParaRPr lang="en-US" sz="11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Cài đặt minh họa với tập dữ liệu về kinh tế</a:t>
            </a:r>
            <a:endParaRPr lang="en-US" sz="5400"/>
          </a:p>
        </p:txBody>
      </p:sp>
      <p:pic>
        <p:nvPicPr>
          <p:cNvPr id="5" name="Picture 4" descr="Three darts on bullseye"/>
          <p:cNvPicPr>
            <a:picLocks noChangeAspect="1"/>
          </p:cNvPicPr>
          <p:nvPr/>
        </p:nvPicPr>
        <p:blipFill rotWithShape="1">
          <a:blip r:embed="rId1"/>
          <a:srcRect l="47826" r="7013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vi-VN" sz="1700" b="1"/>
              <a:t>Bước 1: Chuẩn bị dữ liệu</a:t>
            </a:r>
            <a:endParaRPr lang="vi-VN" sz="170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700"/>
              <a:t>Sử dụng tập dữ liệu về GDP của Việt Nam.</a:t>
            </a:r>
            <a:endParaRPr lang="vi-VN" sz="170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700"/>
              <a:t>Chuyển đổi dữ liệu thành dạng nhị phân để sử dụng cho hồi quy Logistic.</a:t>
            </a:r>
            <a:endParaRPr lang="vi-VN" sz="1700"/>
          </a:p>
          <a:p>
            <a:pPr>
              <a:buFont typeface="Arial" panose="020B0604020202090204" pitchFamily="34" charset="0"/>
              <a:buChar char="•"/>
            </a:pPr>
            <a:r>
              <a:rPr lang="vi-VN" sz="1700" b="1"/>
              <a:t>Bước 2: Xây dựng mô hình</a:t>
            </a:r>
            <a:endParaRPr lang="vi-VN" sz="170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700"/>
              <a:t>Huấn luyện mô hình hồi quy Logistic và Mạng Neural.</a:t>
            </a:r>
            <a:endParaRPr lang="vi-VN" sz="170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700"/>
              <a:t>Kết hợp kết quả dự đoán từ cả hai mô hình thành mô hình lai.</a:t>
            </a:r>
            <a:endParaRPr lang="vi-VN" sz="1700"/>
          </a:p>
          <a:p>
            <a:pPr>
              <a:buFont typeface="Arial" panose="020B0604020202090204" pitchFamily="34" charset="0"/>
              <a:buChar char="•"/>
            </a:pPr>
            <a:r>
              <a:rPr lang="vi-VN" sz="1700" b="1"/>
              <a:t>Bước 3: Đánh giá mô hình</a:t>
            </a:r>
            <a:endParaRPr lang="vi-VN" sz="170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sz="1700"/>
              <a:t>Sử dụng độ chính xác (accuracy) và F1 score để đánh giá hiệu quả của mô hình.</a:t>
            </a:r>
            <a:endParaRPr lang="vi-VN" sz="1700"/>
          </a:p>
          <a:p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Hồi quy Logistic:</a:t>
            </a:r>
            <a:endParaRPr lang="vi-V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Độ phức tạp thời gian: O(n * p)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n: số lượng mẫu, p: số lượng đặc trưng.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Mạng Neural (MLP):</a:t>
            </a:r>
            <a:endParaRPr lang="vi-V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Độ phức tạp thời gian: O(n * m * l)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n: số lượng mẫu, m: số lượng neuron trong lớp ẩn, l: số lượng lớp.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Mô hình lai:</a:t>
            </a:r>
            <a:endParaRPr lang="vi-V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Độ phức tạp thời gian: O(n * (p + m * l))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Kết hợp độ phức tạp của cả hai mô hình trên.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Áp dụng trong các ngành công nghiệp khác:</a:t>
            </a:r>
            <a:endParaRPr lang="vi-V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dirty="0"/>
              <a:t>Sản xuất, dịch vụ, nông nghiệp.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Mở rộng dữ liệu:</a:t>
            </a:r>
            <a:endParaRPr lang="vi-V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dirty="0"/>
              <a:t>Sử dụng thêm dữ liệu từ các nguồn khác nhau để tăng độ chính xác.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Tích hợp thêm kỹ thuật học máy:</a:t>
            </a:r>
            <a:endParaRPr lang="vi-VN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vi-VN" dirty="0"/>
              <a:t>Kết hợp thêm các kỹ thuật như Random Forest, Gradient Boosting để cải thiện hiệu suất.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(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)</a:t>
            </a:r>
            <a:br>
              <a:rPr lang="en-US" dirty="0"/>
            </a:br>
            <a:r>
              <a:rPr lang="vi-VN" dirty="0"/>
              <a:t>Hướng nghiên cứu tương 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1256"/>
            <a:ext cx="10170226" cy="3340141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Tích hợp mô hình lai trong hệ thống thực tế:</a:t>
            </a:r>
            <a:r>
              <a:rPr lang="vi-VN" dirty="0"/>
              <a:t>Triển khai mô hình trong các hệ thống chuỗi cung ứng thực tế.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Tối ưu hóa mô hình:</a:t>
            </a:r>
            <a:r>
              <a:rPr lang="vi-VN" dirty="0"/>
              <a:t>Nghiên cứu các phương pháp tối ưu hóa để giảm độ phức tạp tính toán.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Đánh giá hiệu suất:</a:t>
            </a:r>
            <a:r>
              <a:rPr lang="vi-VN" dirty="0"/>
              <a:t>Đánh giá mô hình trên các tập dữ liệu lớn và đa dạng hơn để kiểm tra khả năng tổng quát hóa.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1957</Words>
  <Application>WPS Presentation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微软雅黑</vt:lpstr>
      <vt:lpstr>汉仪旗黑</vt:lpstr>
      <vt:lpstr>Arial Unicode MS</vt:lpstr>
      <vt:lpstr>Times New Roman</vt:lpstr>
      <vt:lpstr>宋体-简</vt:lpstr>
      <vt:lpstr>Office 2013 - 2022 Theme</vt:lpstr>
      <vt:lpstr> Đọc hiểu bài báo "A Hybrid Forecasting Model with Logistic Regression and Neural Networks for Improving Key Performance Indicators in Supply Chains"</vt:lpstr>
      <vt:lpstr>Cài đặt minh họa với tập dữ liệu về kinh tế</vt:lpstr>
      <vt:lpstr>Đánh giá độ phức tạp thuật toán cài đặt</vt:lpstr>
      <vt:lpstr>Phát triển từ bài báo</vt:lpstr>
      <vt:lpstr>Phát triển từ bài báo (Tiếp tục) Hướng nghiên cứu tương lai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Thanh Dũng</dc:creator>
  <cp:lastModifiedBy>nemo</cp:lastModifiedBy>
  <cp:revision>12</cp:revision>
  <dcterms:created xsi:type="dcterms:W3CDTF">2024-06-29T02:34:24Z</dcterms:created>
  <dcterms:modified xsi:type="dcterms:W3CDTF">2024-06-29T02:34:24Z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