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5" r:id="rId3"/>
    <p:sldId id="257" r:id="rId4"/>
    <p:sldId id="258"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314" autoAdjust="0"/>
  </p:normalViewPr>
  <p:slideViewPr>
    <p:cSldViewPr snapToGrid="0">
      <p:cViewPr varScale="1">
        <p:scale>
          <a:sx n="66" d="100"/>
          <a:sy n="66" d="100"/>
        </p:scale>
        <p:origin x="1253"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87D77B-3339-46E2-A7F6-F77A656DF76F}" type="datetimeFigureOut">
              <a:rPr lang="en-US" smtClean="0"/>
              <a:t>25/05/2024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7F8527-E101-49DC-AF51-1711EA95CA68}" type="slidenum">
              <a:rPr lang="en-US" smtClean="0"/>
              <a:t>‹#›</a:t>
            </a:fld>
            <a:endParaRPr lang="en-US"/>
          </a:p>
        </p:txBody>
      </p:sp>
    </p:spTree>
    <p:extLst>
      <p:ext uri="{BB962C8B-B14F-4D97-AF65-F5344CB8AC3E}">
        <p14:creationId xmlns:p14="http://schemas.microsoft.com/office/powerpoint/2010/main" val="3079994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Giải thích các mô hình:</a:t>
            </a:r>
          </a:p>
          <a:p>
            <a:pPr algn="l">
              <a:buFont typeface="+mj-lt"/>
              <a:buAutoNum type="arabicPeriod"/>
            </a:pPr>
            <a:r>
              <a:rPr lang="vi-VN" b="1" i="0" dirty="0">
                <a:solidFill>
                  <a:srgbClr val="0D0D0D"/>
                </a:solidFill>
                <a:effectLst/>
                <a:highlight>
                  <a:srgbClr val="FFFFFF"/>
                </a:highlight>
                <a:latin typeface="ui-sans-serif"/>
              </a:rPr>
              <a:t>ByteNet:</a:t>
            </a:r>
            <a:r>
              <a:rPr lang="vi-VN" b="0" i="0" dirty="0">
                <a:solidFill>
                  <a:srgbClr val="0D0D0D"/>
                </a:solidFill>
                <a:effectLst/>
                <a:highlight>
                  <a:srgbClr val="FFFFFF"/>
                </a:highlight>
                <a:latin typeface="ui-sans-serif"/>
              </a:rPr>
              <a:t> Một mô hình dịch máy dựa trên mạng nơ-ron tích chập, áp dụng cho dịch từ Anh sang Đức.</a:t>
            </a:r>
          </a:p>
          <a:p>
            <a:pPr algn="l">
              <a:buFont typeface="+mj-lt"/>
              <a:buAutoNum type="arabicPeriod"/>
            </a:pPr>
            <a:r>
              <a:rPr lang="vi-VN" b="1" i="0" dirty="0">
                <a:solidFill>
                  <a:srgbClr val="0D0D0D"/>
                </a:solidFill>
                <a:effectLst/>
                <a:highlight>
                  <a:srgbClr val="FFFFFF"/>
                </a:highlight>
                <a:latin typeface="ui-sans-serif"/>
              </a:rPr>
              <a:t>Deep-Att + PosUnk:</a:t>
            </a:r>
            <a:r>
              <a:rPr lang="vi-VN" b="0" i="0" dirty="0">
                <a:solidFill>
                  <a:srgbClr val="0D0D0D"/>
                </a:solidFill>
                <a:effectLst/>
                <a:highlight>
                  <a:srgbClr val="FFFFFF"/>
                </a:highlight>
                <a:latin typeface="ui-sans-serif"/>
              </a:rPr>
              <a:t> Mô hình sử dụng cơ chế attention sâu và kỹ thuật từ chưa xác định (PosUnk), áp dụng cho dịch từ Anh sang Pháp.</a:t>
            </a:r>
          </a:p>
          <a:p>
            <a:pPr algn="l">
              <a:buFont typeface="+mj-lt"/>
              <a:buAutoNum type="arabicPeriod"/>
            </a:pPr>
            <a:r>
              <a:rPr lang="vi-VN" b="1" i="0" dirty="0">
                <a:solidFill>
                  <a:srgbClr val="0D0D0D"/>
                </a:solidFill>
                <a:effectLst/>
                <a:highlight>
                  <a:srgbClr val="FFFFFF"/>
                </a:highlight>
                <a:latin typeface="ui-sans-serif"/>
              </a:rPr>
              <a:t>GNMT + RL:</a:t>
            </a:r>
            <a:r>
              <a:rPr lang="vi-VN" b="0" i="0" dirty="0">
                <a:solidFill>
                  <a:srgbClr val="0D0D0D"/>
                </a:solidFill>
                <a:effectLst/>
                <a:highlight>
                  <a:srgbClr val="FFFFFF"/>
                </a:highlight>
                <a:latin typeface="ui-sans-serif"/>
              </a:rPr>
              <a:t> Mô hình Google Neural Machine Translation kết hợp với học tăng cường, áp dụng cho cả dịch từ Anh sang Đức và từ Anh sang Pháp.</a:t>
            </a:r>
          </a:p>
          <a:p>
            <a:pPr algn="l">
              <a:buFont typeface="+mj-lt"/>
              <a:buAutoNum type="arabicPeriod"/>
            </a:pPr>
            <a:r>
              <a:rPr lang="vi-VN" b="1" i="0" dirty="0">
                <a:solidFill>
                  <a:srgbClr val="0D0D0D"/>
                </a:solidFill>
                <a:effectLst/>
                <a:highlight>
                  <a:srgbClr val="FFFFFF"/>
                </a:highlight>
                <a:latin typeface="ui-sans-serif"/>
              </a:rPr>
              <a:t>ConvS2S:</a:t>
            </a:r>
            <a:r>
              <a:rPr lang="vi-VN" b="0" i="0" dirty="0">
                <a:solidFill>
                  <a:srgbClr val="0D0D0D"/>
                </a:solidFill>
                <a:effectLst/>
                <a:highlight>
                  <a:srgbClr val="FFFFFF"/>
                </a:highlight>
                <a:latin typeface="ui-sans-serif"/>
              </a:rPr>
              <a:t> Mô hình sử dụng mạng tích chập để dịch chuỗi, áp dụng cho cả dịch từ Anh sang Đức và từ Anh sang Pháp.</a:t>
            </a:r>
          </a:p>
          <a:p>
            <a:pPr algn="l">
              <a:buFont typeface="+mj-lt"/>
              <a:buAutoNum type="arabicPeriod"/>
            </a:pPr>
            <a:r>
              <a:rPr lang="vi-VN" b="1" i="0" dirty="0">
                <a:solidFill>
                  <a:srgbClr val="0D0D0D"/>
                </a:solidFill>
                <a:effectLst/>
                <a:highlight>
                  <a:srgbClr val="FFFFFF"/>
                </a:highlight>
                <a:latin typeface="ui-sans-serif"/>
              </a:rPr>
              <a:t>MoE:</a:t>
            </a:r>
            <a:r>
              <a:rPr lang="vi-VN" b="0" i="0" dirty="0">
                <a:solidFill>
                  <a:srgbClr val="0D0D0D"/>
                </a:solidFill>
                <a:effectLst/>
                <a:highlight>
                  <a:srgbClr val="FFFFFF"/>
                </a:highlight>
                <a:latin typeface="ui-sans-serif"/>
              </a:rPr>
              <a:t> Mô hình Mixture of Experts, một kiến trúc mạng lớn, áp dụng cho cả dịch từ Anh sang Đức và từ Anh sang Pháp.</a:t>
            </a:r>
          </a:p>
          <a:p>
            <a:pPr algn="l">
              <a:buFont typeface="+mj-lt"/>
              <a:buAutoNum type="arabicPeriod"/>
            </a:pPr>
            <a:r>
              <a:rPr lang="vi-VN" b="1" i="0" dirty="0">
                <a:solidFill>
                  <a:srgbClr val="0D0D0D"/>
                </a:solidFill>
                <a:effectLst/>
                <a:highlight>
                  <a:srgbClr val="FFFFFF"/>
                </a:highlight>
                <a:latin typeface="ui-sans-serif"/>
              </a:rPr>
              <a:t>Transformer:</a:t>
            </a:r>
            <a:r>
              <a:rPr lang="vi-VN" b="0" i="0" dirty="0">
                <a:solidFill>
                  <a:srgbClr val="0D0D0D"/>
                </a:solidFill>
                <a:effectLst/>
                <a:highlight>
                  <a:srgbClr val="FFFFFF"/>
                </a:highlight>
                <a:latin typeface="ui-sans-serif"/>
              </a:rPr>
              <a:t> Mô hình dựa trên cơ chế attention hoàn toàn, không sử dụng các lớp hồi quy hay tích chập, đạt được điểm BLEU cao nhất trong cả hai tác vụ dịch Anh-Đức và Anh-Pháp.</a:t>
            </a:r>
          </a:p>
          <a:p>
            <a:pPr algn="l"/>
            <a:r>
              <a:rPr lang="vi-VN" b="1" i="0" dirty="0">
                <a:solidFill>
                  <a:srgbClr val="0D0D0D"/>
                </a:solidFill>
                <a:effectLst/>
                <a:highlight>
                  <a:srgbClr val="FFFFFF"/>
                </a:highlight>
                <a:latin typeface="ui-sans-serif"/>
              </a:rPr>
              <a:t>So sánh</a:t>
            </a:r>
          </a:p>
          <a:p>
            <a:pPr algn="l">
              <a:buFont typeface="Arial" panose="020B0604020202020204" pitchFamily="34" charset="0"/>
              <a:buChar char="•"/>
            </a:pPr>
            <a:r>
              <a:rPr lang="vi-VN" b="1" i="0" dirty="0">
                <a:solidFill>
                  <a:srgbClr val="0D0D0D"/>
                </a:solidFill>
                <a:effectLst/>
                <a:highlight>
                  <a:srgbClr val="FFFFFF"/>
                </a:highlight>
                <a:latin typeface="ui-sans-serif"/>
              </a:rPr>
              <a:t>Hiệu quả dịch:</a:t>
            </a:r>
            <a:r>
              <a:rPr lang="vi-VN" b="0" i="0" dirty="0">
                <a:solidFill>
                  <a:srgbClr val="0D0D0D"/>
                </a:solidFill>
                <a:effectLst/>
                <a:highlight>
                  <a:srgbClr val="FFFFFF"/>
                </a:highlight>
                <a:latin typeface="ui-sans-serif"/>
              </a:rPr>
              <a:t> Transformer đạt điểm BLEU cao hơn so với tất cả các mô hình trước đó trên cả hai tác vụ dịch Anh-Đức và Anh-Pháp.</a:t>
            </a:r>
          </a:p>
          <a:p>
            <a:pPr algn="l">
              <a:buFont typeface="Arial" panose="020B0604020202020204" pitchFamily="34" charset="0"/>
              <a:buChar char="•"/>
            </a:pPr>
            <a:r>
              <a:rPr lang="vi-VN" b="1" i="0" dirty="0">
                <a:solidFill>
                  <a:srgbClr val="0D0D0D"/>
                </a:solidFill>
                <a:effectLst/>
                <a:highlight>
                  <a:srgbClr val="FFFFFF"/>
                </a:highlight>
                <a:latin typeface="ui-sans-serif"/>
              </a:rPr>
              <a:t>Chi phí huấn luyện:</a:t>
            </a:r>
            <a:r>
              <a:rPr lang="vi-VN" b="0" i="0" dirty="0">
                <a:solidFill>
                  <a:srgbClr val="0D0D0D"/>
                </a:solidFill>
                <a:effectLst/>
                <a:highlight>
                  <a:srgbClr val="FFFFFF"/>
                </a:highlight>
                <a:latin typeface="ui-sans-serif"/>
              </a:rPr>
              <a:t> Transformer yêu cầu ít tài nguyên tính toán hơn so với các mô hình cạnh tranh, đặc biệt là các mô hình ensemble.</a:t>
            </a: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t>7</a:t>
            </a:fld>
            <a:endParaRPr lang="en-US"/>
          </a:p>
        </p:txBody>
      </p:sp>
    </p:spTree>
    <p:extLst>
      <p:ext uri="{BB962C8B-B14F-4D97-AF65-F5344CB8AC3E}">
        <p14:creationId xmlns:p14="http://schemas.microsoft.com/office/powerpoint/2010/main" val="3357054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vi-VN" b="1" i="0" dirty="0">
                <a:solidFill>
                  <a:srgbClr val="0D0D0D"/>
                </a:solidFill>
                <a:effectLst/>
                <a:highlight>
                  <a:srgbClr val="FFFFFF"/>
                </a:highlight>
                <a:latin typeface="ui-sans-serif"/>
              </a:rPr>
              <a:t>Lợi ích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Khả năng học tương quan dài hạn:</a:t>
            </a:r>
            <a:r>
              <a:rPr lang="vi-VN" b="0" i="0" dirty="0">
                <a:solidFill>
                  <a:srgbClr val="0D0D0D"/>
                </a:solidFill>
                <a:effectLst/>
                <a:highlight>
                  <a:srgbClr val="FFFFFF"/>
                </a:highlight>
                <a:latin typeface="ui-sans-serif"/>
              </a:rPr>
              <a:t> Transformer có khả năng xử lý thông tin dài hạn tốt hơn so với các mô hình truyền thống nhờ vào cơ chế tự chú ý và cơ chế truyền ngược dài.</a:t>
            </a:r>
          </a:p>
          <a:p>
            <a:pPr algn="l">
              <a:buFont typeface="+mj-lt"/>
              <a:buAutoNum type="arabicPeriod"/>
            </a:pPr>
            <a:r>
              <a:rPr lang="vi-VN" b="1" i="0" dirty="0">
                <a:solidFill>
                  <a:srgbClr val="0D0D0D"/>
                </a:solidFill>
                <a:effectLst/>
                <a:highlight>
                  <a:srgbClr val="FFFFFF"/>
                </a:highlight>
                <a:latin typeface="ui-sans-serif"/>
              </a:rPr>
              <a:t>Hiệu suất cao:</a:t>
            </a:r>
            <a:r>
              <a:rPr lang="vi-VN" b="0" i="0" dirty="0">
                <a:solidFill>
                  <a:srgbClr val="0D0D0D"/>
                </a:solidFill>
                <a:effectLst/>
                <a:highlight>
                  <a:srgbClr val="FFFFFF"/>
                </a:highlight>
                <a:latin typeface="ui-sans-serif"/>
              </a:rPr>
              <a:t> Transformer thường có hiệu suất tốt trong việc xử lý ngôn ngữ tự nhiên và các tác vụ liên quan, như dịch máy, phát sinh văn bản, và gợi ý văn bản.</a:t>
            </a:r>
          </a:p>
          <a:p>
            <a:pPr algn="l">
              <a:buFont typeface="+mj-lt"/>
              <a:buAutoNum type="arabicPeriod"/>
            </a:pPr>
            <a:r>
              <a:rPr lang="vi-VN" b="1" i="0" dirty="0">
                <a:solidFill>
                  <a:srgbClr val="0D0D0D"/>
                </a:solidFill>
                <a:effectLst/>
                <a:highlight>
                  <a:srgbClr val="FFFFFF"/>
                </a:highlight>
                <a:latin typeface="ui-sans-serif"/>
              </a:rPr>
              <a:t>Khả năng song ngữ:</a:t>
            </a:r>
            <a:r>
              <a:rPr lang="vi-VN" b="0" i="0" dirty="0">
                <a:solidFill>
                  <a:srgbClr val="0D0D0D"/>
                </a:solidFill>
                <a:effectLst/>
                <a:highlight>
                  <a:srgbClr val="FFFFFF"/>
                </a:highlight>
                <a:latin typeface="ui-sans-serif"/>
              </a:rPr>
              <a:t> Mặc dù được phát triển ban đầu cho xử lý ngôn ngữ tự nhiên, Transformer đã được mở rộng để áp dụng cho các nhiệm vụ khác như xử lý hình ảnh và âm nhạc.</a:t>
            </a:r>
          </a:p>
          <a:p>
            <a:pPr algn="l">
              <a:buFont typeface="+mj-lt"/>
              <a:buAutoNum type="arabicPeriod"/>
            </a:pPr>
            <a:r>
              <a:rPr lang="vi-VN" b="1" i="0" dirty="0">
                <a:solidFill>
                  <a:srgbClr val="0D0D0D"/>
                </a:solidFill>
                <a:effectLst/>
                <a:highlight>
                  <a:srgbClr val="FFFFFF"/>
                </a:highlight>
                <a:latin typeface="ui-sans-serif"/>
              </a:rPr>
              <a:t>Paralellizable:</a:t>
            </a:r>
            <a:r>
              <a:rPr lang="vi-VN" b="0" i="0" dirty="0">
                <a:solidFill>
                  <a:srgbClr val="0D0D0D"/>
                </a:solidFill>
                <a:effectLst/>
                <a:highlight>
                  <a:srgbClr val="FFFFFF"/>
                </a:highlight>
                <a:latin typeface="ui-sans-serif"/>
              </a:rPr>
              <a:t> Cấu trúc của Transformer cho phép việc tính toán các phần của mạng nơ-ron có thể được thực hiện song song, làm tăng hiệu suất tính toán.</a:t>
            </a:r>
          </a:p>
          <a:p>
            <a:pPr algn="l"/>
            <a:r>
              <a:rPr lang="vi-VN" b="1" i="0" dirty="0">
                <a:solidFill>
                  <a:srgbClr val="0D0D0D"/>
                </a:solidFill>
                <a:effectLst/>
                <a:highlight>
                  <a:srgbClr val="FFFFFF"/>
                </a:highlight>
                <a:latin typeface="ui-sans-serif"/>
              </a:rPr>
              <a:t>Hạn chế của Transformer:</a:t>
            </a:r>
            <a:endParaRPr lang="vi-VN" b="0" i="0" dirty="0">
              <a:solidFill>
                <a:srgbClr val="0D0D0D"/>
              </a:solidFill>
              <a:effectLst/>
              <a:highlight>
                <a:srgbClr val="FFFFFF"/>
              </a:highlight>
              <a:latin typeface="ui-sans-serif"/>
            </a:endParaRPr>
          </a:p>
          <a:p>
            <a:pPr algn="l">
              <a:buFont typeface="+mj-lt"/>
              <a:buAutoNum type="arabicPeriod"/>
            </a:pPr>
            <a:r>
              <a:rPr lang="vi-VN" b="1" i="0" dirty="0">
                <a:solidFill>
                  <a:srgbClr val="0D0D0D"/>
                </a:solidFill>
                <a:effectLst/>
                <a:highlight>
                  <a:srgbClr val="FFFFFF"/>
                </a:highlight>
                <a:latin typeface="ui-sans-serif"/>
              </a:rPr>
              <a:t>Đòi hỏi tài nguyên tính toán lớn:</a:t>
            </a:r>
            <a:r>
              <a:rPr lang="vi-VN" b="0" i="0" dirty="0">
                <a:solidFill>
                  <a:srgbClr val="0D0D0D"/>
                </a:solidFill>
                <a:effectLst/>
                <a:highlight>
                  <a:srgbClr val="FFFFFF"/>
                </a:highlight>
                <a:latin typeface="ui-sans-serif"/>
              </a:rPr>
              <a:t> Mặc dù hiệu suất cao, việc huấn luyện và triển khai Transformer yêu cầu các nguồn tài nguyên tính toán lớn, đặc biệt là với các mô hình lớn.</a:t>
            </a:r>
          </a:p>
          <a:p>
            <a:pPr algn="l">
              <a:buFont typeface="+mj-lt"/>
              <a:buAutoNum type="arabicPeriod"/>
            </a:pPr>
            <a:r>
              <a:rPr lang="vi-VN" b="1" i="0" dirty="0">
                <a:solidFill>
                  <a:srgbClr val="0D0D0D"/>
                </a:solidFill>
                <a:effectLst/>
                <a:highlight>
                  <a:srgbClr val="FFFFFF"/>
                </a:highlight>
                <a:latin typeface="ui-sans-serif"/>
              </a:rPr>
              <a:t>Độ phức tạp:</a:t>
            </a:r>
            <a:r>
              <a:rPr lang="vi-VN" b="0" i="0" dirty="0">
                <a:solidFill>
                  <a:srgbClr val="0D0D0D"/>
                </a:solidFill>
                <a:effectLst/>
                <a:highlight>
                  <a:srgbClr val="FFFFFF"/>
                </a:highlight>
                <a:latin typeface="ui-sans-serif"/>
              </a:rPr>
              <a:t> Cấu trúc phức tạp của Transformer có thể làm cho việc hiểu và triển khai mô hình trở nên khó khăn đối với những người mới bắt đầu.</a:t>
            </a:r>
          </a:p>
          <a:p>
            <a:pPr algn="l">
              <a:buFont typeface="+mj-lt"/>
              <a:buAutoNum type="arabicPeriod"/>
            </a:pPr>
            <a:r>
              <a:rPr lang="vi-VN" b="1" i="0" dirty="0">
                <a:solidFill>
                  <a:srgbClr val="0D0D0D"/>
                </a:solidFill>
                <a:effectLst/>
                <a:highlight>
                  <a:srgbClr val="FFFFFF"/>
                </a:highlight>
                <a:latin typeface="ui-sans-serif"/>
              </a:rPr>
              <a:t>Dễ bị overfitting:</a:t>
            </a:r>
            <a:r>
              <a:rPr lang="vi-VN" b="0" i="0" dirty="0">
                <a:solidFill>
                  <a:srgbClr val="0D0D0D"/>
                </a:solidFill>
                <a:effectLst/>
                <a:highlight>
                  <a:srgbClr val="FFFFFF"/>
                </a:highlight>
                <a:latin typeface="ui-sans-serif"/>
              </a:rPr>
              <a:t> Các mô hình Transformer có thể dễ dàng bị overfitting khi được huấn luyện trên tập dữ liệu nhỏ hoặc không cân đối.</a:t>
            </a:r>
          </a:p>
          <a:p>
            <a:pPr algn="l">
              <a:buFont typeface="+mj-lt"/>
              <a:buAutoNum type="arabicPeriod"/>
            </a:pPr>
            <a:r>
              <a:rPr lang="vi-VN" b="1" i="0" dirty="0">
                <a:solidFill>
                  <a:srgbClr val="0D0D0D"/>
                </a:solidFill>
                <a:effectLst/>
                <a:highlight>
                  <a:srgbClr val="FFFFFF"/>
                </a:highlight>
                <a:latin typeface="ui-sans-serif"/>
              </a:rPr>
              <a:t>Khó khăn trong việc giải thích:</a:t>
            </a:r>
            <a:r>
              <a:rPr lang="vi-VN" b="0" i="0" dirty="0">
                <a:solidFill>
                  <a:srgbClr val="0D0D0D"/>
                </a:solidFill>
                <a:effectLst/>
                <a:highlight>
                  <a:srgbClr val="FFFFFF"/>
                </a:highlight>
                <a:latin typeface="ui-sans-serif"/>
              </a:rPr>
              <a:t> Mặc dù hiệu suất cao, Transformer thường gặp khó khăn trong việc giải thích quyết định của mình, làm cho việc hiểu cách mô hình hoạt động trở nên khó khăn.</a:t>
            </a:r>
          </a:p>
          <a:p>
            <a:endParaRPr lang="en-US" dirty="0"/>
          </a:p>
        </p:txBody>
      </p:sp>
      <p:sp>
        <p:nvSpPr>
          <p:cNvPr id="4" name="Slide Number Placeholder 3"/>
          <p:cNvSpPr>
            <a:spLocks noGrp="1"/>
          </p:cNvSpPr>
          <p:nvPr>
            <p:ph type="sldNum" sz="quarter" idx="5"/>
          </p:nvPr>
        </p:nvSpPr>
        <p:spPr/>
        <p:txBody>
          <a:bodyPr/>
          <a:lstStyle/>
          <a:p>
            <a:fld id="{467F8527-E101-49DC-AF51-1711EA95CA68}" type="slidenum">
              <a:rPr lang="en-US" smtClean="0"/>
              <a:t>8</a:t>
            </a:fld>
            <a:endParaRPr lang="en-US"/>
          </a:p>
        </p:txBody>
      </p:sp>
    </p:spTree>
    <p:extLst>
      <p:ext uri="{BB962C8B-B14F-4D97-AF65-F5344CB8AC3E}">
        <p14:creationId xmlns:p14="http://schemas.microsoft.com/office/powerpoint/2010/main" val="46242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CF8E4-591C-157F-CBB7-92DCD86E2F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FFD1E3E-FED8-7F8C-775A-BE0BF0ABE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B95255-036F-92C9-F38C-F7EA8880D855}"/>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5" name="Footer Placeholder 4">
            <a:extLst>
              <a:ext uri="{FF2B5EF4-FFF2-40B4-BE49-F238E27FC236}">
                <a16:creationId xmlns:a16="http://schemas.microsoft.com/office/drawing/2014/main" id="{C7EE00BB-4BB0-A9C3-BBF6-DBAC760E05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03F6F3-4982-FB6F-86B4-7ECEC83F6FB5}"/>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37219771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6B3A-D971-6841-8E60-CBF3AC6923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CE9375E-AA55-3C78-97C8-6CE8684464A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A5C827-1DE5-D94A-E978-AF5CDCEE8D88}"/>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5" name="Footer Placeholder 4">
            <a:extLst>
              <a:ext uri="{FF2B5EF4-FFF2-40B4-BE49-F238E27FC236}">
                <a16:creationId xmlns:a16="http://schemas.microsoft.com/office/drawing/2014/main" id="{11C02BCC-D95B-314D-80DC-C1A252D51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AFA779-A58F-27A7-A364-BAE904E105AA}"/>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1324989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C62B53-1E45-EEF4-0B17-4FFE8809F65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C32E8DA-0F29-4AD2-C68B-7488D439866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E5B57B-5C69-8CC1-89A9-F86ABBC1307B}"/>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5" name="Footer Placeholder 4">
            <a:extLst>
              <a:ext uri="{FF2B5EF4-FFF2-40B4-BE49-F238E27FC236}">
                <a16:creationId xmlns:a16="http://schemas.microsoft.com/office/drawing/2014/main" id="{27D6539A-837B-0C37-222B-3CA6F72F15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68C9EB-4A96-FF23-6DC7-98F388790FFA}"/>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665975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1B5F9-00A9-434B-919F-7FB9025BC0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43F5CE4-E68B-17C8-45AA-5CBDA5C58F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137A0F-A3B3-B18C-836C-2635E0D0A017}"/>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5" name="Footer Placeholder 4">
            <a:extLst>
              <a:ext uri="{FF2B5EF4-FFF2-40B4-BE49-F238E27FC236}">
                <a16:creationId xmlns:a16="http://schemas.microsoft.com/office/drawing/2014/main" id="{203883EA-A7C7-2E7B-C895-B12514F4A2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09CD0-0879-1E24-2114-9858002CE348}"/>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941211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988DA1-574D-2579-4F7D-E2E62F4CC1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C06A9C-6500-034E-1A8B-7A6DE73F6A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73DC8E-CD12-40E7-899A-A9DE3D0AC578}"/>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5" name="Footer Placeholder 4">
            <a:extLst>
              <a:ext uri="{FF2B5EF4-FFF2-40B4-BE49-F238E27FC236}">
                <a16:creationId xmlns:a16="http://schemas.microsoft.com/office/drawing/2014/main" id="{0F26BC5E-080A-3246-EA46-7899BE8321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9A5BD9-A1AC-CDDB-C998-8EC6C9A1E87D}"/>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560489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ECEC7C-DC04-3AA9-D045-7F40DA6042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762951-62CB-37C2-2E65-DB19799A9A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64ACC5-F9FA-910B-D7D4-4CFDFD39AD1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246216-1F66-1A91-60A7-2F032ADCFDA8}"/>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6" name="Footer Placeholder 5">
            <a:extLst>
              <a:ext uri="{FF2B5EF4-FFF2-40B4-BE49-F238E27FC236}">
                <a16:creationId xmlns:a16="http://schemas.microsoft.com/office/drawing/2014/main" id="{7F420DFF-AE2A-4A37-7E0B-5069D4782B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EFE9BE-2BF8-4974-66D6-CF0539695DCB}"/>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24162779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03D61-E028-47F5-5F9A-A0BF4EF02F3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7684EF-FF08-206B-84C7-63CD296F459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FB027D-B3D4-14D1-7F27-65C87E0AA1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5F3224C-FA76-9B07-FCFC-D36D4DEEDA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47B8E95-2946-7B2A-7433-D30CC4E52D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055781-F227-BDBB-56E9-D2B25F900E73}"/>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8" name="Footer Placeholder 7">
            <a:extLst>
              <a:ext uri="{FF2B5EF4-FFF2-40B4-BE49-F238E27FC236}">
                <a16:creationId xmlns:a16="http://schemas.microsoft.com/office/drawing/2014/main" id="{BB7BCFA1-8555-CD1D-468C-521C1EB8698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E9F026-1009-8529-AC06-603F615B4B92}"/>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3201398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BBBCF-01CD-84A8-6FAF-AE056D66E5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1C3D380-DB5D-7A60-6722-96E4165EFCCD}"/>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4" name="Footer Placeholder 3">
            <a:extLst>
              <a:ext uri="{FF2B5EF4-FFF2-40B4-BE49-F238E27FC236}">
                <a16:creationId xmlns:a16="http://schemas.microsoft.com/office/drawing/2014/main" id="{95EFEB75-FAA5-58D2-3D02-3D42BE3102D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7B84C8-06C7-8B38-3998-8D12B36CC3BA}"/>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22213660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F93ECB-5658-98A3-2E5E-767C2A2C3A09}"/>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3" name="Footer Placeholder 2">
            <a:extLst>
              <a:ext uri="{FF2B5EF4-FFF2-40B4-BE49-F238E27FC236}">
                <a16:creationId xmlns:a16="http://schemas.microsoft.com/office/drawing/2014/main" id="{375532BC-5EA5-BC94-EF7D-2C2524BEC47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D69774C-EF09-B6C8-0B9D-3B245BBC4AED}"/>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559080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2E159-D42E-9091-B149-BEA1A24C25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BF54BA-125C-6D05-6B2B-A01F33234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E2661E-4637-A2D3-4608-CD5331CB19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496398-1F3E-0835-35A0-3C07C9B4422C}"/>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6" name="Footer Placeholder 5">
            <a:extLst>
              <a:ext uri="{FF2B5EF4-FFF2-40B4-BE49-F238E27FC236}">
                <a16:creationId xmlns:a16="http://schemas.microsoft.com/office/drawing/2014/main" id="{BEDBF66F-FE05-16E5-CA53-1225F51C72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DD691E-928A-9867-FEC1-1C4A5698544C}"/>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4890914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AB7CA-A3AB-C153-DD0B-9930510FC7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EA7DC8D-EBBB-A614-7C48-FFBC841330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1F81DDD-1617-55A5-9CFE-BE57CC158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D42E4AA-7BE9-631D-15D8-2FD38CF58EDC}"/>
              </a:ext>
            </a:extLst>
          </p:cNvPr>
          <p:cNvSpPr>
            <a:spLocks noGrp="1"/>
          </p:cNvSpPr>
          <p:nvPr>
            <p:ph type="dt" sz="half" idx="10"/>
          </p:nvPr>
        </p:nvSpPr>
        <p:spPr/>
        <p:txBody>
          <a:bodyPr/>
          <a:lstStyle/>
          <a:p>
            <a:fld id="{C944E1D5-9E5A-4C01-9136-05C78765746C}" type="datetimeFigureOut">
              <a:rPr lang="en-US" smtClean="0"/>
              <a:t>25/05/2024</a:t>
            </a:fld>
            <a:endParaRPr lang="en-US"/>
          </a:p>
        </p:txBody>
      </p:sp>
      <p:sp>
        <p:nvSpPr>
          <p:cNvPr id="6" name="Footer Placeholder 5">
            <a:extLst>
              <a:ext uri="{FF2B5EF4-FFF2-40B4-BE49-F238E27FC236}">
                <a16:creationId xmlns:a16="http://schemas.microsoft.com/office/drawing/2014/main" id="{64E60EB5-7D50-2805-2231-93556430D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A743A-D416-48D5-79BE-CDD7ACA56D7D}"/>
              </a:ext>
            </a:extLst>
          </p:cNvPr>
          <p:cNvSpPr>
            <a:spLocks noGrp="1"/>
          </p:cNvSpPr>
          <p:nvPr>
            <p:ph type="sldNum" sz="quarter" idx="12"/>
          </p:nvPr>
        </p:nvSpPr>
        <p:spPr/>
        <p:txBody>
          <a:bodyPr/>
          <a:lstStyle/>
          <a:p>
            <a:fld id="{69D6A1C1-99AF-4131-B133-315FDD2B84F7}" type="slidenum">
              <a:rPr lang="en-US" smtClean="0"/>
              <a:t>‹#›</a:t>
            </a:fld>
            <a:endParaRPr lang="en-US"/>
          </a:p>
        </p:txBody>
      </p:sp>
    </p:spTree>
    <p:extLst>
      <p:ext uri="{BB962C8B-B14F-4D97-AF65-F5344CB8AC3E}">
        <p14:creationId xmlns:p14="http://schemas.microsoft.com/office/powerpoint/2010/main" val="3742670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D18AD-26DE-1883-7119-F402C333C5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38A75E-9E8C-2872-84D0-2DC4584A96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7798B-9B5D-ED03-C482-5C672D20C4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44E1D5-9E5A-4C01-9136-05C78765746C}" type="datetimeFigureOut">
              <a:rPr lang="en-US" smtClean="0"/>
              <a:t>25/05/2024</a:t>
            </a:fld>
            <a:endParaRPr lang="en-US"/>
          </a:p>
        </p:txBody>
      </p:sp>
      <p:sp>
        <p:nvSpPr>
          <p:cNvPr id="5" name="Footer Placeholder 4">
            <a:extLst>
              <a:ext uri="{FF2B5EF4-FFF2-40B4-BE49-F238E27FC236}">
                <a16:creationId xmlns:a16="http://schemas.microsoft.com/office/drawing/2014/main" id="{BDDE8F1A-1F4D-209D-12DB-A21E00153E6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A786EA5-B594-683D-1DF3-614B47A610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9D6A1C1-99AF-4131-B133-315FDD2B84F7}" type="slidenum">
              <a:rPr lang="en-US" smtClean="0"/>
              <a:t>‹#›</a:t>
            </a:fld>
            <a:endParaRPr lang="en-US"/>
          </a:p>
        </p:txBody>
      </p:sp>
    </p:spTree>
    <p:extLst>
      <p:ext uri="{BB962C8B-B14F-4D97-AF65-F5344CB8AC3E}">
        <p14:creationId xmlns:p14="http://schemas.microsoft.com/office/powerpoint/2010/main" val="1983617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1837C-007B-7858-7EB5-30416C6B32CA}"/>
              </a:ext>
            </a:extLst>
          </p:cNvPr>
          <p:cNvSpPr>
            <a:spLocks noGrp="1"/>
          </p:cNvSpPr>
          <p:nvPr>
            <p:ph type="ctrTitle"/>
          </p:nvPr>
        </p:nvSpPr>
        <p:spPr/>
        <p:txBody>
          <a:bodyPr>
            <a:normAutofit/>
          </a:bodyPr>
          <a:lstStyle/>
          <a:p>
            <a:r>
              <a:rPr lang="en-US" sz="4000" b="1" kern="0" dirty="0">
                <a:solidFill>
                  <a:srgbClr val="0D0D0D"/>
                </a:solidFill>
                <a:effectLst/>
                <a:ea typeface="Times New Roman" panose="02020603050405020304" pitchFamily="18" charset="0"/>
              </a:rPr>
              <a:t>Attention Is All You Need</a:t>
            </a:r>
            <a:endParaRPr lang="en-US" sz="11500" dirty="0"/>
          </a:p>
        </p:txBody>
      </p:sp>
      <p:sp>
        <p:nvSpPr>
          <p:cNvPr id="3" name="Subtitle 2">
            <a:extLst>
              <a:ext uri="{FF2B5EF4-FFF2-40B4-BE49-F238E27FC236}">
                <a16:creationId xmlns:a16="http://schemas.microsoft.com/office/drawing/2014/main" id="{06C3CD67-A931-21C3-301E-00D0A927A40D}"/>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46478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CD903-CA00-63D4-A991-52C41931CE93}"/>
              </a:ext>
            </a:extLst>
          </p:cNvPr>
          <p:cNvSpPr>
            <a:spLocks noGrp="1"/>
          </p:cNvSpPr>
          <p:nvPr>
            <p:ph type="title"/>
          </p:nvPr>
        </p:nvSpPr>
        <p:spPr/>
        <p:txBody>
          <a:bodyPr/>
          <a:lstStyle/>
          <a:p>
            <a:r>
              <a:rPr lang="en-US" dirty="0" err="1"/>
              <a:t>Tài</a:t>
            </a:r>
            <a:r>
              <a:rPr lang="en-US" dirty="0"/>
              <a:t> </a:t>
            </a:r>
            <a:r>
              <a:rPr lang="en-US" dirty="0" err="1"/>
              <a:t>liệu</a:t>
            </a:r>
            <a:r>
              <a:rPr lang="en-US" dirty="0"/>
              <a:t> </a:t>
            </a:r>
            <a:r>
              <a:rPr lang="en-US" dirty="0" err="1"/>
              <a:t>tham</a:t>
            </a:r>
            <a:r>
              <a:rPr lang="en-US" dirty="0"/>
              <a:t> </a:t>
            </a:r>
            <a:r>
              <a:rPr lang="en-US" dirty="0" err="1"/>
              <a:t>khảo</a:t>
            </a:r>
            <a:endParaRPr lang="en-US" dirty="0"/>
          </a:p>
        </p:txBody>
      </p:sp>
      <p:sp>
        <p:nvSpPr>
          <p:cNvPr id="3" name="Content Placeholder 2">
            <a:extLst>
              <a:ext uri="{FF2B5EF4-FFF2-40B4-BE49-F238E27FC236}">
                <a16:creationId xmlns:a16="http://schemas.microsoft.com/office/drawing/2014/main" id="{AB65E891-F6B7-8E42-DB4A-FB616EF8A074}"/>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26803390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C6A4F-D642-682A-7FB4-C712102BA2BD}"/>
              </a:ext>
            </a:extLst>
          </p:cNvPr>
          <p:cNvSpPr>
            <a:spLocks noGrp="1"/>
          </p:cNvSpPr>
          <p:nvPr>
            <p:ph type="title"/>
          </p:nvPr>
        </p:nvSpPr>
        <p:spPr/>
        <p:txBody>
          <a:bodyPr>
            <a:normAutofit/>
          </a:bodyPr>
          <a:lstStyle/>
          <a:p>
            <a:r>
              <a:rPr lang="vi-VN" dirty="0">
                <a:latin typeface="Aptos Display" panose="020B0004020202020204" pitchFamily="34" charset="0"/>
              </a:rPr>
              <a:t>Tóm tắt nội dung bài báo "Attention Is All You Need"</a:t>
            </a:r>
            <a:endParaRPr lang="en-US" dirty="0">
              <a:latin typeface="Aptos Display" panose="020B0004020202020204" pitchFamily="34" charset="0"/>
            </a:endParaRPr>
          </a:p>
        </p:txBody>
      </p:sp>
      <p:sp>
        <p:nvSpPr>
          <p:cNvPr id="3" name="Content Placeholder 2">
            <a:extLst>
              <a:ext uri="{FF2B5EF4-FFF2-40B4-BE49-F238E27FC236}">
                <a16:creationId xmlns:a16="http://schemas.microsoft.com/office/drawing/2014/main" id="{FFC6D3C1-460B-9AF8-69CA-6B9BA0E6610A}"/>
              </a:ext>
            </a:extLst>
          </p:cNvPr>
          <p:cNvSpPr>
            <a:spLocks noGrp="1"/>
          </p:cNvSpPr>
          <p:nvPr>
            <p:ph idx="1"/>
          </p:nvPr>
        </p:nvSpPr>
        <p:spPr/>
        <p:txBody>
          <a:bodyPr/>
          <a:lstStyle/>
          <a:p>
            <a:r>
              <a:rPr lang="vi-VN" dirty="0"/>
              <a:t>Bài báo giới thiệu mô hình Transformer, một kiến trúc mạng mới dựa hoàn toàn vào cơ chế attention, không sử dụng các lớp hồi quy (RNN) hay tích chập (CNN). Transformer đã cho thấy hiệu quả vượt trội trong bài toán dịch máy và các nhiệm vụ xử lý ngôn ngữ tự nhiên khác, với ưu điểm là khả năng song song hóa cao và thời gian huấn luyện ngắn hơn đáng kể so với các mô hình truyền thống.</a:t>
            </a:r>
          </a:p>
          <a:p>
            <a:endParaRPr lang="en-US" dirty="0"/>
          </a:p>
        </p:txBody>
      </p:sp>
    </p:spTree>
    <p:extLst>
      <p:ext uri="{BB962C8B-B14F-4D97-AF65-F5344CB8AC3E}">
        <p14:creationId xmlns:p14="http://schemas.microsoft.com/office/powerpoint/2010/main" val="2028691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CB164-6243-4843-F8DB-8315F7C90997}"/>
              </a:ext>
            </a:extLst>
          </p:cNvPr>
          <p:cNvSpPr>
            <a:spLocks noGrp="1"/>
          </p:cNvSpPr>
          <p:nvPr>
            <p:ph type="title"/>
          </p:nvPr>
        </p:nvSpPr>
        <p:spPr/>
        <p:txBody>
          <a:bodyPr/>
          <a:lstStyle/>
          <a:p>
            <a:r>
              <a:rPr lang="en-US" dirty="0" err="1"/>
              <a:t>Tổng</a:t>
            </a:r>
            <a:r>
              <a:rPr lang="en-US" dirty="0"/>
              <a:t> </a:t>
            </a:r>
            <a:r>
              <a:rPr lang="en-US" dirty="0" err="1"/>
              <a:t>quan</a:t>
            </a:r>
            <a:endParaRPr lang="en-US" dirty="0"/>
          </a:p>
        </p:txBody>
      </p:sp>
      <p:sp>
        <p:nvSpPr>
          <p:cNvPr id="3" name="Content Placeholder 2">
            <a:extLst>
              <a:ext uri="{FF2B5EF4-FFF2-40B4-BE49-F238E27FC236}">
                <a16:creationId xmlns:a16="http://schemas.microsoft.com/office/drawing/2014/main" id="{AA2E0720-2BF7-47AF-4CC4-E3CE401AC0E6}"/>
              </a:ext>
            </a:extLst>
          </p:cNvPr>
          <p:cNvSpPr>
            <a:spLocks noGrp="1"/>
          </p:cNvSpPr>
          <p:nvPr>
            <p:ph idx="1"/>
          </p:nvPr>
        </p:nvSpPr>
        <p:spPr/>
        <p:txBody>
          <a:bodyPr/>
          <a:lstStyle/>
          <a:p>
            <a:pPr algn="l">
              <a:buFont typeface="Arial" panose="020B0604020202020204" pitchFamily="34" charset="0"/>
              <a:buChar char="•"/>
            </a:pPr>
            <a:r>
              <a:rPr lang="vi-VN" b="1" i="0" dirty="0">
                <a:solidFill>
                  <a:srgbClr val="0D0D0D"/>
                </a:solidFill>
                <a:effectLst/>
                <a:highlight>
                  <a:srgbClr val="FFFFFF"/>
                </a:highlight>
                <a:latin typeface="ui-sans-serif"/>
              </a:rPr>
              <a:t>Mục tiêu:</a:t>
            </a:r>
            <a:r>
              <a:rPr lang="vi-VN" b="0" i="0" dirty="0">
                <a:solidFill>
                  <a:srgbClr val="0D0D0D"/>
                </a:solidFill>
                <a:effectLst/>
                <a:highlight>
                  <a:srgbClr val="FFFFFF"/>
                </a:highlight>
                <a:latin typeface="ui-sans-serif"/>
              </a:rPr>
              <a:t> Đề xuất một kiến trúc mạng mới, Transformer, dựa hoàn toàn vào cơ chế attention, không sử dụng các lớp hồi quy (RNN) hay tích chập (CNN).</a:t>
            </a:r>
          </a:p>
          <a:p>
            <a:pPr algn="l">
              <a:buFont typeface="Arial" panose="020B0604020202020204" pitchFamily="34" charset="0"/>
              <a:buChar char="•"/>
            </a:pPr>
            <a:r>
              <a:rPr lang="vi-VN" b="1" i="0" dirty="0">
                <a:solidFill>
                  <a:srgbClr val="0D0D0D"/>
                </a:solidFill>
                <a:effectLst/>
                <a:highlight>
                  <a:srgbClr val="FFFFFF"/>
                </a:highlight>
                <a:latin typeface="ui-sans-serif"/>
              </a:rPr>
              <a:t>Đóng góp:</a:t>
            </a:r>
            <a:r>
              <a:rPr lang="vi-VN" b="0" i="0" dirty="0">
                <a:solidFill>
                  <a:srgbClr val="0D0D0D"/>
                </a:solidFill>
                <a:effectLst/>
                <a:highlight>
                  <a:srgbClr val="FFFFFF"/>
                </a:highlight>
                <a:latin typeface="ui-sans-serif"/>
              </a:rPr>
              <a:t> Chứng minh Transformer vượt trội về chất lượng dịch máy so với các mô hình trước đó, với khả năng song song hóa cao và thời gian huấn luyện ngắn hơn đáng kể.</a:t>
            </a:r>
          </a:p>
          <a:p>
            <a:endParaRPr lang="en-US" dirty="0"/>
          </a:p>
        </p:txBody>
      </p:sp>
    </p:spTree>
    <p:extLst>
      <p:ext uri="{BB962C8B-B14F-4D97-AF65-F5344CB8AC3E}">
        <p14:creationId xmlns:p14="http://schemas.microsoft.com/office/powerpoint/2010/main" val="4247450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7F4BE-380D-71FE-98EC-C1BCEC177356}"/>
              </a:ext>
            </a:extLst>
          </p:cNvPr>
          <p:cNvSpPr>
            <a:spLocks noGrp="1"/>
          </p:cNvSpPr>
          <p:nvPr>
            <p:ph type="title"/>
          </p:nvPr>
        </p:nvSpPr>
        <p:spPr/>
        <p:txBody>
          <a:bodyPr/>
          <a:lstStyle/>
          <a:p>
            <a:r>
              <a:rPr lang="en-US" dirty="0" err="1"/>
              <a:t>Kiến</a:t>
            </a:r>
            <a:r>
              <a:rPr lang="en-US" dirty="0"/>
              <a:t> </a:t>
            </a:r>
            <a:r>
              <a:rPr lang="en-US" dirty="0" err="1"/>
              <a:t>trúc</a:t>
            </a:r>
            <a:r>
              <a:rPr lang="en-US" dirty="0"/>
              <a:t> </a:t>
            </a:r>
            <a:r>
              <a:rPr lang="en-US" dirty="0" err="1"/>
              <a:t>mô</a:t>
            </a:r>
            <a:r>
              <a:rPr lang="en-US" dirty="0"/>
              <a:t> </a:t>
            </a:r>
            <a:r>
              <a:rPr lang="en-US" dirty="0" err="1"/>
              <a:t>hình</a:t>
            </a:r>
            <a:endParaRPr lang="en-US" dirty="0"/>
          </a:p>
        </p:txBody>
      </p:sp>
      <p:pic>
        <p:nvPicPr>
          <p:cNvPr id="5" name="Content Placeholder 4" descr="A diagram of a process&#10;&#10;Description automatically generated">
            <a:extLst>
              <a:ext uri="{FF2B5EF4-FFF2-40B4-BE49-F238E27FC236}">
                <a16:creationId xmlns:a16="http://schemas.microsoft.com/office/drawing/2014/main" id="{F4BD7C62-0C78-8B59-3EDA-9F960B486A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325033" y="0"/>
            <a:ext cx="4866967" cy="6858000"/>
          </a:xfrm>
        </p:spPr>
      </p:pic>
      <p:sp>
        <p:nvSpPr>
          <p:cNvPr id="6" name="TextBox 5">
            <a:extLst>
              <a:ext uri="{FF2B5EF4-FFF2-40B4-BE49-F238E27FC236}">
                <a16:creationId xmlns:a16="http://schemas.microsoft.com/office/drawing/2014/main" id="{2E0ED9D4-D31C-B1CB-0354-B16970D77914}"/>
              </a:ext>
            </a:extLst>
          </p:cNvPr>
          <p:cNvSpPr txBox="1"/>
          <p:nvPr/>
        </p:nvSpPr>
        <p:spPr>
          <a:xfrm>
            <a:off x="304800" y="1320800"/>
            <a:ext cx="7132320" cy="5509200"/>
          </a:xfrm>
          <a:prstGeom prst="rect">
            <a:avLst/>
          </a:prstGeom>
          <a:noFill/>
        </p:spPr>
        <p:txBody>
          <a:bodyPr wrap="square" rtlCol="0">
            <a:spAutoFit/>
          </a:bodyPr>
          <a:lstStyle/>
          <a:p>
            <a:pPr marL="400050" indent="-400050" algn="l">
              <a:buFont typeface="+mj-lt"/>
              <a:buAutoNum type="romanUcPeriod"/>
            </a:pPr>
            <a:r>
              <a:rPr lang="vi-VN" sz="1600" b="1" i="0" dirty="0">
                <a:solidFill>
                  <a:srgbClr val="0D0D0D"/>
                </a:solidFill>
                <a:effectLst/>
                <a:highlight>
                  <a:srgbClr val="FFFFFF"/>
                </a:highlight>
                <a:latin typeface="ui-sans-serif"/>
              </a:rPr>
              <a:t>Encoder:</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Gồm 6 lớp tương tự nhau (N=6).</a:t>
            </a:r>
          </a:p>
          <a:p>
            <a:pPr marL="742950" lvl="1" indent="-285750" algn="l">
              <a:buFont typeface="+mj-lt"/>
              <a:buAutoNum type="arabicPeriod"/>
            </a:pPr>
            <a:r>
              <a:rPr lang="vi-VN" sz="1600" b="0" i="0" dirty="0">
                <a:solidFill>
                  <a:srgbClr val="0D0D0D"/>
                </a:solidFill>
                <a:effectLst/>
                <a:highlight>
                  <a:srgbClr val="FFFFFF"/>
                </a:highlight>
                <a:latin typeface="ui-sans-serif"/>
              </a:rPr>
              <a:t>Mỗi lớp bao gồm:</a:t>
            </a:r>
          </a:p>
          <a:p>
            <a:pPr marL="1143000" lvl="2" indent="-228600" algn="l">
              <a:buFont typeface="+mj-lt"/>
              <a:buAutoNum type="arabicPeriod"/>
            </a:pPr>
            <a:r>
              <a:rPr lang="vi-VN" sz="1600" b="0" i="0" dirty="0">
                <a:solidFill>
                  <a:srgbClr val="0D0D0D"/>
                </a:solidFill>
                <a:effectLst/>
                <a:highlight>
                  <a:srgbClr val="FFFFFF"/>
                </a:highlight>
                <a:latin typeface="ui-sans-serif"/>
              </a:rPr>
              <a:t>Multi-head self-attention: Học các mối quan hệ giữa các từ trong câu.</a:t>
            </a:r>
          </a:p>
          <a:p>
            <a:pPr marL="1143000" lvl="2" indent="-228600" algn="l">
              <a:buFont typeface="+mj-lt"/>
              <a:buAutoNum type="arabicPeriod"/>
            </a:pPr>
            <a:r>
              <a:rPr lang="vi-VN" sz="1600" b="0" i="0" dirty="0">
                <a:solidFill>
                  <a:srgbClr val="0D0D0D"/>
                </a:solidFill>
                <a:effectLst/>
                <a:highlight>
                  <a:srgbClr val="FFFFFF"/>
                </a:highlight>
                <a:latin typeface="ui-sans-serif"/>
              </a:rPr>
              <a:t>Feed-forward network: Áp dụng trên từng vị trí riêng lẻ.</a:t>
            </a:r>
          </a:p>
          <a:p>
            <a:pPr marL="1143000" lvl="2" indent="-228600" algn="l">
              <a:buFont typeface="+mj-lt"/>
              <a:buAutoNum type="arabicPeriod"/>
            </a:pPr>
            <a:r>
              <a:rPr lang="vi-VN" sz="1600" b="0" i="0" dirty="0">
                <a:solidFill>
                  <a:srgbClr val="0D0D0D"/>
                </a:solidFill>
                <a:effectLst/>
                <a:highlight>
                  <a:srgbClr val="FFFFFF"/>
                </a:highlight>
                <a:latin typeface="ui-sans-serif"/>
              </a:rPr>
              <a:t>Residual connection và layer normalization: Kết nối dư và chuẩn hóa lớp để duy trì tính ổn định.</a:t>
            </a:r>
          </a:p>
          <a:p>
            <a:pPr algn="l">
              <a:buFont typeface="+mj-lt"/>
              <a:buAutoNum type="romanUcPeriod"/>
            </a:pPr>
            <a:r>
              <a:rPr lang="en-US" sz="1600" b="1" i="0" dirty="0">
                <a:solidFill>
                  <a:srgbClr val="0D0D0D"/>
                </a:solidFill>
                <a:effectLst/>
                <a:highlight>
                  <a:srgbClr val="FFFFFF"/>
                </a:highlight>
                <a:latin typeface="ui-sans-serif"/>
              </a:rPr>
              <a:t> </a:t>
            </a:r>
            <a:r>
              <a:rPr lang="vi-VN" sz="1600" b="1" i="0" dirty="0">
                <a:solidFill>
                  <a:srgbClr val="0D0D0D"/>
                </a:solidFill>
                <a:effectLst/>
                <a:highlight>
                  <a:srgbClr val="FFFFFF"/>
                </a:highlight>
                <a:latin typeface="ui-sans-serif"/>
              </a:rPr>
              <a:t>Decoder:</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Gồm 6 lớp tương tự nhau (N=6).</a:t>
            </a:r>
          </a:p>
          <a:p>
            <a:pPr marL="742950" lvl="1" indent="-285750" algn="l">
              <a:buFont typeface="+mj-lt"/>
              <a:buAutoNum type="arabicPeriod"/>
            </a:pPr>
            <a:r>
              <a:rPr lang="vi-VN" sz="1600" b="0" i="0" dirty="0">
                <a:solidFill>
                  <a:srgbClr val="0D0D0D"/>
                </a:solidFill>
                <a:effectLst/>
                <a:highlight>
                  <a:srgbClr val="FFFFFF"/>
                </a:highlight>
                <a:latin typeface="ui-sans-serif"/>
              </a:rPr>
              <a:t>Mỗi lớp bao gồm:</a:t>
            </a:r>
          </a:p>
          <a:p>
            <a:pPr marL="1143000" lvl="2" indent="-228600" algn="l">
              <a:buFont typeface="+mj-lt"/>
              <a:buAutoNum type="arabicPeriod"/>
            </a:pPr>
            <a:r>
              <a:rPr lang="vi-VN" sz="1600" b="0" i="0" dirty="0">
                <a:solidFill>
                  <a:srgbClr val="0D0D0D"/>
                </a:solidFill>
                <a:effectLst/>
                <a:highlight>
                  <a:srgbClr val="FFFFFF"/>
                </a:highlight>
                <a:latin typeface="ui-sans-serif"/>
              </a:rPr>
              <a:t>Self-attention: Tự chú ý vào các từ trong chuỗi đầu ra, nhưng ngăn cản việc chú ý đến các vị trí phía sau.</a:t>
            </a:r>
          </a:p>
          <a:p>
            <a:pPr marL="1143000" lvl="2" indent="-228600" algn="l">
              <a:buFont typeface="+mj-lt"/>
              <a:buAutoNum type="arabicPeriod"/>
            </a:pPr>
            <a:r>
              <a:rPr lang="vi-VN" sz="1600" b="0" i="0" dirty="0">
                <a:solidFill>
                  <a:srgbClr val="0D0D0D"/>
                </a:solidFill>
                <a:effectLst/>
                <a:highlight>
                  <a:srgbClr val="FFFFFF"/>
                </a:highlight>
                <a:latin typeface="ui-sans-serif"/>
              </a:rPr>
              <a:t>Encoder-decoder attention: Chú ý vào các từ trong chuỗi đầu vào của encoder.</a:t>
            </a:r>
          </a:p>
          <a:p>
            <a:pPr marL="1143000" lvl="2" indent="-228600" algn="l">
              <a:buFont typeface="+mj-lt"/>
              <a:buAutoNum type="arabicPeriod"/>
            </a:pPr>
            <a:r>
              <a:rPr lang="vi-VN" sz="1600" b="0" i="0" dirty="0">
                <a:solidFill>
                  <a:srgbClr val="0D0D0D"/>
                </a:solidFill>
                <a:effectLst/>
                <a:highlight>
                  <a:srgbClr val="FFFFFF"/>
                </a:highlight>
                <a:latin typeface="ui-sans-serif"/>
              </a:rPr>
              <a:t>Feed-forward network: Áp dụng trên từng vị trí riêng lẻ.</a:t>
            </a:r>
          </a:p>
          <a:p>
            <a:pPr marL="1143000" lvl="2" indent="-228600" algn="l">
              <a:buFont typeface="+mj-lt"/>
              <a:buAutoNum type="arabicPeriod"/>
            </a:pPr>
            <a:r>
              <a:rPr lang="vi-VN" sz="1600" b="0" i="0" dirty="0">
                <a:solidFill>
                  <a:srgbClr val="0D0D0D"/>
                </a:solidFill>
                <a:effectLst/>
                <a:highlight>
                  <a:srgbClr val="FFFFFF"/>
                </a:highlight>
                <a:latin typeface="ui-sans-serif"/>
              </a:rPr>
              <a:t>Residual connection và layer normalization: Kết nối dư và chuẩn hóa lớp để duy trì tính ổn định.</a:t>
            </a:r>
          </a:p>
          <a:p>
            <a:pPr algn="l">
              <a:buFont typeface="+mj-lt"/>
              <a:buAutoNum type="romanUcPeriod"/>
            </a:pPr>
            <a:r>
              <a:rPr lang="en-US" sz="1600" b="1" i="0" dirty="0">
                <a:solidFill>
                  <a:srgbClr val="0D0D0D"/>
                </a:solidFill>
                <a:effectLst/>
                <a:highlight>
                  <a:srgbClr val="FFFFFF"/>
                </a:highlight>
                <a:latin typeface="ui-sans-serif"/>
              </a:rPr>
              <a:t> </a:t>
            </a:r>
            <a:r>
              <a:rPr lang="vi-VN" sz="1600" b="1" i="0" dirty="0">
                <a:solidFill>
                  <a:srgbClr val="0D0D0D"/>
                </a:solidFill>
                <a:effectLst/>
                <a:highlight>
                  <a:srgbClr val="FFFFFF"/>
                </a:highlight>
                <a:latin typeface="ui-sans-serif"/>
              </a:rPr>
              <a:t>Các thành phần khác:</a:t>
            </a:r>
            <a:endParaRPr lang="vi-VN" sz="1600" b="0" i="0" dirty="0">
              <a:solidFill>
                <a:srgbClr val="0D0D0D"/>
              </a:solidFill>
              <a:effectLst/>
              <a:highlight>
                <a:srgbClr val="FFFFFF"/>
              </a:highlight>
              <a:latin typeface="ui-sans-serif"/>
            </a:endParaRPr>
          </a:p>
          <a:p>
            <a:pPr marL="742950" lvl="1" indent="-285750" algn="l">
              <a:buFont typeface="+mj-lt"/>
              <a:buAutoNum type="arabicPeriod"/>
            </a:pPr>
            <a:r>
              <a:rPr lang="vi-VN" sz="1600" b="0" i="0" dirty="0">
                <a:solidFill>
                  <a:srgbClr val="0D0D0D"/>
                </a:solidFill>
                <a:effectLst/>
                <a:highlight>
                  <a:srgbClr val="FFFFFF"/>
                </a:highlight>
                <a:latin typeface="ui-sans-serif"/>
              </a:rPr>
              <a:t>Positional Encoding: Sử dụng hàm sin và cosin để mã hóa vị trí của từ trong chuỗi.</a:t>
            </a:r>
          </a:p>
          <a:p>
            <a:pPr marL="742950" lvl="1" indent="-285750" algn="l">
              <a:buFont typeface="+mj-lt"/>
              <a:buAutoNum type="arabicPeriod"/>
            </a:pPr>
            <a:r>
              <a:rPr lang="vi-VN" sz="1600" b="0" i="0" dirty="0">
                <a:solidFill>
                  <a:srgbClr val="0D0D0D"/>
                </a:solidFill>
                <a:effectLst/>
                <a:highlight>
                  <a:srgbClr val="FFFFFF"/>
                </a:highlight>
                <a:latin typeface="ui-sans-serif"/>
              </a:rPr>
              <a:t>Output Linear và Softmax: Chuyển đổi đầu ra của decoder thành xác suất của các từ tiếp theo.</a:t>
            </a:r>
          </a:p>
        </p:txBody>
      </p:sp>
    </p:spTree>
    <p:extLst>
      <p:ext uri="{BB962C8B-B14F-4D97-AF65-F5344CB8AC3E}">
        <p14:creationId xmlns:p14="http://schemas.microsoft.com/office/powerpoint/2010/main" val="2636028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7E20-C027-4C16-FEF6-1336E4A3B1BB}"/>
              </a:ext>
            </a:extLst>
          </p:cNvPr>
          <p:cNvSpPr>
            <a:spLocks noGrp="1"/>
          </p:cNvSpPr>
          <p:nvPr>
            <p:ph type="title"/>
          </p:nvPr>
        </p:nvSpPr>
        <p:spPr/>
        <p:txBody>
          <a:bodyPr/>
          <a:lstStyle/>
          <a:p>
            <a:r>
              <a:rPr lang="en-US" dirty="0" err="1"/>
              <a:t>Phương</a:t>
            </a:r>
            <a:r>
              <a:rPr lang="en-US" dirty="0"/>
              <a:t> </a:t>
            </a:r>
            <a:r>
              <a:rPr lang="en-US" dirty="0" err="1"/>
              <a:t>pháp</a:t>
            </a:r>
            <a:r>
              <a:rPr lang="en-US" dirty="0"/>
              <a:t> </a:t>
            </a:r>
            <a:r>
              <a:rPr lang="en-US" dirty="0" err="1"/>
              <a:t>thử</a:t>
            </a:r>
            <a:r>
              <a:rPr lang="en-US" dirty="0"/>
              <a:t> </a:t>
            </a:r>
            <a:r>
              <a:rPr lang="en-US" dirty="0" err="1"/>
              <a:t>nghiệm</a:t>
            </a:r>
            <a:endParaRPr lang="en-US" dirty="0"/>
          </a:p>
        </p:txBody>
      </p:sp>
      <p:sp>
        <p:nvSpPr>
          <p:cNvPr id="3" name="Content Placeholder 2">
            <a:extLst>
              <a:ext uri="{FF2B5EF4-FFF2-40B4-BE49-F238E27FC236}">
                <a16:creationId xmlns:a16="http://schemas.microsoft.com/office/drawing/2014/main" id="{FAE0C09E-FF2E-E4E8-934C-9DAC7ED82935}"/>
              </a:ext>
            </a:extLst>
          </p:cNvPr>
          <p:cNvSpPr>
            <a:spLocks noGrp="1"/>
          </p:cNvSpPr>
          <p:nvPr>
            <p:ph idx="1"/>
          </p:nvPr>
        </p:nvSpPr>
        <p:spPr/>
        <p:txBody>
          <a:bodyPr>
            <a:normAutofit/>
          </a:bodyPr>
          <a:lstStyle/>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err="1">
                <a:solidFill>
                  <a:srgbClr val="0D0D0D"/>
                </a:solidFill>
                <a:effectLst/>
                <a:highlight>
                  <a:srgbClr val="FFFFFF"/>
                </a:highlight>
                <a:ea typeface="Times New Roman" panose="02020603050405020304" pitchFamily="18" charset="0"/>
                <a:cs typeface="Times New Roman" panose="02020603050405020304" pitchFamily="18" charset="0"/>
              </a:rPr>
              <a:t>Dữ</a:t>
            </a: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b="1" kern="0" dirty="0" err="1">
                <a:solidFill>
                  <a:srgbClr val="0D0D0D"/>
                </a:solidFill>
                <a:effectLst/>
                <a:highlight>
                  <a:srgbClr val="FFFFFF"/>
                </a:highlight>
                <a:ea typeface="Times New Roman" panose="02020603050405020304" pitchFamily="18" charset="0"/>
                <a:cs typeface="Times New Roman" panose="02020603050405020304" pitchFamily="18" charset="0"/>
              </a:rPr>
              <a:t>liệu</a:t>
            </a: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Sử</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dụng</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bộ</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dữ</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liệu</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WMT 2014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cho</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dịch</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Anh-</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Đức</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và</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Anh-</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Pháp</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a:t>
            </a:r>
            <a:endParaRPr lang="en-US" kern="100" dirty="0">
              <a:solidFill>
                <a:srgbClr val="0D0D0D"/>
              </a:solidFill>
              <a:effectLst/>
              <a:highlight>
                <a:srgbClr val="FFFFFF"/>
              </a:highlight>
              <a:ea typeface="Aptos" panose="020B0004020202020204" pitchFamily="34" charset="0"/>
              <a:cs typeface="Times New Roman" panose="02020603050405020304" pitchFamily="18" charset="0"/>
            </a:endParaRPr>
          </a:p>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err="1">
                <a:solidFill>
                  <a:srgbClr val="0D0D0D"/>
                </a:solidFill>
                <a:effectLst/>
                <a:highlight>
                  <a:srgbClr val="FFFFFF"/>
                </a:highlight>
                <a:ea typeface="Times New Roman" panose="02020603050405020304" pitchFamily="18" charset="0"/>
                <a:cs typeface="Times New Roman" panose="02020603050405020304" pitchFamily="18" charset="0"/>
              </a:rPr>
              <a:t>Phần</a:t>
            </a: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b="1" kern="0" dirty="0" err="1">
                <a:solidFill>
                  <a:srgbClr val="0D0D0D"/>
                </a:solidFill>
                <a:effectLst/>
                <a:highlight>
                  <a:srgbClr val="FFFFFF"/>
                </a:highlight>
                <a:ea typeface="Times New Roman" panose="02020603050405020304" pitchFamily="18" charset="0"/>
                <a:cs typeface="Times New Roman" panose="02020603050405020304" pitchFamily="18" charset="0"/>
              </a:rPr>
              <a:t>cứng</a:t>
            </a: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Huấn</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luyện</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trên</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máy</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có</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8 GPU NVIDIA P100.</a:t>
            </a:r>
            <a:endParaRPr lang="en-US" kern="100" dirty="0">
              <a:solidFill>
                <a:srgbClr val="0D0D0D"/>
              </a:solidFill>
              <a:effectLst/>
              <a:highlight>
                <a:srgbClr val="FFFFFF"/>
              </a:highlight>
              <a:ea typeface="Aptos" panose="020B0004020202020204" pitchFamily="34" charset="0"/>
              <a:cs typeface="Times New Roman" panose="02020603050405020304" pitchFamily="18" charset="0"/>
            </a:endParaRPr>
          </a:p>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err="1">
                <a:solidFill>
                  <a:srgbClr val="0D0D0D"/>
                </a:solidFill>
                <a:effectLst/>
                <a:highlight>
                  <a:srgbClr val="FFFFFF"/>
                </a:highlight>
                <a:ea typeface="Times New Roman" panose="02020603050405020304" pitchFamily="18" charset="0"/>
                <a:cs typeface="Times New Roman" panose="02020603050405020304" pitchFamily="18" charset="0"/>
              </a:rPr>
              <a:t>Tối</a:t>
            </a: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b="1" kern="0" dirty="0" err="1">
                <a:solidFill>
                  <a:srgbClr val="0D0D0D"/>
                </a:solidFill>
                <a:effectLst/>
                <a:highlight>
                  <a:srgbClr val="FFFFFF"/>
                </a:highlight>
                <a:ea typeface="Times New Roman" panose="02020603050405020304" pitchFamily="18" charset="0"/>
                <a:cs typeface="Times New Roman" panose="02020603050405020304" pitchFamily="18" charset="0"/>
              </a:rPr>
              <a:t>ưu</a:t>
            </a: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b="1" kern="0" dirty="0" err="1">
                <a:solidFill>
                  <a:srgbClr val="0D0D0D"/>
                </a:solidFill>
                <a:effectLst/>
                <a:highlight>
                  <a:srgbClr val="FFFFFF"/>
                </a:highlight>
                <a:ea typeface="Times New Roman" panose="02020603050405020304" pitchFamily="18" charset="0"/>
                <a:cs typeface="Times New Roman" panose="02020603050405020304" pitchFamily="18" charset="0"/>
              </a:rPr>
              <a:t>hóa</a:t>
            </a: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Sử</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dụng</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Adam optimizer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với</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các</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tham</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số</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beta1 = 0.9, beta2 = 0.98, epsilon = 1e-9.</a:t>
            </a:r>
            <a:endParaRPr lang="en-US" kern="100" dirty="0">
              <a:solidFill>
                <a:srgbClr val="0D0D0D"/>
              </a:solidFill>
              <a:effectLst/>
              <a:highlight>
                <a:srgbClr val="FFFFFF"/>
              </a:highlight>
              <a:ea typeface="Aptos" panose="020B0004020202020204" pitchFamily="34" charset="0"/>
              <a:cs typeface="Times New Roman" panose="02020603050405020304" pitchFamily="18" charset="0"/>
            </a:endParaRPr>
          </a:p>
          <a:p>
            <a:pPr marL="342900" marR="0" lvl="1" indent="-342900">
              <a:lnSpc>
                <a:spcPct val="107000"/>
              </a:lnSpc>
              <a:spcBef>
                <a:spcPts val="600"/>
              </a:spcBef>
              <a:spcAft>
                <a:spcPts val="600"/>
              </a:spcAft>
              <a:buSzPts val="1000"/>
              <a:buFont typeface="Wingdings" panose="05000000000000000000" pitchFamily="2" charset="2"/>
              <a:buChar char="§"/>
            </a:pPr>
            <a:r>
              <a:rPr lang="en-US" b="1" kern="0" dirty="0">
                <a:solidFill>
                  <a:srgbClr val="0D0D0D"/>
                </a:solidFill>
                <a:effectLst/>
                <a:highlight>
                  <a:srgbClr val="FFFFFF"/>
                </a:highlight>
                <a:ea typeface="Times New Roman" panose="02020603050405020304" pitchFamily="18" charset="0"/>
                <a:cs typeface="Times New Roman" panose="02020603050405020304" pitchFamily="18" charset="0"/>
              </a:rPr>
              <a:t>Regularization:</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Áp</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dụng</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dropout </a:t>
            </a:r>
            <a:r>
              <a:rPr lang="en-US" kern="0" dirty="0" err="1">
                <a:solidFill>
                  <a:srgbClr val="0D0D0D"/>
                </a:solidFill>
                <a:effectLst/>
                <a:highlight>
                  <a:srgbClr val="FFFFFF"/>
                </a:highlight>
                <a:ea typeface="Times New Roman" panose="02020603050405020304" pitchFamily="18" charset="0"/>
                <a:cs typeface="Times New Roman" panose="02020603050405020304" pitchFamily="18" charset="0"/>
              </a:rPr>
              <a:t>và</a:t>
            </a:r>
            <a:r>
              <a:rPr lang="en-US" kern="0" dirty="0">
                <a:solidFill>
                  <a:srgbClr val="0D0D0D"/>
                </a:solidFill>
                <a:effectLst/>
                <a:highlight>
                  <a:srgbClr val="FFFFFF"/>
                </a:highlight>
                <a:ea typeface="Times New Roman" panose="02020603050405020304" pitchFamily="18" charset="0"/>
                <a:cs typeface="Times New Roman" panose="02020603050405020304" pitchFamily="18" charset="0"/>
              </a:rPr>
              <a:t> label smoothing.</a:t>
            </a:r>
            <a:endParaRPr lang="en-US" kern="100" dirty="0">
              <a:solidFill>
                <a:srgbClr val="0D0D0D"/>
              </a:solidFill>
              <a:effectLst/>
              <a:highlight>
                <a:srgbClr val="FFFFFF"/>
              </a:highlight>
              <a:ea typeface="Aptos" panose="020B0004020202020204" pitchFamily="34" charset="0"/>
              <a:cs typeface="Times New Roman" panose="02020603050405020304" pitchFamily="18" charset="0"/>
            </a:endParaRPr>
          </a:p>
          <a:p>
            <a:pPr>
              <a:buFont typeface="Wingdings" panose="05000000000000000000" pitchFamily="2" charset="2"/>
              <a:buChar char="§"/>
            </a:pPr>
            <a:endParaRPr lang="en-US" sz="2400" dirty="0"/>
          </a:p>
        </p:txBody>
      </p:sp>
    </p:spTree>
    <p:extLst>
      <p:ext uri="{BB962C8B-B14F-4D97-AF65-F5344CB8AC3E}">
        <p14:creationId xmlns:p14="http://schemas.microsoft.com/office/powerpoint/2010/main" val="7476890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3BAD23-F350-D86C-9612-ED435027551B}"/>
              </a:ext>
            </a:extLst>
          </p:cNvPr>
          <p:cNvSpPr>
            <a:spLocks noGrp="1"/>
          </p:cNvSpPr>
          <p:nvPr>
            <p:ph type="title"/>
          </p:nvPr>
        </p:nvSpPr>
        <p:spPr/>
        <p:txBody>
          <a:bodyPr/>
          <a:lstStyle/>
          <a:p>
            <a:r>
              <a:rPr lang="en-US" dirty="0" err="1"/>
              <a:t>Kết</a:t>
            </a:r>
            <a:r>
              <a:rPr lang="en-US" dirty="0"/>
              <a:t> </a:t>
            </a:r>
            <a:r>
              <a:rPr lang="en-US" dirty="0" err="1"/>
              <a:t>quả</a:t>
            </a:r>
            <a:endParaRPr lang="en-US" dirty="0"/>
          </a:p>
        </p:txBody>
      </p:sp>
      <p:sp>
        <p:nvSpPr>
          <p:cNvPr id="3" name="Content Placeholder 2">
            <a:extLst>
              <a:ext uri="{FF2B5EF4-FFF2-40B4-BE49-F238E27FC236}">
                <a16:creationId xmlns:a16="http://schemas.microsoft.com/office/drawing/2014/main" id="{75F08898-D32B-4F33-FE1E-E480B10E298A}"/>
              </a:ext>
            </a:extLst>
          </p:cNvPr>
          <p:cNvSpPr>
            <a:spLocks noGrp="1"/>
          </p:cNvSpPr>
          <p:nvPr>
            <p:ph idx="1"/>
          </p:nvPr>
        </p:nvSpPr>
        <p:spPr/>
        <p:txBody>
          <a:bodyPr/>
          <a:lstStyle/>
          <a:p>
            <a:r>
              <a:rPr lang="vi-VN" dirty="0"/>
              <a:t>Trên tác vụ dịch máy từ Anh sang Đức và từ Anh sang Pháp, mô hình Transformer đạt được điểm BLEU cao hơn so với các mô hình state-of-the-art trước đó.</a:t>
            </a:r>
          </a:p>
          <a:p>
            <a:r>
              <a:rPr lang="vi-VN" dirty="0"/>
              <a:t>Cụ thể, trên tác vụ dịch Anh-Đức, Transformer đạt 28.4 BLEU, cao hơn 2.0 BLEU so với mô hình tốt nhất trước đó.</a:t>
            </a:r>
          </a:p>
          <a:p>
            <a:r>
              <a:rPr lang="vi-VN" dirty="0"/>
              <a:t>Trên tác vụ dịch Anh-Pháp, Transformer đạt 41.8 BLEU, cũng cao hơn đáng kể so với các mô hình khác.</a:t>
            </a:r>
          </a:p>
        </p:txBody>
      </p:sp>
    </p:spTree>
    <p:extLst>
      <p:ext uri="{BB962C8B-B14F-4D97-AF65-F5344CB8AC3E}">
        <p14:creationId xmlns:p14="http://schemas.microsoft.com/office/powerpoint/2010/main" val="3712839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13888-8304-94C2-0CBE-E1E2F6220729}"/>
              </a:ext>
            </a:extLst>
          </p:cNvPr>
          <p:cNvSpPr>
            <a:spLocks noGrp="1"/>
          </p:cNvSpPr>
          <p:nvPr>
            <p:ph type="title"/>
          </p:nvPr>
        </p:nvSpPr>
        <p:spPr/>
        <p:txBody>
          <a:bodyPr/>
          <a:lstStyle/>
          <a:p>
            <a:r>
              <a:rPr lang="en-US" dirty="0" err="1"/>
              <a:t>Phân</a:t>
            </a:r>
            <a:r>
              <a:rPr lang="en-US" dirty="0"/>
              <a:t> </a:t>
            </a:r>
            <a:r>
              <a:rPr lang="en-US" dirty="0" err="1"/>
              <a:t>tích</a:t>
            </a:r>
            <a:endParaRPr lang="en-US" dirty="0"/>
          </a:p>
        </p:txBody>
      </p:sp>
      <p:graphicFrame>
        <p:nvGraphicFramePr>
          <p:cNvPr id="4" name="Content Placeholder 3">
            <a:extLst>
              <a:ext uri="{FF2B5EF4-FFF2-40B4-BE49-F238E27FC236}">
                <a16:creationId xmlns:a16="http://schemas.microsoft.com/office/drawing/2014/main" id="{3642D3F7-2C88-22DC-B9B0-D25683FB2EE0}"/>
              </a:ext>
            </a:extLst>
          </p:cNvPr>
          <p:cNvGraphicFramePr>
            <a:graphicFrameLocks noGrp="1"/>
          </p:cNvGraphicFramePr>
          <p:nvPr>
            <p:ph idx="1"/>
            <p:extLst>
              <p:ext uri="{D42A27DB-BD31-4B8C-83A1-F6EECF244321}">
                <p14:modId xmlns:p14="http://schemas.microsoft.com/office/powerpoint/2010/main" val="2737092371"/>
              </p:ext>
            </p:extLst>
          </p:nvPr>
        </p:nvGraphicFramePr>
        <p:xfrm>
          <a:off x="838200" y="1409065"/>
          <a:ext cx="10515600" cy="481584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748523105"/>
                    </a:ext>
                  </a:extLst>
                </a:gridCol>
                <a:gridCol w="2628900">
                  <a:extLst>
                    <a:ext uri="{9D8B030D-6E8A-4147-A177-3AD203B41FA5}">
                      <a16:colId xmlns:a16="http://schemas.microsoft.com/office/drawing/2014/main" val="1734029573"/>
                    </a:ext>
                  </a:extLst>
                </a:gridCol>
                <a:gridCol w="2628900">
                  <a:extLst>
                    <a:ext uri="{9D8B030D-6E8A-4147-A177-3AD203B41FA5}">
                      <a16:colId xmlns:a16="http://schemas.microsoft.com/office/drawing/2014/main" val="2340392184"/>
                    </a:ext>
                  </a:extLst>
                </a:gridCol>
                <a:gridCol w="2628900">
                  <a:extLst>
                    <a:ext uri="{9D8B030D-6E8A-4147-A177-3AD203B41FA5}">
                      <a16:colId xmlns:a16="http://schemas.microsoft.com/office/drawing/2014/main" val="3965718593"/>
                    </a:ext>
                  </a:extLst>
                </a:gridCol>
              </a:tblGrid>
              <a:tr h="370840">
                <a:tc>
                  <a:txBody>
                    <a:bodyPr/>
                    <a:lstStyle/>
                    <a:p>
                      <a:pPr fontAlgn="b"/>
                      <a:r>
                        <a:rPr lang="en-US" sz="1400" b="1" dirty="0" err="1">
                          <a:effectLst/>
                        </a:rPr>
                        <a:t>Mô</a:t>
                      </a:r>
                      <a:r>
                        <a:rPr lang="en-US" sz="1400" b="1" dirty="0">
                          <a:effectLst/>
                        </a:rPr>
                        <a:t> </a:t>
                      </a:r>
                      <a:r>
                        <a:rPr lang="en-US" sz="1400" b="1" dirty="0" err="1">
                          <a:effectLst/>
                        </a:rPr>
                        <a:t>hình</a:t>
                      </a:r>
                      <a:endParaRPr lang="en-US" sz="1400" b="1" dirty="0">
                        <a:effectLst/>
                      </a:endParaRPr>
                    </a:p>
                  </a:txBody>
                  <a:tcPr anchor="b"/>
                </a:tc>
                <a:tc>
                  <a:txBody>
                    <a:bodyPr/>
                    <a:lstStyle/>
                    <a:p>
                      <a:pPr fontAlgn="b"/>
                      <a:r>
                        <a:rPr lang="en-US" sz="1400" b="1" dirty="0">
                          <a:effectLst/>
                        </a:rPr>
                        <a:t>BLEU (EN-DE)</a:t>
                      </a:r>
                    </a:p>
                  </a:txBody>
                  <a:tcPr anchor="b"/>
                </a:tc>
                <a:tc>
                  <a:txBody>
                    <a:bodyPr/>
                    <a:lstStyle/>
                    <a:p>
                      <a:pPr fontAlgn="b"/>
                      <a:r>
                        <a:rPr lang="en-US" sz="1400" b="1">
                          <a:effectLst/>
                        </a:rPr>
                        <a:t>BLEU (EN-FR)</a:t>
                      </a:r>
                    </a:p>
                  </a:txBody>
                  <a:tcPr anchor="b"/>
                </a:tc>
                <a:tc>
                  <a:txBody>
                    <a:bodyPr/>
                    <a:lstStyle/>
                    <a:p>
                      <a:pPr fontAlgn="b"/>
                      <a:r>
                        <a:rPr lang="en-US" sz="1400" b="1">
                          <a:effectLst/>
                        </a:rPr>
                        <a:t>Chi phí huấn luyện (FLOPs)</a:t>
                      </a:r>
                    </a:p>
                  </a:txBody>
                  <a:tcPr anchor="b"/>
                </a:tc>
                <a:extLst>
                  <a:ext uri="{0D108BD9-81ED-4DB2-BD59-A6C34878D82A}">
                    <a16:rowId xmlns:a16="http://schemas.microsoft.com/office/drawing/2014/main" val="2495319297"/>
                  </a:ext>
                </a:extLst>
              </a:tr>
              <a:tr h="370840">
                <a:tc>
                  <a:txBody>
                    <a:bodyPr/>
                    <a:lstStyle/>
                    <a:p>
                      <a:pPr fontAlgn="base"/>
                      <a:r>
                        <a:rPr lang="en-US" sz="1400">
                          <a:effectLst/>
                        </a:rPr>
                        <a:t>ByteNet</a:t>
                      </a:r>
                    </a:p>
                  </a:txBody>
                  <a:tcPr anchor="ctr"/>
                </a:tc>
                <a:tc>
                  <a:txBody>
                    <a:bodyPr/>
                    <a:lstStyle/>
                    <a:p>
                      <a:pPr fontAlgn="base"/>
                      <a:r>
                        <a:rPr lang="en-US" sz="1400">
                          <a:effectLst/>
                        </a:rPr>
                        <a:t>23.75</a:t>
                      </a:r>
                    </a:p>
                  </a:txBody>
                  <a:tcPr anchor="ctr"/>
                </a:tc>
                <a:tc>
                  <a:txBody>
                    <a:bodyPr/>
                    <a:lstStyle/>
                    <a:p>
                      <a:pPr fontAlgn="base"/>
                      <a:r>
                        <a:rPr lang="en-US" sz="1400">
                          <a:effectLst/>
                        </a:rPr>
                        <a:t>-</a:t>
                      </a:r>
                    </a:p>
                  </a:txBody>
                  <a:tcPr anchor="ctr"/>
                </a:tc>
                <a:tc>
                  <a:txBody>
                    <a:bodyPr/>
                    <a:lstStyle/>
                    <a:p>
                      <a:pPr fontAlgn="base"/>
                      <a:r>
                        <a:rPr lang="en-US" sz="1400">
                          <a:effectLst/>
                        </a:rPr>
                        <a:t>-</a:t>
                      </a:r>
                    </a:p>
                  </a:txBody>
                  <a:tcPr anchor="ctr"/>
                </a:tc>
                <a:extLst>
                  <a:ext uri="{0D108BD9-81ED-4DB2-BD59-A6C34878D82A}">
                    <a16:rowId xmlns:a16="http://schemas.microsoft.com/office/drawing/2014/main" val="3982183686"/>
                  </a:ext>
                </a:extLst>
              </a:tr>
              <a:tr h="370840">
                <a:tc>
                  <a:txBody>
                    <a:bodyPr/>
                    <a:lstStyle/>
                    <a:p>
                      <a:pPr fontAlgn="base"/>
                      <a:r>
                        <a:rPr lang="en-US" sz="1400">
                          <a:effectLst/>
                        </a:rPr>
                        <a:t>Deep-Att + PosUnk</a:t>
                      </a:r>
                    </a:p>
                  </a:txBody>
                  <a:tcPr anchor="ctr"/>
                </a:tc>
                <a:tc>
                  <a:txBody>
                    <a:bodyPr/>
                    <a:lstStyle/>
                    <a:p>
                      <a:pPr fontAlgn="base"/>
                      <a:r>
                        <a:rPr lang="en-US" sz="1400" dirty="0">
                          <a:effectLst/>
                        </a:rPr>
                        <a:t>-</a:t>
                      </a:r>
                    </a:p>
                  </a:txBody>
                  <a:tcPr anchor="ctr"/>
                </a:tc>
                <a:tc>
                  <a:txBody>
                    <a:bodyPr/>
                    <a:lstStyle/>
                    <a:p>
                      <a:pPr fontAlgn="base"/>
                      <a:r>
                        <a:rPr lang="en-US" sz="1400">
                          <a:effectLst/>
                        </a:rPr>
                        <a:t>39.2</a:t>
                      </a:r>
                    </a:p>
                  </a:txBody>
                  <a:tcPr anchor="ctr"/>
                </a:tc>
                <a:tc>
                  <a:txBody>
                    <a:bodyPr/>
                    <a:lstStyle/>
                    <a:p>
                      <a:pPr fontAlgn="base"/>
                      <a:r>
                        <a:rPr lang="en-US" sz="1400">
                          <a:effectLst/>
                        </a:rPr>
                        <a:t>1.0 × 10²⁰</a:t>
                      </a:r>
                    </a:p>
                  </a:txBody>
                  <a:tcPr anchor="ctr"/>
                </a:tc>
                <a:extLst>
                  <a:ext uri="{0D108BD9-81ED-4DB2-BD59-A6C34878D82A}">
                    <a16:rowId xmlns:a16="http://schemas.microsoft.com/office/drawing/2014/main" val="3882797961"/>
                  </a:ext>
                </a:extLst>
              </a:tr>
              <a:tr h="370840">
                <a:tc>
                  <a:txBody>
                    <a:bodyPr/>
                    <a:lstStyle/>
                    <a:p>
                      <a:pPr fontAlgn="base"/>
                      <a:r>
                        <a:rPr lang="en-US" sz="1400">
                          <a:effectLst/>
                        </a:rPr>
                        <a:t>GNMT + RL</a:t>
                      </a:r>
                    </a:p>
                  </a:txBody>
                  <a:tcPr anchor="ctr"/>
                </a:tc>
                <a:tc>
                  <a:txBody>
                    <a:bodyPr/>
                    <a:lstStyle/>
                    <a:p>
                      <a:pPr fontAlgn="base"/>
                      <a:r>
                        <a:rPr lang="en-US" sz="1400">
                          <a:effectLst/>
                        </a:rPr>
                        <a:t>24.6</a:t>
                      </a:r>
                    </a:p>
                  </a:txBody>
                  <a:tcPr anchor="ctr"/>
                </a:tc>
                <a:tc>
                  <a:txBody>
                    <a:bodyPr/>
                    <a:lstStyle/>
                    <a:p>
                      <a:pPr fontAlgn="base"/>
                      <a:r>
                        <a:rPr lang="en-US" sz="1400">
                          <a:effectLst/>
                        </a:rPr>
                        <a:t>39.92</a:t>
                      </a:r>
                    </a:p>
                  </a:txBody>
                  <a:tcPr anchor="ctr"/>
                </a:tc>
                <a:tc>
                  <a:txBody>
                    <a:bodyPr/>
                    <a:lstStyle/>
                    <a:p>
                      <a:pPr fontAlgn="base"/>
                      <a:r>
                        <a:rPr lang="en-US" sz="1400">
                          <a:effectLst/>
                        </a:rPr>
                        <a:t>2.3 × 10¹⁹ (EN-DE), 1.4 × 10²⁰ (EN-FR)</a:t>
                      </a:r>
                    </a:p>
                  </a:txBody>
                  <a:tcPr anchor="ctr"/>
                </a:tc>
                <a:extLst>
                  <a:ext uri="{0D108BD9-81ED-4DB2-BD59-A6C34878D82A}">
                    <a16:rowId xmlns:a16="http://schemas.microsoft.com/office/drawing/2014/main" val="2009914662"/>
                  </a:ext>
                </a:extLst>
              </a:tr>
              <a:tr h="370840">
                <a:tc>
                  <a:txBody>
                    <a:bodyPr/>
                    <a:lstStyle/>
                    <a:p>
                      <a:pPr fontAlgn="base"/>
                      <a:r>
                        <a:rPr lang="en-US" sz="1400" dirty="0">
                          <a:effectLst/>
                        </a:rPr>
                        <a:t>ConvS2S</a:t>
                      </a:r>
                    </a:p>
                  </a:txBody>
                  <a:tcPr anchor="ctr"/>
                </a:tc>
                <a:tc>
                  <a:txBody>
                    <a:bodyPr/>
                    <a:lstStyle/>
                    <a:p>
                      <a:pPr fontAlgn="base"/>
                      <a:r>
                        <a:rPr lang="en-US" sz="1400">
                          <a:effectLst/>
                        </a:rPr>
                        <a:t>25.16</a:t>
                      </a:r>
                    </a:p>
                  </a:txBody>
                  <a:tcPr anchor="ctr"/>
                </a:tc>
                <a:tc>
                  <a:txBody>
                    <a:bodyPr/>
                    <a:lstStyle/>
                    <a:p>
                      <a:pPr fontAlgn="base"/>
                      <a:r>
                        <a:rPr lang="en-US" sz="1400">
                          <a:effectLst/>
                        </a:rPr>
                        <a:t>40.46</a:t>
                      </a:r>
                    </a:p>
                  </a:txBody>
                  <a:tcPr anchor="ctr"/>
                </a:tc>
                <a:tc>
                  <a:txBody>
                    <a:bodyPr/>
                    <a:lstStyle/>
                    <a:p>
                      <a:pPr fontAlgn="base"/>
                      <a:r>
                        <a:rPr lang="en-US" sz="1400">
                          <a:effectLst/>
                        </a:rPr>
                        <a:t>9.6 × 10¹⁸ (EN-DE), 1.5 × 10²⁰ (EN-FR)</a:t>
                      </a:r>
                    </a:p>
                  </a:txBody>
                  <a:tcPr anchor="ctr"/>
                </a:tc>
                <a:extLst>
                  <a:ext uri="{0D108BD9-81ED-4DB2-BD59-A6C34878D82A}">
                    <a16:rowId xmlns:a16="http://schemas.microsoft.com/office/drawing/2014/main" val="1407715462"/>
                  </a:ext>
                </a:extLst>
              </a:tr>
              <a:tr h="370840">
                <a:tc>
                  <a:txBody>
                    <a:bodyPr/>
                    <a:lstStyle/>
                    <a:p>
                      <a:pPr fontAlgn="base"/>
                      <a:r>
                        <a:rPr lang="en-US" sz="1400">
                          <a:effectLst/>
                        </a:rPr>
                        <a:t>MoE</a:t>
                      </a:r>
                    </a:p>
                  </a:txBody>
                  <a:tcPr anchor="ctr"/>
                </a:tc>
                <a:tc>
                  <a:txBody>
                    <a:bodyPr/>
                    <a:lstStyle/>
                    <a:p>
                      <a:pPr fontAlgn="base"/>
                      <a:r>
                        <a:rPr lang="en-US" sz="1400">
                          <a:effectLst/>
                        </a:rPr>
                        <a:t>26.03</a:t>
                      </a:r>
                    </a:p>
                  </a:txBody>
                  <a:tcPr anchor="ctr"/>
                </a:tc>
                <a:tc>
                  <a:txBody>
                    <a:bodyPr/>
                    <a:lstStyle/>
                    <a:p>
                      <a:pPr fontAlgn="base"/>
                      <a:r>
                        <a:rPr lang="en-US" sz="1400">
                          <a:effectLst/>
                        </a:rPr>
                        <a:t>40.56</a:t>
                      </a:r>
                    </a:p>
                  </a:txBody>
                  <a:tcPr anchor="ctr"/>
                </a:tc>
                <a:tc>
                  <a:txBody>
                    <a:bodyPr/>
                    <a:lstStyle/>
                    <a:p>
                      <a:pPr fontAlgn="base"/>
                      <a:r>
                        <a:rPr lang="en-US" sz="1400">
                          <a:effectLst/>
                        </a:rPr>
                        <a:t>2.0 × 10¹⁹ (EN-DE), 1.2 × 10²⁰ (EN-FR)</a:t>
                      </a:r>
                    </a:p>
                  </a:txBody>
                  <a:tcPr anchor="ctr"/>
                </a:tc>
                <a:extLst>
                  <a:ext uri="{0D108BD9-81ED-4DB2-BD59-A6C34878D82A}">
                    <a16:rowId xmlns:a16="http://schemas.microsoft.com/office/drawing/2014/main" val="126294769"/>
                  </a:ext>
                </a:extLst>
              </a:tr>
              <a:tr h="370840">
                <a:tc>
                  <a:txBody>
                    <a:bodyPr/>
                    <a:lstStyle/>
                    <a:p>
                      <a:pPr fontAlgn="base"/>
                      <a:r>
                        <a:rPr lang="en-US" sz="1400">
                          <a:effectLst/>
                        </a:rPr>
                        <a:t>Deep-Att + PosUnk Ensemble</a:t>
                      </a:r>
                    </a:p>
                  </a:txBody>
                  <a:tcPr anchor="ctr"/>
                </a:tc>
                <a:tc>
                  <a:txBody>
                    <a:bodyPr/>
                    <a:lstStyle/>
                    <a:p>
                      <a:pPr fontAlgn="base"/>
                      <a:r>
                        <a:rPr lang="en-US" sz="1400">
                          <a:effectLst/>
                        </a:rPr>
                        <a:t>-</a:t>
                      </a:r>
                    </a:p>
                  </a:txBody>
                  <a:tcPr anchor="ctr"/>
                </a:tc>
                <a:tc>
                  <a:txBody>
                    <a:bodyPr/>
                    <a:lstStyle/>
                    <a:p>
                      <a:pPr fontAlgn="base"/>
                      <a:r>
                        <a:rPr lang="en-US" sz="1400">
                          <a:effectLst/>
                        </a:rPr>
                        <a:t>40.4</a:t>
                      </a:r>
                    </a:p>
                  </a:txBody>
                  <a:tcPr anchor="ctr"/>
                </a:tc>
                <a:tc>
                  <a:txBody>
                    <a:bodyPr/>
                    <a:lstStyle/>
                    <a:p>
                      <a:pPr fontAlgn="base"/>
                      <a:r>
                        <a:rPr lang="en-US" sz="1400">
                          <a:effectLst/>
                        </a:rPr>
                        <a:t>8.0 × 10²⁰</a:t>
                      </a:r>
                    </a:p>
                  </a:txBody>
                  <a:tcPr anchor="ctr"/>
                </a:tc>
                <a:extLst>
                  <a:ext uri="{0D108BD9-81ED-4DB2-BD59-A6C34878D82A}">
                    <a16:rowId xmlns:a16="http://schemas.microsoft.com/office/drawing/2014/main" val="1554395993"/>
                  </a:ext>
                </a:extLst>
              </a:tr>
              <a:tr h="370840">
                <a:tc>
                  <a:txBody>
                    <a:bodyPr/>
                    <a:lstStyle/>
                    <a:p>
                      <a:pPr fontAlgn="base"/>
                      <a:r>
                        <a:rPr lang="en-US" sz="1400">
                          <a:effectLst/>
                        </a:rPr>
                        <a:t>GNMT + RL Ensemble</a:t>
                      </a:r>
                    </a:p>
                  </a:txBody>
                  <a:tcPr anchor="ctr"/>
                </a:tc>
                <a:tc>
                  <a:txBody>
                    <a:bodyPr/>
                    <a:lstStyle/>
                    <a:p>
                      <a:pPr fontAlgn="base"/>
                      <a:r>
                        <a:rPr lang="en-US" sz="1400">
                          <a:effectLst/>
                        </a:rPr>
                        <a:t>26.30</a:t>
                      </a:r>
                    </a:p>
                  </a:txBody>
                  <a:tcPr anchor="ctr"/>
                </a:tc>
                <a:tc>
                  <a:txBody>
                    <a:bodyPr/>
                    <a:lstStyle/>
                    <a:p>
                      <a:pPr fontAlgn="base"/>
                      <a:r>
                        <a:rPr lang="en-US" sz="1400">
                          <a:effectLst/>
                        </a:rPr>
                        <a:t>41.16</a:t>
                      </a:r>
                    </a:p>
                  </a:txBody>
                  <a:tcPr anchor="ctr"/>
                </a:tc>
                <a:tc>
                  <a:txBody>
                    <a:bodyPr/>
                    <a:lstStyle/>
                    <a:p>
                      <a:pPr fontAlgn="base"/>
                      <a:r>
                        <a:rPr lang="en-US" sz="1400">
                          <a:effectLst/>
                        </a:rPr>
                        <a:t>1.8 × 10²⁰ (EN-DE), 1.1 × 10²¹ (EN-FR)</a:t>
                      </a:r>
                    </a:p>
                  </a:txBody>
                  <a:tcPr anchor="ctr"/>
                </a:tc>
                <a:extLst>
                  <a:ext uri="{0D108BD9-81ED-4DB2-BD59-A6C34878D82A}">
                    <a16:rowId xmlns:a16="http://schemas.microsoft.com/office/drawing/2014/main" val="2101709284"/>
                  </a:ext>
                </a:extLst>
              </a:tr>
              <a:tr h="370840">
                <a:tc>
                  <a:txBody>
                    <a:bodyPr/>
                    <a:lstStyle/>
                    <a:p>
                      <a:pPr fontAlgn="base"/>
                      <a:r>
                        <a:rPr lang="en-US" sz="1400">
                          <a:effectLst/>
                        </a:rPr>
                        <a:t>ConvS2S Ensemble</a:t>
                      </a:r>
                    </a:p>
                  </a:txBody>
                  <a:tcPr anchor="ctr"/>
                </a:tc>
                <a:tc>
                  <a:txBody>
                    <a:bodyPr/>
                    <a:lstStyle/>
                    <a:p>
                      <a:pPr fontAlgn="base"/>
                      <a:r>
                        <a:rPr lang="en-US" sz="1400">
                          <a:effectLst/>
                        </a:rPr>
                        <a:t>26.36</a:t>
                      </a:r>
                    </a:p>
                  </a:txBody>
                  <a:tcPr anchor="ctr"/>
                </a:tc>
                <a:tc>
                  <a:txBody>
                    <a:bodyPr/>
                    <a:lstStyle/>
                    <a:p>
                      <a:pPr fontAlgn="base"/>
                      <a:r>
                        <a:rPr lang="en-US" sz="1400">
                          <a:effectLst/>
                        </a:rPr>
                        <a:t>41.29</a:t>
                      </a:r>
                    </a:p>
                  </a:txBody>
                  <a:tcPr anchor="ctr"/>
                </a:tc>
                <a:tc>
                  <a:txBody>
                    <a:bodyPr/>
                    <a:lstStyle/>
                    <a:p>
                      <a:pPr fontAlgn="base"/>
                      <a:r>
                        <a:rPr lang="en-US" sz="1400">
                          <a:effectLst/>
                        </a:rPr>
                        <a:t>7.7 × 10¹⁹ (EN-DE), 1.2 × 10²¹ (EN-FR)</a:t>
                      </a:r>
                    </a:p>
                  </a:txBody>
                  <a:tcPr anchor="ctr"/>
                </a:tc>
                <a:extLst>
                  <a:ext uri="{0D108BD9-81ED-4DB2-BD59-A6C34878D82A}">
                    <a16:rowId xmlns:a16="http://schemas.microsoft.com/office/drawing/2014/main" val="1635657578"/>
                  </a:ext>
                </a:extLst>
              </a:tr>
              <a:tr h="370840">
                <a:tc>
                  <a:txBody>
                    <a:bodyPr/>
                    <a:lstStyle/>
                    <a:p>
                      <a:pPr fontAlgn="base"/>
                      <a:r>
                        <a:rPr lang="en-US" sz="1400" b="1">
                          <a:effectLst/>
                        </a:rPr>
                        <a:t>Transformer (base model)</a:t>
                      </a:r>
                      <a:endParaRPr lang="en-US" sz="1400">
                        <a:effectLst/>
                      </a:endParaRPr>
                    </a:p>
                  </a:txBody>
                  <a:tcPr anchor="ctr"/>
                </a:tc>
                <a:tc>
                  <a:txBody>
                    <a:bodyPr/>
                    <a:lstStyle/>
                    <a:p>
                      <a:pPr fontAlgn="base"/>
                      <a:r>
                        <a:rPr lang="en-US" sz="1400">
                          <a:effectLst/>
                        </a:rPr>
                        <a:t>27.3</a:t>
                      </a:r>
                    </a:p>
                  </a:txBody>
                  <a:tcPr anchor="ctr"/>
                </a:tc>
                <a:tc>
                  <a:txBody>
                    <a:bodyPr/>
                    <a:lstStyle/>
                    <a:p>
                      <a:pPr fontAlgn="base"/>
                      <a:r>
                        <a:rPr lang="en-US" sz="1400">
                          <a:effectLst/>
                        </a:rPr>
                        <a:t>38.1</a:t>
                      </a:r>
                    </a:p>
                  </a:txBody>
                  <a:tcPr anchor="ctr"/>
                </a:tc>
                <a:tc>
                  <a:txBody>
                    <a:bodyPr/>
                    <a:lstStyle/>
                    <a:p>
                      <a:pPr fontAlgn="base"/>
                      <a:r>
                        <a:rPr lang="en-US" sz="1400">
                          <a:effectLst/>
                        </a:rPr>
                        <a:t>3.3 × 10¹⁸</a:t>
                      </a:r>
                    </a:p>
                  </a:txBody>
                  <a:tcPr anchor="ctr"/>
                </a:tc>
                <a:extLst>
                  <a:ext uri="{0D108BD9-81ED-4DB2-BD59-A6C34878D82A}">
                    <a16:rowId xmlns:a16="http://schemas.microsoft.com/office/drawing/2014/main" val="4101885302"/>
                  </a:ext>
                </a:extLst>
              </a:tr>
              <a:tr h="370840">
                <a:tc>
                  <a:txBody>
                    <a:bodyPr/>
                    <a:lstStyle/>
                    <a:p>
                      <a:pPr fontAlgn="base"/>
                      <a:r>
                        <a:rPr lang="en-US" sz="1400" b="1">
                          <a:effectLst/>
                        </a:rPr>
                        <a:t>Transformer (big model)</a:t>
                      </a:r>
                      <a:endParaRPr lang="en-US" sz="1400">
                        <a:effectLst/>
                      </a:endParaRPr>
                    </a:p>
                  </a:txBody>
                  <a:tcPr anchor="ctr"/>
                </a:tc>
                <a:tc>
                  <a:txBody>
                    <a:bodyPr/>
                    <a:lstStyle/>
                    <a:p>
                      <a:pPr fontAlgn="base"/>
                      <a:r>
                        <a:rPr lang="en-US" sz="1400" b="1">
                          <a:effectLst/>
                        </a:rPr>
                        <a:t>28.4</a:t>
                      </a:r>
                      <a:endParaRPr lang="en-US" sz="1400">
                        <a:effectLst/>
                      </a:endParaRPr>
                    </a:p>
                  </a:txBody>
                  <a:tcPr anchor="ctr"/>
                </a:tc>
                <a:tc>
                  <a:txBody>
                    <a:bodyPr/>
                    <a:lstStyle/>
                    <a:p>
                      <a:pPr fontAlgn="base"/>
                      <a:r>
                        <a:rPr lang="en-US" sz="1400" b="1">
                          <a:effectLst/>
                        </a:rPr>
                        <a:t>41.8</a:t>
                      </a:r>
                      <a:endParaRPr lang="en-US" sz="1400">
                        <a:effectLst/>
                      </a:endParaRPr>
                    </a:p>
                  </a:txBody>
                  <a:tcPr anchor="ctr"/>
                </a:tc>
                <a:tc>
                  <a:txBody>
                    <a:bodyPr/>
                    <a:lstStyle/>
                    <a:p>
                      <a:pPr fontAlgn="base"/>
                      <a:r>
                        <a:rPr lang="en-US" sz="1400" dirty="0">
                          <a:effectLst/>
                        </a:rPr>
                        <a:t>2.3 × 10¹⁹</a:t>
                      </a:r>
                    </a:p>
                  </a:txBody>
                  <a:tcPr anchor="ctr"/>
                </a:tc>
                <a:extLst>
                  <a:ext uri="{0D108BD9-81ED-4DB2-BD59-A6C34878D82A}">
                    <a16:rowId xmlns:a16="http://schemas.microsoft.com/office/drawing/2014/main" val="843079829"/>
                  </a:ext>
                </a:extLst>
              </a:tr>
            </a:tbl>
          </a:graphicData>
        </a:graphic>
      </p:graphicFrame>
    </p:spTree>
    <p:extLst>
      <p:ext uri="{BB962C8B-B14F-4D97-AF65-F5344CB8AC3E}">
        <p14:creationId xmlns:p14="http://schemas.microsoft.com/office/powerpoint/2010/main" val="1296638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9F984-34E2-B465-6207-D65433D5F966}"/>
              </a:ext>
            </a:extLst>
          </p:cNvPr>
          <p:cNvSpPr>
            <a:spLocks noGrp="1"/>
          </p:cNvSpPr>
          <p:nvPr>
            <p:ph type="title"/>
          </p:nvPr>
        </p:nvSpPr>
        <p:spPr/>
        <p:txBody>
          <a:bodyPr/>
          <a:lstStyle/>
          <a:p>
            <a:r>
              <a:rPr lang="en-US" dirty="0" err="1"/>
              <a:t>Lợi</a:t>
            </a:r>
            <a:r>
              <a:rPr lang="en-US" dirty="0"/>
              <a:t> </a:t>
            </a:r>
            <a:r>
              <a:rPr lang="en-US" dirty="0" err="1"/>
              <a:t>ích</a:t>
            </a:r>
            <a:r>
              <a:rPr lang="en-US" dirty="0"/>
              <a:t> </a:t>
            </a:r>
            <a:r>
              <a:rPr lang="en-US" dirty="0" err="1"/>
              <a:t>và</a:t>
            </a:r>
            <a:r>
              <a:rPr lang="en-US" dirty="0"/>
              <a:t> </a:t>
            </a:r>
            <a:r>
              <a:rPr lang="en-US" dirty="0" err="1"/>
              <a:t>hạn</a:t>
            </a:r>
            <a:r>
              <a:rPr lang="en-US" dirty="0"/>
              <a:t> </a:t>
            </a:r>
            <a:r>
              <a:rPr lang="en-US" dirty="0" err="1"/>
              <a:t>chế</a:t>
            </a:r>
            <a:r>
              <a:rPr lang="en-US" dirty="0"/>
              <a:t> </a:t>
            </a:r>
            <a:r>
              <a:rPr lang="en-US" dirty="0" err="1"/>
              <a:t>của</a:t>
            </a:r>
            <a:r>
              <a:rPr lang="en-US" dirty="0"/>
              <a:t> </a:t>
            </a:r>
            <a:r>
              <a:rPr lang="en-US" dirty="0" err="1"/>
              <a:t>mô</a:t>
            </a:r>
            <a:r>
              <a:rPr lang="en-US" dirty="0"/>
              <a:t> </a:t>
            </a:r>
            <a:r>
              <a:rPr lang="en-US" dirty="0" err="1"/>
              <a:t>hình</a:t>
            </a:r>
            <a:r>
              <a:rPr lang="en-US" dirty="0"/>
              <a:t> Transformer</a:t>
            </a:r>
          </a:p>
        </p:txBody>
      </p:sp>
      <p:sp>
        <p:nvSpPr>
          <p:cNvPr id="3" name="Content Placeholder 2">
            <a:extLst>
              <a:ext uri="{FF2B5EF4-FFF2-40B4-BE49-F238E27FC236}">
                <a16:creationId xmlns:a16="http://schemas.microsoft.com/office/drawing/2014/main" id="{EB11B3B9-CF67-7A0D-4A91-5178FC813FDA}"/>
              </a:ext>
            </a:extLst>
          </p:cNvPr>
          <p:cNvSpPr>
            <a:spLocks noGrp="1"/>
          </p:cNvSpPr>
          <p:nvPr>
            <p:ph sz="half" idx="1"/>
          </p:nvPr>
        </p:nvSpPr>
        <p:spPr/>
        <p:txBody>
          <a:bodyPr/>
          <a:lstStyle/>
          <a:p>
            <a:pPr algn="l"/>
            <a:r>
              <a:rPr lang="vi-VN" b="1" i="0" dirty="0">
                <a:solidFill>
                  <a:srgbClr val="0D0D0D"/>
                </a:solidFill>
                <a:effectLst/>
                <a:highlight>
                  <a:srgbClr val="FFFFFF"/>
                </a:highlight>
                <a:latin typeface="ui-sans-serif"/>
              </a:rPr>
              <a:t>Lợi ích:</a:t>
            </a:r>
            <a:endParaRPr lang="vi-VN" b="0" i="0" dirty="0">
              <a:solidFill>
                <a:srgbClr val="0D0D0D"/>
              </a:solidFill>
              <a:effectLst/>
              <a:highlight>
                <a:srgbClr val="FFFFFF"/>
              </a:highlight>
              <a:latin typeface="ui-sans-serif"/>
            </a:endParaRPr>
          </a:p>
          <a:p>
            <a:pPr marL="857250" algn="l">
              <a:buFont typeface="Arial" panose="020B0604020202020204" pitchFamily="34" charset="0"/>
              <a:buChar char="•"/>
            </a:pPr>
            <a:r>
              <a:rPr lang="vi-VN" i="0" dirty="0">
                <a:solidFill>
                  <a:srgbClr val="0D0D0D"/>
                </a:solidFill>
                <a:effectLst/>
                <a:highlight>
                  <a:srgbClr val="FFFFFF"/>
                </a:highlight>
                <a:latin typeface="ui-sans-serif"/>
              </a:rPr>
              <a:t>Khả năng học tương quan dài hạn</a:t>
            </a:r>
          </a:p>
          <a:p>
            <a:pPr marL="857250" algn="l">
              <a:buFont typeface="Arial" panose="020B0604020202020204" pitchFamily="34" charset="0"/>
              <a:buChar char="•"/>
            </a:pPr>
            <a:r>
              <a:rPr lang="vi-VN" i="0" dirty="0">
                <a:solidFill>
                  <a:srgbClr val="0D0D0D"/>
                </a:solidFill>
                <a:effectLst/>
                <a:highlight>
                  <a:srgbClr val="FFFFFF"/>
                </a:highlight>
                <a:latin typeface="ui-sans-serif"/>
              </a:rPr>
              <a:t>Hiệu suất cao trong xử lý ngôn ngữ tự nhiên</a:t>
            </a:r>
          </a:p>
          <a:p>
            <a:pPr marL="857250" algn="l">
              <a:buFont typeface="Arial" panose="020B0604020202020204" pitchFamily="34" charset="0"/>
              <a:buChar char="•"/>
            </a:pPr>
            <a:r>
              <a:rPr lang="vi-VN" i="0" dirty="0">
                <a:solidFill>
                  <a:srgbClr val="0D0D0D"/>
                </a:solidFill>
                <a:effectLst/>
                <a:highlight>
                  <a:srgbClr val="FFFFFF"/>
                </a:highlight>
                <a:latin typeface="ui-sans-serif"/>
              </a:rPr>
              <a:t>Có thể áp dụng cho nhiều tác vụ khác nhau</a:t>
            </a:r>
          </a:p>
          <a:p>
            <a:pPr marL="857250" algn="l">
              <a:buFont typeface="Arial" panose="020B0604020202020204" pitchFamily="34" charset="0"/>
              <a:buChar char="•"/>
            </a:pPr>
            <a:r>
              <a:rPr lang="vi-VN" i="0" dirty="0">
                <a:solidFill>
                  <a:srgbClr val="0D0D0D"/>
                </a:solidFill>
                <a:effectLst/>
                <a:highlight>
                  <a:srgbClr val="FFFFFF"/>
                </a:highlight>
                <a:latin typeface="ui-sans-serif"/>
              </a:rPr>
              <a:t>Tính Parallelizable cao</a:t>
            </a:r>
          </a:p>
          <a:p>
            <a:endParaRPr lang="en-US" dirty="0"/>
          </a:p>
        </p:txBody>
      </p:sp>
      <p:sp>
        <p:nvSpPr>
          <p:cNvPr id="4" name="Content Placeholder 3">
            <a:extLst>
              <a:ext uri="{FF2B5EF4-FFF2-40B4-BE49-F238E27FC236}">
                <a16:creationId xmlns:a16="http://schemas.microsoft.com/office/drawing/2014/main" id="{8965DC0A-5176-1CE0-915D-3EDAD27F7923}"/>
              </a:ext>
            </a:extLst>
          </p:cNvPr>
          <p:cNvSpPr>
            <a:spLocks noGrp="1"/>
          </p:cNvSpPr>
          <p:nvPr>
            <p:ph sz="half" idx="2"/>
          </p:nvPr>
        </p:nvSpPr>
        <p:spPr/>
        <p:txBody>
          <a:bodyPr/>
          <a:lstStyle/>
          <a:p>
            <a:pPr algn="l"/>
            <a:r>
              <a:rPr lang="en-US" b="1" i="0" dirty="0" err="1">
                <a:solidFill>
                  <a:srgbClr val="0D0D0D"/>
                </a:solidFill>
                <a:effectLst/>
                <a:highlight>
                  <a:srgbClr val="FFFFFF"/>
                </a:highlight>
                <a:latin typeface="ui-sans-serif"/>
              </a:rPr>
              <a:t>Hạn</a:t>
            </a:r>
            <a:r>
              <a:rPr lang="en-US" b="1" i="0" dirty="0">
                <a:solidFill>
                  <a:srgbClr val="0D0D0D"/>
                </a:solidFill>
                <a:effectLst/>
                <a:highlight>
                  <a:srgbClr val="FFFFFF"/>
                </a:highlight>
                <a:latin typeface="ui-sans-serif"/>
              </a:rPr>
              <a:t> </a:t>
            </a:r>
            <a:r>
              <a:rPr lang="en-US" b="1" i="0" dirty="0" err="1">
                <a:solidFill>
                  <a:srgbClr val="0D0D0D"/>
                </a:solidFill>
                <a:effectLst/>
                <a:highlight>
                  <a:srgbClr val="FFFFFF"/>
                </a:highlight>
                <a:latin typeface="ui-sans-serif"/>
              </a:rPr>
              <a:t>chế</a:t>
            </a:r>
            <a:r>
              <a:rPr lang="en-US" b="1" i="0" dirty="0">
                <a:solidFill>
                  <a:srgbClr val="0D0D0D"/>
                </a:solidFill>
                <a:effectLst/>
                <a:highlight>
                  <a:srgbClr val="FFFFFF"/>
                </a:highlight>
                <a:latin typeface="ui-sans-serif"/>
              </a:rPr>
              <a:t>:</a:t>
            </a:r>
            <a:endParaRPr lang="en-US" b="0" i="0" dirty="0">
              <a:solidFill>
                <a:srgbClr val="0D0D0D"/>
              </a:solidFill>
              <a:effectLst/>
              <a:highlight>
                <a:srgbClr val="FFFFFF"/>
              </a:highlight>
              <a:latin typeface="ui-sans-serif"/>
            </a:endParaRPr>
          </a:p>
          <a:p>
            <a:pPr marL="798513" algn="l">
              <a:buFont typeface="Arial" panose="020B0604020202020204" pitchFamily="34" charset="0"/>
              <a:buChar char="•"/>
            </a:pPr>
            <a:r>
              <a:rPr lang="en-US" i="0" dirty="0" err="1">
                <a:solidFill>
                  <a:srgbClr val="0D0D0D"/>
                </a:solidFill>
                <a:effectLst/>
                <a:highlight>
                  <a:srgbClr val="FFFFFF"/>
                </a:highlight>
                <a:latin typeface="ui-sans-serif"/>
              </a:rPr>
              <a:t>Yêu</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cầu</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tài</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nguyên</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tính</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toán</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lớn</a:t>
            </a:r>
            <a:endParaRPr lang="en-US" i="0" dirty="0">
              <a:solidFill>
                <a:srgbClr val="0D0D0D"/>
              </a:solidFill>
              <a:effectLst/>
              <a:highlight>
                <a:srgbClr val="FFFFFF"/>
              </a:highlight>
              <a:latin typeface="ui-sans-serif"/>
            </a:endParaRPr>
          </a:p>
          <a:p>
            <a:pPr marL="798513" algn="l">
              <a:buFont typeface="Arial" panose="020B0604020202020204" pitchFamily="34" charset="0"/>
              <a:buChar char="•"/>
            </a:pPr>
            <a:r>
              <a:rPr lang="en-US" i="0" dirty="0" err="1">
                <a:solidFill>
                  <a:srgbClr val="0D0D0D"/>
                </a:solidFill>
                <a:effectLst/>
                <a:highlight>
                  <a:srgbClr val="FFFFFF"/>
                </a:highlight>
                <a:latin typeface="ui-sans-serif"/>
              </a:rPr>
              <a:t>Độ</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phức</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tạp</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cao</a:t>
            </a:r>
            <a:endParaRPr lang="en-US" i="0" dirty="0">
              <a:solidFill>
                <a:srgbClr val="0D0D0D"/>
              </a:solidFill>
              <a:effectLst/>
              <a:highlight>
                <a:srgbClr val="FFFFFF"/>
              </a:highlight>
              <a:latin typeface="ui-sans-serif"/>
            </a:endParaRPr>
          </a:p>
          <a:p>
            <a:pPr marL="798513" algn="l">
              <a:buFont typeface="Arial" panose="020B0604020202020204" pitchFamily="34" charset="0"/>
              <a:buChar char="•"/>
            </a:pPr>
            <a:r>
              <a:rPr lang="en-US" i="0" dirty="0" err="1">
                <a:solidFill>
                  <a:srgbClr val="0D0D0D"/>
                </a:solidFill>
                <a:effectLst/>
                <a:highlight>
                  <a:srgbClr val="FFFFFF"/>
                </a:highlight>
                <a:latin typeface="ui-sans-serif"/>
              </a:rPr>
              <a:t>Dễ</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bị</a:t>
            </a:r>
            <a:r>
              <a:rPr lang="en-US" i="0" dirty="0">
                <a:solidFill>
                  <a:srgbClr val="0D0D0D"/>
                </a:solidFill>
                <a:effectLst/>
                <a:highlight>
                  <a:srgbClr val="FFFFFF"/>
                </a:highlight>
                <a:latin typeface="ui-sans-serif"/>
              </a:rPr>
              <a:t> overfitting</a:t>
            </a:r>
          </a:p>
          <a:p>
            <a:pPr marL="798513" algn="l">
              <a:buFont typeface="Arial" panose="020B0604020202020204" pitchFamily="34" charset="0"/>
              <a:buChar char="•"/>
            </a:pPr>
            <a:r>
              <a:rPr lang="en-US" i="0" dirty="0" err="1">
                <a:solidFill>
                  <a:srgbClr val="0D0D0D"/>
                </a:solidFill>
                <a:effectLst/>
                <a:highlight>
                  <a:srgbClr val="FFFFFF"/>
                </a:highlight>
                <a:latin typeface="ui-sans-serif"/>
              </a:rPr>
              <a:t>Khó</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khăn</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trong</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việc</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giải</a:t>
            </a:r>
            <a:r>
              <a:rPr lang="en-US" i="0" dirty="0">
                <a:solidFill>
                  <a:srgbClr val="0D0D0D"/>
                </a:solidFill>
                <a:effectLst/>
                <a:highlight>
                  <a:srgbClr val="FFFFFF"/>
                </a:highlight>
                <a:latin typeface="ui-sans-serif"/>
              </a:rPr>
              <a:t> </a:t>
            </a:r>
            <a:r>
              <a:rPr lang="en-US" i="0" dirty="0" err="1">
                <a:solidFill>
                  <a:srgbClr val="0D0D0D"/>
                </a:solidFill>
                <a:effectLst/>
                <a:highlight>
                  <a:srgbClr val="FFFFFF"/>
                </a:highlight>
                <a:latin typeface="ui-sans-serif"/>
              </a:rPr>
              <a:t>thích</a:t>
            </a:r>
            <a:endParaRPr lang="en-US" i="0" dirty="0">
              <a:solidFill>
                <a:srgbClr val="0D0D0D"/>
              </a:solidFill>
              <a:effectLst/>
              <a:highlight>
                <a:srgbClr val="FFFFFF"/>
              </a:highlight>
              <a:latin typeface="ui-sans-serif"/>
            </a:endParaRPr>
          </a:p>
          <a:p>
            <a:endParaRPr lang="en-US" dirty="0"/>
          </a:p>
        </p:txBody>
      </p:sp>
    </p:spTree>
    <p:extLst>
      <p:ext uri="{BB962C8B-B14F-4D97-AF65-F5344CB8AC3E}">
        <p14:creationId xmlns:p14="http://schemas.microsoft.com/office/powerpoint/2010/main" val="207209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842F7-3AE8-3F9E-2C62-9EF3860C1E38}"/>
              </a:ext>
            </a:extLst>
          </p:cNvPr>
          <p:cNvSpPr>
            <a:spLocks noGrp="1"/>
          </p:cNvSpPr>
          <p:nvPr>
            <p:ph type="title"/>
          </p:nvPr>
        </p:nvSpPr>
        <p:spPr/>
        <p:txBody>
          <a:bodyPr/>
          <a:lstStyle/>
          <a:p>
            <a:r>
              <a:rPr lang="en-US" dirty="0" err="1"/>
              <a:t>Kết</a:t>
            </a:r>
            <a:r>
              <a:rPr lang="en-US" dirty="0"/>
              <a:t> </a:t>
            </a:r>
            <a:r>
              <a:rPr lang="en-US" dirty="0" err="1"/>
              <a:t>luận</a:t>
            </a:r>
            <a:r>
              <a:rPr lang="en-US" dirty="0"/>
              <a:t> </a:t>
            </a:r>
            <a:r>
              <a:rPr lang="en-US" dirty="0" err="1"/>
              <a:t>và</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3" name="Content Placeholder 2">
            <a:extLst>
              <a:ext uri="{FF2B5EF4-FFF2-40B4-BE49-F238E27FC236}">
                <a16:creationId xmlns:a16="http://schemas.microsoft.com/office/drawing/2014/main" id="{4260EE5C-31BA-4E37-30AC-E98DB3C1614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0704425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1325</Words>
  <Application>Microsoft Office PowerPoint</Application>
  <PresentationFormat>Widescreen</PresentationFormat>
  <Paragraphs>112</Paragraphs>
  <Slides>10</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Aptos</vt:lpstr>
      <vt:lpstr>Aptos Display</vt:lpstr>
      <vt:lpstr>Arial</vt:lpstr>
      <vt:lpstr>Times New Roman</vt:lpstr>
      <vt:lpstr>ui-sans-serif</vt:lpstr>
      <vt:lpstr>Wingdings</vt:lpstr>
      <vt:lpstr>Office Theme</vt:lpstr>
      <vt:lpstr>Attention Is All You Need</vt:lpstr>
      <vt:lpstr>Tóm tắt nội dung bài báo "Attention Is All You Need"</vt:lpstr>
      <vt:lpstr>Tổng quan</vt:lpstr>
      <vt:lpstr>Kiến trúc mô hình</vt:lpstr>
      <vt:lpstr>Phương pháp thử nghiệm</vt:lpstr>
      <vt:lpstr>Kết quả</vt:lpstr>
      <vt:lpstr>Phân tích</vt:lpstr>
      <vt:lpstr>Lợi ích và hạn chế của mô hình Transformer</vt:lpstr>
      <vt:lpstr>Kết luận và hướng phát triển</vt:lpstr>
      <vt:lpstr>Tài liệu tham khảo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Attention Is All You Need</dc:title>
  <dc:creator>Nguyễn Xuân Trường</dc:creator>
  <cp:lastModifiedBy>Nguyễn Xuân Trường</cp:lastModifiedBy>
  <cp:revision>3</cp:revision>
  <dcterms:created xsi:type="dcterms:W3CDTF">2024-05-25T05:33:49Z</dcterms:created>
  <dcterms:modified xsi:type="dcterms:W3CDTF">2024-05-25T05:51:12Z</dcterms:modified>
</cp:coreProperties>
</file>