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61" r:id="rId3"/>
    <p:sldId id="262" r:id="rId4"/>
    <p:sldId id="263" r:id="rId5"/>
    <p:sldId id="264" r:id="rId6"/>
    <p:sldId id="268" r:id="rId7"/>
    <p:sldId id="267"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0"/>
    <p:restoredTop sz="94703"/>
  </p:normalViewPr>
  <p:slideViewPr>
    <p:cSldViewPr snapToGrid="0">
      <p:cViewPr varScale="1">
        <p:scale>
          <a:sx n="106" d="100"/>
          <a:sy n="106" d="100"/>
        </p:scale>
        <p:origin x="21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B5BD7-99BA-4EB4-99EA-582FD923E6A9}" type="doc">
      <dgm:prSet loTypeId="urn:microsoft.com/office/officeart/2005/8/layout/chevron2" loCatId="process" qsTypeId="urn:microsoft.com/office/officeart/2005/8/quickstyle/simple4" qsCatId="simple" csTypeId="urn:microsoft.com/office/officeart/2005/8/colors/colorful5" csCatId="colorful"/>
      <dgm:spPr/>
      <dgm:t>
        <a:bodyPr/>
        <a:lstStyle/>
        <a:p>
          <a:endParaRPr lang="en-US"/>
        </a:p>
      </dgm:t>
    </dgm:pt>
    <dgm:pt modelId="{4F430426-3DC6-46CA-907E-89EBA6353C22}">
      <dgm:prSet/>
      <dgm:spPr/>
      <dgm:t>
        <a:bodyPr/>
        <a:lstStyle/>
        <a:p>
          <a:r>
            <a:rPr lang="vi-VN" b="1"/>
            <a:t>Vấn đề</a:t>
          </a:r>
          <a:endParaRPr lang="en-US"/>
        </a:p>
      </dgm:t>
    </dgm:pt>
    <dgm:pt modelId="{091A6692-3C01-4F26-900D-2D21122ED034}" type="parTrans" cxnId="{492E2019-5DE6-40FD-B1C4-D8FCBE02380F}">
      <dgm:prSet/>
      <dgm:spPr/>
      <dgm:t>
        <a:bodyPr/>
        <a:lstStyle/>
        <a:p>
          <a:endParaRPr lang="en-US"/>
        </a:p>
      </dgm:t>
    </dgm:pt>
    <dgm:pt modelId="{4F97C451-2AE3-42BA-BDE6-4A48B2DB3D6C}" type="sibTrans" cxnId="{492E2019-5DE6-40FD-B1C4-D8FCBE02380F}">
      <dgm:prSet/>
      <dgm:spPr/>
      <dgm:t>
        <a:bodyPr/>
        <a:lstStyle/>
        <a:p>
          <a:endParaRPr lang="en-US"/>
        </a:p>
      </dgm:t>
    </dgm:pt>
    <dgm:pt modelId="{4A1CE5D1-F82C-4A53-A80B-3BA934EEB86C}">
      <dgm:prSet/>
      <dgm:spPr/>
      <dgm:t>
        <a:bodyPr/>
        <a:lstStyle/>
        <a:p>
          <a:r>
            <a:rPr lang="vi-VN"/>
            <a:t>Ước tính tư thế 3D từ một hình ảnh duy nhất là một bài toán đầy thách thức do những lý do sau:</a:t>
          </a:r>
          <a:endParaRPr lang="en-US"/>
        </a:p>
      </dgm:t>
    </dgm:pt>
    <dgm:pt modelId="{2ED2BF83-D129-495E-8D83-C5DDC59535AC}" type="parTrans" cxnId="{CFBEF06D-BCD2-4097-8091-6D2B3741A732}">
      <dgm:prSet/>
      <dgm:spPr/>
      <dgm:t>
        <a:bodyPr/>
        <a:lstStyle/>
        <a:p>
          <a:endParaRPr lang="en-US"/>
        </a:p>
      </dgm:t>
    </dgm:pt>
    <dgm:pt modelId="{8DDB7A20-DC79-4E83-8311-A3F14A1CE399}" type="sibTrans" cxnId="{CFBEF06D-BCD2-4097-8091-6D2B3741A732}">
      <dgm:prSet/>
      <dgm:spPr/>
      <dgm:t>
        <a:bodyPr/>
        <a:lstStyle/>
        <a:p>
          <a:endParaRPr lang="en-US"/>
        </a:p>
      </dgm:t>
    </dgm:pt>
    <dgm:pt modelId="{0B8B4B35-DE85-42A3-98B3-BB3546FFC973}">
      <dgm:prSet/>
      <dgm:spPr/>
      <dgm:t>
        <a:bodyPr/>
        <a:lstStyle/>
        <a:p>
          <a:r>
            <a:rPr lang="vi-VN" b="1" dirty="0"/>
            <a:t>Tính mơ hồ:</a:t>
          </a:r>
          <a:r>
            <a:rPr lang="vi-VN" dirty="0"/>
            <a:t> Một hình ảnh 2D có thể tương ứng với nhiều tư thế 3D khác nhau, dẫn đến sự không rõ ràng trong việc xác định tư thế chính xác.</a:t>
          </a:r>
          <a:endParaRPr lang="en-US" dirty="0"/>
        </a:p>
      </dgm:t>
    </dgm:pt>
    <dgm:pt modelId="{331AAC80-839C-4997-BC60-AB9BB652155E}" type="parTrans" cxnId="{C0FBB12F-05BE-4E7C-8E73-41134625A16B}">
      <dgm:prSet/>
      <dgm:spPr/>
      <dgm:t>
        <a:bodyPr/>
        <a:lstStyle/>
        <a:p>
          <a:endParaRPr lang="en-US"/>
        </a:p>
      </dgm:t>
    </dgm:pt>
    <dgm:pt modelId="{12596C90-79A8-45E5-AED9-AEEBD7C4C84D}" type="sibTrans" cxnId="{C0FBB12F-05BE-4E7C-8E73-41134625A16B}">
      <dgm:prSet/>
      <dgm:spPr/>
      <dgm:t>
        <a:bodyPr/>
        <a:lstStyle/>
        <a:p>
          <a:endParaRPr lang="en-US"/>
        </a:p>
      </dgm:t>
    </dgm:pt>
    <dgm:pt modelId="{FD7552AD-2152-490B-AF7E-BD7A675749B7}">
      <dgm:prSet/>
      <dgm:spPr/>
      <dgm:t>
        <a:bodyPr/>
        <a:lstStyle/>
        <a:p>
          <a:r>
            <a:rPr lang="vi-VN" b="1"/>
            <a:t>Che khuất:</a:t>
          </a:r>
          <a:r>
            <a:rPr lang="vi-VN"/>
            <a:t> Một số bộ phận cơ thể có thể bị che khuất trong hình ảnh, khiến việc xác định vị trí khớp trở nên khó khăn do thiếu thông tin.</a:t>
          </a:r>
          <a:endParaRPr lang="en-US"/>
        </a:p>
      </dgm:t>
    </dgm:pt>
    <dgm:pt modelId="{E225D3E0-CE14-4E6C-AE4B-E39D2BEB470C}" type="parTrans" cxnId="{F675F12D-6EBE-4B01-BF40-8B52E9F36670}">
      <dgm:prSet/>
      <dgm:spPr/>
      <dgm:t>
        <a:bodyPr/>
        <a:lstStyle/>
        <a:p>
          <a:endParaRPr lang="en-US"/>
        </a:p>
      </dgm:t>
    </dgm:pt>
    <dgm:pt modelId="{DD8839C1-97B0-41C1-9B42-548054D8036B}" type="sibTrans" cxnId="{F675F12D-6EBE-4B01-BF40-8B52E9F36670}">
      <dgm:prSet/>
      <dgm:spPr/>
      <dgm:t>
        <a:bodyPr/>
        <a:lstStyle/>
        <a:p>
          <a:endParaRPr lang="en-US"/>
        </a:p>
      </dgm:t>
    </dgm:pt>
    <dgm:pt modelId="{CA15E154-4526-4D3D-864A-C4AA721231E4}">
      <dgm:prSet/>
      <dgm:spPr/>
      <dgm:t>
        <a:bodyPr/>
        <a:lstStyle/>
        <a:p>
          <a:r>
            <a:rPr lang="vi-VN" b="1"/>
            <a:t>Hậu quả</a:t>
          </a:r>
          <a:endParaRPr lang="en-US"/>
        </a:p>
      </dgm:t>
    </dgm:pt>
    <dgm:pt modelId="{2C5EAB5D-D649-4A52-ACEF-77AB28398F3D}" type="parTrans" cxnId="{6BF3AE89-7A61-41A0-81C0-00FA1021B289}">
      <dgm:prSet/>
      <dgm:spPr/>
      <dgm:t>
        <a:bodyPr/>
        <a:lstStyle/>
        <a:p>
          <a:endParaRPr lang="en-US"/>
        </a:p>
      </dgm:t>
    </dgm:pt>
    <dgm:pt modelId="{3B8BD0B7-B6D7-4279-BBE6-38F9ADAD4F19}" type="sibTrans" cxnId="{6BF3AE89-7A61-41A0-81C0-00FA1021B289}">
      <dgm:prSet/>
      <dgm:spPr/>
      <dgm:t>
        <a:bodyPr/>
        <a:lstStyle/>
        <a:p>
          <a:endParaRPr lang="en-US"/>
        </a:p>
      </dgm:t>
    </dgm:pt>
    <dgm:pt modelId="{E782786C-F13F-45D4-9DD4-BE042FFC49D5}">
      <dgm:prSet/>
      <dgm:spPr/>
      <dgm:t>
        <a:bodyPr/>
        <a:lstStyle/>
        <a:p>
          <a:r>
            <a:rPr lang="vi-VN"/>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a:p>
      </dgm:t>
    </dgm:pt>
    <dgm:pt modelId="{B33C0B55-05E5-4D20-A186-97C286E24DFA}" type="parTrans" cxnId="{47549D44-5BF4-4913-B6ED-4C05C3D00EFB}">
      <dgm:prSet/>
      <dgm:spPr/>
      <dgm:t>
        <a:bodyPr/>
        <a:lstStyle/>
        <a:p>
          <a:endParaRPr lang="en-US"/>
        </a:p>
      </dgm:t>
    </dgm:pt>
    <dgm:pt modelId="{887C4067-355C-4020-BB64-5FCEB9A30B7C}" type="sibTrans" cxnId="{47549D44-5BF4-4913-B6ED-4C05C3D00EFB}">
      <dgm:prSet/>
      <dgm:spPr/>
      <dgm:t>
        <a:bodyPr/>
        <a:lstStyle/>
        <a:p>
          <a:endParaRPr lang="en-US"/>
        </a:p>
      </dgm:t>
    </dgm:pt>
    <dgm:pt modelId="{F618E5C7-589C-3744-A113-A2CB156EF40A}" type="pres">
      <dgm:prSet presAssocID="{CDFB5BD7-99BA-4EB4-99EA-582FD923E6A9}" presName="linearFlow" presStyleCnt="0">
        <dgm:presLayoutVars>
          <dgm:dir/>
          <dgm:animLvl val="lvl"/>
          <dgm:resizeHandles val="exact"/>
        </dgm:presLayoutVars>
      </dgm:prSet>
      <dgm:spPr/>
    </dgm:pt>
    <dgm:pt modelId="{15B0B8D4-3DA3-864D-9C52-D0BD39F9ED7B}" type="pres">
      <dgm:prSet presAssocID="{4F430426-3DC6-46CA-907E-89EBA6353C22}" presName="composite" presStyleCnt="0"/>
      <dgm:spPr/>
    </dgm:pt>
    <dgm:pt modelId="{1F9B842F-6344-D840-89D2-8C4362C741DA}" type="pres">
      <dgm:prSet presAssocID="{4F430426-3DC6-46CA-907E-89EBA6353C22}" presName="parentText" presStyleLbl="alignNode1" presStyleIdx="0" presStyleCnt="2">
        <dgm:presLayoutVars>
          <dgm:chMax val="1"/>
          <dgm:bulletEnabled val="1"/>
        </dgm:presLayoutVars>
      </dgm:prSet>
      <dgm:spPr/>
    </dgm:pt>
    <dgm:pt modelId="{F834AC38-EB68-F749-8E8F-B4ECB0540C6F}" type="pres">
      <dgm:prSet presAssocID="{4F430426-3DC6-46CA-907E-89EBA6353C22}" presName="descendantText" presStyleLbl="alignAcc1" presStyleIdx="0" presStyleCnt="2">
        <dgm:presLayoutVars>
          <dgm:bulletEnabled val="1"/>
        </dgm:presLayoutVars>
      </dgm:prSet>
      <dgm:spPr/>
    </dgm:pt>
    <dgm:pt modelId="{3C27D2B5-EB28-A94D-A73F-588FA8755E0A}" type="pres">
      <dgm:prSet presAssocID="{4F97C451-2AE3-42BA-BDE6-4A48B2DB3D6C}" presName="sp" presStyleCnt="0"/>
      <dgm:spPr/>
    </dgm:pt>
    <dgm:pt modelId="{1659D1DC-0D56-BE45-817D-7AD3E8B9AA36}" type="pres">
      <dgm:prSet presAssocID="{CA15E154-4526-4D3D-864A-C4AA721231E4}" presName="composite" presStyleCnt="0"/>
      <dgm:spPr/>
    </dgm:pt>
    <dgm:pt modelId="{E66FAAD2-FB77-AC48-A2E4-699341160C03}" type="pres">
      <dgm:prSet presAssocID="{CA15E154-4526-4D3D-864A-C4AA721231E4}" presName="parentText" presStyleLbl="alignNode1" presStyleIdx="1" presStyleCnt="2">
        <dgm:presLayoutVars>
          <dgm:chMax val="1"/>
          <dgm:bulletEnabled val="1"/>
        </dgm:presLayoutVars>
      </dgm:prSet>
      <dgm:spPr/>
    </dgm:pt>
    <dgm:pt modelId="{C2E31E29-459E-D44F-8989-C34263D5D524}" type="pres">
      <dgm:prSet presAssocID="{CA15E154-4526-4D3D-864A-C4AA721231E4}" presName="descendantText" presStyleLbl="alignAcc1" presStyleIdx="1" presStyleCnt="2">
        <dgm:presLayoutVars>
          <dgm:bulletEnabled val="1"/>
        </dgm:presLayoutVars>
      </dgm:prSet>
      <dgm:spPr/>
    </dgm:pt>
  </dgm:ptLst>
  <dgm:cxnLst>
    <dgm:cxn modelId="{680DF104-D628-4943-B9D9-6D3093495B08}" type="presOf" srcId="{0B8B4B35-DE85-42A3-98B3-BB3546FFC973}" destId="{F834AC38-EB68-F749-8E8F-B4ECB0540C6F}" srcOrd="0" destOrd="1" presId="urn:microsoft.com/office/officeart/2005/8/layout/chevron2"/>
    <dgm:cxn modelId="{D32D420B-035D-4048-B0F0-4B3595AB0A53}" type="presOf" srcId="{4F430426-3DC6-46CA-907E-89EBA6353C22}" destId="{1F9B842F-6344-D840-89D2-8C4362C741DA}" srcOrd="0" destOrd="0" presId="urn:microsoft.com/office/officeart/2005/8/layout/chevron2"/>
    <dgm:cxn modelId="{492E2019-5DE6-40FD-B1C4-D8FCBE02380F}" srcId="{CDFB5BD7-99BA-4EB4-99EA-582FD923E6A9}" destId="{4F430426-3DC6-46CA-907E-89EBA6353C22}" srcOrd="0" destOrd="0" parTransId="{091A6692-3C01-4F26-900D-2D21122ED034}" sibTransId="{4F97C451-2AE3-42BA-BDE6-4A48B2DB3D6C}"/>
    <dgm:cxn modelId="{F675F12D-6EBE-4B01-BF40-8B52E9F36670}" srcId="{4A1CE5D1-F82C-4A53-A80B-3BA934EEB86C}" destId="{FD7552AD-2152-490B-AF7E-BD7A675749B7}" srcOrd="1" destOrd="0" parTransId="{E225D3E0-CE14-4E6C-AE4B-E39D2BEB470C}" sibTransId="{DD8839C1-97B0-41C1-9B42-548054D8036B}"/>
    <dgm:cxn modelId="{C0FBB12F-05BE-4E7C-8E73-41134625A16B}" srcId="{4A1CE5D1-F82C-4A53-A80B-3BA934EEB86C}" destId="{0B8B4B35-DE85-42A3-98B3-BB3546FFC973}" srcOrd="0" destOrd="0" parTransId="{331AAC80-839C-4997-BC60-AB9BB652155E}" sibTransId="{12596C90-79A8-45E5-AED9-AEEBD7C4C84D}"/>
    <dgm:cxn modelId="{47549D44-5BF4-4913-B6ED-4C05C3D00EFB}" srcId="{CA15E154-4526-4D3D-864A-C4AA721231E4}" destId="{E782786C-F13F-45D4-9DD4-BE042FFC49D5}" srcOrd="0" destOrd="0" parTransId="{B33C0B55-05E5-4D20-A186-97C286E24DFA}" sibTransId="{887C4067-355C-4020-BB64-5FCEB9A30B7C}"/>
    <dgm:cxn modelId="{CFBEF06D-BCD2-4097-8091-6D2B3741A732}" srcId="{4F430426-3DC6-46CA-907E-89EBA6353C22}" destId="{4A1CE5D1-F82C-4A53-A80B-3BA934EEB86C}" srcOrd="0" destOrd="0" parTransId="{2ED2BF83-D129-495E-8D83-C5DDC59535AC}" sibTransId="{8DDB7A20-DC79-4E83-8311-A3F14A1CE399}"/>
    <dgm:cxn modelId="{6BF3AE89-7A61-41A0-81C0-00FA1021B289}" srcId="{CDFB5BD7-99BA-4EB4-99EA-582FD923E6A9}" destId="{CA15E154-4526-4D3D-864A-C4AA721231E4}" srcOrd="1" destOrd="0" parTransId="{2C5EAB5D-D649-4A52-ACEF-77AB28398F3D}" sibTransId="{3B8BD0B7-B6D7-4279-BBE6-38F9ADAD4F19}"/>
    <dgm:cxn modelId="{E0F60E8D-C196-5A4E-8449-E115BB12627F}" type="presOf" srcId="{FD7552AD-2152-490B-AF7E-BD7A675749B7}" destId="{F834AC38-EB68-F749-8E8F-B4ECB0540C6F}" srcOrd="0" destOrd="2" presId="urn:microsoft.com/office/officeart/2005/8/layout/chevron2"/>
    <dgm:cxn modelId="{2EB21BB2-1374-5F45-A65A-29A619C2AC13}" type="presOf" srcId="{CA15E154-4526-4D3D-864A-C4AA721231E4}" destId="{E66FAAD2-FB77-AC48-A2E4-699341160C03}" srcOrd="0" destOrd="0" presId="urn:microsoft.com/office/officeart/2005/8/layout/chevron2"/>
    <dgm:cxn modelId="{7D1469B4-A36F-D749-A2FF-D3F6A1945EC9}" type="presOf" srcId="{E782786C-F13F-45D4-9DD4-BE042FFC49D5}" destId="{C2E31E29-459E-D44F-8989-C34263D5D524}" srcOrd="0" destOrd="0" presId="urn:microsoft.com/office/officeart/2005/8/layout/chevron2"/>
    <dgm:cxn modelId="{35BB2FE8-A3FF-7746-8699-724278578B15}" type="presOf" srcId="{CDFB5BD7-99BA-4EB4-99EA-582FD923E6A9}" destId="{F618E5C7-589C-3744-A113-A2CB156EF40A}" srcOrd="0" destOrd="0" presId="urn:microsoft.com/office/officeart/2005/8/layout/chevron2"/>
    <dgm:cxn modelId="{AB4F46F7-7292-AC4A-ABDE-DE16F8A30C5A}" type="presOf" srcId="{4A1CE5D1-F82C-4A53-A80B-3BA934EEB86C}" destId="{F834AC38-EB68-F749-8E8F-B4ECB0540C6F}" srcOrd="0" destOrd="0" presId="urn:microsoft.com/office/officeart/2005/8/layout/chevron2"/>
    <dgm:cxn modelId="{D31561E1-3110-9D48-A6F5-094C42836F21}" type="presParOf" srcId="{F618E5C7-589C-3744-A113-A2CB156EF40A}" destId="{15B0B8D4-3DA3-864D-9C52-D0BD39F9ED7B}" srcOrd="0" destOrd="0" presId="urn:microsoft.com/office/officeart/2005/8/layout/chevron2"/>
    <dgm:cxn modelId="{BCC8ED56-6B1F-8B43-B767-A955C81FA169}" type="presParOf" srcId="{15B0B8D4-3DA3-864D-9C52-D0BD39F9ED7B}" destId="{1F9B842F-6344-D840-89D2-8C4362C741DA}" srcOrd="0" destOrd="0" presId="urn:microsoft.com/office/officeart/2005/8/layout/chevron2"/>
    <dgm:cxn modelId="{284DD921-DB9E-0749-B4E8-707B4C966DB4}" type="presParOf" srcId="{15B0B8D4-3DA3-864D-9C52-D0BD39F9ED7B}" destId="{F834AC38-EB68-F749-8E8F-B4ECB0540C6F}" srcOrd="1" destOrd="0" presId="urn:microsoft.com/office/officeart/2005/8/layout/chevron2"/>
    <dgm:cxn modelId="{AA69DF85-91A8-A64F-9D66-53E80E1D9C46}" type="presParOf" srcId="{F618E5C7-589C-3744-A113-A2CB156EF40A}" destId="{3C27D2B5-EB28-A94D-A73F-588FA8755E0A}" srcOrd="1" destOrd="0" presId="urn:microsoft.com/office/officeart/2005/8/layout/chevron2"/>
    <dgm:cxn modelId="{296709A0-1D9F-964A-A0C3-72415BCA8751}" type="presParOf" srcId="{F618E5C7-589C-3744-A113-A2CB156EF40A}" destId="{1659D1DC-0D56-BE45-817D-7AD3E8B9AA36}" srcOrd="2" destOrd="0" presId="urn:microsoft.com/office/officeart/2005/8/layout/chevron2"/>
    <dgm:cxn modelId="{74CAF914-6C34-CA47-90C9-51C975A74503}" type="presParOf" srcId="{1659D1DC-0D56-BE45-817D-7AD3E8B9AA36}" destId="{E66FAAD2-FB77-AC48-A2E4-699341160C03}" srcOrd="0" destOrd="0" presId="urn:microsoft.com/office/officeart/2005/8/layout/chevron2"/>
    <dgm:cxn modelId="{64FBB4CF-0C8D-FF42-9CC1-0D4CDCA179F9}" type="presParOf" srcId="{1659D1DC-0D56-BE45-817D-7AD3E8B9AA36}" destId="{C2E31E29-459E-D44F-8989-C34263D5D52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88C9E-655D-42B0-852E-F67E569604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AB11B7A-BB22-44E6-B6C6-561ED89F73CB}">
      <dgm:prSet/>
      <dgm:spPr/>
      <dgm:t>
        <a:bodyPr/>
        <a:lstStyle/>
        <a:p>
          <a:r>
            <a:rPr lang="vi-VN" b="1"/>
            <a:t>Phương pháp truyền thống</a:t>
          </a:r>
          <a:endParaRPr lang="en-US"/>
        </a:p>
      </dgm:t>
    </dgm:pt>
    <dgm:pt modelId="{EFA6D2E7-2AFA-4459-AA24-D79A8068B0A8}" type="parTrans" cxnId="{96EEE7B7-4741-4213-B0E7-8397BA6C4F6B}">
      <dgm:prSet/>
      <dgm:spPr/>
      <dgm:t>
        <a:bodyPr/>
        <a:lstStyle/>
        <a:p>
          <a:endParaRPr lang="en-US"/>
        </a:p>
      </dgm:t>
    </dgm:pt>
    <dgm:pt modelId="{A82B545C-3644-4520-9F59-82EDA7E3B93C}" type="sibTrans" cxnId="{96EEE7B7-4741-4213-B0E7-8397BA6C4F6B}">
      <dgm:prSet/>
      <dgm:spPr/>
      <dgm:t>
        <a:bodyPr/>
        <a:lstStyle/>
        <a:p>
          <a:endParaRPr lang="en-US"/>
        </a:p>
      </dgm:t>
    </dgm:pt>
    <dgm:pt modelId="{4BF0C309-2FAB-4FF9-B31E-A8CB78438148}">
      <dgm:prSet/>
      <dgm:spPr/>
      <dgm:t>
        <a:bodyPr/>
        <a:lstStyle/>
        <a:p>
          <a:r>
            <a:rPr lang="vi-VN"/>
            <a:t>Các phương pháp ước tính tư thế 3D hiện tại thường dựa trên các kỹ thuật học máy tiên tiến như:</a:t>
          </a:r>
          <a:endParaRPr lang="en-US"/>
        </a:p>
      </dgm:t>
    </dgm:pt>
    <dgm:pt modelId="{3689E726-8199-433C-AB8C-9785D9B4E983}" type="parTrans" cxnId="{B0E05263-D7B3-415F-8C9F-654063636D21}">
      <dgm:prSet/>
      <dgm:spPr/>
      <dgm:t>
        <a:bodyPr/>
        <a:lstStyle/>
        <a:p>
          <a:endParaRPr lang="en-US"/>
        </a:p>
      </dgm:t>
    </dgm:pt>
    <dgm:pt modelId="{FE1F6BB1-9938-4B2F-BB06-E6BA64580218}" type="sibTrans" cxnId="{B0E05263-D7B3-415F-8C9F-654063636D21}">
      <dgm:prSet/>
      <dgm:spPr/>
      <dgm:t>
        <a:bodyPr/>
        <a:lstStyle/>
        <a:p>
          <a:endParaRPr lang="en-US"/>
        </a:p>
      </dgm:t>
    </dgm:pt>
    <dgm:pt modelId="{C83BB58A-4930-460A-BA8E-FBABD7914DE2}">
      <dgm:prSet/>
      <dgm:spPr/>
      <dgm:t>
        <a:bodyPr/>
        <a:lstStyle/>
        <a:p>
          <a:r>
            <a:rPr lang="vi-VN" b="1"/>
            <a:t>Học sâu:</a:t>
          </a:r>
          <a:r>
            <a:rPr lang="vi-VN"/>
            <a:t> Các mạng nơ-ron được đào tạo để trực tiếp ánh xạ hình ảnh 2D thành tư thế 3D, tận dụng khả năng học tập phức tạp của mạng nơ-ron để xử lý dữ liệu hình ảnh.</a:t>
          </a:r>
          <a:endParaRPr lang="en-US"/>
        </a:p>
      </dgm:t>
    </dgm:pt>
    <dgm:pt modelId="{2B1CA1F2-6345-4263-B785-496ECB18977D}" type="parTrans" cxnId="{3629C9DC-A6C4-44CE-8C2A-A18942E8A9C3}">
      <dgm:prSet/>
      <dgm:spPr/>
      <dgm:t>
        <a:bodyPr/>
        <a:lstStyle/>
        <a:p>
          <a:endParaRPr lang="en-US"/>
        </a:p>
      </dgm:t>
    </dgm:pt>
    <dgm:pt modelId="{9FDB18CA-CA2F-459A-9969-D01602808E2A}" type="sibTrans" cxnId="{3629C9DC-A6C4-44CE-8C2A-A18942E8A9C3}">
      <dgm:prSet/>
      <dgm:spPr/>
      <dgm:t>
        <a:bodyPr/>
        <a:lstStyle/>
        <a:p>
          <a:endParaRPr lang="en-US"/>
        </a:p>
      </dgm:t>
    </dgm:pt>
    <dgm:pt modelId="{86F6E902-5596-449B-B6DE-C87A60A09D4E}">
      <dgm:prSet/>
      <dgm:spPr/>
      <dgm:t>
        <a:bodyPr/>
        <a:lstStyle/>
        <a:p>
          <a:r>
            <a:rPr lang="vi-VN" b="1"/>
            <a:t>Mô hình đồ thị:</a:t>
          </a:r>
          <a:r>
            <a:rPr lang="vi-VN"/>
            <a:t> Các mô hình đồ thị được sử dụng để mô phỏng cấu trúc cơ thể người, mô tả mối quan hệ giữa các khớp và ước tính vị trí của chúng dựa trên thông tin hình ảnh.</a:t>
          </a:r>
          <a:endParaRPr lang="en-US"/>
        </a:p>
      </dgm:t>
    </dgm:pt>
    <dgm:pt modelId="{FB9271B3-1516-44AA-9AA0-AC18D759D388}" type="parTrans" cxnId="{DB2BFA1C-B7E9-46D0-BAEF-C3D061186F21}">
      <dgm:prSet/>
      <dgm:spPr/>
      <dgm:t>
        <a:bodyPr/>
        <a:lstStyle/>
        <a:p>
          <a:endParaRPr lang="en-US"/>
        </a:p>
      </dgm:t>
    </dgm:pt>
    <dgm:pt modelId="{EDBABC2B-6DB1-42E7-993D-AD253771C111}" type="sibTrans" cxnId="{DB2BFA1C-B7E9-46D0-BAEF-C3D061186F21}">
      <dgm:prSet/>
      <dgm:spPr/>
      <dgm:t>
        <a:bodyPr/>
        <a:lstStyle/>
        <a:p>
          <a:endParaRPr lang="en-US"/>
        </a:p>
      </dgm:t>
    </dgm:pt>
    <dgm:pt modelId="{B0A45CC8-352B-4E48-B92A-3A1A9001D812}">
      <dgm:prSet/>
      <dgm:spPr/>
      <dgm:t>
        <a:bodyPr/>
        <a:lstStyle/>
        <a:p>
          <a:r>
            <a:rPr lang="vi-VN" b="1"/>
            <a:t>Hạn chế</a:t>
          </a:r>
          <a:endParaRPr lang="en-US"/>
        </a:p>
      </dgm:t>
    </dgm:pt>
    <dgm:pt modelId="{C36A101A-69A7-406B-9825-C3EF8C56D57C}" type="parTrans" cxnId="{93D94FE7-1722-4877-885F-D473698D3A93}">
      <dgm:prSet/>
      <dgm:spPr/>
      <dgm:t>
        <a:bodyPr/>
        <a:lstStyle/>
        <a:p>
          <a:endParaRPr lang="en-US"/>
        </a:p>
      </dgm:t>
    </dgm:pt>
    <dgm:pt modelId="{3DEEFAD1-EB8F-4B9E-A4E9-D8668497199A}" type="sibTrans" cxnId="{93D94FE7-1722-4877-885F-D473698D3A93}">
      <dgm:prSet/>
      <dgm:spPr/>
      <dgm:t>
        <a:bodyPr/>
        <a:lstStyle/>
        <a:p>
          <a:endParaRPr lang="en-US"/>
        </a:p>
      </dgm:t>
    </dgm:pt>
    <dgm:pt modelId="{B1975B78-0F6D-4B89-9F1D-66466F0C3AD5}">
      <dgm:prSet/>
      <dgm:spPr/>
      <dgm:t>
        <a:bodyPr/>
        <a:lstStyle/>
        <a:p>
          <a:r>
            <a:rPr lang="vi-VN"/>
            <a:t>Mặc dù những phương pháp này đã đạt được những tiến bộ đáng kể, chúng vẫn phải đối mặt với một số hạn chế:</a:t>
          </a:r>
          <a:endParaRPr lang="en-US"/>
        </a:p>
      </dgm:t>
    </dgm:pt>
    <dgm:pt modelId="{A4206AD9-3A5F-40B9-9991-DF52FF0C5AD5}" type="parTrans" cxnId="{63B562E6-D9DC-4653-96FF-7EE53C8EE405}">
      <dgm:prSet/>
      <dgm:spPr/>
      <dgm:t>
        <a:bodyPr/>
        <a:lstStyle/>
        <a:p>
          <a:endParaRPr lang="en-US"/>
        </a:p>
      </dgm:t>
    </dgm:pt>
    <dgm:pt modelId="{41A11495-387F-4CA7-A79A-85564FC24CCF}" type="sibTrans" cxnId="{63B562E6-D9DC-4653-96FF-7EE53C8EE405}">
      <dgm:prSet/>
      <dgm:spPr/>
      <dgm:t>
        <a:bodyPr/>
        <a:lstStyle/>
        <a:p>
          <a:endParaRPr lang="en-US"/>
        </a:p>
      </dgm:t>
    </dgm:pt>
    <dgm:pt modelId="{AE7CF53C-9AAB-46A3-9A6A-3770BAE2C934}">
      <dgm:prSet/>
      <dgm:spPr/>
      <dgm:t>
        <a:bodyPr/>
        <a:lstStyle/>
        <a:p>
          <a:r>
            <a:rPr lang="vi-VN" b="1"/>
            <a:t>Độ chính xác:</a:t>
          </a:r>
          <a:r>
            <a:rPr lang="vi-VN"/>
            <a:t> Độ chính xác của các phương pháp này có thể giảm sút trong các trường hợp hình ảnh mơ hồ hoặc che khuất do tính mơ hồ vốn có của bài toán.</a:t>
          </a:r>
          <a:endParaRPr lang="en-US"/>
        </a:p>
      </dgm:t>
    </dgm:pt>
    <dgm:pt modelId="{233B047F-3CAA-46EA-A62E-6E3CC79AB90F}" type="parTrans" cxnId="{E782D3DA-FFA0-4C2A-B145-4249D16D1B38}">
      <dgm:prSet/>
      <dgm:spPr/>
      <dgm:t>
        <a:bodyPr/>
        <a:lstStyle/>
        <a:p>
          <a:endParaRPr lang="en-US"/>
        </a:p>
      </dgm:t>
    </dgm:pt>
    <dgm:pt modelId="{09B921F1-D191-41C9-A783-F11E9F406C0A}" type="sibTrans" cxnId="{E782D3DA-FFA0-4C2A-B145-4249D16D1B38}">
      <dgm:prSet/>
      <dgm:spPr/>
      <dgm:t>
        <a:bodyPr/>
        <a:lstStyle/>
        <a:p>
          <a:endParaRPr lang="en-US"/>
        </a:p>
      </dgm:t>
    </dgm:pt>
    <dgm:pt modelId="{16C7770E-0B10-4F16-B4E1-5DD153B239FC}">
      <dgm:prSet/>
      <dgm:spPr/>
      <dgm:t>
        <a:bodyPr/>
        <a:lstStyle/>
        <a:p>
          <a:r>
            <a:rPr lang="vi-VN" b="1"/>
            <a:t>Khả năng xử lý tư thế phức tạp:</a:t>
          </a:r>
          <a:r>
            <a:rPr lang="vi-VN"/>
            <a:t> Một số phương pháp có thể gặp khó khăn trong việc xử lý các tư thế phức tạp, dẫn đến kết quả ước tính không chính xác.</a:t>
          </a:r>
          <a:endParaRPr lang="en-US"/>
        </a:p>
      </dgm:t>
    </dgm:pt>
    <dgm:pt modelId="{96F428A9-1AC9-4FDC-966A-28110E04FF4B}" type="parTrans" cxnId="{AB48B1A2-713D-4A3F-85C1-D9B96939AB1C}">
      <dgm:prSet/>
      <dgm:spPr/>
      <dgm:t>
        <a:bodyPr/>
        <a:lstStyle/>
        <a:p>
          <a:endParaRPr lang="en-US"/>
        </a:p>
      </dgm:t>
    </dgm:pt>
    <dgm:pt modelId="{0A6AFF6D-7DFA-440D-9F1C-05CDC0DFBDEA}" type="sibTrans" cxnId="{AB48B1A2-713D-4A3F-85C1-D9B96939AB1C}">
      <dgm:prSet/>
      <dgm:spPr/>
      <dgm:t>
        <a:bodyPr/>
        <a:lstStyle/>
        <a:p>
          <a:endParaRPr lang="en-US"/>
        </a:p>
      </dgm:t>
    </dgm:pt>
    <dgm:pt modelId="{F414A5D7-3B37-094B-93D3-5C4FC8507911}" type="pres">
      <dgm:prSet presAssocID="{ED488C9E-655D-42B0-852E-F67E56960438}" presName="linear" presStyleCnt="0">
        <dgm:presLayoutVars>
          <dgm:animLvl val="lvl"/>
          <dgm:resizeHandles val="exact"/>
        </dgm:presLayoutVars>
      </dgm:prSet>
      <dgm:spPr/>
    </dgm:pt>
    <dgm:pt modelId="{813262AC-FC3F-1B4B-80A6-F36A587B9298}" type="pres">
      <dgm:prSet presAssocID="{AAB11B7A-BB22-44E6-B6C6-561ED89F73CB}" presName="parentText" presStyleLbl="node1" presStyleIdx="0" presStyleCnt="2">
        <dgm:presLayoutVars>
          <dgm:chMax val="0"/>
          <dgm:bulletEnabled val="1"/>
        </dgm:presLayoutVars>
      </dgm:prSet>
      <dgm:spPr/>
    </dgm:pt>
    <dgm:pt modelId="{71A1BD37-9F1E-374E-9524-22D050EFD3BB}" type="pres">
      <dgm:prSet presAssocID="{AAB11B7A-BB22-44E6-B6C6-561ED89F73CB}" presName="childText" presStyleLbl="revTx" presStyleIdx="0" presStyleCnt="2">
        <dgm:presLayoutVars>
          <dgm:bulletEnabled val="1"/>
        </dgm:presLayoutVars>
      </dgm:prSet>
      <dgm:spPr/>
    </dgm:pt>
    <dgm:pt modelId="{E31CB868-BBA3-A447-9D0E-7D324FA35C18}" type="pres">
      <dgm:prSet presAssocID="{B0A45CC8-352B-4E48-B92A-3A1A9001D812}" presName="parentText" presStyleLbl="node1" presStyleIdx="1" presStyleCnt="2">
        <dgm:presLayoutVars>
          <dgm:chMax val="0"/>
          <dgm:bulletEnabled val="1"/>
        </dgm:presLayoutVars>
      </dgm:prSet>
      <dgm:spPr/>
    </dgm:pt>
    <dgm:pt modelId="{4DCB9FFD-89D2-1F40-9301-DCD723BB1A53}" type="pres">
      <dgm:prSet presAssocID="{B0A45CC8-352B-4E48-B92A-3A1A9001D812}" presName="childText" presStyleLbl="revTx" presStyleIdx="1" presStyleCnt="2">
        <dgm:presLayoutVars>
          <dgm:bulletEnabled val="1"/>
        </dgm:presLayoutVars>
      </dgm:prSet>
      <dgm:spPr/>
    </dgm:pt>
  </dgm:ptLst>
  <dgm:cxnLst>
    <dgm:cxn modelId="{66E6C307-E75D-D143-A038-503273F1D01F}" type="presOf" srcId="{4BF0C309-2FAB-4FF9-B31E-A8CB78438148}" destId="{71A1BD37-9F1E-374E-9524-22D050EFD3BB}" srcOrd="0" destOrd="0" presId="urn:microsoft.com/office/officeart/2005/8/layout/vList2"/>
    <dgm:cxn modelId="{DB2BFA1C-B7E9-46D0-BAEF-C3D061186F21}" srcId="{4BF0C309-2FAB-4FF9-B31E-A8CB78438148}" destId="{86F6E902-5596-449B-B6DE-C87A60A09D4E}" srcOrd="1" destOrd="0" parTransId="{FB9271B3-1516-44AA-9AA0-AC18D759D388}" sibTransId="{EDBABC2B-6DB1-42E7-993D-AD253771C111}"/>
    <dgm:cxn modelId="{D095233A-729B-3846-9C39-60E1F3674F3E}" type="presOf" srcId="{ED488C9E-655D-42B0-852E-F67E56960438}" destId="{F414A5D7-3B37-094B-93D3-5C4FC8507911}" srcOrd="0" destOrd="0" presId="urn:microsoft.com/office/officeart/2005/8/layout/vList2"/>
    <dgm:cxn modelId="{D87CE65B-48F7-2C47-A53D-639CBA604E44}" type="presOf" srcId="{AAB11B7A-BB22-44E6-B6C6-561ED89F73CB}" destId="{813262AC-FC3F-1B4B-80A6-F36A587B9298}" srcOrd="0" destOrd="0" presId="urn:microsoft.com/office/officeart/2005/8/layout/vList2"/>
    <dgm:cxn modelId="{B0E05263-D7B3-415F-8C9F-654063636D21}" srcId="{AAB11B7A-BB22-44E6-B6C6-561ED89F73CB}" destId="{4BF0C309-2FAB-4FF9-B31E-A8CB78438148}" srcOrd="0" destOrd="0" parTransId="{3689E726-8199-433C-AB8C-9785D9B4E983}" sibTransId="{FE1F6BB1-9938-4B2F-BB06-E6BA64580218}"/>
    <dgm:cxn modelId="{FE8FE27D-878F-AF41-B03A-6A17ECA9363A}" type="presOf" srcId="{16C7770E-0B10-4F16-B4E1-5DD153B239FC}" destId="{4DCB9FFD-89D2-1F40-9301-DCD723BB1A53}" srcOrd="0" destOrd="2" presId="urn:microsoft.com/office/officeart/2005/8/layout/vList2"/>
    <dgm:cxn modelId="{0A135386-7B13-914A-BAB0-18B363C13261}" type="presOf" srcId="{B1975B78-0F6D-4B89-9F1D-66466F0C3AD5}" destId="{4DCB9FFD-89D2-1F40-9301-DCD723BB1A53}" srcOrd="0" destOrd="0" presId="urn:microsoft.com/office/officeart/2005/8/layout/vList2"/>
    <dgm:cxn modelId="{AB48B1A2-713D-4A3F-85C1-D9B96939AB1C}" srcId="{B1975B78-0F6D-4B89-9F1D-66466F0C3AD5}" destId="{16C7770E-0B10-4F16-B4E1-5DD153B239FC}" srcOrd="1" destOrd="0" parTransId="{96F428A9-1AC9-4FDC-966A-28110E04FF4B}" sibTransId="{0A6AFF6D-7DFA-440D-9F1C-05CDC0DFBDEA}"/>
    <dgm:cxn modelId="{6C0DF1A2-C6E8-A44C-8B25-1829DF8A281F}" type="presOf" srcId="{86F6E902-5596-449B-B6DE-C87A60A09D4E}" destId="{71A1BD37-9F1E-374E-9524-22D050EFD3BB}" srcOrd="0" destOrd="2" presId="urn:microsoft.com/office/officeart/2005/8/layout/vList2"/>
    <dgm:cxn modelId="{04C671A7-25E9-F745-839C-E2D88075A2BB}" type="presOf" srcId="{C83BB58A-4930-460A-BA8E-FBABD7914DE2}" destId="{71A1BD37-9F1E-374E-9524-22D050EFD3BB}" srcOrd="0" destOrd="1" presId="urn:microsoft.com/office/officeart/2005/8/layout/vList2"/>
    <dgm:cxn modelId="{B6C9D5B3-63B6-F548-A7E6-2D13929E4456}" type="presOf" srcId="{B0A45CC8-352B-4E48-B92A-3A1A9001D812}" destId="{E31CB868-BBA3-A447-9D0E-7D324FA35C18}" srcOrd="0" destOrd="0" presId="urn:microsoft.com/office/officeart/2005/8/layout/vList2"/>
    <dgm:cxn modelId="{96EEE7B7-4741-4213-B0E7-8397BA6C4F6B}" srcId="{ED488C9E-655D-42B0-852E-F67E56960438}" destId="{AAB11B7A-BB22-44E6-B6C6-561ED89F73CB}" srcOrd="0" destOrd="0" parTransId="{EFA6D2E7-2AFA-4459-AA24-D79A8068B0A8}" sibTransId="{A82B545C-3644-4520-9F59-82EDA7E3B93C}"/>
    <dgm:cxn modelId="{5247F7D5-0880-7B46-8DCB-F9CF1ACF3580}" type="presOf" srcId="{AE7CF53C-9AAB-46A3-9A6A-3770BAE2C934}" destId="{4DCB9FFD-89D2-1F40-9301-DCD723BB1A53}" srcOrd="0" destOrd="1" presId="urn:microsoft.com/office/officeart/2005/8/layout/vList2"/>
    <dgm:cxn modelId="{E782D3DA-FFA0-4C2A-B145-4249D16D1B38}" srcId="{B1975B78-0F6D-4B89-9F1D-66466F0C3AD5}" destId="{AE7CF53C-9AAB-46A3-9A6A-3770BAE2C934}" srcOrd="0" destOrd="0" parTransId="{233B047F-3CAA-46EA-A62E-6E3CC79AB90F}" sibTransId="{09B921F1-D191-41C9-A783-F11E9F406C0A}"/>
    <dgm:cxn modelId="{3629C9DC-A6C4-44CE-8C2A-A18942E8A9C3}" srcId="{4BF0C309-2FAB-4FF9-B31E-A8CB78438148}" destId="{C83BB58A-4930-460A-BA8E-FBABD7914DE2}" srcOrd="0" destOrd="0" parTransId="{2B1CA1F2-6345-4263-B785-496ECB18977D}" sibTransId="{9FDB18CA-CA2F-459A-9969-D01602808E2A}"/>
    <dgm:cxn modelId="{63B562E6-D9DC-4653-96FF-7EE53C8EE405}" srcId="{B0A45CC8-352B-4E48-B92A-3A1A9001D812}" destId="{B1975B78-0F6D-4B89-9F1D-66466F0C3AD5}" srcOrd="0" destOrd="0" parTransId="{A4206AD9-3A5F-40B9-9991-DF52FF0C5AD5}" sibTransId="{41A11495-387F-4CA7-A79A-85564FC24CCF}"/>
    <dgm:cxn modelId="{93D94FE7-1722-4877-885F-D473698D3A93}" srcId="{ED488C9E-655D-42B0-852E-F67E56960438}" destId="{B0A45CC8-352B-4E48-B92A-3A1A9001D812}" srcOrd="1" destOrd="0" parTransId="{C36A101A-69A7-406B-9825-C3EF8C56D57C}" sibTransId="{3DEEFAD1-EB8F-4B9E-A4E9-D8668497199A}"/>
    <dgm:cxn modelId="{3FBE9920-0339-8444-94D0-F461BC5D6F5C}" type="presParOf" srcId="{F414A5D7-3B37-094B-93D3-5C4FC8507911}" destId="{813262AC-FC3F-1B4B-80A6-F36A587B9298}" srcOrd="0" destOrd="0" presId="urn:microsoft.com/office/officeart/2005/8/layout/vList2"/>
    <dgm:cxn modelId="{0B970943-8802-4F43-A2E7-690573BD2DB4}" type="presParOf" srcId="{F414A5D7-3B37-094B-93D3-5C4FC8507911}" destId="{71A1BD37-9F1E-374E-9524-22D050EFD3BB}" srcOrd="1" destOrd="0" presId="urn:microsoft.com/office/officeart/2005/8/layout/vList2"/>
    <dgm:cxn modelId="{AB0CE76D-82B2-7344-A706-A89337D32278}" type="presParOf" srcId="{F414A5D7-3B37-094B-93D3-5C4FC8507911}" destId="{E31CB868-BBA3-A447-9D0E-7D324FA35C18}" srcOrd="2" destOrd="0" presId="urn:microsoft.com/office/officeart/2005/8/layout/vList2"/>
    <dgm:cxn modelId="{FE26CF46-99A4-2D4C-ABEC-076B4713F82F}" type="presParOf" srcId="{F414A5D7-3B37-094B-93D3-5C4FC8507911}" destId="{4DCB9FFD-89D2-1F40-9301-DCD723BB1A5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B842F-6344-D840-89D2-8C4362C741DA}">
      <dsp:nvSpPr>
        <dsp:cNvPr id="0" name=""/>
        <dsp:cNvSpPr/>
      </dsp:nvSpPr>
      <dsp:spPr>
        <a:xfrm rot="5400000">
          <a:off x="-310324" y="311246"/>
          <a:ext cx="2068830" cy="1448181"/>
        </a:xfrm>
        <a:prstGeom prst="chevron">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w="6350" cap="flat" cmpd="sng" algn="ctr">
          <a:solidFill>
            <a:schemeClr val="accent5">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Vấn đề</a:t>
          </a:r>
          <a:endParaRPr lang="en-US" sz="3000" kern="1200"/>
        </a:p>
      </dsp:txBody>
      <dsp:txXfrm rot="-5400000">
        <a:off x="1" y="725013"/>
        <a:ext cx="1448181" cy="620649"/>
      </dsp:txXfrm>
    </dsp:sp>
    <dsp:sp modelId="{F834AC38-EB68-F749-8E8F-B4ECB0540C6F}">
      <dsp:nvSpPr>
        <dsp:cNvPr id="0" name=""/>
        <dsp:cNvSpPr/>
      </dsp:nvSpPr>
      <dsp:spPr>
        <a:xfrm rot="5400000">
          <a:off x="2367736" y="-918632"/>
          <a:ext cx="1344740" cy="318384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Ước tính tư thế 3D từ một hình ảnh duy nhất là một bài toán đầy thách thức do những lý do sau:</a:t>
          </a:r>
          <a:endParaRPr lang="en-US" sz="1100" kern="1200"/>
        </a:p>
        <a:p>
          <a:pPr marL="114300" lvl="2" indent="-57150" algn="l" defTabSz="488950">
            <a:lnSpc>
              <a:spcPct val="90000"/>
            </a:lnSpc>
            <a:spcBef>
              <a:spcPct val="0"/>
            </a:spcBef>
            <a:spcAft>
              <a:spcPct val="15000"/>
            </a:spcAft>
            <a:buChar char="•"/>
          </a:pPr>
          <a:r>
            <a:rPr lang="vi-VN" sz="1100" b="1" kern="1200" dirty="0"/>
            <a:t>Tính mơ hồ:</a:t>
          </a:r>
          <a:r>
            <a:rPr lang="vi-VN" sz="1100" kern="1200" dirty="0"/>
            <a:t> Một hình ảnh 2D có thể tương ứng với nhiều tư thế 3D khác nhau, dẫn đến sự không rõ ràng trong việc xác định tư thế chính xác.</a:t>
          </a:r>
          <a:endParaRPr lang="en-US" sz="1100" kern="1200" dirty="0"/>
        </a:p>
        <a:p>
          <a:pPr marL="114300" lvl="2" indent="-57150" algn="l" defTabSz="488950">
            <a:lnSpc>
              <a:spcPct val="90000"/>
            </a:lnSpc>
            <a:spcBef>
              <a:spcPct val="0"/>
            </a:spcBef>
            <a:spcAft>
              <a:spcPct val="15000"/>
            </a:spcAft>
            <a:buChar char="•"/>
          </a:pPr>
          <a:r>
            <a:rPr lang="vi-VN" sz="1100" b="1" kern="1200"/>
            <a:t>Che khuất:</a:t>
          </a:r>
          <a:r>
            <a:rPr lang="vi-VN" sz="1100" kern="1200"/>
            <a:t> Một số bộ phận cơ thể có thể bị che khuất trong hình ảnh, khiến việc xác định vị trí khớp trở nên khó khăn do thiếu thông tin.</a:t>
          </a:r>
          <a:endParaRPr lang="en-US" sz="1100" kern="1200"/>
        </a:p>
      </dsp:txBody>
      <dsp:txXfrm rot="-5400000">
        <a:off x="1448182" y="66567"/>
        <a:ext cx="3118204" cy="1213450"/>
      </dsp:txXfrm>
    </dsp:sp>
    <dsp:sp modelId="{E66FAAD2-FB77-AC48-A2E4-699341160C03}">
      <dsp:nvSpPr>
        <dsp:cNvPr id="0" name=""/>
        <dsp:cNvSpPr/>
      </dsp:nvSpPr>
      <dsp:spPr>
        <a:xfrm rot="5400000">
          <a:off x="-310324" y="2092358"/>
          <a:ext cx="2068830" cy="1448181"/>
        </a:xfrm>
        <a:prstGeom prst="chevron">
          <a:avLst/>
        </a:prstGeom>
        <a:blipFill rotWithShape="1">
          <a:blip xmlns:r="http://schemas.openxmlformats.org/officeDocument/2006/relationships" r:embed="rId1">
            <a:duotone>
              <a:schemeClr val="accent5">
                <a:hueOff val="-21323124"/>
                <a:satOff val="12119"/>
                <a:lumOff val="-10000"/>
                <a:alphaOff val="0"/>
                <a:shade val="36000"/>
                <a:satMod val="120000"/>
              </a:schemeClr>
              <a:schemeClr val="accent5">
                <a:hueOff val="-21323124"/>
                <a:satOff val="12119"/>
                <a:lumOff val="-10000"/>
                <a:alphaOff val="0"/>
                <a:tint val="40000"/>
              </a:schemeClr>
            </a:duotone>
          </a:blip>
          <a:tile tx="0" ty="0" sx="60000" sy="59000" flip="none" algn="tl"/>
        </a:blipFill>
        <a:ln w="6350" cap="flat" cmpd="sng" algn="ctr">
          <a:solidFill>
            <a:schemeClr val="accent5">
              <a:hueOff val="-21323124"/>
              <a:satOff val="12119"/>
              <a:lumOff val="-1000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Hậu quả</a:t>
          </a:r>
          <a:endParaRPr lang="en-US" sz="3000" kern="1200"/>
        </a:p>
      </dsp:txBody>
      <dsp:txXfrm rot="-5400000">
        <a:off x="1" y="2506125"/>
        <a:ext cx="1448181" cy="620649"/>
      </dsp:txXfrm>
    </dsp:sp>
    <dsp:sp modelId="{C2E31E29-459E-D44F-8989-C34263D5D524}">
      <dsp:nvSpPr>
        <dsp:cNvPr id="0" name=""/>
        <dsp:cNvSpPr/>
      </dsp:nvSpPr>
      <dsp:spPr>
        <a:xfrm rot="5400000">
          <a:off x="2367736" y="862479"/>
          <a:ext cx="1344740" cy="3183849"/>
        </a:xfrm>
        <a:prstGeom prst="round2SameRect">
          <a:avLst/>
        </a:prstGeom>
        <a:solidFill>
          <a:schemeClr val="lt1">
            <a:alpha val="90000"/>
            <a:hueOff val="0"/>
            <a:satOff val="0"/>
            <a:lumOff val="0"/>
            <a:alphaOff val="0"/>
          </a:schemeClr>
        </a:solidFill>
        <a:ln w="6350" cap="flat" cmpd="sng" algn="ctr">
          <a:solidFill>
            <a:schemeClr val="accent5">
              <a:hueOff val="-21323124"/>
              <a:satOff val="12119"/>
              <a:lumOff val="-100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sz="1100" kern="1200"/>
        </a:p>
      </dsp:txBody>
      <dsp:txXfrm rot="-5400000">
        <a:off x="1448182" y="1847679"/>
        <a:ext cx="3118204" cy="1213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262AC-FC3F-1B4B-80A6-F36A587B9298}">
      <dsp:nvSpPr>
        <dsp:cNvPr id="0" name=""/>
        <dsp:cNvSpPr/>
      </dsp:nvSpPr>
      <dsp:spPr>
        <a:xfrm>
          <a:off x="0" y="72388"/>
          <a:ext cx="5087172" cy="37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Phương pháp truyền thống</a:t>
          </a:r>
          <a:endParaRPr lang="en-US" sz="1600" kern="1200"/>
        </a:p>
      </dsp:txBody>
      <dsp:txXfrm>
        <a:off x="18277" y="90665"/>
        <a:ext cx="5050618" cy="337846"/>
      </dsp:txXfrm>
    </dsp:sp>
    <dsp:sp modelId="{71A1BD37-9F1E-374E-9524-22D050EFD3BB}">
      <dsp:nvSpPr>
        <dsp:cNvPr id="0" name=""/>
        <dsp:cNvSpPr/>
      </dsp:nvSpPr>
      <dsp:spPr>
        <a:xfrm>
          <a:off x="0" y="44678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Các phương pháp ước tính tư thế 3D hiện tại thường dựa trên các kỹ thuật học máy tiên tiến như:</a:t>
          </a:r>
          <a:endParaRPr lang="en-US" sz="1200" kern="1200"/>
        </a:p>
        <a:p>
          <a:pPr marL="228600" lvl="2" indent="-114300" algn="l" defTabSz="533400">
            <a:lnSpc>
              <a:spcPct val="90000"/>
            </a:lnSpc>
            <a:spcBef>
              <a:spcPct val="0"/>
            </a:spcBef>
            <a:spcAft>
              <a:spcPct val="20000"/>
            </a:spcAft>
            <a:buChar char="•"/>
          </a:pPr>
          <a:r>
            <a:rPr lang="vi-VN" sz="1200" b="1" kern="1200"/>
            <a:t>Học sâu:</a:t>
          </a:r>
          <a:r>
            <a:rPr lang="vi-VN" sz="1200" kern="1200"/>
            <a:t> Các mạng nơ-ron được đào tạo để trực tiếp ánh xạ hình ảnh 2D thành tư thế 3D, tận dụng khả năng học tập phức tạp của mạng nơ-ron để xử lý dữ liệu hình ảnh.</a:t>
          </a:r>
          <a:endParaRPr lang="en-US" sz="1200" kern="1200"/>
        </a:p>
        <a:p>
          <a:pPr marL="228600" lvl="2" indent="-114300" algn="l" defTabSz="533400">
            <a:lnSpc>
              <a:spcPct val="90000"/>
            </a:lnSpc>
            <a:spcBef>
              <a:spcPct val="0"/>
            </a:spcBef>
            <a:spcAft>
              <a:spcPct val="20000"/>
            </a:spcAft>
            <a:buChar char="•"/>
          </a:pPr>
          <a:r>
            <a:rPr lang="vi-VN" sz="1200" b="1" kern="1200"/>
            <a:t>Mô hình đồ thị:</a:t>
          </a:r>
          <a:r>
            <a:rPr lang="vi-VN" sz="1200" kern="1200"/>
            <a:t> Các mô hình đồ thị được sử dụng để mô phỏng cấu trúc cơ thể người, mô tả mối quan hệ giữa các khớp và ước tính vị trí của chúng dựa trên thông tin hình ảnh.</a:t>
          </a:r>
          <a:endParaRPr lang="en-US" sz="1200" kern="1200"/>
        </a:p>
      </dsp:txBody>
      <dsp:txXfrm>
        <a:off x="0" y="446788"/>
        <a:ext cx="5087172" cy="1357920"/>
      </dsp:txXfrm>
    </dsp:sp>
    <dsp:sp modelId="{E31CB868-BBA3-A447-9D0E-7D324FA35C18}">
      <dsp:nvSpPr>
        <dsp:cNvPr id="0" name=""/>
        <dsp:cNvSpPr/>
      </dsp:nvSpPr>
      <dsp:spPr>
        <a:xfrm>
          <a:off x="0" y="1804708"/>
          <a:ext cx="5087172" cy="3744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Hạn chế</a:t>
          </a:r>
          <a:endParaRPr lang="en-US" sz="1600" kern="1200"/>
        </a:p>
      </dsp:txBody>
      <dsp:txXfrm>
        <a:off x="18277" y="1822985"/>
        <a:ext cx="5050618" cy="337846"/>
      </dsp:txXfrm>
    </dsp:sp>
    <dsp:sp modelId="{4DCB9FFD-89D2-1F40-9301-DCD723BB1A53}">
      <dsp:nvSpPr>
        <dsp:cNvPr id="0" name=""/>
        <dsp:cNvSpPr/>
      </dsp:nvSpPr>
      <dsp:spPr>
        <a:xfrm>
          <a:off x="0" y="217910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Mặc dù những phương pháp này đã đạt được những tiến bộ đáng kể, chúng vẫn phải đối mặt với một số hạn chế:</a:t>
          </a:r>
          <a:endParaRPr lang="en-US" sz="1200" kern="1200"/>
        </a:p>
        <a:p>
          <a:pPr marL="228600" lvl="2" indent="-114300" algn="l" defTabSz="533400">
            <a:lnSpc>
              <a:spcPct val="90000"/>
            </a:lnSpc>
            <a:spcBef>
              <a:spcPct val="0"/>
            </a:spcBef>
            <a:spcAft>
              <a:spcPct val="20000"/>
            </a:spcAft>
            <a:buChar char="•"/>
          </a:pPr>
          <a:r>
            <a:rPr lang="vi-VN" sz="1200" b="1" kern="1200"/>
            <a:t>Độ chính xác:</a:t>
          </a:r>
          <a:r>
            <a:rPr lang="vi-VN" sz="1200" kern="1200"/>
            <a:t> Độ chính xác của các phương pháp này có thể giảm sút trong các trường hợp hình ảnh mơ hồ hoặc che khuất do tính mơ hồ vốn có của bài toán.</a:t>
          </a:r>
          <a:endParaRPr lang="en-US" sz="1200" kern="1200"/>
        </a:p>
        <a:p>
          <a:pPr marL="228600" lvl="2" indent="-114300" algn="l" defTabSz="533400">
            <a:lnSpc>
              <a:spcPct val="90000"/>
            </a:lnSpc>
            <a:spcBef>
              <a:spcPct val="0"/>
            </a:spcBef>
            <a:spcAft>
              <a:spcPct val="20000"/>
            </a:spcAft>
            <a:buChar char="•"/>
          </a:pPr>
          <a:r>
            <a:rPr lang="vi-VN" sz="1200" b="1" kern="1200"/>
            <a:t>Khả năng xử lý tư thế phức tạp:</a:t>
          </a:r>
          <a:r>
            <a:rPr lang="vi-VN" sz="1200" kern="1200"/>
            <a:t> Một số phương pháp có thể gặp khó khăn trong việc xử lý các tư thế phức tạp, dẫn đến kết quả ước tính không chính xác.</a:t>
          </a:r>
          <a:endParaRPr lang="en-US" sz="1200" kern="1200"/>
        </a:p>
      </dsp:txBody>
      <dsp:txXfrm>
        <a:off x="0" y="2179108"/>
        <a:ext cx="5087172" cy="1357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416851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951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40765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26262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a:xfrm>
            <a:off x="2182708" y="6272784"/>
            <a:ext cx="6327648" cy="365125"/>
          </a:xfrm>
        </p:spPr>
        <p:txBody>
          <a:bodyPr/>
          <a:lstStyle/>
          <a:p>
            <a:endParaRPr lang="en-V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302993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8446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3198D-5D28-674D-902D-4C00DD5BED88}" type="datetimeFigureOut">
              <a:rPr lang="en-VN" smtClean="0"/>
              <a:t>23/06/2024</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56AB712-021E-E249-B128-9D3AE39D9B92}" type="slidenum">
              <a:rPr lang="en-VN" smtClean="0"/>
              <a:t>‹#›</a:t>
            </a:fld>
            <a:endParaRPr lang="en-V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763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A3198D-5D28-674D-902D-4C00DD5BED88}" type="datetimeFigureOut">
              <a:rPr lang="en-VN" smtClean="0"/>
              <a:t>23/06/2024</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56AB712-021E-E249-B128-9D3AE39D9B92}" type="slidenum">
              <a:rPr lang="en-VN" smtClean="0"/>
              <a:t>‹#›</a:t>
            </a:fld>
            <a:endParaRPr lang="en-V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42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3198D-5D28-674D-902D-4C00DD5BED88}" type="datetimeFigureOut">
              <a:rPr lang="en-VN" smtClean="0"/>
              <a:t>23/06/2024</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03476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219613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8494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A3198D-5D28-674D-902D-4C00DD5BED88}" type="datetimeFigureOut">
              <a:rPr lang="en-VN" smtClean="0"/>
              <a:t>23/06/2024</a:t>
            </a:fld>
            <a:endParaRPr lang="en-V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V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6AB712-021E-E249-B128-9D3AE39D9B92}" type="slidenum">
              <a:rPr lang="en-VN" smtClean="0"/>
              <a:t>‹#›</a:t>
            </a:fld>
            <a:endParaRPr lang="en-VN"/>
          </a:p>
        </p:txBody>
      </p:sp>
    </p:spTree>
    <p:extLst>
      <p:ext uri="{BB962C8B-B14F-4D97-AF65-F5344CB8AC3E}">
        <p14:creationId xmlns:p14="http://schemas.microsoft.com/office/powerpoint/2010/main" val="21379003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bot using a laptop sitting on a blue chair">
            <a:extLst>
              <a:ext uri="{FF2B5EF4-FFF2-40B4-BE49-F238E27FC236}">
                <a16:creationId xmlns:a16="http://schemas.microsoft.com/office/drawing/2014/main" id="{73510CDC-EF54-3B0E-AD50-318339A89ADC}"/>
              </a:ext>
            </a:extLst>
          </p:cNvPr>
          <p:cNvPicPr>
            <a:picLocks noChangeAspect="1"/>
          </p:cNvPicPr>
          <p:nvPr/>
        </p:nvPicPr>
        <p:blipFill rotWithShape="1">
          <a:blip r:embed="rId2"/>
          <a:srcRect l="427" r="2" b="2"/>
          <a:stretch/>
        </p:blipFill>
        <p:spPr>
          <a:xfrm>
            <a:off x="20" y="-7619"/>
            <a:ext cx="12191979" cy="6887364"/>
          </a:xfrm>
          <a:prstGeom prst="rect">
            <a:avLst/>
          </a:prstGeom>
        </p:spPr>
      </p:pic>
      <p:sp>
        <p:nvSpPr>
          <p:cNvPr id="2" name="Title 1">
            <a:extLst>
              <a:ext uri="{FF2B5EF4-FFF2-40B4-BE49-F238E27FC236}">
                <a16:creationId xmlns:a16="http://schemas.microsoft.com/office/drawing/2014/main" id="{BE668F8F-DE32-49DC-143B-6E954711FF36}"/>
              </a:ext>
            </a:extLst>
          </p:cNvPr>
          <p:cNvSpPr>
            <a:spLocks noGrp="1"/>
          </p:cNvSpPr>
          <p:nvPr>
            <p:ph type="ctrTitle"/>
          </p:nvPr>
        </p:nvSpPr>
        <p:spPr>
          <a:xfrm>
            <a:off x="859029" y="1936866"/>
            <a:ext cx="4849044" cy="2839273"/>
          </a:xfrm>
        </p:spPr>
        <p:txBody>
          <a:bodyPr>
            <a:normAutofit/>
          </a:bodyPr>
          <a:lstStyle/>
          <a:p>
            <a:pPr algn="l"/>
            <a:r>
              <a:rPr lang="en-US" sz="3600">
                <a:solidFill>
                  <a:srgbClr val="FFFFFF"/>
                </a:solidFill>
              </a:rPr>
              <a:t>DiffPose: Toward More Reliable 3D Pose Estimation</a:t>
            </a:r>
            <a:endParaRPr lang="en-VN" sz="3600">
              <a:solidFill>
                <a:srgbClr val="FFFFFF"/>
              </a:solidFill>
            </a:endParaRPr>
          </a:p>
        </p:txBody>
      </p:sp>
      <p:sp>
        <p:nvSpPr>
          <p:cNvPr id="3" name="Subtitle 2">
            <a:extLst>
              <a:ext uri="{FF2B5EF4-FFF2-40B4-BE49-F238E27FC236}">
                <a16:creationId xmlns:a16="http://schemas.microsoft.com/office/drawing/2014/main" id="{E4E18981-03B8-B7B2-5B23-5AFBC568FB8E}"/>
              </a:ext>
            </a:extLst>
          </p:cNvPr>
          <p:cNvSpPr>
            <a:spLocks noGrp="1"/>
          </p:cNvSpPr>
          <p:nvPr>
            <p:ph type="subTitle" idx="1"/>
          </p:nvPr>
        </p:nvSpPr>
        <p:spPr>
          <a:xfrm>
            <a:off x="859028" y="4873600"/>
            <a:ext cx="4849044" cy="1183602"/>
          </a:xfrm>
        </p:spPr>
        <p:txBody>
          <a:bodyPr>
            <a:normAutofit/>
          </a:bodyPr>
          <a:lstStyle/>
          <a:p>
            <a:pPr algn="l"/>
            <a:endParaRPr lang="en-VN" sz="2000">
              <a:solidFill>
                <a:srgbClr val="FFFFFF"/>
              </a:solidFill>
            </a:endParaRPr>
          </a:p>
        </p:txBody>
      </p:sp>
    </p:spTree>
    <p:extLst>
      <p:ext uri="{BB962C8B-B14F-4D97-AF65-F5344CB8AC3E}">
        <p14:creationId xmlns:p14="http://schemas.microsoft.com/office/powerpoint/2010/main" val="31852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BE7D-346A-B562-1AB0-95E2681C8EDC}"/>
              </a:ext>
            </a:extLst>
          </p:cNvPr>
          <p:cNvSpPr>
            <a:spLocks noGrp="1"/>
          </p:cNvSpPr>
          <p:nvPr>
            <p:ph type="title"/>
          </p:nvPr>
        </p:nvSpPr>
        <p:spPr/>
        <p:txBody>
          <a:bodyPr>
            <a:normAutofit/>
          </a:bodyPr>
          <a:lstStyle/>
          <a:p>
            <a:r>
              <a:rPr lang="vi-VN" dirty="0">
                <a:latin typeface="Arial" panose="020B0604020202020204" pitchFamily="34" charset="0"/>
                <a:cs typeface="Arial" panose="020B0604020202020204" pitchFamily="34" charset="0"/>
              </a:rPr>
              <a:t>Vấn đề ước tính tư thế 3D</a:t>
            </a:r>
            <a:endParaRPr lang="en-VN"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8CA36046-29AD-6FBE-DA63-8A198A44C5CC}"/>
              </a:ext>
            </a:extLst>
          </p:cNvPr>
          <p:cNvGraphicFramePr>
            <a:graphicFrameLocks noGrp="1"/>
          </p:cNvGraphicFramePr>
          <p:nvPr>
            <p:ph idx="1"/>
            <p:extLst>
              <p:ext uri="{D42A27DB-BD31-4B8C-83A1-F6EECF244321}">
                <p14:modId xmlns:p14="http://schemas.microsoft.com/office/powerpoint/2010/main" val="3119513106"/>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9D1DDD8-784E-DC3D-9773-3C1C6302CEF2}"/>
              </a:ext>
            </a:extLst>
          </p:cNvPr>
          <p:cNvPicPr>
            <a:picLocks noChangeAspect="1"/>
          </p:cNvPicPr>
          <p:nvPr/>
        </p:nvPicPr>
        <p:blipFill rotWithShape="1">
          <a:blip r:embed="rId7"/>
          <a:srcRect l="7260" r="5805" b="3"/>
          <a:stretch/>
        </p:blipFill>
        <p:spPr>
          <a:xfrm>
            <a:off x="1007196" y="2265037"/>
            <a:ext cx="5088800" cy="3907158"/>
          </a:xfrm>
          <a:prstGeom prst="rect">
            <a:avLst/>
          </a:prstGeom>
        </p:spPr>
      </p:pic>
    </p:spTree>
    <p:extLst>
      <p:ext uri="{BB962C8B-B14F-4D97-AF65-F5344CB8AC3E}">
        <p14:creationId xmlns:p14="http://schemas.microsoft.com/office/powerpoint/2010/main" val="39084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A116-EBD1-9F51-5FA7-EB50516C82E0}"/>
              </a:ext>
            </a:extLst>
          </p:cNvPr>
          <p:cNvSpPr>
            <a:spLocks noGrp="1"/>
          </p:cNvSpPr>
          <p:nvPr>
            <p:ph type="title"/>
          </p:nvPr>
        </p:nvSpPr>
        <p:spPr>
          <a:xfrm>
            <a:off x="1463040" y="685800"/>
            <a:ext cx="5087172" cy="1692835"/>
          </a:xfrm>
        </p:spPr>
        <p:txBody>
          <a:bodyPr anchor="t">
            <a:normAutofit/>
          </a:bodyPr>
          <a:lstStyle/>
          <a:p>
            <a:r>
              <a:rPr lang="vi-VN" sz="5000"/>
              <a:t>Phương pháp hiện tại</a:t>
            </a:r>
            <a:endParaRPr lang="en-VN" sz="5000"/>
          </a:p>
        </p:txBody>
      </p:sp>
      <p:graphicFrame>
        <p:nvGraphicFramePr>
          <p:cNvPr id="5" name="Content Placeholder 2">
            <a:extLst>
              <a:ext uri="{FF2B5EF4-FFF2-40B4-BE49-F238E27FC236}">
                <a16:creationId xmlns:a16="http://schemas.microsoft.com/office/drawing/2014/main" id="{C8723817-DF9A-2444-9866-587CFCF623A4}"/>
              </a:ext>
            </a:extLst>
          </p:cNvPr>
          <p:cNvGraphicFramePr>
            <a:graphicFrameLocks noGrp="1"/>
          </p:cNvGraphicFramePr>
          <p:nvPr>
            <p:ph idx="1"/>
            <p:extLst>
              <p:ext uri="{D42A27DB-BD31-4B8C-83A1-F6EECF244321}">
                <p14:modId xmlns:p14="http://schemas.microsoft.com/office/powerpoint/2010/main" val="195294020"/>
              </p:ext>
            </p:extLst>
          </p:nvPr>
        </p:nvGraphicFramePr>
        <p:xfrm>
          <a:off x="1463040" y="2562784"/>
          <a:ext cx="5087172" cy="3609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03559FE-AA84-B16B-3693-C754868D9BC3}"/>
              </a:ext>
            </a:extLst>
          </p:cNvPr>
          <p:cNvPicPr>
            <a:picLocks noChangeAspect="1"/>
          </p:cNvPicPr>
          <p:nvPr/>
        </p:nvPicPr>
        <p:blipFill rotWithShape="1">
          <a:blip r:embed="rId7"/>
          <a:srcRect l="18026" r="15226" b="2"/>
          <a:stretch/>
        </p:blipFill>
        <p:spPr>
          <a:xfrm>
            <a:off x="6860989" y="1048447"/>
            <a:ext cx="4805082" cy="4805082"/>
          </a:xfrm>
          <a:prstGeom prst="rect">
            <a:avLst/>
          </a:prstGeom>
        </p:spPr>
      </p:pic>
    </p:spTree>
    <p:extLst>
      <p:ext uri="{BB962C8B-B14F-4D97-AF65-F5344CB8AC3E}">
        <p14:creationId xmlns:p14="http://schemas.microsoft.com/office/powerpoint/2010/main" val="37023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17C-1C44-B340-501A-1D745E87A204}"/>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DiffPose</a:t>
            </a:r>
            <a:endParaRPr lang="en-VN" dirty="0"/>
          </a:p>
        </p:txBody>
      </p:sp>
      <p:pic>
        <p:nvPicPr>
          <p:cNvPr id="4" name="Content Placeholder 3">
            <a:extLst>
              <a:ext uri="{FF2B5EF4-FFF2-40B4-BE49-F238E27FC236}">
                <a16:creationId xmlns:a16="http://schemas.microsoft.com/office/drawing/2014/main" id="{5FDCD260-0B87-10F5-D68A-0B8C368023F9}"/>
              </a:ext>
            </a:extLst>
          </p:cNvPr>
          <p:cNvPicPr>
            <a:picLocks noChangeAspect="1"/>
          </p:cNvPicPr>
          <p:nvPr/>
        </p:nvPicPr>
        <p:blipFill>
          <a:blip r:embed="rId2"/>
          <a:stretch>
            <a:fillRect/>
          </a:stretch>
        </p:blipFill>
        <p:spPr>
          <a:xfrm>
            <a:off x="711017" y="2216248"/>
            <a:ext cx="5644063" cy="3267715"/>
          </a:xfrm>
          <a:prstGeom prst="rect">
            <a:avLst/>
          </a:prstGeom>
        </p:spPr>
      </p:pic>
      <p:sp>
        <p:nvSpPr>
          <p:cNvPr id="3" name="Content Placeholder 2">
            <a:extLst>
              <a:ext uri="{FF2B5EF4-FFF2-40B4-BE49-F238E27FC236}">
                <a16:creationId xmlns:a16="http://schemas.microsoft.com/office/drawing/2014/main" id="{62EC13D4-BAE0-8E84-3628-2B8987BF2D9F}"/>
              </a:ext>
            </a:extLst>
          </p:cNvPr>
          <p:cNvSpPr>
            <a:spLocks noGrp="1"/>
          </p:cNvSpPr>
          <p:nvPr>
            <p:ph idx="1"/>
          </p:nvPr>
        </p:nvSpPr>
        <p:spPr>
          <a:xfrm>
            <a:off x="6355080" y="2121408"/>
            <a:ext cx="4773168" cy="4050792"/>
          </a:xfrm>
        </p:spPr>
        <p:txBody>
          <a:bodyPr>
            <a:normAutofit lnSpcReduction="10000"/>
          </a:bodyPr>
          <a:lstStyle/>
          <a:p>
            <a:r>
              <a:rPr lang="vi-VN" sz="1400" b="1"/>
              <a:t>DiffPose - Giải pháp mới</a:t>
            </a:r>
            <a:endParaRPr lang="vi-VN" sz="1400"/>
          </a:p>
          <a:p>
            <a:pPr lvl="1"/>
            <a:r>
              <a:rPr lang="vi-VN" sz="1400"/>
              <a:t>DiffPose nổi lên như một phương pháp mới đầy hứa hẹn cho việc ước tính tư thế 3D từ một hình ảnh duy nhất. Nó sử dụng mô hình khuếch tán để biến đổi một phân phối tư thế 3D không chắc chắn thành một phân phối tư thế 3D tự tin, mang lại kết quả chính xác và đáng tin cậy hơn so với các phương pháp truyền thống.</a:t>
            </a:r>
          </a:p>
          <a:p>
            <a:r>
              <a:rPr lang="vi-VN" sz="1400" b="1"/>
              <a:t>Thành phần chính</a:t>
            </a:r>
            <a:endParaRPr lang="vi-VN" sz="1400"/>
          </a:p>
          <a:p>
            <a:pPr lvl="1"/>
            <a:r>
              <a:rPr lang="vi-VN" sz="1400"/>
              <a:t>DiffPose bao gồm hai thành phần chính:</a:t>
            </a:r>
          </a:p>
          <a:p>
            <a:pPr lvl="2">
              <a:buFont typeface="Wingdings" pitchFamily="2" charset="2"/>
              <a:buChar char="Ø"/>
            </a:pPr>
            <a:r>
              <a:rPr lang="vi-VN" sz="1400" b="1"/>
              <a:t>Mô hình khuếch tán dựa trên GCN:</a:t>
            </a:r>
            <a:r>
              <a:rPr lang="vi-VN" sz="1400"/>
              <a:t> Mô hình này sử dụng mạng nơ-ron tích chập đồ thị (GCN) để mô hình hóa sự lan truyền thông tin trong phân phối tư thế. GCN có khả năng học hỏi mối quan hệ giữa các khớp và xử lý hiệu quả cấu trúc phức tạp của cơ thể người.</a:t>
            </a:r>
          </a:p>
          <a:p>
            <a:pPr lvl="2">
              <a:buFont typeface="Wingdings" pitchFamily="2" charset="2"/>
              <a:buChar char="Ø"/>
            </a:pPr>
            <a:r>
              <a:rPr lang="vi-VN" sz="1400" b="1"/>
              <a:t>Quá trình khuếch tán ngược có điều kiện ngữ cảnh:</a:t>
            </a:r>
            <a:r>
              <a:rPr lang="vi-VN" sz="1400"/>
              <a:t> Quá trình này tận dụng thông tin ngữ cảnh từ hình ảnh để điều chỉnh quá trình khuếch tán, đảm bảo rằng kết quả ước tính phù hợp với nội dung hình ảnh và cải thiện độ chính xác tổng thể</a:t>
            </a:r>
          </a:p>
          <a:p>
            <a:endParaRPr lang="en-VN" sz="1400"/>
          </a:p>
        </p:txBody>
      </p:sp>
    </p:spTree>
    <p:extLst>
      <p:ext uri="{BB962C8B-B14F-4D97-AF65-F5344CB8AC3E}">
        <p14:creationId xmlns:p14="http://schemas.microsoft.com/office/powerpoint/2010/main" val="102869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9" name="Group 2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30" name="Oval 2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C390BAE5-A172-7EBE-01BF-0A76EFF10A8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Nguyên tắc hoạt động của DiffPose</a:t>
            </a:r>
            <a:endParaRPr lang="en-VN" sz="3000">
              <a:solidFill>
                <a:srgbClr val="FFFFFF"/>
              </a:solidFill>
            </a:endParaRPr>
          </a:p>
        </p:txBody>
      </p:sp>
      <p:sp>
        <p:nvSpPr>
          <p:cNvPr id="33" name="Rectangle 3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3" name="Content Placeholder 2">
            <a:extLst>
              <a:ext uri="{FF2B5EF4-FFF2-40B4-BE49-F238E27FC236}">
                <a16:creationId xmlns:a16="http://schemas.microsoft.com/office/drawing/2014/main" id="{CC731128-7945-C327-66D4-0853DBD996E0}"/>
              </a:ext>
            </a:extLst>
          </p:cNvPr>
          <p:cNvSpPr>
            <a:spLocks noGrp="1"/>
          </p:cNvSpPr>
          <p:nvPr>
            <p:ph idx="1"/>
          </p:nvPr>
        </p:nvSpPr>
        <p:spPr>
          <a:xfrm>
            <a:off x="6081089" y="725394"/>
            <a:ext cx="5142658" cy="5407212"/>
          </a:xfrm>
        </p:spPr>
        <p:txBody>
          <a:bodyPr anchor="ctr">
            <a:normAutofit/>
          </a:bodyPr>
          <a:lstStyle/>
          <a:p>
            <a:pPr rtl="0"/>
            <a:r>
              <a:rPr lang="vi-VN" b="1">
                <a:effectLst/>
              </a:rPr>
              <a:t>Quy trình</a:t>
            </a:r>
            <a:endParaRPr lang="vi-VN">
              <a:effectLst/>
            </a:endParaRPr>
          </a:p>
          <a:p>
            <a:pPr lvl="1"/>
            <a:r>
              <a:rPr lang="vi-VN">
                <a:effectLst/>
              </a:rPr>
              <a:t>Quy trình hoạt động của DiffPose có thể được tóm tắt như sau:</a:t>
            </a:r>
          </a:p>
          <a:p>
            <a:pPr lvl="2">
              <a:buFont typeface="+mj-lt"/>
              <a:buAutoNum type="arabicPeriod"/>
            </a:pPr>
            <a:r>
              <a:rPr lang="vi-VN" b="1">
                <a:effectLst/>
              </a:rPr>
              <a:t>Khởi tạo phân phối tư thế 3D không chắc chắn:</a:t>
            </a:r>
            <a:r>
              <a:rPr lang="vi-VN">
                <a:effectLst/>
              </a:rPr>
              <a:t> Bắt đầu với một phân phối tư thế 3D ban đầu, đại diện cho nhiều tư thế tiềm ẩn có thể phù hợp với hình ảnh đầu vào.</a:t>
            </a:r>
          </a:p>
          <a:p>
            <a:pPr lvl="2">
              <a:buFont typeface="+mj-lt"/>
              <a:buAutoNum type="arabicPeriod"/>
            </a:pPr>
            <a:r>
              <a:rPr lang="vi-VN" b="1">
                <a:effectLst/>
              </a:rPr>
              <a:t>Áp dụng mô hình khuếch tán dựa trên GCN:</a:t>
            </a:r>
            <a:r>
              <a:rPr lang="vi-VN">
                <a:effectLst/>
              </a:rPr>
              <a:t> Sử dụng mô hình khuếch tán dựa trên GCN để biến đổi phân phối tư thế 3D theo thời gian. Mô hình học hỏi các mối quan hệ giữa các khớp.</a:t>
            </a:r>
            <a:endParaRPr lang="en-VN"/>
          </a:p>
        </p:txBody>
      </p:sp>
    </p:spTree>
    <p:extLst>
      <p:ext uri="{BB962C8B-B14F-4D97-AF65-F5344CB8AC3E}">
        <p14:creationId xmlns:p14="http://schemas.microsoft.com/office/powerpoint/2010/main" val="370345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E78199-9994-6819-AE6B-C5AC9B2123A7}"/>
              </a:ext>
            </a:extLst>
          </p:cNvPr>
          <p:cNvPicPr>
            <a:picLocks noGrp="1" noChangeAspect="1"/>
          </p:cNvPicPr>
          <p:nvPr>
            <p:ph idx="1"/>
          </p:nvPr>
        </p:nvPicPr>
        <p:blipFill>
          <a:blip r:embed="rId2"/>
          <a:stretch>
            <a:fillRect/>
          </a:stretch>
        </p:blipFill>
        <p:spPr>
          <a:xfrm>
            <a:off x="240632" y="613611"/>
            <a:ext cx="12155736" cy="5061051"/>
          </a:xfrm>
          <a:prstGeom prst="rect">
            <a:avLst/>
          </a:prstGeom>
        </p:spPr>
      </p:pic>
    </p:spTree>
    <p:extLst>
      <p:ext uri="{BB962C8B-B14F-4D97-AF65-F5344CB8AC3E}">
        <p14:creationId xmlns:p14="http://schemas.microsoft.com/office/powerpoint/2010/main" val="204408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9100A-05E9-EEBA-6A51-A5A377AFBFEF}"/>
              </a:ext>
            </a:extLst>
          </p:cNvPr>
          <p:cNvSpPr>
            <a:spLocks noGrp="1"/>
          </p:cNvSpPr>
          <p:nvPr>
            <p:ph idx="1"/>
          </p:nvPr>
        </p:nvSpPr>
        <p:spPr>
          <a:xfrm>
            <a:off x="1069848" y="1082842"/>
            <a:ext cx="10058400" cy="5089358"/>
          </a:xfrm>
        </p:spPr>
        <p:txBody>
          <a:bodyPr>
            <a:normAutofit fontScale="85000" lnSpcReduction="10000"/>
          </a:bodyPr>
          <a:lstStyle/>
          <a:p>
            <a:r>
              <a:rPr lang="vi-VN" b="1" dirty="0"/>
              <a:t>Quá trình khuếch tán ngược có điều kiện ngữ cảnh</a:t>
            </a:r>
            <a:r>
              <a:rPr lang="vi-VN" dirty="0"/>
              <a:t> bao gồm các bước sau:</a:t>
            </a:r>
          </a:p>
          <a:p>
            <a:pPr>
              <a:buFont typeface="+mj-lt"/>
              <a:buAutoNum type="arabicPeriod"/>
            </a:pPr>
            <a:r>
              <a:rPr lang="vi-VN" b="1" dirty="0"/>
              <a:t>Khởi tạo:</a:t>
            </a:r>
            <a:endParaRPr lang="vi-VN" dirty="0"/>
          </a:p>
          <a:p>
            <a:pPr marL="742950" lvl="1" indent="-285750">
              <a:buFont typeface="Wingdings" pitchFamily="2" charset="2"/>
              <a:buChar char="Ø"/>
            </a:pPr>
            <a:r>
              <a:rPr lang="vi-VN" dirty="0"/>
              <a:t>Bắt đầu với một tư thế 3D ngẫu nhiên được lấy từ phân phối tư thế 3D ban đầu (biểu thị bằng đám mây điểm).</a:t>
            </a:r>
          </a:p>
          <a:p>
            <a:pPr marL="742950" lvl="1" indent="-285750">
              <a:buFont typeface="Wingdings" pitchFamily="2" charset="2"/>
              <a:buChar char="Ø"/>
            </a:pPr>
            <a:r>
              <a:rPr lang="vi-VN" dirty="0"/>
              <a:t>Tư thế ban đầu này có thể được chọn ngẫu nhiên hoặc lấy từ mô hình ước tính tư thế thô sơ.</a:t>
            </a:r>
          </a:p>
          <a:p>
            <a:pPr>
              <a:buFont typeface="+mj-lt"/>
              <a:buAutoNum type="arabicPeriod"/>
            </a:pPr>
            <a:r>
              <a:rPr lang="vi-VN" b="1" dirty="0"/>
              <a:t>Khuếch tán ngược:</a:t>
            </a:r>
            <a:endParaRPr lang="vi-VN" dirty="0"/>
          </a:p>
          <a:p>
            <a:pPr marL="742950" lvl="1" indent="-285750">
              <a:buFont typeface="Wingdings" pitchFamily="2" charset="2"/>
              <a:buChar char="Ø"/>
            </a:pPr>
            <a:r>
              <a:rPr lang="vi-VN" dirty="0"/>
              <a:t>Áp dụng mô hình khuếch tán ngược để biến đổi tư thế 3D ban đầu theo thời gian.</a:t>
            </a:r>
          </a:p>
          <a:p>
            <a:pPr marL="742950" lvl="1" indent="-285750">
              <a:buFont typeface="Wingdings" pitchFamily="2" charset="2"/>
              <a:buChar char="Ø"/>
            </a:pPr>
            <a:r>
              <a:rPr lang="vi-VN" dirty="0"/>
              <a:t>Mô hình này sử dụng thông tin ngữ cảnh được trích xuất từ hình ảnh đầu vào để hướng dẫn quá trình khuếch tán.</a:t>
            </a:r>
          </a:p>
          <a:p>
            <a:pPr marL="742950" lvl="1" indent="-285750">
              <a:buFont typeface="Wingdings" pitchFamily="2" charset="2"/>
              <a:buChar char="Ø"/>
            </a:pPr>
            <a:r>
              <a:rPr lang="vi-VN" dirty="0"/>
              <a:t>Thông tin ngữ cảnh có thể bao gồm các đặc điểm như cạnh, màu sắc và kết cấu của hình ảnh.</a:t>
            </a:r>
          </a:p>
          <a:p>
            <a:pPr marL="742950" lvl="1" indent="-285750">
              <a:buFont typeface="Wingdings" pitchFamily="2" charset="2"/>
              <a:buChar char="Ø"/>
            </a:pPr>
            <a:r>
              <a:rPr lang="vi-VN" dirty="0"/>
              <a:t>Quá trình khuếch tán ngược sử dụng thông tin ngữ cảnh này để loại bỏ nhiễu và tinh chỉnh tư thế cho phù hợp với nội dung hình ảnh.</a:t>
            </a:r>
          </a:p>
          <a:p>
            <a:pPr>
              <a:buFont typeface="+mj-lt"/>
              <a:buAutoNum type="arabicPeriod"/>
            </a:pPr>
            <a:r>
              <a:rPr lang="vi-VN" b="1" dirty="0"/>
              <a:t>Lặp lại:</a:t>
            </a:r>
            <a:endParaRPr lang="vi-VN" dirty="0"/>
          </a:p>
          <a:p>
            <a:pPr marL="742950" lvl="1" indent="-285750">
              <a:buFont typeface="Wingdings" pitchFamily="2" charset="2"/>
              <a:buChar char="Ø"/>
            </a:pPr>
            <a:r>
              <a:rPr lang="vi-VN" dirty="0"/>
              <a:t>Lặp lại bước 2 cho đến khi đạt được độ chính xác mong muốn hoặc khi tư thế 3D hội tụ.</a:t>
            </a:r>
          </a:p>
          <a:p>
            <a:pPr marL="742950" lvl="1" indent="-285750">
              <a:buFont typeface="Wingdings" pitchFamily="2" charset="2"/>
              <a:buChar char="Ø"/>
            </a:pPr>
            <a:r>
              <a:rPr lang="vi-VN" dirty="0"/>
              <a:t>Tại mỗi lần lặp, tư thế được tinh chỉnh thêm, trở nên nhất quán hơn với nội dung hình ảnh.</a:t>
            </a:r>
          </a:p>
          <a:p>
            <a:pPr marL="742950" lvl="1" indent="-285750">
              <a:buFont typeface="Wingdings" pitchFamily="2" charset="2"/>
              <a:buChar char="Ø"/>
            </a:pPr>
            <a:r>
              <a:rPr lang="vi-VN" dirty="0"/>
              <a:t>Quá trình tiếp tục cho đến khi đạt được độ chính xác mong muốn hoặc khi tư thế ổn định.</a:t>
            </a:r>
          </a:p>
          <a:p>
            <a:pPr>
              <a:buFont typeface="+mj-lt"/>
              <a:buAutoNum type="arabicPeriod"/>
            </a:pPr>
            <a:r>
              <a:rPr lang="vi-VN" b="1" dirty="0"/>
              <a:t>Tư thế 3D ước tính cuối cùng:</a:t>
            </a:r>
            <a:endParaRPr lang="vi-VN" dirty="0"/>
          </a:p>
          <a:p>
            <a:pPr marL="742950" lvl="1" indent="-285750">
              <a:buFont typeface="Wingdings" pitchFamily="2" charset="2"/>
              <a:buChar char="Ø"/>
            </a:pPr>
            <a:r>
              <a:rPr lang="vi-VN" dirty="0"/>
              <a:t>Sau nhiều lần lặp, quá trình khuếch tán ngược hội tụ đến ước tính tư thế 3D cuối cùng.</a:t>
            </a:r>
          </a:p>
          <a:p>
            <a:pPr marL="742950" lvl="1" indent="-285750">
              <a:buFont typeface="Wingdings" pitchFamily="2" charset="2"/>
              <a:buChar char="Ø"/>
            </a:pPr>
            <a:r>
              <a:rPr lang="vi-VN" dirty="0"/>
              <a:t>Tư thế này đại diện cho cấu hình 3D có khả năng cao nhất phù hợp với hình ảnh và thông tin ngữ cảnh đã cho.</a:t>
            </a:r>
          </a:p>
          <a:p>
            <a:endParaRPr lang="en-VN" dirty="0"/>
          </a:p>
        </p:txBody>
      </p:sp>
    </p:spTree>
    <p:extLst>
      <p:ext uri="{BB962C8B-B14F-4D97-AF65-F5344CB8AC3E}">
        <p14:creationId xmlns:p14="http://schemas.microsoft.com/office/powerpoint/2010/main" val="116559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1D67-6D42-1AE8-D5CE-3DB780D5D5E3}"/>
              </a:ext>
            </a:extLst>
          </p:cNvPr>
          <p:cNvSpPr>
            <a:spLocks noGrp="1"/>
          </p:cNvSpPr>
          <p:nvPr>
            <p:ph type="title"/>
          </p:nvPr>
        </p:nvSpPr>
        <p:spPr/>
        <p:txBody>
          <a:bodyPr/>
          <a:lstStyle/>
          <a:p>
            <a:r>
              <a:rPr lang="vi-VN" dirty="0"/>
              <a:t>Ưu điểm của DiffPose</a:t>
            </a:r>
            <a:endParaRPr lang="en-VN" dirty="0"/>
          </a:p>
        </p:txBody>
      </p:sp>
      <p:sp>
        <p:nvSpPr>
          <p:cNvPr id="3" name="Content Placeholder 2">
            <a:extLst>
              <a:ext uri="{FF2B5EF4-FFF2-40B4-BE49-F238E27FC236}">
                <a16:creationId xmlns:a16="http://schemas.microsoft.com/office/drawing/2014/main" id="{39C86ECC-E4AC-3D82-9CFF-5C2FCAE70AD4}"/>
              </a:ext>
            </a:extLst>
          </p:cNvPr>
          <p:cNvSpPr>
            <a:spLocks noGrp="1"/>
          </p:cNvSpPr>
          <p:nvPr>
            <p:ph idx="1"/>
          </p:nvPr>
        </p:nvSpPr>
        <p:spPr/>
        <p:txBody>
          <a:bodyPr>
            <a:normAutofit fontScale="92500" lnSpcReduction="20000"/>
          </a:bodyPr>
          <a:lstStyle/>
          <a:p>
            <a:r>
              <a:rPr lang="vi-VN" b="1" dirty="0"/>
              <a:t>Hiệu suất vượt trội</a:t>
            </a:r>
            <a:endParaRPr lang="vi-VN" dirty="0"/>
          </a:p>
          <a:p>
            <a:pPr lvl="1"/>
            <a:r>
              <a:rPr lang="vi-VN" dirty="0"/>
              <a:t>DiffPose đã chứng minh hiệu suất vượt trội so với các phương pháp hiện đại trên các tập dữ liệu chuẩn về ước tính tư thế 3D. Nó đạt được độ chính xác cao hơn và khả năng xử lý tốt hơn các trường hợp hình ảnh mơ hồ hoặc che khuất, mang lại kết quả đáng tin cậy hơn trong nhiều tình huống.</a:t>
            </a:r>
          </a:p>
          <a:p>
            <a:r>
              <a:rPr lang="vi-VN" b="1" dirty="0"/>
              <a:t>Khả năng thích ứng cao</a:t>
            </a:r>
            <a:endParaRPr lang="vi-VN" dirty="0"/>
          </a:p>
          <a:p>
            <a:pPr lvl="1"/>
            <a:r>
              <a:rPr lang="vi-VN" dirty="0"/>
              <a:t>DiffPose có thể được dễ dàng điều chỉnh để phù hợp với các nhiệm vụ và ứng dụng khác nhau. Khả năng học tập mối quan hệ giữa các khớp và xử lý cấu trúc phức tạp của cơ thể người khiến nó trở thành một công cụ linh hoạt cho nhiều bài toán liên quan đến tư thế 3D.</a:t>
            </a:r>
          </a:p>
          <a:p>
            <a:r>
              <a:rPr lang="vi-VN" b="1" dirty="0"/>
              <a:t>Tiềm năng ứng dụng rộng rãi</a:t>
            </a:r>
            <a:endParaRPr lang="vi-VN" dirty="0"/>
          </a:p>
          <a:p>
            <a:pPr lvl="1"/>
            <a:r>
              <a:rPr lang="vi-VN" dirty="0"/>
              <a:t>DiffPose có tiềm năng ứng dụng rộng rãi trong nhiều lĩnh vực, bao gồm:</a:t>
            </a:r>
          </a:p>
          <a:p>
            <a:pPr lvl="2">
              <a:buFont typeface="Wingdings" pitchFamily="2" charset="2"/>
              <a:buChar char="ü"/>
            </a:pPr>
            <a:r>
              <a:rPr lang="vi-VN" b="1" dirty="0"/>
              <a:t>Robot</a:t>
            </a:r>
            <a:r>
              <a:rPr lang="vi-VN" dirty="0"/>
              <a:t>: Ước tính tư thế 3D của con người để tương tác và điều khiển robot hiệu quả hơn.</a:t>
            </a:r>
          </a:p>
          <a:p>
            <a:pPr lvl="2">
              <a:buFont typeface="Wingdings" pitchFamily="2" charset="2"/>
              <a:buChar char="ü"/>
            </a:pPr>
            <a:r>
              <a:rPr lang="vi-VN" b="1" dirty="0"/>
              <a:t>Thực tế ảo</a:t>
            </a:r>
            <a:r>
              <a:rPr lang="vi-VN" dirty="0"/>
              <a:t>: Tạo trải nghiệm thực tế ảo nhập vai và tự nhiên hơn bằng cách theo dõi chuyển động của người dùng.</a:t>
            </a:r>
          </a:p>
          <a:p>
            <a:pPr lvl="2">
              <a:buFont typeface="Wingdings" pitchFamily="2" charset="2"/>
              <a:buChar char="ü"/>
            </a:pPr>
            <a:r>
              <a:rPr lang="vi-VN" b="1" dirty="0"/>
              <a:t>Tăng cường thực tế</a:t>
            </a:r>
            <a:r>
              <a:rPr lang="vi-VN" dirty="0"/>
              <a:t>: Bổ sung thông tin kỹ thuật số vào thế giới thực một cách chính xác và tương tác với các đối tượng ảo một cách tự nhiên.</a:t>
            </a:r>
          </a:p>
          <a:p>
            <a:pPr lvl="2">
              <a:buFont typeface="Wingdings" pitchFamily="2" charset="2"/>
              <a:buChar char="ü"/>
            </a:pPr>
            <a:r>
              <a:rPr lang="vi-VN" b="1" dirty="0"/>
              <a:t>Phân tích chuyển động</a:t>
            </a:r>
            <a:r>
              <a:rPr lang="vi-VN" dirty="0"/>
              <a:t>: Phân tích chuyển động của con người để đánh giá hiệu suất thể thao, phục hồi chức năng hoặc nghiên cứu khoa học.</a:t>
            </a:r>
          </a:p>
          <a:p>
            <a:endParaRPr lang="en-VN" dirty="0"/>
          </a:p>
        </p:txBody>
      </p:sp>
    </p:spTree>
    <p:extLst>
      <p:ext uri="{BB962C8B-B14F-4D97-AF65-F5344CB8AC3E}">
        <p14:creationId xmlns:p14="http://schemas.microsoft.com/office/powerpoint/2010/main" val="20228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7AF-AE2C-3DC6-63C4-7AA130BA334D}"/>
              </a:ext>
            </a:extLst>
          </p:cNvPr>
          <p:cNvSpPr>
            <a:spLocks noGrp="1"/>
          </p:cNvSpPr>
          <p:nvPr>
            <p:ph type="title"/>
          </p:nvPr>
        </p:nvSpPr>
        <p:spPr/>
        <p:txBody>
          <a:bodyPr/>
          <a:lstStyle/>
          <a:p>
            <a:r>
              <a:rPr lang="en-US" dirty="0" err="1"/>
              <a:t>Kết</a:t>
            </a:r>
            <a:r>
              <a:rPr lang="en-US" dirty="0"/>
              <a:t> </a:t>
            </a:r>
            <a:r>
              <a:rPr lang="en-US" dirty="0" err="1"/>
              <a:t>luận</a:t>
            </a:r>
            <a:endParaRPr lang="en-VN" dirty="0"/>
          </a:p>
        </p:txBody>
      </p:sp>
      <p:sp>
        <p:nvSpPr>
          <p:cNvPr id="3" name="Content Placeholder 2">
            <a:extLst>
              <a:ext uri="{FF2B5EF4-FFF2-40B4-BE49-F238E27FC236}">
                <a16:creationId xmlns:a16="http://schemas.microsoft.com/office/drawing/2014/main" id="{CBC4D978-2F17-F9A6-97E7-8853DA40FB1C}"/>
              </a:ext>
            </a:extLst>
          </p:cNvPr>
          <p:cNvSpPr>
            <a:spLocks noGrp="1"/>
          </p:cNvSpPr>
          <p:nvPr>
            <p:ph idx="1"/>
          </p:nvPr>
        </p:nvSpPr>
        <p:spPr/>
        <p:txBody>
          <a:bodyPr/>
          <a:lstStyle/>
          <a:p>
            <a:pPr marL="0" indent="0">
              <a:buNone/>
            </a:pPr>
            <a:r>
              <a:rPr lang="vi-VN" dirty="0"/>
              <a:t>DiffPose là một phương pháp mới đầy hứa hẹn cho việc ước tính tư thế 3D từ một hình ảnh duy nhất. Nó sử dụng mô hình khuếch tán để đạt được độ chính xác và độ tin cậy cao hơn so với các phương pháp truyền thống, đồng thời có khả năng thích ứng cao và tiềm năng ứng dụng rộng rãi trong nhiều lĩnh vực. DiffPose hứa hẹn sẽ mang lại những tiến bộ đáng kể trong các ứng dụng liên quan đến tư thế 3D và mở ra những khả năng mới cho tương tác giữa con người và máy móc.</a:t>
            </a:r>
          </a:p>
          <a:p>
            <a:endParaRPr lang="en-VN" dirty="0"/>
          </a:p>
        </p:txBody>
      </p:sp>
    </p:spTree>
    <p:extLst>
      <p:ext uri="{BB962C8B-B14F-4D97-AF65-F5344CB8AC3E}">
        <p14:creationId xmlns:p14="http://schemas.microsoft.com/office/powerpoint/2010/main" val="115510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327</TotalTime>
  <Words>1393</Words>
  <Application>Microsoft Macintosh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Rockwell Condensed</vt:lpstr>
      <vt:lpstr>Rockwell Extra Bold</vt:lpstr>
      <vt:lpstr>Wingdings</vt:lpstr>
      <vt:lpstr>Wood Type</vt:lpstr>
      <vt:lpstr>DiffPose: Toward More Reliable 3D Pose Estimation</vt:lpstr>
      <vt:lpstr>Vấn đề ước tính tư thế 3D</vt:lpstr>
      <vt:lpstr>Phương pháp hiện tại</vt:lpstr>
      <vt:lpstr>Giới thiệu DiffPose</vt:lpstr>
      <vt:lpstr>Nguyên tắc hoạt động của DiffPose</vt:lpstr>
      <vt:lpstr>PowerPoint Presentation</vt:lpstr>
      <vt:lpstr>PowerPoint Presentation</vt:lpstr>
      <vt:lpstr>Ưu điểm của DiffPose</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Lê Thanh Dũng</cp:lastModifiedBy>
  <cp:revision>25</cp:revision>
  <dcterms:created xsi:type="dcterms:W3CDTF">2024-06-23T02:22:43Z</dcterms:created>
  <dcterms:modified xsi:type="dcterms:W3CDTF">2024-06-23T08:35:22Z</dcterms:modified>
</cp:coreProperties>
</file>