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694"/>
  </p:normalViewPr>
  <p:slideViewPr>
    <p:cSldViewPr snapToGrid="0">
      <p:cViewPr varScale="1">
        <p:scale>
          <a:sx n="77" d="100"/>
          <a:sy n="77" d="100"/>
        </p:scale>
        <p:origin x="200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4FDA-DEB3-7D44-9833-ADD42B7E7AC2}" type="datetimeFigureOut">
              <a:rPr lang="en-VN" smtClean="0"/>
              <a:t>09/06/2024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0A71-7569-1249-8D59-B0C8FF25809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2556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4FDA-DEB3-7D44-9833-ADD42B7E7AC2}" type="datetimeFigureOut">
              <a:rPr lang="en-VN" smtClean="0"/>
              <a:t>09/06/2024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0A71-7569-1249-8D59-B0C8FF25809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3595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4FDA-DEB3-7D44-9833-ADD42B7E7AC2}" type="datetimeFigureOut">
              <a:rPr lang="en-VN" smtClean="0"/>
              <a:t>09/06/2024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0A71-7569-1249-8D59-B0C8FF25809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4982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4FDA-DEB3-7D44-9833-ADD42B7E7AC2}" type="datetimeFigureOut">
              <a:rPr lang="en-VN" smtClean="0"/>
              <a:t>09/06/2024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0A71-7569-1249-8D59-B0C8FF25809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3250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4FDA-DEB3-7D44-9833-ADD42B7E7AC2}" type="datetimeFigureOut">
              <a:rPr lang="en-VN" smtClean="0"/>
              <a:t>09/06/2024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0A71-7569-1249-8D59-B0C8FF25809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8259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4FDA-DEB3-7D44-9833-ADD42B7E7AC2}" type="datetimeFigureOut">
              <a:rPr lang="en-VN" smtClean="0"/>
              <a:t>09/06/2024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0A71-7569-1249-8D59-B0C8FF25809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4867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4FDA-DEB3-7D44-9833-ADD42B7E7AC2}" type="datetimeFigureOut">
              <a:rPr lang="en-VN" smtClean="0"/>
              <a:t>09/06/2024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0A71-7569-1249-8D59-B0C8FF25809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5956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4FDA-DEB3-7D44-9833-ADD42B7E7AC2}" type="datetimeFigureOut">
              <a:rPr lang="en-VN" smtClean="0"/>
              <a:t>09/06/2024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0A71-7569-1249-8D59-B0C8FF25809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5606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4FDA-DEB3-7D44-9833-ADD42B7E7AC2}" type="datetimeFigureOut">
              <a:rPr lang="en-VN" smtClean="0"/>
              <a:t>09/06/2024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0A71-7569-1249-8D59-B0C8FF25809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9314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4FDA-DEB3-7D44-9833-ADD42B7E7AC2}" type="datetimeFigureOut">
              <a:rPr lang="en-VN" smtClean="0"/>
              <a:t>09/06/2024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0A71-7569-1249-8D59-B0C8FF25809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608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4FDA-DEB3-7D44-9833-ADD42B7E7AC2}" type="datetimeFigureOut">
              <a:rPr lang="en-VN" smtClean="0"/>
              <a:t>09/06/2024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0A71-7569-1249-8D59-B0C8FF25809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5876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34FDA-DEB3-7D44-9833-ADD42B7E7AC2}" type="datetimeFigureOut">
              <a:rPr lang="en-VN" smtClean="0"/>
              <a:t>09/06/2024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40A71-7569-1249-8D59-B0C8FF25809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4934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479B-2CD6-44A5-596E-DBCC808ED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666351"/>
            <a:ext cx="10558405" cy="3044335"/>
          </a:xfrm>
        </p:spPr>
        <p:txBody>
          <a:bodyPr anchor="b">
            <a:normAutofit/>
          </a:bodyPr>
          <a:lstStyle/>
          <a:p>
            <a:br>
              <a:rPr lang="en-VN" sz="4100">
                <a:solidFill>
                  <a:schemeClr val="bg1"/>
                </a:solidFill>
              </a:rPr>
            </a:br>
            <a:r>
              <a:rPr lang="en-US" sz="4100">
                <a:solidFill>
                  <a:schemeClr val="bg1"/>
                </a:solidFill>
              </a:rPr>
              <a:t>Đọc hiểu bài báo "A Hybrid Forecasting Model with Logistic Regression and Neural Networks for Improving Key Performance Indicators in Supply Chains"</a:t>
            </a:r>
            <a:endParaRPr lang="en-VN" sz="41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42887-383C-F784-1B3D-2AE2C9E8F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3866064"/>
            <a:ext cx="10558405" cy="2234485"/>
          </a:xfrm>
        </p:spPr>
        <p:txBody>
          <a:bodyPr anchor="t">
            <a:normAutofit/>
          </a:bodyPr>
          <a:lstStyle/>
          <a:p>
            <a:endParaRPr lang="vi-VN" sz="110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sz="1100" b="1">
                <a:solidFill>
                  <a:schemeClr val="bg1"/>
                </a:solidFill>
              </a:rPr>
              <a:t>Mục tiêu nghiên cứu:</a:t>
            </a:r>
            <a:r>
              <a:rPr lang="vi-VN" sz="1100">
                <a:solidFill>
                  <a:schemeClr val="bg1"/>
                </a:solidFill>
              </a:rPr>
              <a:t> Nâng cao độ chính xác của dự báo KPI trong chuỗi cung ứng bằng cách sử dụng mô hình lai kết hợp hồi quy Logistic và Mạng Neural.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1100" b="1">
                <a:solidFill>
                  <a:schemeClr val="bg1"/>
                </a:solidFill>
              </a:rPr>
              <a:t>Phương pháp:</a:t>
            </a:r>
            <a:endParaRPr lang="vi-VN" sz="11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100">
                <a:solidFill>
                  <a:schemeClr val="bg1"/>
                </a:solidFill>
              </a:rPr>
              <a:t>Sử dụng dữ liệu đánh giá độ chín của Lean.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100">
                <a:solidFill>
                  <a:schemeClr val="bg1"/>
                </a:solidFill>
              </a:rPr>
              <a:t>Phát triển mô hình hồi quy Logistic và Mạng Neural.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100">
                <a:solidFill>
                  <a:schemeClr val="bg1"/>
                </a:solidFill>
              </a:rPr>
              <a:t>Kết hợp các mô hình thành mô hình lai để dự báo chính xác hơn.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1100" b="1">
                <a:solidFill>
                  <a:schemeClr val="bg1"/>
                </a:solidFill>
              </a:rPr>
              <a:t>Kết quả:</a:t>
            </a:r>
            <a:r>
              <a:rPr lang="vi-VN" sz="1100">
                <a:solidFill>
                  <a:schemeClr val="bg1"/>
                </a:solidFill>
              </a:rPr>
              <a:t> Mô hình lai cải thiện độ chính xác dự báo lên 17% và F1 score lên 13%.</a:t>
            </a:r>
          </a:p>
          <a:p>
            <a:endParaRPr lang="en-VN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72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7D450-0136-01F3-6582-DB6A1C2C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Cài đặt minh họa với tập dữ liệu về kinh tế</a:t>
            </a:r>
            <a:endParaRPr lang="en-VN" sz="5400"/>
          </a:p>
        </p:txBody>
      </p:sp>
      <p:pic>
        <p:nvPicPr>
          <p:cNvPr id="5" name="Picture 4" descr="Three darts on bullseye">
            <a:extLst>
              <a:ext uri="{FF2B5EF4-FFF2-40B4-BE49-F238E27FC236}">
                <a16:creationId xmlns:a16="http://schemas.microsoft.com/office/drawing/2014/main" id="{547D1C04-DC79-17C4-E0B8-B11AA8A08A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26" r="701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436A8-3DBD-AF98-04C5-B78EA8574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vi-VN" sz="1700" b="1"/>
              <a:t>Bước 1: Chuẩn bị dữ liệu</a:t>
            </a:r>
            <a:endParaRPr lang="vi-VN" sz="17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700"/>
              <a:t>Sử dụng tập dữ liệu về GDP của Việt Nam.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700"/>
              <a:t>Chuyển đổi dữ liệu thành dạng nhị phân để sử dụng cho hồi quy Logistic.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1700" b="1"/>
              <a:t>Bước 2: Xây dựng mô hình</a:t>
            </a:r>
            <a:endParaRPr lang="vi-VN" sz="17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700"/>
              <a:t>Huấn luyện mô hình hồi quy Logistic và Mạng Neural.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700"/>
              <a:t>Kết hợp kết quả dự đoán từ cả hai mô hình thành mô hình lai.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1700" b="1"/>
              <a:t>Bước 3: Đánh giá mô hình</a:t>
            </a:r>
            <a:endParaRPr lang="vi-VN" sz="17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700"/>
              <a:t>Sử dụng độ chính xác (accuracy) và F1 score để đánh giá hiệu quả của mô hình.</a:t>
            </a:r>
          </a:p>
          <a:p>
            <a:endParaRPr lang="en-VN" sz="1700"/>
          </a:p>
        </p:txBody>
      </p:sp>
    </p:spTree>
    <p:extLst>
      <p:ext uri="{BB962C8B-B14F-4D97-AF65-F5344CB8AC3E}">
        <p14:creationId xmlns:p14="http://schemas.microsoft.com/office/powerpoint/2010/main" val="341652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98D61-F250-C0BA-7E90-D56E0D8A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F9E2F-9613-BB09-79A7-0FD2DEC77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Hồi quy Logistic:</a:t>
            </a:r>
          </a:p>
          <a:p>
            <a:pPr lvl="1">
              <a:buFont typeface="Wingdings" pitchFamily="2" charset="2"/>
              <a:buChar char="Ø"/>
            </a:pPr>
            <a:r>
              <a:rPr lang="vi-VN" dirty="0"/>
              <a:t>Độ phức tạp thời gian: O(n * p)</a:t>
            </a:r>
          </a:p>
          <a:p>
            <a:pPr lvl="1">
              <a:buFont typeface="Wingdings" pitchFamily="2" charset="2"/>
              <a:buChar char="Ø"/>
            </a:pPr>
            <a:r>
              <a:rPr lang="vi-VN" dirty="0"/>
              <a:t>n: số lượng mẫu, p: số lượng đặc trưng.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Mạng Neural (MLP):</a:t>
            </a:r>
          </a:p>
          <a:p>
            <a:pPr lvl="1">
              <a:buFont typeface="Wingdings" pitchFamily="2" charset="2"/>
              <a:buChar char="Ø"/>
            </a:pPr>
            <a:r>
              <a:rPr lang="vi-VN" dirty="0"/>
              <a:t>Độ phức tạp thời gian: O(n * m * l)</a:t>
            </a:r>
          </a:p>
          <a:p>
            <a:pPr lvl="1">
              <a:buFont typeface="Wingdings" pitchFamily="2" charset="2"/>
              <a:buChar char="Ø"/>
            </a:pPr>
            <a:r>
              <a:rPr lang="vi-VN" dirty="0"/>
              <a:t>n: số lượng mẫu, m: số lượng neuron trong lớp ẩn, l: số lượng lớp.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Mô hình lai:</a:t>
            </a:r>
          </a:p>
          <a:p>
            <a:pPr lvl="1">
              <a:buFont typeface="Wingdings" pitchFamily="2" charset="2"/>
              <a:buChar char="Ø"/>
            </a:pPr>
            <a:r>
              <a:rPr lang="vi-VN" dirty="0"/>
              <a:t>Độ phức tạp thời gian: O(n * (p + m * l))</a:t>
            </a:r>
          </a:p>
          <a:p>
            <a:pPr lvl="1">
              <a:buFont typeface="Wingdings" pitchFamily="2" charset="2"/>
              <a:buChar char="Ø"/>
            </a:pPr>
            <a:r>
              <a:rPr lang="vi-VN" dirty="0"/>
              <a:t>Kết hợp độ phức tạp của cả hai mô hình trên.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4282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6E36-D13A-A172-2628-73D9401F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C3526-EAC8-7E22-0546-FB478DA55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Áp dụng trong các ngành công nghiệp khác:</a:t>
            </a:r>
            <a:endParaRPr lang="vi-V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Sản xuất, dịch vụ, nông nghiệp.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Mở rộng dữ liệu:</a:t>
            </a:r>
            <a:endParaRPr lang="vi-V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Sử dụng thêm dữ liệu từ các nguồn khác nhau để tăng độ chính xác.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Tích hợp thêm kỹ thuật học máy:</a:t>
            </a:r>
            <a:endParaRPr lang="vi-V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Kết hợp thêm các kỹ thuật như Random Forest, Gradient Boosting để cải thiện hiệu suất.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27800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5C3C-865F-0144-43DD-B6BD1494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(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)</a:t>
            </a:r>
            <a:br>
              <a:rPr lang="en-US" dirty="0"/>
            </a:br>
            <a:r>
              <a:rPr lang="vi-VN" dirty="0"/>
              <a:t>Hướng nghiên cứu tương lai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F4435-DF4D-7DA6-4DE3-CF96F6C9F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256"/>
            <a:ext cx="10170226" cy="334014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Tích hợp mô hình lai trong hệ thống thực tế:</a:t>
            </a:r>
            <a:r>
              <a:rPr lang="vi-VN" dirty="0"/>
              <a:t>Triển khai mô hình trong các hệ thống chuỗi cung ứng thực tế.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Tối ưu hóa mô hình:</a:t>
            </a:r>
            <a:r>
              <a:rPr lang="vi-VN" dirty="0"/>
              <a:t>Nghiên cứu các phương pháp tối ưu hóa để giảm độ phức tạp tính toán.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Đánh giá hiệu suất:</a:t>
            </a:r>
            <a:r>
              <a:rPr lang="vi-VN" dirty="0"/>
              <a:t>Đánh giá mô hình trên các tập dữ liệu lớn và đa dạng hơn để kiểm tra khả năng tổng quát hóa.</a:t>
            </a:r>
          </a:p>
        </p:txBody>
      </p:sp>
    </p:spTree>
    <p:extLst>
      <p:ext uri="{BB962C8B-B14F-4D97-AF65-F5344CB8AC3E}">
        <p14:creationId xmlns:p14="http://schemas.microsoft.com/office/powerpoint/2010/main" val="134184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</TotalTime>
  <Words>499</Words>
  <Application>Microsoft Macintosh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2013 - 2022 Theme</vt:lpstr>
      <vt:lpstr> Đọc hiểu bài báo "A Hybrid Forecasting Model with Logistic Regression and Neural Networks for Improving Key Performance Indicators in Supply Chains"</vt:lpstr>
      <vt:lpstr>Cài đặt minh họa với tập dữ liệu về kinh tế</vt:lpstr>
      <vt:lpstr>Đánh giá độ phức tạp thuật toán cài đặt</vt:lpstr>
      <vt:lpstr>Phát triển từ bài báo</vt:lpstr>
      <vt:lpstr>Phát triển từ bài báo (Tiếp tục) Hướng nghiên cứu tương lai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Lê Thanh Dũng</dc:creator>
  <cp:lastModifiedBy>Lê Thanh Dũng</cp:lastModifiedBy>
  <cp:revision>9</cp:revision>
  <dcterms:created xsi:type="dcterms:W3CDTF">2024-06-09T01:31:30Z</dcterms:created>
  <dcterms:modified xsi:type="dcterms:W3CDTF">2024-06-09T01:40:12Z</dcterms:modified>
</cp:coreProperties>
</file>