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152" d="100"/>
          <a:sy n="152" d="100"/>
        </p:scale>
        <p:origin x="8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0028-7210-36B8-C627-87EEE3DFA4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11432768-72AC-3787-1972-600A38F788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A1A44612-A1A9-3620-7DEE-FD71AE2B441A}"/>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422BA4BE-889F-570A-5127-30D17615737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2E91F19-ADB7-BA1E-5422-46728271E8CC}"/>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52899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FD72-ED0E-790F-90C5-5FCBE7563716}"/>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AE410B6-22D0-934B-54FF-73707644A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B489922-0969-CE90-C4FD-CB4873C3F89A}"/>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15C2D722-2291-DEA5-3717-D6C4F14928E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89BD78F-CFED-49CC-8D28-CDDCCE2413B2}"/>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39938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951DB2-A5C2-70FB-5DDE-52A013CF5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E458E550-6B6F-F8AD-042F-89370A812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932ADEB-3D53-2A03-E9FA-04B68AC3B306}"/>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EA74B876-D504-13DB-36C1-27545A1760B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E17861C-5036-DA5E-233B-10B5114D328F}"/>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06033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FF3F-67CB-6D58-80CB-BDDBC9F17A2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A3011E49-4DCF-D9F7-F0A3-0AEB653C81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AC5EBF10-5E94-B8E4-03D5-A1FE37931F08}"/>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B95FF1DE-07DC-BB46-09A3-B4C09045291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29334BF-3204-5269-AAD4-82BE44ACB0BF}"/>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2935434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274B-B5A6-9E49-6CEA-4F7E6A261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0B17D90-4B41-C4EC-59FC-F0C6F5B6D4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D385B-2F18-05CC-EEB9-73FC4731D6DE}"/>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F3391AF6-8B19-02D3-B06A-EEF899911C3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378586A-F3E0-F1CE-BE60-462BB898CE35}"/>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57406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06D3-9EB4-31FB-DF97-8903A14D3A2F}"/>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FE94D016-55D9-71EA-E444-2F40362F4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B9336965-730C-3EA5-E444-619AED178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81DC4D9-3955-2B2F-B9CA-B24EA7A201F4}"/>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a:extLst>
              <a:ext uri="{FF2B5EF4-FFF2-40B4-BE49-F238E27FC236}">
                <a16:creationId xmlns:a16="http://schemas.microsoft.com/office/drawing/2014/main" id="{F7F9B921-7138-7A4E-2F1C-7FD4BC8FE520}"/>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DABBD62-3D89-8A42-EDB1-EA36D3EACF04}"/>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263978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728B-D45A-8008-2E86-B407D1EEBC6F}"/>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363D2762-9691-B778-4207-FFAC4944D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874EC8-D415-0999-B9D8-5BB50423DB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8EF06A8-F5B1-4AEE-41BE-D92209E236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1CAA38-EB86-B144-35B4-F22573A102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963E8FA3-0F88-D901-5954-645CD8A29979}"/>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8" name="Footer Placeholder 7">
            <a:extLst>
              <a:ext uri="{FF2B5EF4-FFF2-40B4-BE49-F238E27FC236}">
                <a16:creationId xmlns:a16="http://schemas.microsoft.com/office/drawing/2014/main" id="{E04F86AB-5BA1-C7C1-D8DF-0F12B6E3E76B}"/>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EFD1924E-55E5-949E-9B9B-099D5B5AC5D9}"/>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7940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41F5-ED3D-7D1C-1D55-230AD977ABF9}"/>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33C6FD8F-E30D-6692-05B1-3F6C61A0830A}"/>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4" name="Footer Placeholder 3">
            <a:extLst>
              <a:ext uri="{FF2B5EF4-FFF2-40B4-BE49-F238E27FC236}">
                <a16:creationId xmlns:a16="http://schemas.microsoft.com/office/drawing/2014/main" id="{D1C10F06-812F-1243-83C8-C2C745F5AE00}"/>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12FC995-E680-9DAD-1FB7-67FD795750ED}"/>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56059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F725C-1127-EA77-7E60-08A832C3E319}"/>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3" name="Footer Placeholder 2">
            <a:extLst>
              <a:ext uri="{FF2B5EF4-FFF2-40B4-BE49-F238E27FC236}">
                <a16:creationId xmlns:a16="http://schemas.microsoft.com/office/drawing/2014/main" id="{3F63E802-3A8F-A6F9-66B4-4C5688FEA57B}"/>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D13E76F4-289D-C453-1D1B-585E2E64F9C2}"/>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96891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F571-9789-A885-8F97-80822DE2C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6284FE9F-77B5-9285-B0A5-E5ED2DDFA8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31862CB5-D671-57A3-3A88-C4DA73076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2D1EF-CBDC-F804-B231-3AF15DDD7FFC}"/>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a:extLst>
              <a:ext uri="{FF2B5EF4-FFF2-40B4-BE49-F238E27FC236}">
                <a16:creationId xmlns:a16="http://schemas.microsoft.com/office/drawing/2014/main" id="{2002184F-8EB2-3D5B-100D-2118FC8F0CC5}"/>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A1C5F43-D5CA-2988-C526-8A4116635B5F}"/>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47056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976D-CE0A-EB4C-1706-DBF65A4A2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56A09070-A14C-E7CA-B229-E279C43681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32CEB3F8-CAA8-88EB-FE3B-9FD1BB8D75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63838-4E64-E318-9086-2FC43E1C74F3}"/>
              </a:ext>
            </a:extLst>
          </p:cNvPr>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a:extLst>
              <a:ext uri="{FF2B5EF4-FFF2-40B4-BE49-F238E27FC236}">
                <a16:creationId xmlns:a16="http://schemas.microsoft.com/office/drawing/2014/main" id="{9CEBBE8A-433B-528F-42C9-80D861C0338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BF327186-F40C-A497-7CF0-AF9D724F32CD}"/>
              </a:ext>
            </a:extLst>
          </p:cNvPr>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54598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87EC5-A8E7-F5E0-0A3E-4CA7AD5EED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4338247E-6656-5761-3612-C85C74F80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8C280E4-B0E5-5EB5-DF5D-60D485F058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A3198D-5D28-674D-902D-4C00DD5BED88}" type="datetimeFigureOut">
              <a:rPr lang="en-VN" smtClean="0"/>
              <a:t>23/06/2024</a:t>
            </a:fld>
            <a:endParaRPr lang="en-VN"/>
          </a:p>
        </p:txBody>
      </p:sp>
      <p:sp>
        <p:nvSpPr>
          <p:cNvPr id="5" name="Footer Placeholder 4">
            <a:extLst>
              <a:ext uri="{FF2B5EF4-FFF2-40B4-BE49-F238E27FC236}">
                <a16:creationId xmlns:a16="http://schemas.microsoft.com/office/drawing/2014/main" id="{11CDA435-1D3C-1384-B829-48A25CA8B3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VN"/>
          </a:p>
        </p:txBody>
      </p:sp>
      <p:sp>
        <p:nvSpPr>
          <p:cNvPr id="6" name="Slide Number Placeholder 5">
            <a:extLst>
              <a:ext uri="{FF2B5EF4-FFF2-40B4-BE49-F238E27FC236}">
                <a16:creationId xmlns:a16="http://schemas.microsoft.com/office/drawing/2014/main" id="{6A0E4CAD-C3A4-23B5-FC3B-717F637CFB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6AB712-021E-E249-B128-9D3AE39D9B92}" type="slidenum">
              <a:rPr lang="en-VN" smtClean="0"/>
              <a:t>‹#›</a:t>
            </a:fld>
            <a:endParaRPr lang="en-VN"/>
          </a:p>
        </p:txBody>
      </p:sp>
    </p:spTree>
    <p:extLst>
      <p:ext uri="{BB962C8B-B14F-4D97-AF65-F5344CB8AC3E}">
        <p14:creationId xmlns:p14="http://schemas.microsoft.com/office/powerpoint/2010/main" val="791559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8F8F-DE32-49DC-143B-6E954711FF36}"/>
              </a:ext>
            </a:extLst>
          </p:cNvPr>
          <p:cNvSpPr>
            <a:spLocks noGrp="1"/>
          </p:cNvSpPr>
          <p:nvPr>
            <p:ph type="ctrTitle"/>
          </p:nvPr>
        </p:nvSpPr>
        <p:spPr/>
        <p:txBody>
          <a:bodyPr>
            <a:normAutofit/>
          </a:bodyPr>
          <a:lstStyle/>
          <a:p>
            <a:r>
              <a:rPr lang="en-US" dirty="0" err="1"/>
              <a:t>DiffPose</a:t>
            </a:r>
            <a:r>
              <a:rPr lang="en-US" dirty="0"/>
              <a:t>: Toward More Reliable 3D Pose Estimation</a:t>
            </a:r>
            <a:endParaRPr lang="en-VN" dirty="0"/>
          </a:p>
        </p:txBody>
      </p:sp>
      <p:sp>
        <p:nvSpPr>
          <p:cNvPr id="3" name="Subtitle 2">
            <a:extLst>
              <a:ext uri="{FF2B5EF4-FFF2-40B4-BE49-F238E27FC236}">
                <a16:creationId xmlns:a16="http://schemas.microsoft.com/office/drawing/2014/main" id="{E4E18981-03B8-B7B2-5B23-5AFBC568FB8E}"/>
              </a:ext>
            </a:extLst>
          </p:cNvPr>
          <p:cNvSpPr>
            <a:spLocks noGrp="1"/>
          </p:cNvSpPr>
          <p:nvPr>
            <p:ph type="subTitle" idx="1"/>
          </p:nvPr>
        </p:nvSpPr>
        <p:spPr/>
        <p:txBody>
          <a:bodyPr/>
          <a:lstStyle/>
          <a:p>
            <a:endParaRPr lang="en-VN" dirty="0"/>
          </a:p>
        </p:txBody>
      </p:sp>
    </p:spTree>
    <p:extLst>
      <p:ext uri="{BB962C8B-B14F-4D97-AF65-F5344CB8AC3E}">
        <p14:creationId xmlns:p14="http://schemas.microsoft.com/office/powerpoint/2010/main" val="318527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FF0B-6677-2E25-177A-DA8DF1498EB9}"/>
              </a:ext>
            </a:extLst>
          </p:cNvPr>
          <p:cNvSpPr>
            <a:spLocks noGrp="1"/>
          </p:cNvSpPr>
          <p:nvPr>
            <p:ph type="title"/>
          </p:nvPr>
        </p:nvSpPr>
        <p:spPr/>
        <p:txBody>
          <a:bodyPr/>
          <a:lstStyle/>
          <a:p>
            <a:r>
              <a:rPr lang="en-VN" dirty="0"/>
              <a:t>Mục tiêu bài báo</a:t>
            </a:r>
          </a:p>
        </p:txBody>
      </p:sp>
      <p:sp>
        <p:nvSpPr>
          <p:cNvPr id="3" name="Content Placeholder 2">
            <a:extLst>
              <a:ext uri="{FF2B5EF4-FFF2-40B4-BE49-F238E27FC236}">
                <a16:creationId xmlns:a16="http://schemas.microsoft.com/office/drawing/2014/main" id="{E52BEABC-8B13-2722-B107-7CF0116C9352}"/>
              </a:ext>
            </a:extLst>
          </p:cNvPr>
          <p:cNvSpPr>
            <a:spLocks noGrp="1"/>
          </p:cNvSpPr>
          <p:nvPr>
            <p:ph idx="1"/>
          </p:nvPr>
        </p:nvSpPr>
        <p:spPr/>
        <p:txBody>
          <a:bodyPr/>
          <a:lstStyle/>
          <a:p>
            <a:r>
              <a:rPr lang="vi-VN" dirty="0"/>
              <a:t>Bài báo này được công bố tại hội nghị CVPR 2023 và nhằm mục đích cải thiện độ chính xác và độ tin cậy của ước lượng tư thế 3D. Đây là một vấn đề quan trọng trong lĩnh vực thị giác máy tính và tương tác người-máy, với nhiều ứng dụng trong thực tế ảo, robot, y tế và thể thao.</a:t>
            </a:r>
          </a:p>
          <a:p>
            <a:endParaRPr lang="en-VN" dirty="0"/>
          </a:p>
        </p:txBody>
      </p:sp>
    </p:spTree>
    <p:extLst>
      <p:ext uri="{BB962C8B-B14F-4D97-AF65-F5344CB8AC3E}">
        <p14:creationId xmlns:p14="http://schemas.microsoft.com/office/powerpoint/2010/main" val="3715695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F41B-4E46-E5C5-5799-70DEF4D96318}"/>
              </a:ext>
            </a:extLst>
          </p:cNvPr>
          <p:cNvSpPr>
            <a:spLocks noGrp="1"/>
          </p:cNvSpPr>
          <p:nvPr>
            <p:ph type="title"/>
          </p:nvPr>
        </p:nvSpPr>
        <p:spPr/>
        <p:txBody>
          <a:bodyPr/>
          <a:lstStyle/>
          <a:p>
            <a:r>
              <a:rPr lang="en-VN" dirty="0"/>
              <a:t>Phương pháp</a:t>
            </a:r>
          </a:p>
        </p:txBody>
      </p:sp>
      <p:sp>
        <p:nvSpPr>
          <p:cNvPr id="3" name="Content Placeholder 2">
            <a:extLst>
              <a:ext uri="{FF2B5EF4-FFF2-40B4-BE49-F238E27FC236}">
                <a16:creationId xmlns:a16="http://schemas.microsoft.com/office/drawing/2014/main" id="{ECAB4D87-AD39-735B-B6B6-8F0B4814E0BE}"/>
              </a:ext>
            </a:extLst>
          </p:cNvPr>
          <p:cNvSpPr>
            <a:spLocks noGrp="1"/>
          </p:cNvSpPr>
          <p:nvPr>
            <p:ph idx="1"/>
          </p:nvPr>
        </p:nvSpPr>
        <p:spPr/>
        <p:txBody>
          <a:bodyPr/>
          <a:lstStyle/>
          <a:p>
            <a:r>
              <a:rPr lang="vi-VN" dirty="0"/>
              <a:t>DiffPose giới thiệu một khung làm việc mới để ước lượng tư thế 3D. Kiến trúc của DiffPose bao gồm nhiều thành phần chính, trong đó sử dụng mạng nơ-ron để ước lượng tư thế 3D. Phương pháp tiếp cận này bao gồm các kỹ thuật và thuật toán tiên tiến nhằm đạt được độ chính xác và hiệu quả cao hơn.</a:t>
            </a:r>
          </a:p>
          <a:p>
            <a:endParaRPr lang="en-VN" dirty="0"/>
          </a:p>
        </p:txBody>
      </p:sp>
    </p:spTree>
    <p:extLst>
      <p:ext uri="{BB962C8B-B14F-4D97-AF65-F5344CB8AC3E}">
        <p14:creationId xmlns:p14="http://schemas.microsoft.com/office/powerpoint/2010/main" val="304015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FFC2-FF64-B07E-5CDA-3996B65BD1E2}"/>
              </a:ext>
            </a:extLst>
          </p:cNvPr>
          <p:cNvSpPr>
            <a:spLocks noGrp="1"/>
          </p:cNvSpPr>
          <p:nvPr>
            <p:ph type="title"/>
          </p:nvPr>
        </p:nvSpPr>
        <p:spPr/>
        <p:txBody>
          <a:bodyPr/>
          <a:lstStyle/>
          <a:p>
            <a:r>
              <a:rPr lang="en-US" dirty="0" err="1"/>
              <a:t>Đổi</a:t>
            </a:r>
            <a:r>
              <a:rPr lang="en-US" dirty="0"/>
              <a:t> </a:t>
            </a:r>
            <a:r>
              <a:rPr lang="en-US" dirty="0" err="1"/>
              <a:t>mới</a:t>
            </a:r>
            <a:r>
              <a:rPr lang="en-US" dirty="0"/>
              <a:t> </a:t>
            </a:r>
            <a:r>
              <a:rPr lang="en-US" dirty="0" err="1"/>
              <a:t>và</a:t>
            </a:r>
            <a:r>
              <a:rPr lang="en-US" dirty="0"/>
              <a:t> </a:t>
            </a:r>
            <a:r>
              <a:rPr lang="en-US" dirty="0" err="1"/>
              <a:t>Đóng</a:t>
            </a:r>
            <a:r>
              <a:rPr lang="en-US" dirty="0"/>
              <a:t> </a:t>
            </a:r>
            <a:r>
              <a:rPr lang="en-US" dirty="0" err="1"/>
              <a:t>góp</a:t>
            </a:r>
            <a:r>
              <a:rPr lang="en-US" dirty="0"/>
              <a:t> </a:t>
            </a:r>
            <a:r>
              <a:rPr lang="en-US" dirty="0" err="1"/>
              <a:t>chính</a:t>
            </a:r>
            <a:endParaRPr lang="en-VN" dirty="0"/>
          </a:p>
        </p:txBody>
      </p:sp>
      <p:sp>
        <p:nvSpPr>
          <p:cNvPr id="3" name="Content Placeholder 2">
            <a:extLst>
              <a:ext uri="{FF2B5EF4-FFF2-40B4-BE49-F238E27FC236}">
                <a16:creationId xmlns:a16="http://schemas.microsoft.com/office/drawing/2014/main" id="{70ED6D14-DD94-106E-FAAC-C7A13E9A4EC1}"/>
              </a:ext>
            </a:extLst>
          </p:cNvPr>
          <p:cNvSpPr>
            <a:spLocks noGrp="1"/>
          </p:cNvSpPr>
          <p:nvPr>
            <p:ph idx="1"/>
          </p:nvPr>
        </p:nvSpPr>
        <p:spPr/>
        <p:txBody>
          <a:bodyPr/>
          <a:lstStyle/>
          <a:p>
            <a:r>
              <a:rPr lang="vi-VN" dirty="0"/>
              <a:t>Phương pháp của DiffPose mang lại nhiều cải tiến so với các phương pháp trước đây. Nghiên cứu này đưa ra một mô hình mới, không chỉ nâng cao độ chính xác mà còn cải thiện độ tin cậy trong các tình huống khó khăn. Đây là những đóng góp quan trọng giúp thúc đẩy sự phát triển của ước lượng tư thế 3D.</a:t>
            </a:r>
          </a:p>
          <a:p>
            <a:endParaRPr lang="en-VN" dirty="0"/>
          </a:p>
        </p:txBody>
      </p:sp>
    </p:spTree>
    <p:extLst>
      <p:ext uri="{BB962C8B-B14F-4D97-AF65-F5344CB8AC3E}">
        <p14:creationId xmlns:p14="http://schemas.microsoft.com/office/powerpoint/2010/main" val="347883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CCCB-B1CD-6639-2EAD-757ABC027410}"/>
              </a:ext>
            </a:extLst>
          </p:cNvPr>
          <p:cNvSpPr>
            <a:spLocks noGrp="1"/>
          </p:cNvSpPr>
          <p:nvPr>
            <p:ph type="title"/>
          </p:nvPr>
        </p:nvSpPr>
        <p:spPr/>
        <p:txBody>
          <a:bodyPr/>
          <a:lstStyle/>
          <a:p>
            <a:r>
              <a:rPr lang="en-VN" dirty="0"/>
              <a:t>Kết quả</a:t>
            </a:r>
          </a:p>
        </p:txBody>
      </p:sp>
      <p:sp>
        <p:nvSpPr>
          <p:cNvPr id="3" name="Content Placeholder 2">
            <a:extLst>
              <a:ext uri="{FF2B5EF4-FFF2-40B4-BE49-F238E27FC236}">
                <a16:creationId xmlns:a16="http://schemas.microsoft.com/office/drawing/2014/main" id="{D8A9B8C9-5EBB-A83A-9329-5A67E97EAD4C}"/>
              </a:ext>
            </a:extLst>
          </p:cNvPr>
          <p:cNvSpPr>
            <a:spLocks noGrp="1"/>
          </p:cNvSpPr>
          <p:nvPr>
            <p:ph idx="1"/>
          </p:nvPr>
        </p:nvSpPr>
        <p:spPr/>
        <p:txBody>
          <a:bodyPr/>
          <a:lstStyle/>
          <a:p>
            <a:r>
              <a:rPr lang="vi-VN" dirty="0"/>
              <a:t>Kết quả thực nghiệm cho thấy DiffPose có hiệu suất vượt trội so với các phương pháp khác. Bảng biểu và đồ thị trên slide này minh họa rõ ràng sự so sánh về hiệu suất và độ chính xác. </a:t>
            </a:r>
            <a:r>
              <a:rPr lang="vi-VN"/>
              <a:t>Các thử nghiệm cũng cho thấy mô hình này có độ tin cậy cao, phù hợp cho các ứng dụng thực tế.</a:t>
            </a:r>
            <a:endParaRPr lang="en-VN"/>
          </a:p>
        </p:txBody>
      </p:sp>
    </p:spTree>
    <p:extLst>
      <p:ext uri="{BB962C8B-B14F-4D97-AF65-F5344CB8AC3E}">
        <p14:creationId xmlns:p14="http://schemas.microsoft.com/office/powerpoint/2010/main" val="1508263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TotalTime>
  <Words>289</Words>
  <Application>Microsoft Macintosh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DiffPose: Toward More Reliable 3D Pose Estimation</vt:lpstr>
      <vt:lpstr>Mục tiêu bài báo</vt:lpstr>
      <vt:lpstr>Phương pháp</vt:lpstr>
      <vt:lpstr>Đổi mới và Đóng góp chính</vt:lpstr>
      <vt:lpstr>Kết quả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Lê Thanh Dũng</cp:lastModifiedBy>
  <cp:revision>5</cp:revision>
  <dcterms:created xsi:type="dcterms:W3CDTF">2024-06-23T02:22:43Z</dcterms:created>
  <dcterms:modified xsi:type="dcterms:W3CDTF">2024-06-23T02:31:02Z</dcterms:modified>
</cp:coreProperties>
</file>