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13"/>
    <p:restoredTop sz="94703"/>
  </p:normalViewPr>
  <p:slideViewPr>
    <p:cSldViewPr snapToGrid="0">
      <p:cViewPr varScale="1">
        <p:scale>
          <a:sx n="128" d="100"/>
          <a:sy n="128" d="100"/>
        </p:scale>
        <p:origin x="3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42233-5D87-E246-A4CD-1861F1DB0E6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551C65BC-B530-4241-843F-EA0A48020F7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42233-5D87-E246-A4CD-1861F1DB0E6C}" type="slidenum">
              <a:rPr lang="en-US" smtClean="0"/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805" indent="-344805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6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92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1005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605" indent="-34480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87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050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775" indent="-338455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owasp.org/www-project-top-ten/" TargetMode="Externa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78178" y="843278"/>
            <a:ext cx="5518066" cy="2268559"/>
          </a:xfrm>
        </p:spPr>
        <p:txBody>
          <a:bodyPr>
            <a:normAutofit fontScale="90000"/>
          </a:bodyPr>
          <a:lstStyle/>
          <a:p>
            <a:r>
              <a:rPr lang="vi-VN" dirty="0"/>
              <a:t>Nguy cơ từ việc Upload File không an toàn - C99 Shell và giải pháp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7989" y="4469696"/>
            <a:ext cx="5357600" cy="1160213"/>
          </a:xfrm>
        </p:spPr>
        <p:txBody>
          <a:bodyPr/>
          <a:lstStyle/>
          <a:p>
            <a:r>
              <a:rPr lang="en-US" dirty="0"/>
              <a:t>HV: LÊ THANH DŨNG</a:t>
            </a:r>
            <a:endParaRPr lang="en-US" dirty="0"/>
          </a:p>
          <a:p>
            <a:r>
              <a:rPr lang="en-US" dirty="0"/>
              <a:t>230101074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4445" y="808056"/>
            <a:ext cx="2668106" cy="1077229"/>
          </a:xfrm>
        </p:spPr>
        <p:txBody>
          <a:bodyPr>
            <a:normAutofit/>
          </a:bodyPr>
          <a:lstStyle/>
          <a:p>
            <a:pPr algn="l"/>
            <a:r>
              <a:rPr lang="en-US" sz="2800" b="1"/>
              <a:t>OWASP Top 10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4444" y="2052116"/>
            <a:ext cx="2664217" cy="399782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en-US" sz="1400" b="1" dirty="0"/>
              <a:t>OWASP Top 10</a:t>
            </a:r>
            <a:r>
              <a:rPr lang="en-US" sz="1400" dirty="0"/>
              <a:t>: </a:t>
            </a:r>
            <a:r>
              <a:rPr lang="en-US" sz="1400" dirty="0">
                <a:hlinkClick r:id="rId4"/>
              </a:rPr>
              <a:t>https://owasp.org/www-project-top-ten</a:t>
            </a:r>
            <a:endParaRPr lang="en-US" sz="1400" dirty="0"/>
          </a:p>
          <a:p>
            <a:pPr marL="0" indent="0">
              <a:lnSpc>
                <a:spcPct val="110000"/>
              </a:lnSpc>
              <a:buNone/>
            </a:pPr>
            <a:endParaRPr lang="en-US" sz="1400" dirty="0"/>
          </a:p>
          <a:p>
            <a:pPr>
              <a:lnSpc>
                <a:spcPct val="110000"/>
              </a:lnSpc>
              <a:buFont typeface="Arial" panose="020B0604020202090204" pitchFamily="34" charset="0"/>
              <a:buChar char="•"/>
            </a:pPr>
            <a:r>
              <a:rPr lang="en-US" sz="1400" dirty="0"/>
              <a:t>Upload file </a:t>
            </a:r>
            <a:r>
              <a:rPr lang="en-US" sz="1400" dirty="0" err="1"/>
              <a:t>không</a:t>
            </a:r>
            <a:r>
              <a:rPr lang="en-US" sz="1400" dirty="0"/>
              <a:t> an </a:t>
            </a:r>
            <a:r>
              <a:rPr lang="en-US" sz="1400" dirty="0" err="1"/>
              <a:t>toàn</a:t>
            </a:r>
            <a:r>
              <a:rPr lang="en-US" sz="1400" dirty="0"/>
              <a:t> </a:t>
            </a:r>
            <a:r>
              <a:rPr lang="en-US" sz="1400" dirty="0" err="1"/>
              <a:t>thuộc</a:t>
            </a:r>
            <a:r>
              <a:rPr lang="en-US" sz="1400" dirty="0"/>
              <a:t> </a:t>
            </a:r>
            <a:r>
              <a:rPr lang="en-US" sz="1400" dirty="0" err="1"/>
              <a:t>nhóm</a:t>
            </a:r>
            <a:r>
              <a:rPr lang="en-US" sz="1400" dirty="0"/>
              <a:t> </a:t>
            </a:r>
            <a:r>
              <a:rPr lang="en-US" sz="1400" b="1" dirty="0"/>
              <a:t>A5: Security Misconfiguration</a:t>
            </a:r>
            <a:r>
              <a:rPr lang="en-US" sz="1400" dirty="0"/>
              <a:t> </a:t>
            </a:r>
            <a:r>
              <a:rPr lang="en-US" sz="1400" dirty="0" err="1"/>
              <a:t>hoặc</a:t>
            </a:r>
            <a:r>
              <a:rPr lang="en-US" sz="1400" dirty="0"/>
              <a:t> </a:t>
            </a:r>
            <a:r>
              <a:rPr lang="en-US" sz="1400" b="1" dirty="0"/>
              <a:t>A1: Broken Access Control</a:t>
            </a:r>
            <a:r>
              <a:rPr lang="en-US" sz="1400" dirty="0"/>
              <a:t>.</a:t>
            </a:r>
            <a:endParaRPr lang="en-US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sp>
        <p:nvSpPr>
          <p:cNvPr id="21" name="Rectangle 2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436151" y="0"/>
            <a:ext cx="595084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8844" y="808056"/>
            <a:ext cx="5303975" cy="1538152"/>
          </a:xfrm>
          <a:prstGeom prst="rect">
            <a:avLst/>
          </a:prstGeom>
          <a:ln w="12700">
            <a:noFill/>
          </a:ln>
        </p:spPr>
      </p:pic>
      <p:sp>
        <p:nvSpPr>
          <p:cNvPr id="23" name="Rectangle 2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76044" y="240175"/>
            <a:ext cx="5461080" cy="6371837"/>
          </a:xfrm>
          <a:prstGeom prst="rect">
            <a:avLst/>
          </a:prstGeom>
          <a:noFill/>
          <a:ln w="9525">
            <a:solidFill>
              <a:schemeClr val="accent6">
                <a:lumMod val="60000"/>
                <a:lumOff val="4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Custom File Upload Button With Pure CS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027052"/>
            <a:ext cx="3552548" cy="236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6084931" cy="55360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C99 Sheel là gì?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Định</a:t>
            </a:r>
            <a:r>
              <a:rPr lang="en-US" b="1" dirty="0"/>
              <a:t> nghĩa</a:t>
            </a:r>
            <a:r>
              <a:rPr lang="en-US" dirty="0"/>
              <a:t>:C99 shell </a:t>
            </a:r>
            <a:r>
              <a:rPr lang="en-US" dirty="0" err="1"/>
              <a:t>là</a:t>
            </a:r>
            <a:r>
              <a:rPr lang="en-US" dirty="0"/>
              <a:t> web shell </a:t>
            </a:r>
            <a:r>
              <a:rPr lang="en-US" dirty="0" err="1"/>
              <a:t>giúp</a:t>
            </a:r>
            <a:r>
              <a:rPr lang="en-US" dirty="0"/>
              <a:t> hacker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server </a:t>
            </a:r>
            <a:r>
              <a:rPr lang="en-US" dirty="0" err="1"/>
              <a:t>từ</a:t>
            </a:r>
            <a:r>
              <a:rPr lang="en-US" dirty="0"/>
              <a:t> xa.</a:t>
            </a:r>
            <a:endParaRPr 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en-US" b="1" dirty="0" err="1"/>
              <a:t>Cách</a:t>
            </a:r>
            <a:r>
              <a:rPr lang="en-US" b="1" dirty="0"/>
              <a:t> </a:t>
            </a:r>
            <a:r>
              <a:rPr lang="en-US" b="1" dirty="0" err="1"/>
              <a:t>thức</a:t>
            </a:r>
            <a:r>
              <a:rPr lang="en-US" b="1" dirty="0"/>
              <a:t> </a:t>
            </a:r>
            <a:r>
              <a:rPr lang="en-US" b="1" dirty="0" err="1"/>
              <a:t>hoạt</a:t>
            </a:r>
            <a:r>
              <a:rPr lang="en-US" b="1" dirty="0"/>
              <a:t> </a:t>
            </a:r>
            <a:r>
              <a:rPr lang="en-US" b="1" dirty="0" err="1"/>
              <a:t>động</a:t>
            </a:r>
            <a:r>
              <a:rPr lang="en-US" dirty="0" err="1"/>
              <a:t>:Hacker</a:t>
            </a:r>
            <a:r>
              <a:rPr lang="en-US" dirty="0"/>
              <a:t> upload file PHP </a:t>
            </a:r>
            <a:r>
              <a:rPr lang="en-US" dirty="0" err="1"/>
              <a:t>chứa</a:t>
            </a:r>
            <a:r>
              <a:rPr lang="en-US" dirty="0"/>
              <a:t> </a:t>
            </a: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độc</a:t>
            </a:r>
            <a:r>
              <a:rPr lang="en-US" dirty="0"/>
              <a:t> (C99).</a:t>
            </a:r>
            <a:endParaRPr lang="en-US" dirty="0"/>
          </a:p>
          <a:p>
            <a:pPr>
              <a:buFont typeface="Arial" panose="020B0604020202090204" pitchFamily="34" charset="0"/>
              <a:buChar char="•"/>
            </a:pP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URL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:</a:t>
            </a:r>
            <a:endParaRPr lang="en-US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thi</a:t>
            </a:r>
            <a:r>
              <a:rPr lang="en-US" dirty="0"/>
              <a:t> </a:t>
            </a:r>
            <a:r>
              <a:rPr lang="en-US" dirty="0" err="1"/>
              <a:t>lệnh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server.</a:t>
            </a:r>
            <a:endParaRPr lang="en-US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file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.</a:t>
            </a:r>
            <a:endParaRPr lang="en-US" dirty="0"/>
          </a:p>
          <a:p>
            <a:pPr marL="742950" lvl="1" indent="-285750">
              <a:buFont typeface="Arial" panose="020B0604020202090204" pitchFamily="34" charset="0"/>
              <a:buChar char="•"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cửa</a:t>
            </a:r>
            <a:r>
              <a:rPr lang="en-US" dirty="0"/>
              <a:t> </a:t>
            </a:r>
            <a:r>
              <a:rPr lang="en-US" dirty="0" err="1"/>
              <a:t>hậu</a:t>
            </a:r>
            <a:r>
              <a:rPr lang="en-US" dirty="0"/>
              <a:t> (backdoor)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.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3" name="Picture 4102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4105" name="Picture 4104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4107" name="Rectangle 410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09" name="Rectangle 4108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11" name="Rectangle 4110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13" name="Rectangle 4112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4098" name="Picture 2" descr="Mad Irish :: PHP Malware C99 Shell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115"/>
          <a:stretch>
            <a:fillRect/>
          </a:stretch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Kỹ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hacker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Thủ thuật upload file độc hại</a:t>
            </a:r>
            <a:r>
              <a:rPr lang="vi-VN" dirty="0"/>
              <a:t>: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Đổi tên file thành shell.php.jpg để bypass kiểm tra extension.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Nhúng shell vào file hợp lệ như .pdf hoặc .png.</a:t>
            </a:r>
            <a:endParaRPr lang="vi-VN" dirty="0"/>
          </a:p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Lợi dụng lỗ hổng server-side</a:t>
            </a:r>
            <a:r>
              <a:rPr lang="vi-VN" dirty="0"/>
              <a:t>: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Không kiểm tra MIME type chính xác.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Lưu file trong thư mục có quyền thực thi.</a:t>
            </a:r>
            <a:endParaRPr lang="vi-V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Hậu</a:t>
            </a:r>
            <a:r>
              <a:rPr lang="en-US" dirty="0"/>
              <a:t> </a:t>
            </a:r>
            <a:r>
              <a:rPr lang="en-US" dirty="0" err="1"/>
              <a:t>quả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Nguy cơ chính</a:t>
            </a:r>
            <a:r>
              <a:rPr lang="vi-VN" dirty="0"/>
              <a:t>: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Hacker chiếm quyền kiểm soát server.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Đánh cắp dữ liệu (e.g., cơ sở dữ liệu khách hàng).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Server bị sử dụng để phát tán mã độc hoặc tấn công DDoS.</a:t>
            </a:r>
            <a:endParaRPr lang="vi-V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biện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tránh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73599" y="1729409"/>
            <a:ext cx="7796540" cy="432053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vi-VN" b="1" dirty="0"/>
              <a:t>Kiểm tra MIME Type và Extension</a:t>
            </a:r>
            <a:r>
              <a:rPr lang="vi-VN" dirty="0"/>
              <a:t>:</a:t>
            </a:r>
            <a:endParaRPr lang="vi-VN" dirty="0"/>
          </a:p>
          <a:p>
            <a:pPr marL="908050" lvl="1" indent="-457200">
              <a:buFont typeface="Wingdings" panose="05000000000000000000" pitchFamily="2" charset="2"/>
              <a:buChar char="ü"/>
            </a:pPr>
            <a:r>
              <a:rPr lang="vi-VN" dirty="0"/>
              <a:t>Chỉ cho phép upload file hợp lệ, như .jpg, .png, .pdf.</a:t>
            </a:r>
            <a:endParaRPr lang="vi-VN" dirty="0"/>
          </a:p>
          <a:p>
            <a:pPr marL="908050" lvl="1" indent="-457200">
              <a:buFont typeface="Wingdings" panose="05000000000000000000" pitchFamily="2" charset="2"/>
              <a:buChar char="ü"/>
            </a:pPr>
            <a:r>
              <a:rPr lang="vi-VN" dirty="0"/>
              <a:t>Dùng thư viện hoặc API để kiểm tra header file.</a:t>
            </a: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b="1" dirty="0"/>
              <a:t>Thay đổi tên và lưu file vào thư mục an toàn</a:t>
            </a:r>
            <a:r>
              <a:rPr lang="vi-VN" dirty="0"/>
              <a:t>:</a:t>
            </a:r>
            <a:endParaRPr lang="vi-VN" dirty="0"/>
          </a:p>
          <a:p>
            <a:pPr marL="908050" lvl="1" indent="-457200">
              <a:buFont typeface="Wingdings" panose="05000000000000000000" pitchFamily="2" charset="2"/>
              <a:buChar char="ü"/>
            </a:pPr>
            <a:r>
              <a:rPr lang="vi-VN" dirty="0"/>
              <a:t>Đổi tên file thành chuỗi ngẫu nhiên.</a:t>
            </a:r>
            <a:endParaRPr lang="vi-VN" dirty="0"/>
          </a:p>
          <a:p>
            <a:pPr marL="908050" lvl="1" indent="-457200">
              <a:buFont typeface="Wingdings" panose="05000000000000000000" pitchFamily="2" charset="2"/>
              <a:buChar char="ü"/>
            </a:pPr>
            <a:r>
              <a:rPr lang="vi-VN" dirty="0"/>
              <a:t>Lưu file ở thư mục không có quyền thực thi.</a:t>
            </a: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b="1" dirty="0"/>
              <a:t>Quét virus/mã độc</a:t>
            </a:r>
            <a:r>
              <a:rPr lang="vi-VN" dirty="0"/>
              <a:t>:</a:t>
            </a:r>
            <a:endParaRPr lang="vi-VN" dirty="0"/>
          </a:p>
          <a:p>
            <a:pPr marL="908050" lvl="1" indent="-457200">
              <a:buFont typeface="Wingdings" panose="05000000000000000000" pitchFamily="2" charset="2"/>
              <a:buChar char="ü"/>
            </a:pPr>
            <a:r>
              <a:rPr lang="vi-VN" dirty="0"/>
              <a:t>Sử dụng công cụ quét file trước khi xử lý (e.g., ClamAV).</a:t>
            </a: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b="1" dirty="0"/>
              <a:t>Thiết lập quyền thư mục</a:t>
            </a:r>
            <a:r>
              <a:rPr lang="vi-VN" dirty="0"/>
              <a:t>:</a:t>
            </a:r>
            <a:endParaRPr lang="vi-VN" dirty="0"/>
          </a:p>
          <a:p>
            <a:pPr marL="908050" lvl="1" indent="-457200">
              <a:buFont typeface="Wingdings" panose="05000000000000000000" pitchFamily="2" charset="2"/>
              <a:buChar char="ü"/>
            </a:pPr>
            <a:r>
              <a:rPr lang="vi-VN" dirty="0"/>
              <a:t>Tắt quyền thực thi (exec) trên thư mục upload.</a:t>
            </a:r>
            <a:endParaRPr lang="vi-VN" dirty="0"/>
          </a:p>
          <a:p>
            <a:pPr marL="457200" indent="-457200">
              <a:buFont typeface="+mj-lt"/>
              <a:buAutoNum type="arabicPeriod"/>
            </a:pPr>
            <a:r>
              <a:rPr lang="vi-VN" b="1" dirty="0"/>
              <a:t>Sử dụng sandbox</a:t>
            </a:r>
            <a:r>
              <a:rPr lang="vi-VN" dirty="0"/>
              <a:t>:</a:t>
            </a:r>
            <a:endParaRPr lang="vi-VN" dirty="0"/>
          </a:p>
          <a:p>
            <a:pPr marL="908050" lvl="1" indent="-457200">
              <a:buFont typeface="Wingdings" panose="05000000000000000000" pitchFamily="2" charset="2"/>
              <a:buChar char="ü"/>
            </a:pPr>
            <a:r>
              <a:rPr lang="vi-VN" dirty="0"/>
              <a:t>Kiểm tra file trong môi trường cách ly trước khi cho phép sử dụng.</a:t>
            </a:r>
            <a:endParaRPr lang="vi-V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kết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90204" pitchFamily="34" charset="0"/>
              <a:buChar char="•"/>
            </a:pPr>
            <a:r>
              <a:rPr lang="vi-VN" b="1" dirty="0"/>
              <a:t>Tóm tắt</a:t>
            </a:r>
            <a:r>
              <a:rPr lang="vi-VN" dirty="0"/>
              <a:t>: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Upload file không an toàn là lỗ hổng phổ biến.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Hacker có thể khai thác qua file như C99 shell.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vi-VN" dirty="0"/>
              <a:t>Các biện pháp phòng tránh giúp bảo vệ hệ thống.</a:t>
            </a:r>
            <a:endParaRPr lang="vi-VN" dirty="0"/>
          </a:p>
          <a:p>
            <a:pPr lvl="1">
              <a:buFont typeface="Wingdings" panose="05000000000000000000" pitchFamily="2" charset="2"/>
              <a:buChar char="Ø"/>
            </a:pPr>
            <a:endParaRPr lang="vi-VN" dirty="0"/>
          </a:p>
          <a:p>
            <a:pPr marL="457200" lvl="1" indent="0">
              <a:buNone/>
            </a:pPr>
            <a:r>
              <a:rPr lang="vi-VN" i="1" dirty="0">
                <a:solidFill>
                  <a:schemeClr val="accent5">
                    <a:lumMod val="75000"/>
                  </a:schemeClr>
                </a:solidFill>
              </a:rPr>
              <a:t>"Kiểm soát việc upload file để bảo vệ hệ thống khỏi những cuộc tấn công đơn giản nhưng nguy hiểm!"</a:t>
            </a:r>
            <a:endParaRPr lang="vi-VN" i="1" dirty="0">
              <a:solidFill>
                <a:schemeClr val="accent5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0</TotalTime>
  <Words>1719</Words>
  <Application>WPS Writer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SimSun</vt:lpstr>
      <vt:lpstr>Wingdings</vt:lpstr>
      <vt:lpstr>Wingdings 3</vt:lpstr>
      <vt:lpstr>MS Shell Dlg 2</vt:lpstr>
      <vt:lpstr>苹方-简</vt:lpstr>
      <vt:lpstr>Times New Roman</vt:lpstr>
      <vt:lpstr>微软雅黑</vt:lpstr>
      <vt:lpstr>汉仪旗黑</vt:lpstr>
      <vt:lpstr>Arial Unicode MS</vt:lpstr>
      <vt:lpstr>Calibri</vt:lpstr>
      <vt:lpstr>Helvetica Neue</vt:lpstr>
      <vt:lpstr>Madison</vt:lpstr>
      <vt:lpstr>Nguy cơ từ việc Upload File không an toàn - C99 Shell và giải pháp</vt:lpstr>
      <vt:lpstr>OWASP Top 10</vt:lpstr>
      <vt:lpstr>C99 Sheel là gì?</vt:lpstr>
      <vt:lpstr>PowerPoint 演示文稿</vt:lpstr>
      <vt:lpstr>Kỹ thuật hacker sử dụng</vt:lpstr>
      <vt:lpstr>Hậu quả</vt:lpstr>
      <vt:lpstr>Các biện pháp phòng tránh</vt:lpstr>
      <vt:lpstr>Demo</vt:lpstr>
      <vt:lpstr>Tổng kết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Lê Thanh Dũng</dc:creator>
  <cp:lastModifiedBy>nemo</cp:lastModifiedBy>
  <cp:revision>17</cp:revision>
  <dcterms:created xsi:type="dcterms:W3CDTF">2024-12-10T13:01:55Z</dcterms:created>
  <dcterms:modified xsi:type="dcterms:W3CDTF">2024-12-10T13:01:55Z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