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3" r:id="rId6"/>
    <p:sldId id="312" r:id="rId7"/>
    <p:sldId id="311" r:id="rId8"/>
    <p:sldId id="317" r:id="rId9"/>
    <p:sldId id="319" r:id="rId10"/>
    <p:sldId id="318" r:id="rId11"/>
    <p:sldId id="320" r:id="rId12"/>
    <p:sldId id="314" r:id="rId13"/>
    <p:sldId id="321" r:id="rId14"/>
    <p:sldId id="322" r:id="rId15"/>
    <p:sldId id="323" r:id="rId16"/>
    <p:sldId id="316" r:id="rId17"/>
    <p:sldId id="325" r:id="rId18"/>
    <p:sldId id="315"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9" name="Picture 2">
            <a:extLst>
              <a:ext uri="{FF2B5EF4-FFF2-40B4-BE49-F238E27FC236}">
                <a16:creationId xmlns:a16="http://schemas.microsoft.com/office/drawing/2014/main" id="{50C24A26-6294-4504-9DE2-E9A06CFC6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0" y="178734"/>
            <a:ext cx="820818" cy="10518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4C689B-2A68-4C05-9102-22ED1979C938}"/>
              </a:ext>
            </a:extLst>
          </p:cNvPr>
          <p:cNvSpPr txBox="1"/>
          <p:nvPr/>
        </p:nvSpPr>
        <p:spPr>
          <a:xfrm>
            <a:off x="1112692" y="178734"/>
            <a:ext cx="6172459" cy="400110"/>
          </a:xfrm>
          <a:prstGeom prst="rect">
            <a:avLst/>
          </a:prstGeom>
          <a:noFill/>
        </p:spPr>
        <p:txBody>
          <a:bodyPr wrap="none" rtlCol="0">
            <a:spAutoFit/>
          </a:bodyPr>
          <a:lstStyle/>
          <a:p>
            <a:r>
              <a:rPr lang="en-US" sz="2000" b="1" dirty="0">
                <a:solidFill>
                  <a:srgbClr val="002060"/>
                </a:solidFill>
                <a:latin typeface="Arial" panose="020B0604020202020204" pitchFamily="34" charset="0"/>
                <a:cs typeface="Arial" panose="020B0604020202020204" pitchFamily="34" charset="0"/>
              </a:rPr>
              <a:t>TRƯỜNG ĐẠI HỌC SƯ PHẠM KỸ THUẬT TP.HCM</a:t>
            </a:r>
          </a:p>
        </p:txBody>
      </p:sp>
      <p:sp>
        <p:nvSpPr>
          <p:cNvPr id="11" name="TextBox 10">
            <a:extLst>
              <a:ext uri="{FF2B5EF4-FFF2-40B4-BE49-F238E27FC236}">
                <a16:creationId xmlns:a16="http://schemas.microsoft.com/office/drawing/2014/main" id="{1179D510-DB56-4842-8996-1A1226AC8DC2}"/>
              </a:ext>
            </a:extLst>
          </p:cNvPr>
          <p:cNvSpPr txBox="1"/>
          <p:nvPr/>
        </p:nvSpPr>
        <p:spPr>
          <a:xfrm>
            <a:off x="1791408" y="565786"/>
            <a:ext cx="4655570" cy="400110"/>
          </a:xfrm>
          <a:prstGeom prst="rect">
            <a:avLst/>
          </a:prstGeom>
          <a:noFill/>
        </p:spPr>
        <p:txBody>
          <a:bodyPr wrap="none" rtlCol="0">
            <a:spAutoFit/>
          </a:bodyPr>
          <a:lstStyle/>
          <a:p>
            <a:r>
              <a:rPr lang="en-US" sz="2000" b="1" dirty="0">
                <a:solidFill>
                  <a:srgbClr val="002060"/>
                </a:solidFill>
                <a:latin typeface="Arial" panose="020B0604020202020204" pitchFamily="34" charset="0"/>
                <a:cs typeface="Arial" panose="020B0604020202020204" pitchFamily="34" charset="0"/>
              </a:rPr>
              <a:t>KHOA ĐÀO TẠO CHẤT LƯỢNG CAO</a:t>
            </a:r>
          </a:p>
        </p:txBody>
      </p:sp>
      <p:sp>
        <p:nvSpPr>
          <p:cNvPr id="12" name="TextBox 11">
            <a:extLst>
              <a:ext uri="{FF2B5EF4-FFF2-40B4-BE49-F238E27FC236}">
                <a16:creationId xmlns:a16="http://schemas.microsoft.com/office/drawing/2014/main" id="{7BD17DE2-434E-4C39-B25F-78C99AB0DCA7}"/>
              </a:ext>
            </a:extLst>
          </p:cNvPr>
          <p:cNvSpPr txBox="1"/>
          <p:nvPr/>
        </p:nvSpPr>
        <p:spPr>
          <a:xfrm>
            <a:off x="1930901" y="975753"/>
            <a:ext cx="4261103" cy="400110"/>
          </a:xfrm>
          <a:prstGeom prst="rect">
            <a:avLst/>
          </a:prstGeom>
          <a:noFill/>
        </p:spPr>
        <p:txBody>
          <a:bodyPr wrap="none" rtlCol="0">
            <a:spAutoFit/>
          </a:bodyPr>
          <a:lstStyle/>
          <a:p>
            <a:r>
              <a:rPr lang="en-US" sz="2000" b="1" dirty="0">
                <a:solidFill>
                  <a:srgbClr val="002060"/>
                </a:solidFill>
                <a:latin typeface="Arial" panose="020B0604020202020204" pitchFamily="34" charset="0"/>
                <a:cs typeface="Arial" panose="020B0604020202020204" pitchFamily="34" charset="0"/>
              </a:rPr>
              <a:t>NGÀNH CÔNG NGHỆ THÔNG TIN</a:t>
            </a:r>
          </a:p>
        </p:txBody>
      </p:sp>
      <p:sp>
        <p:nvSpPr>
          <p:cNvPr id="8" name="TextBox 7">
            <a:extLst>
              <a:ext uri="{FF2B5EF4-FFF2-40B4-BE49-F238E27FC236}">
                <a16:creationId xmlns:a16="http://schemas.microsoft.com/office/drawing/2014/main" id="{1C68B1B9-3E50-472F-8BBA-B6055F9412F5}"/>
              </a:ext>
            </a:extLst>
          </p:cNvPr>
          <p:cNvSpPr txBox="1"/>
          <p:nvPr/>
        </p:nvSpPr>
        <p:spPr>
          <a:xfrm>
            <a:off x="2801770" y="1652626"/>
            <a:ext cx="2199768" cy="646331"/>
          </a:xfrm>
          <a:prstGeom prst="rect">
            <a:avLst/>
          </a:prstGeom>
          <a:noFill/>
        </p:spPr>
        <p:txBody>
          <a:bodyPr wrap="square" rtlCol="0">
            <a:spAutoFit/>
          </a:bodyPr>
          <a:lstStyle/>
          <a:p>
            <a:r>
              <a:rPr lang="en-US" sz="3600" b="1" dirty="0">
                <a:solidFill>
                  <a:srgbClr val="C00000"/>
                </a:solidFill>
                <a:latin typeface="Arial" panose="020B0604020202020204" pitchFamily="34" charset="0"/>
                <a:cs typeface="Arial" panose="020B0604020202020204" pitchFamily="34" charset="0"/>
              </a:rPr>
              <a:t>ĐỒ ÁN 3</a:t>
            </a:r>
          </a:p>
        </p:txBody>
      </p:sp>
      <p:sp>
        <p:nvSpPr>
          <p:cNvPr id="14" name="TextBox 13">
            <a:extLst>
              <a:ext uri="{FF2B5EF4-FFF2-40B4-BE49-F238E27FC236}">
                <a16:creationId xmlns:a16="http://schemas.microsoft.com/office/drawing/2014/main" id="{D0A1EA91-EF34-4897-A88F-2F8171D1F651}"/>
              </a:ext>
            </a:extLst>
          </p:cNvPr>
          <p:cNvSpPr txBox="1"/>
          <p:nvPr/>
        </p:nvSpPr>
        <p:spPr>
          <a:xfrm>
            <a:off x="251135" y="2385759"/>
            <a:ext cx="7169783" cy="1131848"/>
          </a:xfrm>
          <a:prstGeom prst="rect">
            <a:avLst/>
          </a:prstGeom>
          <a:noFill/>
        </p:spPr>
        <p:txBody>
          <a:bodyPr wrap="none" rtlCol="0">
            <a:spAutoFit/>
          </a:bodyPr>
          <a:lstStyle/>
          <a:p>
            <a:pPr algn="ctr">
              <a:lnSpc>
                <a:spcPct val="150000"/>
              </a:lnSpc>
            </a:pPr>
            <a:r>
              <a:rPr lang="en-US" sz="2400" b="1" dirty="0">
                <a:solidFill>
                  <a:srgbClr val="002060"/>
                </a:solidFill>
                <a:latin typeface="Arial" panose="020B0604020202020204" pitchFamily="34" charset="0"/>
                <a:cs typeface="Arial" panose="020B0604020202020204" pitchFamily="34" charset="0"/>
              </a:rPr>
              <a:t>DỰ ĐOÁN GIÁ NHÀ/ ĐẤT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SỬ DỤNG THUẬT TOÁN LINEAR REGRESSION </a:t>
            </a:r>
          </a:p>
        </p:txBody>
      </p:sp>
      <p:sp>
        <p:nvSpPr>
          <p:cNvPr id="17" name="TextBox 16">
            <a:extLst>
              <a:ext uri="{FF2B5EF4-FFF2-40B4-BE49-F238E27FC236}">
                <a16:creationId xmlns:a16="http://schemas.microsoft.com/office/drawing/2014/main" id="{69C457AF-009F-4C9E-B28E-0DFE8E4E54B0}"/>
              </a:ext>
            </a:extLst>
          </p:cNvPr>
          <p:cNvSpPr txBox="1"/>
          <p:nvPr/>
        </p:nvSpPr>
        <p:spPr>
          <a:xfrm>
            <a:off x="580778" y="4648919"/>
            <a:ext cx="4723986" cy="1200329"/>
          </a:xfrm>
          <a:prstGeom prst="rect">
            <a:avLst/>
          </a:prstGeom>
          <a:noFill/>
        </p:spPr>
        <p:txBody>
          <a:bodyPr wrap="none" rtlCol="0">
            <a:spAutoFit/>
          </a:bodyPr>
          <a:lstStyle/>
          <a:p>
            <a:r>
              <a:rPr lang="en-US" sz="2400" dirty="0" err="1">
                <a:solidFill>
                  <a:schemeClr val="tx2"/>
                </a:solidFill>
                <a:latin typeface="Arial" panose="020B0604020202020204" pitchFamily="34" charset="0"/>
                <a:cs typeface="Arial" panose="020B0604020202020204" pitchFamily="34" charset="0"/>
              </a:rPr>
              <a:t>Sinh</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viên</a:t>
            </a:r>
            <a:r>
              <a:rPr lang="en-US" sz="2400" dirty="0">
                <a:solidFill>
                  <a:schemeClr val="tx2"/>
                </a:solidFill>
                <a:latin typeface="Arial" panose="020B0604020202020204" pitchFamily="34" charset="0"/>
                <a:cs typeface="Arial" panose="020B0604020202020204" pitchFamily="34" charset="0"/>
              </a:rPr>
              <a:t>:</a:t>
            </a:r>
          </a:p>
          <a:p>
            <a:pPr marL="514350" indent="-514350">
              <a:buAutoNum type="arabicPeriod"/>
            </a:pPr>
            <a:r>
              <a:rPr lang="en-US" sz="2400" dirty="0">
                <a:solidFill>
                  <a:schemeClr val="tx2"/>
                </a:solidFill>
                <a:latin typeface="Arial" panose="020B0604020202020204" pitchFamily="34" charset="0"/>
                <a:cs typeface="Arial" panose="020B0604020202020204" pitchFamily="34" charset="0"/>
              </a:rPr>
              <a:t>17110226 – Lê Thanh Thảo</a:t>
            </a:r>
          </a:p>
          <a:p>
            <a:pPr marL="514350" indent="-514350">
              <a:buAutoNum type="arabicPeriod"/>
            </a:pPr>
            <a:r>
              <a:rPr lang="en-US" sz="2400" dirty="0">
                <a:solidFill>
                  <a:schemeClr val="tx2"/>
                </a:solidFill>
                <a:latin typeface="Arial" panose="020B0604020202020204" pitchFamily="34" charset="0"/>
                <a:cs typeface="Arial" panose="020B0604020202020204" pitchFamily="34" charset="0"/>
              </a:rPr>
              <a:t>17110147 – </a:t>
            </a:r>
            <a:r>
              <a:rPr lang="en-US" sz="2400" dirty="0" err="1">
                <a:solidFill>
                  <a:schemeClr val="tx2"/>
                </a:solidFill>
                <a:latin typeface="Arial" panose="020B0604020202020204" pitchFamily="34" charset="0"/>
                <a:cs typeface="Arial" panose="020B0604020202020204" pitchFamily="34" charset="0"/>
              </a:rPr>
              <a:t>Huỳnh</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Xuân</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Huy</a:t>
            </a:r>
            <a:endParaRPr lang="en-US" sz="2400" dirty="0">
              <a:solidFill>
                <a:schemeClr val="tx2"/>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9C6FE4E-F3B1-4F4B-8822-2940A7191FBF}"/>
              </a:ext>
            </a:extLst>
          </p:cNvPr>
          <p:cNvSpPr txBox="1"/>
          <p:nvPr/>
        </p:nvSpPr>
        <p:spPr>
          <a:xfrm>
            <a:off x="580778" y="3905484"/>
            <a:ext cx="4560094" cy="461665"/>
          </a:xfrm>
          <a:prstGeom prst="rect">
            <a:avLst/>
          </a:prstGeom>
          <a:noFill/>
        </p:spPr>
        <p:txBody>
          <a:bodyPr wrap="none" rtlCol="0">
            <a:spAutoFit/>
          </a:bodyPr>
          <a:lstStyle/>
          <a:p>
            <a:r>
              <a:rPr lang="en-US" sz="2400" dirty="0">
                <a:solidFill>
                  <a:schemeClr val="tx2"/>
                </a:solidFill>
                <a:latin typeface="Arial" panose="020B0604020202020204" pitchFamily="34" charset="0"/>
                <a:cs typeface="Arial" panose="020B0604020202020204" pitchFamily="34" charset="0"/>
              </a:rPr>
              <a:t>GVHD: </a:t>
            </a:r>
            <a:r>
              <a:rPr lang="en-US" sz="2400" dirty="0" err="1">
                <a:solidFill>
                  <a:schemeClr val="tx2"/>
                </a:solidFill>
                <a:latin typeface="Arial" panose="020B0604020202020204" pitchFamily="34" charset="0"/>
                <a:cs typeface="Arial" panose="020B0604020202020204" pitchFamily="34" charset="0"/>
              </a:rPr>
              <a:t>Ph.D</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Nguyễn</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Thiên</a:t>
            </a:r>
            <a:r>
              <a:rPr lang="en-US" sz="2400" dirty="0">
                <a:solidFill>
                  <a:schemeClr val="tx2"/>
                </a:solidFill>
                <a:latin typeface="Arial" panose="020B0604020202020204" pitchFamily="34" charset="0"/>
                <a:cs typeface="Arial" panose="020B0604020202020204" pitchFamily="34" charset="0"/>
              </a:rPr>
              <a:t> </a:t>
            </a:r>
            <a:r>
              <a:rPr lang="en-US" sz="2400" dirty="0" err="1">
                <a:solidFill>
                  <a:schemeClr val="tx2"/>
                </a:solidFill>
                <a:latin typeface="Arial" panose="020B0604020202020204" pitchFamily="34" charset="0"/>
                <a:cs typeface="Arial" panose="020B0604020202020204" pitchFamily="34" charset="0"/>
              </a:rPr>
              <a:t>Bảo</a:t>
            </a:r>
            <a:endParaRPr lang="en-US"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691D56-7B8A-4EBC-9F05-A4CF56B4C3F6}"/>
              </a:ext>
            </a:extLst>
          </p:cNvPr>
          <p:cNvSpPr>
            <a:spLocks noGrp="1"/>
          </p:cNvSpPr>
          <p:nvPr>
            <p:ph type="title"/>
          </p:nvPr>
        </p:nvSpPr>
        <p:spPr>
          <a:xfrm>
            <a:off x="360435" y="921106"/>
            <a:ext cx="3252778" cy="814082"/>
          </a:xfrm>
        </p:spPr>
        <p:txBody>
          <a:bodyPr>
            <a:normAutofit/>
          </a:bodyPr>
          <a:lstStyle/>
          <a:p>
            <a:r>
              <a:rPr lang="en-US" sz="4400" b="1" dirty="0"/>
              <a:t>TRAINING</a:t>
            </a:r>
          </a:p>
        </p:txBody>
      </p:sp>
      <p:sp>
        <p:nvSpPr>
          <p:cNvPr id="5" name="TextBox 4">
            <a:extLst>
              <a:ext uri="{FF2B5EF4-FFF2-40B4-BE49-F238E27FC236}">
                <a16:creationId xmlns:a16="http://schemas.microsoft.com/office/drawing/2014/main" id="{814DE112-F710-4CEF-9BAE-CF34B11D2836}"/>
              </a:ext>
            </a:extLst>
          </p:cNvPr>
          <p:cNvSpPr txBox="1"/>
          <p:nvPr/>
        </p:nvSpPr>
        <p:spPr>
          <a:xfrm>
            <a:off x="244919" y="2299317"/>
            <a:ext cx="3252778" cy="830997"/>
          </a:xfrm>
          <a:prstGeom prst="rect">
            <a:avLst/>
          </a:prstGeom>
          <a:noFill/>
        </p:spPr>
        <p:txBody>
          <a:bodyPr wrap="square" rtlCol="0">
            <a:spAutoFit/>
          </a:bodyPr>
          <a:lstStyle/>
          <a:p>
            <a:pPr algn="ctr"/>
            <a:r>
              <a:rPr lang="en-US" sz="2400" b="1" dirty="0" err="1">
                <a:solidFill>
                  <a:srgbClr val="C00000"/>
                </a:solidFill>
              </a:rPr>
              <a:t>Phân</a:t>
            </a:r>
            <a:r>
              <a:rPr lang="en-US" sz="2400" b="1" dirty="0">
                <a:solidFill>
                  <a:srgbClr val="C00000"/>
                </a:solidFill>
              </a:rPr>
              <a:t> </a:t>
            </a:r>
            <a:r>
              <a:rPr lang="en-US" sz="2400" b="1" dirty="0" err="1">
                <a:solidFill>
                  <a:srgbClr val="C00000"/>
                </a:solidFill>
              </a:rPr>
              <a:t>tán</a:t>
            </a:r>
            <a:r>
              <a:rPr lang="en-US" sz="2400" b="1" dirty="0">
                <a:solidFill>
                  <a:srgbClr val="C00000"/>
                </a:solidFill>
              </a:rPr>
              <a:t> </a:t>
            </a:r>
            <a:r>
              <a:rPr lang="en-US" sz="2400" b="1" dirty="0" err="1">
                <a:solidFill>
                  <a:srgbClr val="C00000"/>
                </a:solidFill>
              </a:rPr>
              <a:t>các</a:t>
            </a:r>
            <a:r>
              <a:rPr lang="en-US" sz="2400" b="1" dirty="0">
                <a:solidFill>
                  <a:srgbClr val="C00000"/>
                </a:solidFill>
              </a:rPr>
              <a:t> </a:t>
            </a:r>
            <a:r>
              <a:rPr lang="en-US" sz="2400" b="1" dirty="0" err="1">
                <a:solidFill>
                  <a:srgbClr val="C00000"/>
                </a:solidFill>
              </a:rPr>
              <a:t>tính</a:t>
            </a:r>
            <a:r>
              <a:rPr lang="en-US" sz="2400" b="1" dirty="0">
                <a:solidFill>
                  <a:srgbClr val="C00000"/>
                </a:solidFill>
              </a:rPr>
              <a:t> </a:t>
            </a:r>
            <a:r>
              <a:rPr lang="en-US" sz="2400" b="1" dirty="0" err="1">
                <a:solidFill>
                  <a:srgbClr val="C00000"/>
                </a:solidFill>
              </a:rPr>
              <a:t>năng</a:t>
            </a:r>
            <a:r>
              <a:rPr lang="en-US" sz="2400" b="1" dirty="0">
                <a:solidFill>
                  <a:srgbClr val="C00000"/>
                </a:solidFill>
              </a:rPr>
              <a:t> </a:t>
            </a:r>
            <a:r>
              <a:rPr lang="en-US" sz="2400" b="1" dirty="0" err="1">
                <a:solidFill>
                  <a:srgbClr val="C00000"/>
                </a:solidFill>
              </a:rPr>
              <a:t>quan</a:t>
            </a:r>
            <a:r>
              <a:rPr lang="en-US" sz="2400" b="1" dirty="0">
                <a:solidFill>
                  <a:srgbClr val="C00000"/>
                </a:solidFill>
              </a:rPr>
              <a:t> </a:t>
            </a:r>
            <a:r>
              <a:rPr lang="en-US" sz="2400" b="1" dirty="0" err="1">
                <a:solidFill>
                  <a:srgbClr val="C00000"/>
                </a:solidFill>
              </a:rPr>
              <a:t>trọng</a:t>
            </a:r>
            <a:endParaRPr lang="en-US" sz="2400" b="1" dirty="0">
              <a:solidFill>
                <a:srgbClr val="C00000"/>
              </a:solidFill>
            </a:endParaRPr>
          </a:p>
        </p:txBody>
      </p:sp>
      <p:pic>
        <p:nvPicPr>
          <p:cNvPr id="4098" name="Picture 2">
            <a:extLst>
              <a:ext uri="{FF2B5EF4-FFF2-40B4-BE49-F238E27FC236}">
                <a16:creationId xmlns:a16="http://schemas.microsoft.com/office/drawing/2014/main" id="{EE755E34-B5D9-4C18-92A4-EA4D3CFAA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812" y="200944"/>
            <a:ext cx="6452441" cy="603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81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691D56-7B8A-4EBC-9F05-A4CF56B4C3F6}"/>
              </a:ext>
            </a:extLst>
          </p:cNvPr>
          <p:cNvSpPr>
            <a:spLocks noGrp="1"/>
          </p:cNvSpPr>
          <p:nvPr>
            <p:ph type="title"/>
          </p:nvPr>
        </p:nvSpPr>
        <p:spPr>
          <a:xfrm>
            <a:off x="795441" y="665958"/>
            <a:ext cx="3252778" cy="814082"/>
          </a:xfrm>
        </p:spPr>
        <p:txBody>
          <a:bodyPr>
            <a:normAutofit/>
          </a:bodyPr>
          <a:lstStyle/>
          <a:p>
            <a:r>
              <a:rPr lang="en-US" sz="4400" b="1" dirty="0"/>
              <a:t>TRAINING</a:t>
            </a:r>
          </a:p>
        </p:txBody>
      </p:sp>
      <p:sp>
        <p:nvSpPr>
          <p:cNvPr id="5" name="TextBox 4">
            <a:extLst>
              <a:ext uri="{FF2B5EF4-FFF2-40B4-BE49-F238E27FC236}">
                <a16:creationId xmlns:a16="http://schemas.microsoft.com/office/drawing/2014/main" id="{814DE112-F710-4CEF-9BAE-CF34B11D2836}"/>
              </a:ext>
            </a:extLst>
          </p:cNvPr>
          <p:cNvSpPr txBox="1"/>
          <p:nvPr/>
        </p:nvSpPr>
        <p:spPr>
          <a:xfrm>
            <a:off x="422472" y="1480040"/>
            <a:ext cx="3252778" cy="461665"/>
          </a:xfrm>
          <a:prstGeom prst="rect">
            <a:avLst/>
          </a:prstGeom>
          <a:noFill/>
        </p:spPr>
        <p:txBody>
          <a:bodyPr wrap="square" rtlCol="0">
            <a:spAutoFit/>
          </a:bodyPr>
          <a:lstStyle/>
          <a:p>
            <a:pPr algn="ctr"/>
            <a:r>
              <a:rPr lang="en-US" sz="2400" b="1" dirty="0" err="1">
                <a:solidFill>
                  <a:srgbClr val="C00000"/>
                </a:solidFill>
              </a:rPr>
              <a:t>Chuẩn</a:t>
            </a:r>
            <a:r>
              <a:rPr lang="en-US" sz="2400" b="1" dirty="0">
                <a:solidFill>
                  <a:srgbClr val="C00000"/>
                </a:solidFill>
              </a:rPr>
              <a:t> </a:t>
            </a:r>
            <a:r>
              <a:rPr lang="en-US" sz="2400" b="1" dirty="0" err="1">
                <a:solidFill>
                  <a:srgbClr val="C00000"/>
                </a:solidFill>
              </a:rPr>
              <a:t>hóa</a:t>
            </a:r>
            <a:r>
              <a:rPr lang="en-US" sz="2400" b="1" dirty="0">
                <a:solidFill>
                  <a:srgbClr val="C00000"/>
                </a:solidFill>
              </a:rPr>
              <a:t> </a:t>
            </a:r>
            <a:r>
              <a:rPr lang="en-US" sz="2400" b="1" dirty="0" err="1">
                <a:solidFill>
                  <a:srgbClr val="C00000"/>
                </a:solidFill>
              </a:rPr>
              <a:t>dữ</a:t>
            </a:r>
            <a:r>
              <a:rPr lang="en-US" sz="2400" b="1" dirty="0">
                <a:solidFill>
                  <a:srgbClr val="C00000"/>
                </a:solidFill>
              </a:rPr>
              <a:t> </a:t>
            </a:r>
            <a:r>
              <a:rPr lang="en-US" sz="2400" b="1" dirty="0" err="1">
                <a:solidFill>
                  <a:srgbClr val="C00000"/>
                </a:solidFill>
              </a:rPr>
              <a:t>liệu</a:t>
            </a:r>
            <a:endParaRPr lang="en-US" sz="2400" b="1" dirty="0">
              <a:solidFill>
                <a:srgbClr val="C00000"/>
              </a:solidFill>
            </a:endParaRPr>
          </a:p>
        </p:txBody>
      </p:sp>
      <p:pic>
        <p:nvPicPr>
          <p:cNvPr id="7" name="Picture 6">
            <a:extLst>
              <a:ext uri="{FF2B5EF4-FFF2-40B4-BE49-F238E27FC236}">
                <a16:creationId xmlns:a16="http://schemas.microsoft.com/office/drawing/2014/main" id="{109C19B5-F3C9-4DCE-B3E2-DC02CCBD675F}"/>
              </a:ext>
            </a:extLst>
          </p:cNvPr>
          <p:cNvPicPr>
            <a:picLocks noChangeAspect="1"/>
          </p:cNvPicPr>
          <p:nvPr/>
        </p:nvPicPr>
        <p:blipFill rotWithShape="1">
          <a:blip r:embed="rId2"/>
          <a:srcRect t="1447"/>
          <a:stretch/>
        </p:blipFill>
        <p:spPr>
          <a:xfrm>
            <a:off x="4021075" y="1944207"/>
            <a:ext cx="3011059" cy="4405259"/>
          </a:xfrm>
          <a:prstGeom prst="rect">
            <a:avLst/>
          </a:prstGeom>
        </p:spPr>
      </p:pic>
      <p:pic>
        <p:nvPicPr>
          <p:cNvPr id="9" name="Picture 8">
            <a:extLst>
              <a:ext uri="{FF2B5EF4-FFF2-40B4-BE49-F238E27FC236}">
                <a16:creationId xmlns:a16="http://schemas.microsoft.com/office/drawing/2014/main" id="{8D180D52-7C60-47A4-8801-7F5358DCACC9}"/>
              </a:ext>
            </a:extLst>
          </p:cNvPr>
          <p:cNvPicPr>
            <a:picLocks noChangeAspect="1"/>
          </p:cNvPicPr>
          <p:nvPr/>
        </p:nvPicPr>
        <p:blipFill>
          <a:blip r:embed="rId3"/>
          <a:stretch>
            <a:fillRect/>
          </a:stretch>
        </p:blipFill>
        <p:spPr>
          <a:xfrm>
            <a:off x="7032134" y="2352706"/>
            <a:ext cx="3452799" cy="3907820"/>
          </a:xfrm>
          <a:prstGeom prst="rect">
            <a:avLst/>
          </a:prstGeom>
        </p:spPr>
      </p:pic>
    </p:spTree>
    <p:extLst>
      <p:ext uri="{BB962C8B-B14F-4D97-AF65-F5344CB8AC3E}">
        <p14:creationId xmlns:p14="http://schemas.microsoft.com/office/powerpoint/2010/main" val="135060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691D56-7B8A-4EBC-9F05-A4CF56B4C3F6}"/>
              </a:ext>
            </a:extLst>
          </p:cNvPr>
          <p:cNvSpPr>
            <a:spLocks noGrp="1"/>
          </p:cNvSpPr>
          <p:nvPr>
            <p:ph type="title"/>
          </p:nvPr>
        </p:nvSpPr>
        <p:spPr>
          <a:xfrm>
            <a:off x="759930" y="716919"/>
            <a:ext cx="3252778" cy="814082"/>
          </a:xfrm>
        </p:spPr>
        <p:txBody>
          <a:bodyPr>
            <a:normAutofit/>
          </a:bodyPr>
          <a:lstStyle/>
          <a:p>
            <a:r>
              <a:rPr lang="en-US" sz="4400" b="1" dirty="0"/>
              <a:t>TRAINING</a:t>
            </a:r>
          </a:p>
        </p:txBody>
      </p:sp>
      <p:sp>
        <p:nvSpPr>
          <p:cNvPr id="5" name="TextBox 4">
            <a:extLst>
              <a:ext uri="{FF2B5EF4-FFF2-40B4-BE49-F238E27FC236}">
                <a16:creationId xmlns:a16="http://schemas.microsoft.com/office/drawing/2014/main" id="{814DE112-F710-4CEF-9BAE-CF34B11D2836}"/>
              </a:ext>
            </a:extLst>
          </p:cNvPr>
          <p:cNvSpPr txBox="1"/>
          <p:nvPr/>
        </p:nvSpPr>
        <p:spPr>
          <a:xfrm>
            <a:off x="608903" y="1438183"/>
            <a:ext cx="5658731" cy="461665"/>
          </a:xfrm>
          <a:prstGeom prst="rect">
            <a:avLst/>
          </a:prstGeom>
          <a:noFill/>
        </p:spPr>
        <p:txBody>
          <a:bodyPr wrap="square" rtlCol="0">
            <a:spAutoFit/>
          </a:bodyPr>
          <a:lstStyle/>
          <a:p>
            <a:pPr algn="ctr"/>
            <a:r>
              <a:rPr lang="en-US" sz="2400" b="1" dirty="0" err="1">
                <a:solidFill>
                  <a:srgbClr val="C00000"/>
                </a:solidFill>
              </a:rPr>
              <a:t>Tỷ</a:t>
            </a:r>
            <a:r>
              <a:rPr lang="en-US" sz="2400" b="1" dirty="0">
                <a:solidFill>
                  <a:srgbClr val="C00000"/>
                </a:solidFill>
              </a:rPr>
              <a:t> </a:t>
            </a:r>
            <a:r>
              <a:rPr lang="en-US" sz="2400" b="1" dirty="0" err="1">
                <a:solidFill>
                  <a:srgbClr val="C00000"/>
                </a:solidFill>
              </a:rPr>
              <a:t>lệ</a:t>
            </a:r>
            <a:r>
              <a:rPr lang="en-US" sz="2400" b="1" dirty="0">
                <a:solidFill>
                  <a:srgbClr val="C00000"/>
                </a:solidFill>
              </a:rPr>
              <a:t> </a:t>
            </a:r>
            <a:r>
              <a:rPr lang="en-US" sz="2400" b="1" dirty="0" err="1">
                <a:solidFill>
                  <a:srgbClr val="C00000"/>
                </a:solidFill>
              </a:rPr>
              <a:t>giữa</a:t>
            </a:r>
            <a:r>
              <a:rPr lang="en-US" sz="2400" b="1" dirty="0">
                <a:solidFill>
                  <a:srgbClr val="C00000"/>
                </a:solidFill>
              </a:rPr>
              <a:t> </a:t>
            </a:r>
            <a:r>
              <a:rPr lang="en-US" sz="2400" b="1" dirty="0" err="1">
                <a:solidFill>
                  <a:srgbClr val="C00000"/>
                </a:solidFill>
              </a:rPr>
              <a:t>giá</a:t>
            </a:r>
            <a:r>
              <a:rPr lang="en-US" sz="2400" b="1" dirty="0">
                <a:solidFill>
                  <a:srgbClr val="C00000"/>
                </a:solidFill>
              </a:rPr>
              <a:t> </a:t>
            </a:r>
            <a:r>
              <a:rPr lang="en-US" sz="2400" b="1" dirty="0" err="1">
                <a:solidFill>
                  <a:srgbClr val="C00000"/>
                </a:solidFill>
              </a:rPr>
              <a:t>nhà</a:t>
            </a:r>
            <a:r>
              <a:rPr lang="en-US" sz="2400" b="1" dirty="0">
                <a:solidFill>
                  <a:srgbClr val="C00000"/>
                </a:solidFill>
              </a:rPr>
              <a:t> </a:t>
            </a:r>
            <a:r>
              <a:rPr lang="en-US" sz="2400" b="1" dirty="0" err="1">
                <a:solidFill>
                  <a:srgbClr val="C00000"/>
                </a:solidFill>
              </a:rPr>
              <a:t>và</a:t>
            </a:r>
            <a:r>
              <a:rPr lang="en-US" sz="2400" b="1" dirty="0">
                <a:solidFill>
                  <a:srgbClr val="C00000"/>
                </a:solidFill>
              </a:rPr>
              <a:t> </a:t>
            </a:r>
            <a:r>
              <a:rPr lang="en-US" sz="2400" b="1" dirty="0" err="1">
                <a:solidFill>
                  <a:srgbClr val="C00000"/>
                </a:solidFill>
              </a:rPr>
              <a:t>diện</a:t>
            </a:r>
            <a:r>
              <a:rPr lang="en-US" sz="2400" b="1" dirty="0">
                <a:solidFill>
                  <a:srgbClr val="C00000"/>
                </a:solidFill>
              </a:rPr>
              <a:t> </a:t>
            </a:r>
            <a:r>
              <a:rPr lang="en-US" sz="2400" b="1" dirty="0" err="1">
                <a:solidFill>
                  <a:srgbClr val="C00000"/>
                </a:solidFill>
              </a:rPr>
              <a:t>tích</a:t>
            </a:r>
            <a:r>
              <a:rPr lang="en-US" sz="2400" b="1" dirty="0">
                <a:solidFill>
                  <a:srgbClr val="C00000"/>
                </a:solidFill>
              </a:rPr>
              <a:t> </a:t>
            </a:r>
            <a:r>
              <a:rPr lang="en-US" sz="2400" b="1" dirty="0" err="1">
                <a:solidFill>
                  <a:srgbClr val="C00000"/>
                </a:solidFill>
              </a:rPr>
              <a:t>sinh</a:t>
            </a:r>
            <a:r>
              <a:rPr lang="en-US" sz="2400" b="1" dirty="0">
                <a:solidFill>
                  <a:srgbClr val="C00000"/>
                </a:solidFill>
              </a:rPr>
              <a:t> </a:t>
            </a:r>
            <a:r>
              <a:rPr lang="en-US" sz="2400" b="1" dirty="0" err="1">
                <a:solidFill>
                  <a:srgbClr val="C00000"/>
                </a:solidFill>
              </a:rPr>
              <a:t>sống</a:t>
            </a:r>
            <a:endParaRPr lang="en-US" sz="2400" b="1" dirty="0">
              <a:solidFill>
                <a:srgbClr val="C00000"/>
              </a:solidFill>
            </a:endParaRPr>
          </a:p>
        </p:txBody>
      </p:sp>
      <p:pic>
        <p:nvPicPr>
          <p:cNvPr id="5122" name="Picture 2">
            <a:extLst>
              <a:ext uri="{FF2B5EF4-FFF2-40B4-BE49-F238E27FC236}">
                <a16:creationId xmlns:a16="http://schemas.microsoft.com/office/drawing/2014/main" id="{ECDF4375-EC4D-4690-99E0-AF3F0BD68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496" y="2093110"/>
            <a:ext cx="6193700" cy="404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06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CA28C-2F26-441B-A517-249A19B5A871}"/>
              </a:ext>
            </a:extLst>
          </p:cNvPr>
          <p:cNvSpPr>
            <a:spLocks noGrp="1"/>
          </p:cNvSpPr>
          <p:nvPr>
            <p:ph type="title"/>
          </p:nvPr>
        </p:nvSpPr>
        <p:spPr>
          <a:xfrm>
            <a:off x="1097280" y="319596"/>
            <a:ext cx="6031489" cy="1044902"/>
          </a:xfrm>
        </p:spPr>
        <p:txBody>
          <a:bodyPr>
            <a:normAutofit/>
          </a:bodyPr>
          <a:lstStyle/>
          <a:p>
            <a:r>
              <a:rPr lang="en-US" sz="4400" b="1" dirty="0"/>
              <a:t>PREDICTION</a:t>
            </a:r>
          </a:p>
        </p:txBody>
      </p:sp>
      <p:pic>
        <p:nvPicPr>
          <p:cNvPr id="6146" name="Picture 2">
            <a:extLst>
              <a:ext uri="{FF2B5EF4-FFF2-40B4-BE49-F238E27FC236}">
                <a16:creationId xmlns:a16="http://schemas.microsoft.com/office/drawing/2014/main" id="{B0E8F5D8-F21A-49EF-8FA4-5DADB993B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885" y="2167169"/>
            <a:ext cx="6096046" cy="41638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26E9D2-02E2-4FD0-86C2-09675D487C55}"/>
              </a:ext>
            </a:extLst>
          </p:cNvPr>
          <p:cNvSpPr txBox="1"/>
          <p:nvPr/>
        </p:nvSpPr>
        <p:spPr>
          <a:xfrm>
            <a:off x="875233" y="1447061"/>
            <a:ext cx="2391749" cy="461665"/>
          </a:xfrm>
          <a:prstGeom prst="rect">
            <a:avLst/>
          </a:prstGeom>
          <a:noFill/>
        </p:spPr>
        <p:txBody>
          <a:bodyPr wrap="square" rtlCol="0">
            <a:spAutoFit/>
          </a:bodyPr>
          <a:lstStyle/>
          <a:p>
            <a:pPr algn="ctr"/>
            <a:r>
              <a:rPr lang="en-US" sz="2400" b="1" dirty="0" err="1">
                <a:solidFill>
                  <a:srgbClr val="C00000"/>
                </a:solidFill>
              </a:rPr>
              <a:t>Độ</a:t>
            </a:r>
            <a:r>
              <a:rPr lang="en-US" sz="2400" b="1" dirty="0">
                <a:solidFill>
                  <a:srgbClr val="C00000"/>
                </a:solidFill>
              </a:rPr>
              <a:t> </a:t>
            </a:r>
            <a:r>
              <a:rPr lang="en-US" sz="2400" b="1" dirty="0" err="1">
                <a:solidFill>
                  <a:srgbClr val="C00000"/>
                </a:solidFill>
              </a:rPr>
              <a:t>chính</a:t>
            </a:r>
            <a:r>
              <a:rPr lang="en-US" sz="2400" b="1" dirty="0">
                <a:solidFill>
                  <a:srgbClr val="C00000"/>
                </a:solidFill>
              </a:rPr>
              <a:t> </a:t>
            </a:r>
            <a:r>
              <a:rPr lang="en-US" sz="2400" b="1" dirty="0" err="1">
                <a:solidFill>
                  <a:srgbClr val="C00000"/>
                </a:solidFill>
              </a:rPr>
              <a:t>xác</a:t>
            </a:r>
            <a:endParaRPr lang="en-US" sz="2400" b="1" dirty="0">
              <a:solidFill>
                <a:srgbClr val="C00000"/>
              </a:solidFill>
            </a:endParaRPr>
          </a:p>
        </p:txBody>
      </p:sp>
    </p:spTree>
    <p:extLst>
      <p:ext uri="{BB962C8B-B14F-4D97-AF65-F5344CB8AC3E}">
        <p14:creationId xmlns:p14="http://schemas.microsoft.com/office/powerpoint/2010/main" val="157298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CA28C-2F26-441B-A517-249A19B5A871}"/>
              </a:ext>
            </a:extLst>
          </p:cNvPr>
          <p:cNvSpPr>
            <a:spLocks noGrp="1"/>
          </p:cNvSpPr>
          <p:nvPr>
            <p:ph type="title"/>
          </p:nvPr>
        </p:nvSpPr>
        <p:spPr>
          <a:xfrm>
            <a:off x="1097280" y="319596"/>
            <a:ext cx="6031489" cy="1044902"/>
          </a:xfrm>
        </p:spPr>
        <p:txBody>
          <a:bodyPr>
            <a:normAutofit/>
          </a:bodyPr>
          <a:lstStyle/>
          <a:p>
            <a:r>
              <a:rPr lang="en-US" sz="4400" b="1" dirty="0"/>
              <a:t>PREDICTION</a:t>
            </a:r>
          </a:p>
        </p:txBody>
      </p:sp>
      <p:sp>
        <p:nvSpPr>
          <p:cNvPr id="6" name="TextBox 5">
            <a:extLst>
              <a:ext uri="{FF2B5EF4-FFF2-40B4-BE49-F238E27FC236}">
                <a16:creationId xmlns:a16="http://schemas.microsoft.com/office/drawing/2014/main" id="{8126E9D2-02E2-4FD0-86C2-09675D487C55}"/>
              </a:ext>
            </a:extLst>
          </p:cNvPr>
          <p:cNvSpPr txBox="1"/>
          <p:nvPr/>
        </p:nvSpPr>
        <p:spPr>
          <a:xfrm>
            <a:off x="875233" y="1447061"/>
            <a:ext cx="2391749" cy="461665"/>
          </a:xfrm>
          <a:prstGeom prst="rect">
            <a:avLst/>
          </a:prstGeom>
          <a:noFill/>
        </p:spPr>
        <p:txBody>
          <a:bodyPr wrap="square" rtlCol="0">
            <a:spAutoFit/>
          </a:bodyPr>
          <a:lstStyle/>
          <a:p>
            <a:pPr algn="ctr"/>
            <a:r>
              <a:rPr lang="en-US" sz="2400" b="1" dirty="0" err="1">
                <a:solidFill>
                  <a:srgbClr val="C00000"/>
                </a:solidFill>
              </a:rPr>
              <a:t>Mất</a:t>
            </a:r>
            <a:r>
              <a:rPr lang="en-US" sz="2400" b="1" dirty="0">
                <a:solidFill>
                  <a:srgbClr val="C00000"/>
                </a:solidFill>
              </a:rPr>
              <a:t> </a:t>
            </a:r>
            <a:r>
              <a:rPr lang="en-US" sz="2400" b="1" dirty="0" err="1">
                <a:solidFill>
                  <a:srgbClr val="C00000"/>
                </a:solidFill>
              </a:rPr>
              <a:t>mát</a:t>
            </a:r>
            <a:r>
              <a:rPr lang="en-US" sz="2400" b="1" dirty="0">
                <a:solidFill>
                  <a:srgbClr val="C00000"/>
                </a:solidFill>
              </a:rPr>
              <a:t> </a:t>
            </a:r>
            <a:r>
              <a:rPr lang="en-US" sz="2400" b="1" dirty="0" err="1">
                <a:solidFill>
                  <a:srgbClr val="C00000"/>
                </a:solidFill>
              </a:rPr>
              <a:t>dữ</a:t>
            </a:r>
            <a:r>
              <a:rPr lang="en-US" sz="2400" b="1" dirty="0">
                <a:solidFill>
                  <a:srgbClr val="C00000"/>
                </a:solidFill>
              </a:rPr>
              <a:t> </a:t>
            </a:r>
            <a:r>
              <a:rPr lang="en-US" sz="2400" b="1" dirty="0" err="1">
                <a:solidFill>
                  <a:srgbClr val="C00000"/>
                </a:solidFill>
              </a:rPr>
              <a:t>liệu</a:t>
            </a:r>
            <a:endParaRPr lang="en-US" sz="2400" b="1" dirty="0">
              <a:solidFill>
                <a:srgbClr val="C00000"/>
              </a:solidFill>
            </a:endParaRPr>
          </a:p>
        </p:txBody>
      </p:sp>
      <p:pic>
        <p:nvPicPr>
          <p:cNvPr id="7170" name="Picture 2">
            <a:extLst>
              <a:ext uri="{FF2B5EF4-FFF2-40B4-BE49-F238E27FC236}">
                <a16:creationId xmlns:a16="http://schemas.microsoft.com/office/drawing/2014/main" id="{43D4634E-1BDB-486D-AFD7-69F055AB9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140" y="2105024"/>
            <a:ext cx="5853991" cy="421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1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EC6132-C7F0-4E5D-8F1B-BDBE63CF38E6}"/>
              </a:ext>
            </a:extLst>
          </p:cNvPr>
          <p:cNvSpPr>
            <a:spLocks noGrp="1"/>
          </p:cNvSpPr>
          <p:nvPr>
            <p:ph type="title"/>
          </p:nvPr>
        </p:nvSpPr>
        <p:spPr>
          <a:xfrm>
            <a:off x="1097280" y="319596"/>
            <a:ext cx="6031489" cy="1044902"/>
          </a:xfrm>
        </p:spPr>
        <p:txBody>
          <a:bodyPr>
            <a:normAutofit/>
          </a:bodyPr>
          <a:lstStyle/>
          <a:p>
            <a:r>
              <a:rPr lang="en-US" sz="4400" b="1" dirty="0"/>
              <a:t>ĐÁNH GIÁ</a:t>
            </a:r>
          </a:p>
        </p:txBody>
      </p:sp>
    </p:spTree>
    <p:extLst>
      <p:ext uri="{BB962C8B-B14F-4D97-AF65-F5344CB8AC3E}">
        <p14:creationId xmlns:p14="http://schemas.microsoft.com/office/powerpoint/2010/main" val="59236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5F22-BD4E-4EA1-9F8B-2EF112BD0170}"/>
              </a:ext>
            </a:extLst>
          </p:cNvPr>
          <p:cNvSpPr>
            <a:spLocks noGrp="1"/>
          </p:cNvSpPr>
          <p:nvPr>
            <p:ph type="title"/>
          </p:nvPr>
        </p:nvSpPr>
        <p:spPr>
          <a:xfrm>
            <a:off x="1079525" y="534437"/>
            <a:ext cx="3891970" cy="1044902"/>
          </a:xfrm>
        </p:spPr>
        <p:txBody>
          <a:bodyPr>
            <a:normAutofit fontScale="90000"/>
          </a:bodyPr>
          <a:lstStyle/>
          <a:p>
            <a:r>
              <a:rPr lang="en-US" sz="4800" b="1" dirty="0"/>
              <a:t>ĐẶT VẤN ĐỀ</a:t>
            </a:r>
          </a:p>
        </p:txBody>
      </p:sp>
      <p:pic>
        <p:nvPicPr>
          <p:cNvPr id="8194" name="Picture 2" descr="Working With Real Estate Investors? Here's Why They Make Great Clients -  McKissock Learning">
            <a:extLst>
              <a:ext uri="{FF2B5EF4-FFF2-40B4-BE49-F238E27FC236}">
                <a16:creationId xmlns:a16="http://schemas.microsoft.com/office/drawing/2014/main" id="{C2070334-36E1-4102-A3DF-251AE9B9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070" y="1633048"/>
            <a:ext cx="6232495" cy="40066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6" name="Picture 4" descr="India ranks 47th out of 56 countries in housing price appreciation: Report  - The Economic Times">
            <a:extLst>
              <a:ext uri="{FF2B5EF4-FFF2-40B4-BE49-F238E27FC236}">
                <a16:creationId xmlns:a16="http://schemas.microsoft.com/office/drawing/2014/main" id="{3568D497-9E2C-47AB-B077-68DE7B36F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461" y="2603560"/>
            <a:ext cx="3722193" cy="2788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14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4D8E09-1F12-4420-BD4B-381DBC31D447}"/>
              </a:ext>
            </a:extLst>
          </p:cNvPr>
          <p:cNvSpPr>
            <a:spLocks noGrp="1"/>
          </p:cNvSpPr>
          <p:nvPr>
            <p:ph type="title"/>
          </p:nvPr>
        </p:nvSpPr>
        <p:spPr>
          <a:xfrm>
            <a:off x="1070647" y="603682"/>
            <a:ext cx="6031489" cy="1044902"/>
          </a:xfrm>
        </p:spPr>
        <p:txBody>
          <a:bodyPr>
            <a:normAutofit/>
          </a:bodyPr>
          <a:lstStyle/>
          <a:p>
            <a:r>
              <a:rPr lang="en-US" sz="4400" b="1" dirty="0"/>
              <a:t>CHUẨN BỊ DỮ LIỆU</a:t>
            </a:r>
          </a:p>
        </p:txBody>
      </p:sp>
    </p:spTree>
    <p:extLst>
      <p:ext uri="{BB962C8B-B14F-4D97-AF65-F5344CB8AC3E}">
        <p14:creationId xmlns:p14="http://schemas.microsoft.com/office/powerpoint/2010/main" val="58060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C207E-1DF8-4A22-A5C1-96C8140B61A6}"/>
              </a:ext>
            </a:extLst>
          </p:cNvPr>
          <p:cNvSpPr txBox="1"/>
          <p:nvPr/>
        </p:nvSpPr>
        <p:spPr>
          <a:xfrm>
            <a:off x="1097280" y="1455938"/>
            <a:ext cx="1287917" cy="461665"/>
          </a:xfrm>
          <a:prstGeom prst="rect">
            <a:avLst/>
          </a:prstGeom>
          <a:noFill/>
        </p:spPr>
        <p:txBody>
          <a:bodyPr wrap="none" rtlCol="0">
            <a:spAutoFit/>
          </a:bodyPr>
          <a:lstStyle/>
          <a:p>
            <a:r>
              <a:rPr lang="en-US" sz="2400" b="1" dirty="0">
                <a:solidFill>
                  <a:srgbClr val="C00000"/>
                </a:solidFill>
              </a:rPr>
              <a:t>Train set</a:t>
            </a:r>
          </a:p>
        </p:txBody>
      </p:sp>
      <p:pic>
        <p:nvPicPr>
          <p:cNvPr id="7" name="Picture 6">
            <a:extLst>
              <a:ext uri="{FF2B5EF4-FFF2-40B4-BE49-F238E27FC236}">
                <a16:creationId xmlns:a16="http://schemas.microsoft.com/office/drawing/2014/main" id="{9F883D11-DF3F-48A2-8253-361390E0943B}"/>
              </a:ext>
            </a:extLst>
          </p:cNvPr>
          <p:cNvPicPr>
            <a:picLocks noChangeAspect="1"/>
          </p:cNvPicPr>
          <p:nvPr/>
        </p:nvPicPr>
        <p:blipFill>
          <a:blip r:embed="rId2"/>
          <a:stretch>
            <a:fillRect/>
          </a:stretch>
        </p:blipFill>
        <p:spPr>
          <a:xfrm>
            <a:off x="1234451" y="2137298"/>
            <a:ext cx="9370547" cy="3264764"/>
          </a:xfrm>
          <a:prstGeom prst="rect">
            <a:avLst/>
          </a:prstGeom>
        </p:spPr>
      </p:pic>
      <p:sp>
        <p:nvSpPr>
          <p:cNvPr id="8" name="Title 1">
            <a:extLst>
              <a:ext uri="{FF2B5EF4-FFF2-40B4-BE49-F238E27FC236}">
                <a16:creationId xmlns:a16="http://schemas.microsoft.com/office/drawing/2014/main" id="{A4E082A1-95A4-4F78-8C12-C9B9C083048E}"/>
              </a:ext>
            </a:extLst>
          </p:cNvPr>
          <p:cNvSpPr txBox="1">
            <a:spLocks/>
          </p:cNvSpPr>
          <p:nvPr/>
        </p:nvSpPr>
        <p:spPr>
          <a:xfrm>
            <a:off x="1097281" y="550416"/>
            <a:ext cx="3252778" cy="8140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b="1"/>
              <a:t>TRAINING</a:t>
            </a:r>
            <a:endParaRPr lang="en-US" sz="4400" b="1" dirty="0"/>
          </a:p>
        </p:txBody>
      </p:sp>
    </p:spTree>
    <p:extLst>
      <p:ext uri="{BB962C8B-B14F-4D97-AF65-F5344CB8AC3E}">
        <p14:creationId xmlns:p14="http://schemas.microsoft.com/office/powerpoint/2010/main" val="179827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C207E-1DF8-4A22-A5C1-96C8140B61A6}"/>
              </a:ext>
            </a:extLst>
          </p:cNvPr>
          <p:cNvSpPr txBox="1"/>
          <p:nvPr/>
        </p:nvSpPr>
        <p:spPr>
          <a:xfrm>
            <a:off x="1097280" y="1455938"/>
            <a:ext cx="3185487" cy="461665"/>
          </a:xfrm>
          <a:prstGeom prst="rect">
            <a:avLst/>
          </a:prstGeom>
          <a:noFill/>
        </p:spPr>
        <p:txBody>
          <a:bodyPr wrap="none" rtlCol="0">
            <a:spAutoFit/>
          </a:bodyPr>
          <a:lstStyle/>
          <a:p>
            <a:r>
              <a:rPr lang="en-US" sz="2400" b="1" dirty="0" err="1">
                <a:solidFill>
                  <a:srgbClr val="C00000"/>
                </a:solidFill>
              </a:rPr>
              <a:t>Tóm</a:t>
            </a:r>
            <a:r>
              <a:rPr lang="en-US" sz="2400" b="1" dirty="0">
                <a:solidFill>
                  <a:srgbClr val="C00000"/>
                </a:solidFill>
              </a:rPr>
              <a:t> </a:t>
            </a:r>
            <a:r>
              <a:rPr lang="en-US" sz="2400" b="1" dirty="0" err="1">
                <a:solidFill>
                  <a:srgbClr val="C00000"/>
                </a:solidFill>
              </a:rPr>
              <a:t>tắt</a:t>
            </a:r>
            <a:r>
              <a:rPr lang="en-US" sz="2400" b="1" dirty="0">
                <a:solidFill>
                  <a:srgbClr val="C00000"/>
                </a:solidFill>
              </a:rPr>
              <a:t> </a:t>
            </a:r>
            <a:r>
              <a:rPr lang="en-US" sz="2400" b="1" dirty="0" err="1">
                <a:solidFill>
                  <a:srgbClr val="C00000"/>
                </a:solidFill>
              </a:rPr>
              <a:t>thống</a:t>
            </a:r>
            <a:r>
              <a:rPr lang="en-US" sz="2400" b="1" dirty="0">
                <a:solidFill>
                  <a:srgbClr val="C00000"/>
                </a:solidFill>
              </a:rPr>
              <a:t> </a:t>
            </a:r>
            <a:r>
              <a:rPr lang="en-US" sz="2400" b="1" dirty="0" err="1">
                <a:solidFill>
                  <a:srgbClr val="C00000"/>
                </a:solidFill>
              </a:rPr>
              <a:t>kê</a:t>
            </a:r>
            <a:r>
              <a:rPr lang="en-US" sz="2400" b="1" dirty="0">
                <a:solidFill>
                  <a:srgbClr val="C00000"/>
                </a:solidFill>
              </a:rPr>
              <a:t> </a:t>
            </a:r>
            <a:r>
              <a:rPr lang="en-US" sz="2400" b="1" dirty="0" err="1">
                <a:solidFill>
                  <a:srgbClr val="C00000"/>
                </a:solidFill>
              </a:rPr>
              <a:t>mô</a:t>
            </a:r>
            <a:r>
              <a:rPr lang="en-US" sz="2400" b="1" dirty="0">
                <a:solidFill>
                  <a:srgbClr val="C00000"/>
                </a:solidFill>
              </a:rPr>
              <a:t> </a:t>
            </a:r>
            <a:r>
              <a:rPr lang="en-US" sz="2400" b="1" dirty="0" err="1">
                <a:solidFill>
                  <a:srgbClr val="C00000"/>
                </a:solidFill>
              </a:rPr>
              <a:t>tả</a:t>
            </a:r>
            <a:endParaRPr lang="en-US" sz="2400" b="1" dirty="0">
              <a:solidFill>
                <a:srgbClr val="C00000"/>
              </a:solidFill>
            </a:endParaRPr>
          </a:p>
        </p:txBody>
      </p:sp>
      <p:pic>
        <p:nvPicPr>
          <p:cNvPr id="3" name="Picture 2">
            <a:extLst>
              <a:ext uri="{FF2B5EF4-FFF2-40B4-BE49-F238E27FC236}">
                <a16:creationId xmlns:a16="http://schemas.microsoft.com/office/drawing/2014/main" id="{A75A032D-724A-4656-AC16-8AE74B6612C4}"/>
              </a:ext>
            </a:extLst>
          </p:cNvPr>
          <p:cNvPicPr>
            <a:picLocks noChangeAspect="1"/>
          </p:cNvPicPr>
          <p:nvPr/>
        </p:nvPicPr>
        <p:blipFill>
          <a:blip r:embed="rId2"/>
          <a:stretch>
            <a:fillRect/>
          </a:stretch>
        </p:blipFill>
        <p:spPr>
          <a:xfrm>
            <a:off x="1260181" y="2086781"/>
            <a:ext cx="4835819" cy="3923401"/>
          </a:xfrm>
          <a:prstGeom prst="rect">
            <a:avLst/>
          </a:prstGeom>
        </p:spPr>
      </p:pic>
      <p:sp>
        <p:nvSpPr>
          <p:cNvPr id="9" name="Title 1">
            <a:extLst>
              <a:ext uri="{FF2B5EF4-FFF2-40B4-BE49-F238E27FC236}">
                <a16:creationId xmlns:a16="http://schemas.microsoft.com/office/drawing/2014/main" id="{F2BECC80-12B8-428C-B654-E1244EE888F7}"/>
              </a:ext>
            </a:extLst>
          </p:cNvPr>
          <p:cNvSpPr>
            <a:spLocks noGrp="1"/>
          </p:cNvSpPr>
          <p:nvPr>
            <p:ph type="title"/>
          </p:nvPr>
        </p:nvSpPr>
        <p:spPr>
          <a:xfrm>
            <a:off x="1097281" y="550416"/>
            <a:ext cx="3252778" cy="814082"/>
          </a:xfrm>
        </p:spPr>
        <p:txBody>
          <a:bodyPr>
            <a:normAutofit/>
          </a:bodyPr>
          <a:lstStyle/>
          <a:p>
            <a:r>
              <a:rPr lang="en-US" sz="4400" b="1" dirty="0"/>
              <a:t>TRAINING</a:t>
            </a:r>
          </a:p>
        </p:txBody>
      </p:sp>
    </p:spTree>
    <p:extLst>
      <p:ext uri="{BB962C8B-B14F-4D97-AF65-F5344CB8AC3E}">
        <p14:creationId xmlns:p14="http://schemas.microsoft.com/office/powerpoint/2010/main" val="309134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C207E-1DF8-4A22-A5C1-96C8140B61A6}"/>
              </a:ext>
            </a:extLst>
          </p:cNvPr>
          <p:cNvSpPr txBox="1"/>
          <p:nvPr/>
        </p:nvSpPr>
        <p:spPr>
          <a:xfrm>
            <a:off x="1097280" y="1455938"/>
            <a:ext cx="3185487" cy="461665"/>
          </a:xfrm>
          <a:prstGeom prst="rect">
            <a:avLst/>
          </a:prstGeom>
          <a:noFill/>
        </p:spPr>
        <p:txBody>
          <a:bodyPr wrap="none" rtlCol="0">
            <a:spAutoFit/>
          </a:bodyPr>
          <a:lstStyle/>
          <a:p>
            <a:r>
              <a:rPr lang="en-US" sz="2400" b="1" dirty="0" err="1">
                <a:solidFill>
                  <a:srgbClr val="C00000"/>
                </a:solidFill>
              </a:rPr>
              <a:t>Tóm</a:t>
            </a:r>
            <a:r>
              <a:rPr lang="en-US" sz="2400" b="1" dirty="0">
                <a:solidFill>
                  <a:srgbClr val="C00000"/>
                </a:solidFill>
              </a:rPr>
              <a:t> </a:t>
            </a:r>
            <a:r>
              <a:rPr lang="en-US" sz="2400" b="1" dirty="0" err="1">
                <a:solidFill>
                  <a:srgbClr val="C00000"/>
                </a:solidFill>
              </a:rPr>
              <a:t>tắt</a:t>
            </a:r>
            <a:r>
              <a:rPr lang="en-US" sz="2400" b="1" dirty="0">
                <a:solidFill>
                  <a:srgbClr val="C00000"/>
                </a:solidFill>
              </a:rPr>
              <a:t> </a:t>
            </a:r>
            <a:r>
              <a:rPr lang="en-US" sz="2400" b="1" dirty="0" err="1">
                <a:solidFill>
                  <a:srgbClr val="C00000"/>
                </a:solidFill>
              </a:rPr>
              <a:t>thống</a:t>
            </a:r>
            <a:r>
              <a:rPr lang="en-US" sz="2400" b="1" dirty="0">
                <a:solidFill>
                  <a:srgbClr val="C00000"/>
                </a:solidFill>
              </a:rPr>
              <a:t> </a:t>
            </a:r>
            <a:r>
              <a:rPr lang="en-US" sz="2400" b="1" dirty="0" err="1">
                <a:solidFill>
                  <a:srgbClr val="C00000"/>
                </a:solidFill>
              </a:rPr>
              <a:t>kê</a:t>
            </a:r>
            <a:r>
              <a:rPr lang="en-US" sz="2400" b="1" dirty="0">
                <a:solidFill>
                  <a:srgbClr val="C00000"/>
                </a:solidFill>
              </a:rPr>
              <a:t> </a:t>
            </a:r>
            <a:r>
              <a:rPr lang="en-US" sz="2400" b="1" dirty="0" err="1">
                <a:solidFill>
                  <a:srgbClr val="C00000"/>
                </a:solidFill>
              </a:rPr>
              <a:t>mô</a:t>
            </a:r>
            <a:r>
              <a:rPr lang="en-US" sz="2400" b="1" dirty="0">
                <a:solidFill>
                  <a:srgbClr val="C00000"/>
                </a:solidFill>
              </a:rPr>
              <a:t> </a:t>
            </a:r>
            <a:r>
              <a:rPr lang="en-US" sz="2400" b="1" dirty="0" err="1">
                <a:solidFill>
                  <a:srgbClr val="C00000"/>
                </a:solidFill>
              </a:rPr>
              <a:t>tả</a:t>
            </a:r>
            <a:endParaRPr lang="en-US" sz="2400" b="1" dirty="0">
              <a:solidFill>
                <a:srgbClr val="C00000"/>
              </a:solidFill>
            </a:endParaRPr>
          </a:p>
        </p:txBody>
      </p:sp>
      <p:pic>
        <p:nvPicPr>
          <p:cNvPr id="6" name="Picture 5">
            <a:extLst>
              <a:ext uri="{FF2B5EF4-FFF2-40B4-BE49-F238E27FC236}">
                <a16:creationId xmlns:a16="http://schemas.microsoft.com/office/drawing/2014/main" id="{8EFEF036-38D1-4820-9947-9F15ED2D5F72}"/>
              </a:ext>
            </a:extLst>
          </p:cNvPr>
          <p:cNvPicPr>
            <a:picLocks noChangeAspect="1"/>
          </p:cNvPicPr>
          <p:nvPr/>
        </p:nvPicPr>
        <p:blipFill>
          <a:blip r:embed="rId2"/>
          <a:stretch>
            <a:fillRect/>
          </a:stretch>
        </p:blipFill>
        <p:spPr>
          <a:xfrm>
            <a:off x="1097280" y="2256557"/>
            <a:ext cx="2255715" cy="800169"/>
          </a:xfrm>
          <a:prstGeom prst="rect">
            <a:avLst/>
          </a:prstGeom>
        </p:spPr>
      </p:pic>
      <p:sp>
        <p:nvSpPr>
          <p:cNvPr id="7" name="TextBox 6">
            <a:extLst>
              <a:ext uri="{FF2B5EF4-FFF2-40B4-BE49-F238E27FC236}">
                <a16:creationId xmlns:a16="http://schemas.microsoft.com/office/drawing/2014/main" id="{59C569F4-5C29-4F1B-8441-C6699F06FCF8}"/>
              </a:ext>
            </a:extLst>
          </p:cNvPr>
          <p:cNvSpPr txBox="1"/>
          <p:nvPr/>
        </p:nvSpPr>
        <p:spPr>
          <a:xfrm>
            <a:off x="1097280" y="3533313"/>
            <a:ext cx="1086387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Skewness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đỉnh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nằm</a:t>
            </a:r>
            <a:r>
              <a:rPr lang="en-US" sz="2000" dirty="0">
                <a:latin typeface="Arial" panose="020B0604020202020204" pitchFamily="34" charset="0"/>
                <a:cs typeface="Arial" panose="020B0604020202020204" pitchFamily="34" charset="0"/>
              </a:rPr>
              <a:t> ở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sang </a:t>
            </a:r>
            <a:r>
              <a:rPr lang="en-US" sz="2000" dirty="0" err="1">
                <a:latin typeface="Arial" panose="020B0604020202020204" pitchFamily="34" charset="0"/>
                <a:cs typeface="Arial" panose="020B0604020202020204" pitchFamily="34" charset="0"/>
              </a:rPr>
              <a:t>trái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817BDBF-9418-441A-8BED-CD49CE5E4B6A}"/>
              </a:ext>
            </a:extLst>
          </p:cNvPr>
          <p:cNvSpPr txBox="1"/>
          <p:nvPr/>
        </p:nvSpPr>
        <p:spPr>
          <a:xfrm>
            <a:off x="1097280" y="4086418"/>
            <a:ext cx="835677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Kurtosis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Gaussians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hẹp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endParaRPr lang="en-US" sz="2000"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8582B879-4BB9-42DB-A005-2DE4827D93AF}"/>
              </a:ext>
            </a:extLst>
          </p:cNvPr>
          <p:cNvSpPr>
            <a:spLocks noGrp="1"/>
          </p:cNvSpPr>
          <p:nvPr>
            <p:ph type="title"/>
          </p:nvPr>
        </p:nvSpPr>
        <p:spPr>
          <a:xfrm>
            <a:off x="1097281" y="550416"/>
            <a:ext cx="3252778" cy="814082"/>
          </a:xfrm>
        </p:spPr>
        <p:txBody>
          <a:bodyPr>
            <a:normAutofit/>
          </a:bodyPr>
          <a:lstStyle/>
          <a:p>
            <a:r>
              <a:rPr lang="en-US" sz="4400" b="1" dirty="0"/>
              <a:t>TRAINING</a:t>
            </a:r>
          </a:p>
        </p:txBody>
      </p:sp>
    </p:spTree>
    <p:extLst>
      <p:ext uri="{BB962C8B-B14F-4D97-AF65-F5344CB8AC3E}">
        <p14:creationId xmlns:p14="http://schemas.microsoft.com/office/powerpoint/2010/main" val="42929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C207E-1DF8-4A22-A5C1-96C8140B61A6}"/>
              </a:ext>
            </a:extLst>
          </p:cNvPr>
          <p:cNvSpPr txBox="1"/>
          <p:nvPr/>
        </p:nvSpPr>
        <p:spPr>
          <a:xfrm>
            <a:off x="1097280" y="1455938"/>
            <a:ext cx="3366627" cy="461665"/>
          </a:xfrm>
          <a:prstGeom prst="rect">
            <a:avLst/>
          </a:prstGeom>
          <a:noFill/>
        </p:spPr>
        <p:txBody>
          <a:bodyPr wrap="none" rtlCol="0">
            <a:spAutoFit/>
          </a:bodyPr>
          <a:lstStyle/>
          <a:p>
            <a:r>
              <a:rPr lang="en-US" sz="2400" b="1" dirty="0" err="1">
                <a:solidFill>
                  <a:srgbClr val="C00000"/>
                </a:solidFill>
              </a:rPr>
              <a:t>Biểu</a:t>
            </a:r>
            <a:r>
              <a:rPr lang="en-US" sz="2400" b="1" dirty="0">
                <a:solidFill>
                  <a:srgbClr val="C00000"/>
                </a:solidFill>
              </a:rPr>
              <a:t> </a:t>
            </a:r>
            <a:r>
              <a:rPr lang="en-US" sz="2400" b="1" dirty="0" err="1">
                <a:solidFill>
                  <a:srgbClr val="C00000"/>
                </a:solidFill>
              </a:rPr>
              <a:t>đồ</a:t>
            </a:r>
            <a:r>
              <a:rPr lang="en-US" sz="2400" b="1" dirty="0">
                <a:solidFill>
                  <a:srgbClr val="C00000"/>
                </a:solidFill>
              </a:rPr>
              <a:t> </a:t>
            </a:r>
            <a:r>
              <a:rPr lang="en-US" sz="2400" b="1" dirty="0" err="1">
                <a:solidFill>
                  <a:srgbClr val="C00000"/>
                </a:solidFill>
              </a:rPr>
              <a:t>thống</a:t>
            </a:r>
            <a:r>
              <a:rPr lang="en-US" sz="2400" b="1" dirty="0">
                <a:solidFill>
                  <a:srgbClr val="C00000"/>
                </a:solidFill>
              </a:rPr>
              <a:t> </a:t>
            </a:r>
            <a:r>
              <a:rPr lang="en-US" sz="2400" b="1" dirty="0" err="1">
                <a:solidFill>
                  <a:srgbClr val="C00000"/>
                </a:solidFill>
              </a:rPr>
              <a:t>kê</a:t>
            </a:r>
            <a:r>
              <a:rPr lang="en-US" sz="2400" b="1" dirty="0">
                <a:solidFill>
                  <a:srgbClr val="C00000"/>
                </a:solidFill>
              </a:rPr>
              <a:t> </a:t>
            </a:r>
            <a:r>
              <a:rPr lang="en-US" sz="2400" b="1" dirty="0" err="1">
                <a:solidFill>
                  <a:srgbClr val="C00000"/>
                </a:solidFill>
              </a:rPr>
              <a:t>dữ</a:t>
            </a:r>
            <a:r>
              <a:rPr lang="en-US" sz="2400" b="1" dirty="0">
                <a:solidFill>
                  <a:srgbClr val="C00000"/>
                </a:solidFill>
              </a:rPr>
              <a:t> </a:t>
            </a:r>
            <a:r>
              <a:rPr lang="en-US" sz="2400" b="1" dirty="0" err="1">
                <a:solidFill>
                  <a:srgbClr val="C00000"/>
                </a:solidFill>
              </a:rPr>
              <a:t>liệu</a:t>
            </a:r>
            <a:endParaRPr lang="en-US" sz="2400" b="1" dirty="0">
              <a:solidFill>
                <a:srgbClr val="C00000"/>
              </a:solidFill>
            </a:endParaRPr>
          </a:p>
        </p:txBody>
      </p:sp>
      <p:pic>
        <p:nvPicPr>
          <p:cNvPr id="1026" name="Picture 2">
            <a:extLst>
              <a:ext uri="{FF2B5EF4-FFF2-40B4-BE49-F238E27FC236}">
                <a16:creationId xmlns:a16="http://schemas.microsoft.com/office/drawing/2014/main" id="{0933A72F-37F9-48B6-9BEF-E3ABB163C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126664"/>
            <a:ext cx="5859725" cy="383913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A3D5BCB-B421-4A1E-ACB7-C847F375A6A0}"/>
              </a:ext>
            </a:extLst>
          </p:cNvPr>
          <p:cNvSpPr>
            <a:spLocks noGrp="1"/>
          </p:cNvSpPr>
          <p:nvPr>
            <p:ph type="title"/>
          </p:nvPr>
        </p:nvSpPr>
        <p:spPr>
          <a:xfrm>
            <a:off x="1097281" y="550416"/>
            <a:ext cx="3252778" cy="814082"/>
          </a:xfrm>
        </p:spPr>
        <p:txBody>
          <a:bodyPr>
            <a:normAutofit/>
          </a:bodyPr>
          <a:lstStyle/>
          <a:p>
            <a:r>
              <a:rPr lang="en-US" sz="4400" b="1" dirty="0"/>
              <a:t>TRAINING</a:t>
            </a:r>
          </a:p>
        </p:txBody>
      </p:sp>
    </p:spTree>
    <p:extLst>
      <p:ext uri="{BB962C8B-B14F-4D97-AF65-F5344CB8AC3E}">
        <p14:creationId xmlns:p14="http://schemas.microsoft.com/office/powerpoint/2010/main" val="182522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C207E-1DF8-4A22-A5C1-96C8140B61A6}"/>
              </a:ext>
            </a:extLst>
          </p:cNvPr>
          <p:cNvSpPr txBox="1"/>
          <p:nvPr/>
        </p:nvSpPr>
        <p:spPr>
          <a:xfrm>
            <a:off x="626270" y="1379420"/>
            <a:ext cx="11565730" cy="461665"/>
          </a:xfrm>
          <a:prstGeom prst="rect">
            <a:avLst/>
          </a:prstGeom>
          <a:noFill/>
        </p:spPr>
        <p:txBody>
          <a:bodyPr wrap="none" rtlCol="0">
            <a:spAutoFit/>
          </a:bodyPr>
          <a:lstStyle/>
          <a:p>
            <a:r>
              <a:rPr lang="en-US" sz="2400" b="1" dirty="0" err="1">
                <a:solidFill>
                  <a:srgbClr val="C00000"/>
                </a:solidFill>
              </a:rPr>
              <a:t>Sử</a:t>
            </a:r>
            <a:r>
              <a:rPr lang="en-US" sz="2400" b="1" dirty="0">
                <a:solidFill>
                  <a:srgbClr val="C00000"/>
                </a:solidFill>
              </a:rPr>
              <a:t> </a:t>
            </a:r>
            <a:r>
              <a:rPr lang="en-US" sz="2400" b="1" dirty="0" err="1">
                <a:solidFill>
                  <a:srgbClr val="C00000"/>
                </a:solidFill>
              </a:rPr>
              <a:t>dụng</a:t>
            </a:r>
            <a:r>
              <a:rPr lang="en-US" sz="2400" b="1" dirty="0">
                <a:solidFill>
                  <a:srgbClr val="C00000"/>
                </a:solidFill>
              </a:rPr>
              <a:t> </a:t>
            </a:r>
            <a:r>
              <a:rPr lang="en-US" sz="2400" b="1" dirty="0" err="1">
                <a:solidFill>
                  <a:srgbClr val="C00000"/>
                </a:solidFill>
              </a:rPr>
              <a:t>bảng</a:t>
            </a:r>
            <a:r>
              <a:rPr lang="en-US" sz="2400" b="1" dirty="0">
                <a:solidFill>
                  <a:srgbClr val="C00000"/>
                </a:solidFill>
              </a:rPr>
              <a:t> </a:t>
            </a:r>
            <a:r>
              <a:rPr lang="en-US" sz="2400" b="1" dirty="0" err="1">
                <a:solidFill>
                  <a:srgbClr val="C00000"/>
                </a:solidFill>
              </a:rPr>
              <a:t>đồ</a:t>
            </a:r>
            <a:r>
              <a:rPr lang="en-US" sz="2400" b="1" dirty="0">
                <a:solidFill>
                  <a:srgbClr val="C00000"/>
                </a:solidFill>
              </a:rPr>
              <a:t> </a:t>
            </a:r>
            <a:r>
              <a:rPr lang="en-US" sz="2400" b="1" dirty="0" err="1">
                <a:solidFill>
                  <a:srgbClr val="C00000"/>
                </a:solidFill>
              </a:rPr>
              <a:t>nhiệt</a:t>
            </a:r>
            <a:r>
              <a:rPr lang="en-US" sz="2400" b="1" dirty="0">
                <a:solidFill>
                  <a:srgbClr val="C00000"/>
                </a:solidFill>
              </a:rPr>
              <a:t> </a:t>
            </a:r>
            <a:r>
              <a:rPr lang="en-US" sz="2400" b="1" dirty="0" err="1">
                <a:solidFill>
                  <a:srgbClr val="C00000"/>
                </a:solidFill>
              </a:rPr>
              <a:t>để</a:t>
            </a:r>
            <a:r>
              <a:rPr lang="en-US" sz="2400" b="1" dirty="0">
                <a:solidFill>
                  <a:srgbClr val="C00000"/>
                </a:solidFill>
              </a:rPr>
              <a:t> </a:t>
            </a:r>
            <a:r>
              <a:rPr lang="en-US" sz="2400" b="1" dirty="0" err="1">
                <a:solidFill>
                  <a:srgbClr val="C00000"/>
                </a:solidFill>
              </a:rPr>
              <a:t>xem</a:t>
            </a:r>
            <a:r>
              <a:rPr lang="en-US" sz="2400" b="1" dirty="0">
                <a:solidFill>
                  <a:srgbClr val="C00000"/>
                </a:solidFill>
              </a:rPr>
              <a:t> </a:t>
            </a:r>
            <a:r>
              <a:rPr lang="en-US" sz="2400" b="1" dirty="0" err="1">
                <a:solidFill>
                  <a:srgbClr val="C00000"/>
                </a:solidFill>
              </a:rPr>
              <a:t>tính</a:t>
            </a:r>
            <a:r>
              <a:rPr lang="en-US" sz="2400" b="1" dirty="0">
                <a:solidFill>
                  <a:srgbClr val="C00000"/>
                </a:solidFill>
              </a:rPr>
              <a:t> </a:t>
            </a:r>
            <a:r>
              <a:rPr lang="en-US" sz="2400" b="1" dirty="0" err="1">
                <a:solidFill>
                  <a:srgbClr val="C00000"/>
                </a:solidFill>
              </a:rPr>
              <a:t>năng</a:t>
            </a:r>
            <a:r>
              <a:rPr lang="en-US" sz="2400" b="1" dirty="0">
                <a:solidFill>
                  <a:srgbClr val="C00000"/>
                </a:solidFill>
              </a:rPr>
              <a:t> </a:t>
            </a:r>
            <a:r>
              <a:rPr lang="en-US" sz="2400" b="1" dirty="0" err="1">
                <a:solidFill>
                  <a:srgbClr val="C00000"/>
                </a:solidFill>
              </a:rPr>
              <a:t>nào</a:t>
            </a:r>
            <a:r>
              <a:rPr lang="en-US" sz="2400" b="1" dirty="0">
                <a:solidFill>
                  <a:srgbClr val="C00000"/>
                </a:solidFill>
              </a:rPr>
              <a:t> </a:t>
            </a:r>
            <a:r>
              <a:rPr lang="en-US" sz="2400" b="1" dirty="0" err="1">
                <a:solidFill>
                  <a:srgbClr val="C00000"/>
                </a:solidFill>
              </a:rPr>
              <a:t>có</a:t>
            </a:r>
            <a:r>
              <a:rPr lang="en-US" sz="2400" b="1" dirty="0">
                <a:solidFill>
                  <a:srgbClr val="C00000"/>
                </a:solidFill>
              </a:rPr>
              <a:t> </a:t>
            </a:r>
            <a:r>
              <a:rPr lang="en-US" sz="2400" b="1" dirty="0" err="1">
                <a:solidFill>
                  <a:srgbClr val="C00000"/>
                </a:solidFill>
              </a:rPr>
              <a:t>mối</a:t>
            </a:r>
            <a:r>
              <a:rPr lang="en-US" sz="2400" b="1" dirty="0">
                <a:solidFill>
                  <a:srgbClr val="C00000"/>
                </a:solidFill>
              </a:rPr>
              <a:t> </a:t>
            </a:r>
            <a:r>
              <a:rPr lang="en-US" sz="2400" b="1" dirty="0" err="1">
                <a:solidFill>
                  <a:srgbClr val="C00000"/>
                </a:solidFill>
              </a:rPr>
              <a:t>tương</a:t>
            </a:r>
            <a:r>
              <a:rPr lang="en-US" sz="2400" b="1" dirty="0">
                <a:solidFill>
                  <a:srgbClr val="C00000"/>
                </a:solidFill>
              </a:rPr>
              <a:t> </a:t>
            </a:r>
            <a:r>
              <a:rPr lang="en-US" sz="2400" b="1" dirty="0" err="1">
                <a:solidFill>
                  <a:srgbClr val="C00000"/>
                </a:solidFill>
              </a:rPr>
              <a:t>quan</a:t>
            </a:r>
            <a:r>
              <a:rPr lang="en-US" sz="2400" b="1" dirty="0">
                <a:solidFill>
                  <a:srgbClr val="C00000"/>
                </a:solidFill>
              </a:rPr>
              <a:t> </a:t>
            </a:r>
            <a:r>
              <a:rPr lang="en-US" sz="2400" b="1" dirty="0" err="1">
                <a:solidFill>
                  <a:srgbClr val="C00000"/>
                </a:solidFill>
              </a:rPr>
              <a:t>mạnh</a:t>
            </a:r>
            <a:r>
              <a:rPr lang="en-US" sz="2400" b="1" dirty="0">
                <a:solidFill>
                  <a:srgbClr val="C00000"/>
                </a:solidFill>
              </a:rPr>
              <a:t> </a:t>
            </a:r>
            <a:r>
              <a:rPr lang="en-US" sz="2400" b="1" dirty="0" err="1">
                <a:solidFill>
                  <a:srgbClr val="C00000"/>
                </a:solidFill>
              </a:rPr>
              <a:t>nhất</a:t>
            </a:r>
            <a:r>
              <a:rPr lang="en-US" sz="2400" b="1" dirty="0">
                <a:solidFill>
                  <a:srgbClr val="C00000"/>
                </a:solidFill>
              </a:rPr>
              <a:t> </a:t>
            </a:r>
            <a:r>
              <a:rPr lang="en-US" sz="2400" b="1" dirty="0" err="1">
                <a:solidFill>
                  <a:srgbClr val="C00000"/>
                </a:solidFill>
              </a:rPr>
              <a:t>với</a:t>
            </a:r>
            <a:r>
              <a:rPr lang="en-US" sz="2400" b="1" dirty="0">
                <a:solidFill>
                  <a:srgbClr val="C00000"/>
                </a:solidFill>
              </a:rPr>
              <a:t> </a:t>
            </a:r>
            <a:r>
              <a:rPr lang="en-US" sz="2400" b="1" dirty="0" err="1">
                <a:solidFill>
                  <a:srgbClr val="C00000"/>
                </a:solidFill>
              </a:rPr>
              <a:t>giá</a:t>
            </a:r>
            <a:r>
              <a:rPr lang="en-US" sz="2400" b="1" dirty="0">
                <a:solidFill>
                  <a:srgbClr val="C00000"/>
                </a:solidFill>
              </a:rPr>
              <a:t> </a:t>
            </a:r>
            <a:r>
              <a:rPr lang="en-US" sz="2400" b="1" dirty="0" err="1">
                <a:solidFill>
                  <a:srgbClr val="C00000"/>
                </a:solidFill>
              </a:rPr>
              <a:t>nhà</a:t>
            </a:r>
            <a:endParaRPr lang="en-US" sz="2400" b="1" dirty="0">
              <a:solidFill>
                <a:srgbClr val="C00000"/>
              </a:solidFill>
            </a:endParaRPr>
          </a:p>
        </p:txBody>
      </p:sp>
      <p:pic>
        <p:nvPicPr>
          <p:cNvPr id="2050" name="Picture 2">
            <a:extLst>
              <a:ext uri="{FF2B5EF4-FFF2-40B4-BE49-F238E27FC236}">
                <a16:creationId xmlns:a16="http://schemas.microsoft.com/office/drawing/2014/main" id="{ABD5B4F0-6AE4-4A9F-8E73-8CCA84347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013" y="1856007"/>
            <a:ext cx="5235465" cy="453024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C9CD4EDB-0540-415E-80E8-C1AD400FA131}"/>
              </a:ext>
            </a:extLst>
          </p:cNvPr>
          <p:cNvSpPr>
            <a:spLocks noGrp="1"/>
          </p:cNvSpPr>
          <p:nvPr>
            <p:ph type="title"/>
          </p:nvPr>
        </p:nvSpPr>
        <p:spPr>
          <a:xfrm>
            <a:off x="1097281" y="550416"/>
            <a:ext cx="3252778" cy="814082"/>
          </a:xfrm>
        </p:spPr>
        <p:txBody>
          <a:bodyPr>
            <a:normAutofit/>
          </a:bodyPr>
          <a:lstStyle/>
          <a:p>
            <a:r>
              <a:rPr lang="en-US" sz="4400" b="1" dirty="0"/>
              <a:t>TRAINING</a:t>
            </a:r>
          </a:p>
        </p:txBody>
      </p:sp>
    </p:spTree>
    <p:extLst>
      <p:ext uri="{BB962C8B-B14F-4D97-AF65-F5344CB8AC3E}">
        <p14:creationId xmlns:p14="http://schemas.microsoft.com/office/powerpoint/2010/main" val="376548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691D56-7B8A-4EBC-9F05-A4CF56B4C3F6}"/>
              </a:ext>
            </a:extLst>
          </p:cNvPr>
          <p:cNvSpPr>
            <a:spLocks noGrp="1"/>
          </p:cNvSpPr>
          <p:nvPr>
            <p:ph type="title"/>
          </p:nvPr>
        </p:nvSpPr>
        <p:spPr>
          <a:xfrm>
            <a:off x="1097281" y="550416"/>
            <a:ext cx="3252778" cy="814082"/>
          </a:xfrm>
        </p:spPr>
        <p:txBody>
          <a:bodyPr>
            <a:normAutofit/>
          </a:bodyPr>
          <a:lstStyle/>
          <a:p>
            <a:r>
              <a:rPr lang="en-US" sz="4400" b="1" dirty="0"/>
              <a:t>TRAINING</a:t>
            </a:r>
          </a:p>
        </p:txBody>
      </p:sp>
      <p:sp>
        <p:nvSpPr>
          <p:cNvPr id="5" name="TextBox 4">
            <a:extLst>
              <a:ext uri="{FF2B5EF4-FFF2-40B4-BE49-F238E27FC236}">
                <a16:creationId xmlns:a16="http://schemas.microsoft.com/office/drawing/2014/main" id="{814DE112-F710-4CEF-9BAE-CF34B11D2836}"/>
              </a:ext>
            </a:extLst>
          </p:cNvPr>
          <p:cNvSpPr txBox="1"/>
          <p:nvPr/>
        </p:nvSpPr>
        <p:spPr>
          <a:xfrm>
            <a:off x="1079420" y="1364498"/>
            <a:ext cx="3270639" cy="461665"/>
          </a:xfrm>
          <a:prstGeom prst="rect">
            <a:avLst/>
          </a:prstGeom>
          <a:noFill/>
        </p:spPr>
        <p:txBody>
          <a:bodyPr wrap="none" rtlCol="0">
            <a:spAutoFit/>
          </a:bodyPr>
          <a:lstStyle/>
          <a:p>
            <a:r>
              <a:rPr lang="en-US" sz="2400" b="1" dirty="0">
                <a:solidFill>
                  <a:srgbClr val="C00000"/>
                </a:solidFill>
              </a:rPr>
              <a:t>Ma </a:t>
            </a:r>
            <a:r>
              <a:rPr lang="en-US" sz="2400" b="1" dirty="0" err="1">
                <a:solidFill>
                  <a:srgbClr val="C00000"/>
                </a:solidFill>
              </a:rPr>
              <a:t>trận</a:t>
            </a:r>
            <a:r>
              <a:rPr lang="en-US" sz="2400" b="1" dirty="0">
                <a:solidFill>
                  <a:srgbClr val="C00000"/>
                </a:solidFill>
              </a:rPr>
              <a:t> </a:t>
            </a:r>
            <a:r>
              <a:rPr lang="en-US" sz="2400" b="1" dirty="0" err="1">
                <a:solidFill>
                  <a:srgbClr val="C00000"/>
                </a:solidFill>
              </a:rPr>
              <a:t>tương</a:t>
            </a:r>
            <a:r>
              <a:rPr lang="en-US" sz="2400" b="1" dirty="0">
                <a:solidFill>
                  <a:srgbClr val="C00000"/>
                </a:solidFill>
              </a:rPr>
              <a:t> </a:t>
            </a:r>
            <a:r>
              <a:rPr lang="en-US" sz="2400" b="1" dirty="0" err="1">
                <a:solidFill>
                  <a:srgbClr val="C00000"/>
                </a:solidFill>
              </a:rPr>
              <a:t>quan</a:t>
            </a:r>
            <a:r>
              <a:rPr lang="en-US" sz="2400" b="1" dirty="0">
                <a:solidFill>
                  <a:srgbClr val="C00000"/>
                </a:solidFill>
              </a:rPr>
              <a:t> </a:t>
            </a:r>
            <a:r>
              <a:rPr lang="en-US" sz="2400" b="1" dirty="0" err="1">
                <a:solidFill>
                  <a:srgbClr val="C00000"/>
                </a:solidFill>
              </a:rPr>
              <a:t>giá</a:t>
            </a:r>
            <a:endParaRPr lang="en-US" sz="2400" b="1" dirty="0">
              <a:solidFill>
                <a:srgbClr val="C00000"/>
              </a:solidFill>
            </a:endParaRPr>
          </a:p>
        </p:txBody>
      </p:sp>
      <p:pic>
        <p:nvPicPr>
          <p:cNvPr id="3074" name="Picture 2">
            <a:extLst>
              <a:ext uri="{FF2B5EF4-FFF2-40B4-BE49-F238E27FC236}">
                <a16:creationId xmlns:a16="http://schemas.microsoft.com/office/drawing/2014/main" id="{F4C17A6E-AE14-4BD6-BE8D-CFB0F5897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739" y="2076727"/>
            <a:ext cx="4920442" cy="429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6217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{94A06B38-F03F-4378-ADF4-F1034275815D}tf33845126_win32</Template>
  <TotalTime>44</TotalTime>
  <Words>211</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PowerPoint Presentation</vt:lpstr>
      <vt:lpstr>ĐẶT VẤN ĐỀ</vt:lpstr>
      <vt:lpstr>CHUẨN BỊ DỮ LIỆU</vt:lpstr>
      <vt:lpstr>PowerPoint Presentation</vt:lpstr>
      <vt:lpstr>TRAINING</vt:lpstr>
      <vt:lpstr>TRAINING</vt:lpstr>
      <vt:lpstr>TRAINING</vt:lpstr>
      <vt:lpstr>TRAINING</vt:lpstr>
      <vt:lpstr>TRAINING</vt:lpstr>
      <vt:lpstr>TRAINING</vt:lpstr>
      <vt:lpstr>TRAINING</vt:lpstr>
      <vt:lpstr>TRAINING</vt:lpstr>
      <vt:lpstr>PREDICTION</vt:lpstr>
      <vt:lpstr>PREDICTION</vt:lpstr>
      <vt:lpstr>ĐÁNH GIÁ</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Thảo Lê</dc:creator>
  <cp:lastModifiedBy>Thanh Thảo Lê</cp:lastModifiedBy>
  <cp:revision>5</cp:revision>
  <dcterms:created xsi:type="dcterms:W3CDTF">2021-01-09T08:04:16Z</dcterms:created>
  <dcterms:modified xsi:type="dcterms:W3CDTF">2021-01-09T10:28:01Z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