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Code smell:</a:t>
            </a:r>
            <a:r>
              <a:rPr lang="en"/>
              <a:t> code được thiết kế yếu làm cho quá trình phát triển ứng dụng chậm lại hoặc tăng nguy cơ gây ra bugs hoặc xảy ra lỗi trong tương lai. VD: comment tùy tiện, phương thức dài, các lệnh điều kiện có đọ phức tạp cao, đặt tên khó hiểu, không nhất quán phong cách lập trình,...</a:t>
            </a:r>
          </a:p>
          <a:p>
            <a:pPr lvl="0" rtl="0">
              <a:spcBef>
                <a:spcPts val="0"/>
              </a:spcBef>
              <a:buNone/>
            </a:pPr>
            <a:r>
              <a:rPr b="1" lang="en"/>
              <a:t>Refactor code:</a:t>
            </a:r>
            <a:r>
              <a:rPr lang="en"/>
              <a:t> phương pháp chỉnh sửa code nhằm cải thiện nó mà không làm thay đổi chức năng ban đầu.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6098378" y="6"/>
            <a:ext cx="3045625" cy="2707359"/>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2366963"/>
            <a:ext cx="8222100" cy="1118400"/>
          </a:xfrm>
          <a:prstGeom prst="rect">
            <a:avLst/>
          </a:prstGeom>
        </p:spPr>
        <p:txBody>
          <a:bodyPr anchorCtr="0" anchor="b" bIns="91425" lIns="91425" rIns="91425" tIns="91425"/>
          <a:lstStyle>
            <a:lvl1pPr lvl="0">
              <a:spcBef>
                <a:spcPts val="0"/>
              </a:spcBef>
              <a:buSzPct val="100000"/>
              <a:buFont typeface="Arial"/>
              <a:defRPr sz="4200">
                <a:latin typeface="Arial"/>
                <a:ea typeface="Arial"/>
                <a:cs typeface="Arial"/>
                <a:sym typeface="Arial"/>
              </a:defRPr>
            </a:lvl1pPr>
            <a:lvl2pPr lvl="1">
              <a:spcBef>
                <a:spcPts val="0"/>
              </a:spcBef>
              <a:buClr>
                <a:schemeClr val="lt1"/>
              </a:buClr>
              <a:buSzPct val="100000"/>
              <a:buFont typeface="Arial"/>
              <a:defRPr sz="4200">
                <a:solidFill>
                  <a:schemeClr val="lt1"/>
                </a:solidFill>
                <a:latin typeface="Arial"/>
                <a:ea typeface="Arial"/>
                <a:cs typeface="Arial"/>
                <a:sym typeface="Arial"/>
              </a:defRPr>
            </a:lvl2pPr>
            <a:lvl3pPr lvl="2">
              <a:spcBef>
                <a:spcPts val="0"/>
              </a:spcBef>
              <a:buClr>
                <a:schemeClr val="lt1"/>
              </a:buClr>
              <a:buSzPct val="100000"/>
              <a:buFont typeface="Arial"/>
              <a:defRPr sz="4200">
                <a:solidFill>
                  <a:schemeClr val="lt1"/>
                </a:solidFill>
                <a:latin typeface="Arial"/>
                <a:ea typeface="Arial"/>
                <a:cs typeface="Arial"/>
                <a:sym typeface="Arial"/>
              </a:defRPr>
            </a:lvl3pPr>
            <a:lvl4pPr lvl="3">
              <a:spcBef>
                <a:spcPts val="0"/>
              </a:spcBef>
              <a:buClr>
                <a:schemeClr val="lt1"/>
              </a:buClr>
              <a:buSzPct val="100000"/>
              <a:buFont typeface="Arial"/>
              <a:defRPr sz="4200">
                <a:solidFill>
                  <a:schemeClr val="lt1"/>
                </a:solidFill>
                <a:latin typeface="Arial"/>
                <a:ea typeface="Arial"/>
                <a:cs typeface="Arial"/>
                <a:sym typeface="Arial"/>
              </a:defRPr>
            </a:lvl4pPr>
            <a:lvl5pPr lvl="4">
              <a:spcBef>
                <a:spcPts val="0"/>
              </a:spcBef>
              <a:buClr>
                <a:schemeClr val="lt1"/>
              </a:buClr>
              <a:buSzPct val="100000"/>
              <a:buFont typeface="Arial"/>
              <a:defRPr sz="4200">
                <a:solidFill>
                  <a:schemeClr val="lt1"/>
                </a:solidFill>
                <a:latin typeface="Arial"/>
                <a:ea typeface="Arial"/>
                <a:cs typeface="Arial"/>
                <a:sym typeface="Arial"/>
              </a:defRPr>
            </a:lvl5pPr>
            <a:lvl6pPr lvl="5">
              <a:spcBef>
                <a:spcPts val="0"/>
              </a:spcBef>
              <a:buClr>
                <a:schemeClr val="lt1"/>
              </a:buClr>
              <a:buSzPct val="100000"/>
              <a:buFont typeface="Arial"/>
              <a:defRPr sz="4200">
                <a:solidFill>
                  <a:schemeClr val="lt1"/>
                </a:solidFill>
                <a:latin typeface="Arial"/>
                <a:ea typeface="Arial"/>
                <a:cs typeface="Arial"/>
                <a:sym typeface="Arial"/>
              </a:defRPr>
            </a:lvl6pPr>
            <a:lvl7pPr lvl="6">
              <a:spcBef>
                <a:spcPts val="0"/>
              </a:spcBef>
              <a:buClr>
                <a:schemeClr val="lt1"/>
              </a:buClr>
              <a:buSzPct val="100000"/>
              <a:buFont typeface="Arial"/>
              <a:defRPr sz="4200">
                <a:solidFill>
                  <a:schemeClr val="lt1"/>
                </a:solidFill>
                <a:latin typeface="Arial"/>
                <a:ea typeface="Arial"/>
                <a:cs typeface="Arial"/>
                <a:sym typeface="Arial"/>
              </a:defRPr>
            </a:lvl7pPr>
            <a:lvl8pPr lvl="7">
              <a:spcBef>
                <a:spcPts val="0"/>
              </a:spcBef>
              <a:buClr>
                <a:schemeClr val="lt1"/>
              </a:buClr>
              <a:buSzPct val="100000"/>
              <a:buFont typeface="Arial"/>
              <a:defRPr sz="4200">
                <a:solidFill>
                  <a:schemeClr val="lt1"/>
                </a:solidFill>
                <a:latin typeface="Arial"/>
                <a:ea typeface="Arial"/>
                <a:cs typeface="Arial"/>
                <a:sym typeface="Arial"/>
              </a:defRPr>
            </a:lvl8pPr>
            <a:lvl9pPr lvl="8">
              <a:spcBef>
                <a:spcPts val="0"/>
              </a:spcBef>
              <a:buClr>
                <a:schemeClr val="lt1"/>
              </a:buClr>
              <a:buSzPct val="100000"/>
              <a:buFont typeface="Arial"/>
              <a:defRPr sz="4200">
                <a:solidFill>
                  <a:schemeClr val="lt1"/>
                </a:solidFill>
                <a:latin typeface="Arial"/>
                <a:ea typeface="Arial"/>
                <a:cs typeface="Arial"/>
                <a:sym typeface="Arial"/>
              </a:defRPr>
            </a:lvl9pPr>
          </a:lstStyle>
          <a:p/>
        </p:txBody>
      </p:sp>
      <p:sp>
        <p:nvSpPr>
          <p:cNvPr id="17" name="Shape 17"/>
          <p:cNvSpPr txBox="1"/>
          <p:nvPr>
            <p:ph idx="1" type="subTitle"/>
          </p:nvPr>
        </p:nvSpPr>
        <p:spPr>
          <a:xfrm>
            <a:off x="598088" y="3621217"/>
            <a:ext cx="8222100" cy="577200"/>
          </a:xfrm>
          <a:prstGeom prst="rect">
            <a:avLst/>
          </a:prstGeom>
        </p:spPr>
        <p:txBody>
          <a:bodyPr anchorCtr="0" anchor="t" bIns="91425" lIns="91425" rIns="91425" tIns="91425"/>
          <a:lstStyle>
            <a:lvl1pPr lvl="0">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1pPr>
            <a:lvl2pPr lvl="1">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2pPr>
            <a:lvl3pPr lvl="2">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3pPr>
            <a:lvl4pPr lvl="3">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4pPr>
            <a:lvl5pPr lvl="4">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5pPr>
            <a:lvl6pPr lvl="5">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6pPr>
            <a:lvl7pPr lvl="6">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7pPr>
            <a:lvl8pPr lvl="7">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8pPr>
            <a:lvl9pPr lvl="8">
              <a:lnSpc>
                <a:spcPct val="100000"/>
              </a:lnSpc>
              <a:spcBef>
                <a:spcPts val="0"/>
              </a:spcBef>
              <a:spcAft>
                <a:spcPts val="0"/>
              </a:spcAft>
              <a:buClr>
                <a:schemeClr val="dk1"/>
              </a:buClr>
              <a:buSzPct val="100000"/>
              <a:buFont typeface="Arial"/>
              <a:buNone/>
              <a:defRPr sz="2100">
                <a:solidFill>
                  <a:schemeClr val="dk1"/>
                </a:solidFill>
                <a:latin typeface="Arial"/>
                <a:ea typeface="Arial"/>
                <a:cs typeface="Arial"/>
                <a:sym typeface="Arial"/>
              </a:defRPr>
            </a:lvl9pPr>
          </a:lstStyle>
          <a:p/>
        </p:txBody>
      </p:sp>
      <p:sp>
        <p:nvSpPr>
          <p:cNvPr id="18" name="Shape 1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sz="2400">
                <a:latin typeface="Arial"/>
                <a:ea typeface="Arial"/>
                <a:cs typeface="Arial"/>
                <a:sym typeface="Arial"/>
              </a:rPr>
              <a:t>‹#›</a:t>
            </a:fld>
          </a:p>
        </p:txBody>
      </p:sp>
      <p:sp>
        <p:nvSpPr>
          <p:cNvPr id="19" name="Shape 19"/>
          <p:cNvSpPr txBox="1"/>
          <p:nvPr/>
        </p:nvSpPr>
        <p:spPr>
          <a:xfrm>
            <a:off x="2434100" y="6244475"/>
            <a:ext cx="4550100" cy="4389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70" name="Shape 70"/>
        <p:cNvGrpSpPr/>
        <p:nvPr/>
      </p:nvGrpSpPr>
      <p:grpSpPr>
        <a:xfrm>
          <a:off x="0" y="0"/>
          <a:ext cx="0" cy="0"/>
          <a:chOff x="0" y="0"/>
          <a:chExt cx="0" cy="0"/>
        </a:xfrm>
      </p:grpSpPr>
      <p:grpSp>
        <p:nvGrpSpPr>
          <p:cNvPr id="71" name="Shape 71"/>
          <p:cNvGrpSpPr/>
          <p:nvPr/>
        </p:nvGrpSpPr>
        <p:grpSpPr>
          <a:xfrm>
            <a:off x="6098378" y="6"/>
            <a:ext cx="3045625" cy="2707359"/>
            <a:chOff x="6098378" y="4"/>
            <a:chExt cx="3045625" cy="2030570"/>
          </a:xfrm>
        </p:grpSpPr>
        <p:sp>
          <p:nvSpPr>
            <p:cNvPr id="72" name="Shape 72"/>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7" name="Shape 77"/>
          <p:cNvSpPr txBox="1"/>
          <p:nvPr>
            <p:ph type="title"/>
          </p:nvPr>
        </p:nvSpPr>
        <p:spPr>
          <a:xfrm>
            <a:off x="311700" y="1674733"/>
            <a:ext cx="8520600" cy="27075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8" name="Shape 78"/>
          <p:cNvSpPr txBox="1"/>
          <p:nvPr>
            <p:ph idx="1" type="body"/>
          </p:nvPr>
        </p:nvSpPr>
        <p:spPr>
          <a:xfrm>
            <a:off x="311700" y="4492300"/>
            <a:ext cx="8520600" cy="17091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9" name="Shape 79"/>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20" name="Shape 20"/>
        <p:cNvGrpSpPr/>
        <p:nvPr/>
      </p:nvGrpSpPr>
      <p:grpSpPr>
        <a:xfrm>
          <a:off x="0" y="0"/>
          <a:ext cx="0" cy="0"/>
          <a:chOff x="0" y="0"/>
          <a:chExt cx="0" cy="0"/>
        </a:xfrm>
      </p:grpSpPr>
      <p:grpSp>
        <p:nvGrpSpPr>
          <p:cNvPr id="21" name="Shape 21"/>
          <p:cNvGrpSpPr/>
          <p:nvPr/>
        </p:nvGrpSpPr>
        <p:grpSpPr>
          <a:xfrm>
            <a:off x="6098378" y="6"/>
            <a:ext cx="3045625" cy="2707359"/>
            <a:chOff x="6098378" y="4"/>
            <a:chExt cx="3045625" cy="2030570"/>
          </a:xfrm>
        </p:grpSpPr>
        <p:sp>
          <p:nvSpPr>
            <p:cNvPr id="22" name="Shape 22"/>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7" name="Shape 27"/>
          <p:cNvSpPr txBox="1"/>
          <p:nvPr>
            <p:ph type="title"/>
          </p:nvPr>
        </p:nvSpPr>
        <p:spPr>
          <a:xfrm>
            <a:off x="598100" y="2869796"/>
            <a:ext cx="8222100" cy="1118400"/>
          </a:xfrm>
          <a:prstGeom prst="rect">
            <a:avLst/>
          </a:prstGeom>
        </p:spPr>
        <p:txBody>
          <a:bodyPr anchorCtr="0" anchor="ctr" bIns="91425" lIns="91425" rIns="91425" tIns="91425"/>
          <a:lstStyle>
            <a:lvl1pPr lvl="0">
              <a:spcBef>
                <a:spcPts val="0"/>
              </a:spcBef>
              <a:buClr>
                <a:schemeClr val="lt1"/>
              </a:buClr>
              <a:buSzPct val="100000"/>
              <a:buFont typeface="Arial"/>
              <a:defRPr sz="4200">
                <a:solidFill>
                  <a:schemeClr val="lt1"/>
                </a:solidFill>
                <a:latin typeface="Arial"/>
                <a:ea typeface="Arial"/>
                <a:cs typeface="Arial"/>
                <a:sym typeface="Arial"/>
              </a:defRPr>
            </a:lvl1pPr>
            <a:lvl2pPr lvl="1">
              <a:spcBef>
                <a:spcPts val="0"/>
              </a:spcBef>
              <a:buClr>
                <a:schemeClr val="lt1"/>
              </a:buClr>
              <a:buSzPct val="100000"/>
              <a:buFont typeface="Arial"/>
              <a:defRPr sz="4200">
                <a:solidFill>
                  <a:schemeClr val="lt1"/>
                </a:solidFill>
                <a:latin typeface="Arial"/>
                <a:ea typeface="Arial"/>
                <a:cs typeface="Arial"/>
                <a:sym typeface="Arial"/>
              </a:defRPr>
            </a:lvl2pPr>
            <a:lvl3pPr lvl="2">
              <a:spcBef>
                <a:spcPts val="0"/>
              </a:spcBef>
              <a:buClr>
                <a:schemeClr val="lt1"/>
              </a:buClr>
              <a:buSzPct val="100000"/>
              <a:buFont typeface="Arial"/>
              <a:defRPr sz="4200">
                <a:solidFill>
                  <a:schemeClr val="lt1"/>
                </a:solidFill>
                <a:latin typeface="Arial"/>
                <a:ea typeface="Arial"/>
                <a:cs typeface="Arial"/>
                <a:sym typeface="Arial"/>
              </a:defRPr>
            </a:lvl3pPr>
            <a:lvl4pPr lvl="3">
              <a:spcBef>
                <a:spcPts val="0"/>
              </a:spcBef>
              <a:buClr>
                <a:schemeClr val="lt1"/>
              </a:buClr>
              <a:buSzPct val="100000"/>
              <a:buFont typeface="Arial"/>
              <a:defRPr sz="4200">
                <a:solidFill>
                  <a:schemeClr val="lt1"/>
                </a:solidFill>
                <a:latin typeface="Arial"/>
                <a:ea typeface="Arial"/>
                <a:cs typeface="Arial"/>
                <a:sym typeface="Arial"/>
              </a:defRPr>
            </a:lvl4pPr>
            <a:lvl5pPr lvl="4">
              <a:spcBef>
                <a:spcPts val="0"/>
              </a:spcBef>
              <a:buClr>
                <a:schemeClr val="lt1"/>
              </a:buClr>
              <a:buSzPct val="100000"/>
              <a:buFont typeface="Arial"/>
              <a:defRPr sz="4200">
                <a:solidFill>
                  <a:schemeClr val="lt1"/>
                </a:solidFill>
                <a:latin typeface="Arial"/>
                <a:ea typeface="Arial"/>
                <a:cs typeface="Arial"/>
                <a:sym typeface="Arial"/>
              </a:defRPr>
            </a:lvl5pPr>
            <a:lvl6pPr lvl="5">
              <a:spcBef>
                <a:spcPts val="0"/>
              </a:spcBef>
              <a:buClr>
                <a:schemeClr val="lt1"/>
              </a:buClr>
              <a:buSzPct val="100000"/>
              <a:buFont typeface="Arial"/>
              <a:defRPr sz="4200">
                <a:solidFill>
                  <a:schemeClr val="lt1"/>
                </a:solidFill>
                <a:latin typeface="Arial"/>
                <a:ea typeface="Arial"/>
                <a:cs typeface="Arial"/>
                <a:sym typeface="Arial"/>
              </a:defRPr>
            </a:lvl6pPr>
            <a:lvl7pPr lvl="6">
              <a:spcBef>
                <a:spcPts val="0"/>
              </a:spcBef>
              <a:buClr>
                <a:schemeClr val="lt1"/>
              </a:buClr>
              <a:buSzPct val="100000"/>
              <a:buFont typeface="Arial"/>
              <a:defRPr sz="4200">
                <a:solidFill>
                  <a:schemeClr val="lt1"/>
                </a:solidFill>
                <a:latin typeface="Arial"/>
                <a:ea typeface="Arial"/>
                <a:cs typeface="Arial"/>
                <a:sym typeface="Arial"/>
              </a:defRPr>
            </a:lvl7pPr>
            <a:lvl8pPr lvl="7">
              <a:spcBef>
                <a:spcPts val="0"/>
              </a:spcBef>
              <a:buClr>
                <a:schemeClr val="lt1"/>
              </a:buClr>
              <a:buSzPct val="100000"/>
              <a:buFont typeface="Arial"/>
              <a:defRPr sz="4200">
                <a:solidFill>
                  <a:schemeClr val="lt1"/>
                </a:solidFill>
                <a:latin typeface="Arial"/>
                <a:ea typeface="Arial"/>
                <a:cs typeface="Arial"/>
                <a:sym typeface="Arial"/>
              </a:defRPr>
            </a:lvl8pPr>
            <a:lvl9pPr lvl="8">
              <a:spcBef>
                <a:spcPts val="0"/>
              </a:spcBef>
              <a:buClr>
                <a:schemeClr val="lt1"/>
              </a:buClr>
              <a:buSzPct val="100000"/>
              <a:buFont typeface="Arial"/>
              <a:defRPr sz="4200">
                <a:solidFill>
                  <a:schemeClr val="lt1"/>
                </a:solidFill>
                <a:latin typeface="Arial"/>
                <a:ea typeface="Arial"/>
                <a:cs typeface="Arial"/>
                <a:sym typeface="Arial"/>
              </a:defRPr>
            </a:lvl9pPr>
          </a:lstStyle>
          <a:p/>
        </p:txBody>
      </p:sp>
      <p:sp>
        <p:nvSpPr>
          <p:cNvPr id="28" name="Shape 2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sz="2400">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x="0" y="0"/>
          <a:ext cx="0" cy="0"/>
          <a:chOff x="0" y="0"/>
          <a:chExt cx="0" cy="0"/>
        </a:xfrm>
      </p:grpSpPr>
      <p:grpSp>
        <p:nvGrpSpPr>
          <p:cNvPr id="30" name="Shape 30"/>
          <p:cNvGrpSpPr/>
          <p:nvPr/>
        </p:nvGrpSpPr>
        <p:grpSpPr>
          <a:xfrm>
            <a:off x="0" y="5711551"/>
            <a:ext cx="9144000" cy="1146402"/>
            <a:chOff x="0" y="4283770"/>
            <a:chExt cx="9144000" cy="859823"/>
          </a:xfrm>
        </p:grpSpPr>
        <p:sp>
          <p:nvSpPr>
            <p:cNvPr id="31" name="Shape 31"/>
            <p:cNvSpPr/>
            <p:nvPr/>
          </p:nvSpPr>
          <p:spPr>
            <a:xfrm>
              <a:off x="8154900" y="4283770"/>
              <a:ext cx="989100" cy="6078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flipH="1">
              <a:off x="6181175" y="4283770"/>
              <a:ext cx="989100" cy="6078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170275" y="4283827"/>
              <a:ext cx="989100" cy="6078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10800000">
              <a:off x="8154750" y="4283783"/>
              <a:ext cx="989100" cy="6078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buSzPct val="100000"/>
              <a:defRPr sz="3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311700" y="1639833"/>
            <a:ext cx="8520600" cy="44520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8" name="Shape 38"/>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80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9" name="Shape 39"/>
        <p:cNvGrpSpPr/>
        <p:nvPr/>
      </p:nvGrpSpPr>
      <p:grpSpPr>
        <a:xfrm>
          <a:off x="0" y="0"/>
          <a:ext cx="0" cy="0"/>
          <a:chOff x="0" y="0"/>
          <a:chExt cx="0" cy="0"/>
        </a:xfrm>
      </p:grpSpPr>
      <p:sp>
        <p:nvSpPr>
          <p:cNvPr id="40" name="Shape 40"/>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 type="body"/>
          </p:nvPr>
        </p:nvSpPr>
        <p:spPr>
          <a:xfrm>
            <a:off x="311700" y="1639966"/>
            <a:ext cx="3999900" cy="4452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2" type="body"/>
          </p:nvPr>
        </p:nvSpPr>
        <p:spPr>
          <a:xfrm>
            <a:off x="4832400" y="1639966"/>
            <a:ext cx="3999900" cy="4452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311700" y="546666"/>
            <a:ext cx="8520600" cy="81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6" name="Shape 46"/>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7" name="Shape 47"/>
        <p:cNvGrpSpPr/>
        <p:nvPr/>
      </p:nvGrpSpPr>
      <p:grpSpPr>
        <a:xfrm>
          <a:off x="0" y="0"/>
          <a:ext cx="0" cy="0"/>
          <a:chOff x="0" y="0"/>
          <a:chExt cx="0" cy="0"/>
        </a:xfrm>
      </p:grpSpPr>
      <p:sp>
        <p:nvSpPr>
          <p:cNvPr id="48" name="Shape 48"/>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9" name="Shape 49"/>
          <p:cNvSpPr txBox="1"/>
          <p:nvPr>
            <p:ph idx="1" type="body"/>
          </p:nvPr>
        </p:nvSpPr>
        <p:spPr>
          <a:xfrm>
            <a:off x="311700" y="1954405"/>
            <a:ext cx="2808000" cy="4137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50" name="Shape 50"/>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1" name="Shape 51"/>
        <p:cNvGrpSpPr/>
        <p:nvPr/>
      </p:nvGrpSpPr>
      <p:grpSpPr>
        <a:xfrm>
          <a:off x="0" y="0"/>
          <a:ext cx="0" cy="0"/>
          <a:chOff x="0" y="0"/>
          <a:chExt cx="0" cy="0"/>
        </a:xfrm>
      </p:grpSpPr>
      <p:grpSp>
        <p:nvGrpSpPr>
          <p:cNvPr id="52" name="Shape 52"/>
          <p:cNvGrpSpPr/>
          <p:nvPr/>
        </p:nvGrpSpPr>
        <p:grpSpPr>
          <a:xfrm>
            <a:off x="6098378" y="6"/>
            <a:ext cx="3045625" cy="2707359"/>
            <a:chOff x="6098378" y="4"/>
            <a:chExt cx="3045625" cy="2030570"/>
          </a:xfrm>
        </p:grpSpPr>
        <p:sp>
          <p:nvSpPr>
            <p:cNvPr id="53" name="Shape 53"/>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8" name="Shape 58"/>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9" name="Shape 59"/>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60" name="Shape 60"/>
        <p:cNvGrpSpPr/>
        <p:nvPr/>
      </p:nvGrpSpPr>
      <p:grpSpPr>
        <a:xfrm>
          <a:off x="0" y="0"/>
          <a:ext cx="0" cy="0"/>
          <a:chOff x="0" y="0"/>
          <a:chExt cx="0" cy="0"/>
        </a:xfrm>
      </p:grpSpPr>
      <p:sp>
        <p:nvSpPr>
          <p:cNvPr id="61" name="Shape 61"/>
          <p:cNvSpPr/>
          <p:nvPr/>
        </p:nvSpPr>
        <p:spPr>
          <a:xfrm>
            <a:off x="4572000" y="-233"/>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2" name="Shape 62"/>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63" name="Shape 63"/>
          <p:cNvSpPr txBox="1"/>
          <p:nvPr>
            <p:ph type="title"/>
          </p:nvPr>
        </p:nvSpPr>
        <p:spPr>
          <a:xfrm>
            <a:off x="265500" y="1534800"/>
            <a:ext cx="4045200" cy="20859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4" name="Shape 64"/>
          <p:cNvSpPr txBox="1"/>
          <p:nvPr>
            <p:ph idx="1" type="subTitle"/>
          </p:nvPr>
        </p:nvSpPr>
        <p:spPr>
          <a:xfrm>
            <a:off x="265500" y="3692001"/>
            <a:ext cx="4045200" cy="1692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5" name="Shape 65"/>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6" name="Shape 66"/>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7" name="Shape 67"/>
        <p:cNvGrpSpPr/>
        <p:nvPr/>
      </p:nvGrpSpPr>
      <p:grpSpPr>
        <a:xfrm>
          <a:off x="0" y="0"/>
          <a:ext cx="0" cy="0"/>
          <a:chOff x="0" y="0"/>
          <a:chExt cx="0" cy="0"/>
        </a:xfrm>
      </p:grpSpPr>
      <p:sp>
        <p:nvSpPr>
          <p:cNvPr id="68" name="Shape 68"/>
          <p:cNvSpPr txBox="1"/>
          <p:nvPr>
            <p:ph idx="1" type="body"/>
          </p:nvPr>
        </p:nvSpPr>
        <p:spPr>
          <a:xfrm>
            <a:off x="319500" y="5640766"/>
            <a:ext cx="5998800" cy="7983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9" name="Shape 69"/>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46666"/>
            <a:ext cx="8520600" cy="810300"/>
          </a:xfrm>
          <a:prstGeom prst="rect">
            <a:avLst/>
          </a:prstGeom>
          <a:noFill/>
          <a:ln>
            <a:noFill/>
          </a:ln>
        </p:spPr>
        <p:txBody>
          <a:bodyPr anchorCtr="0" anchor="t" bIns="91425" lIns="91425" rIns="91425" tIns="91425"/>
          <a:lstStyle>
            <a:lvl1pPr lvl="0">
              <a:spcBef>
                <a:spcPts val="0"/>
              </a:spcBef>
              <a:buClr>
                <a:schemeClr val="dk1"/>
              </a:buClr>
              <a:buSzPct val="100000"/>
              <a:buNone/>
              <a:defRPr sz="3000">
                <a:solidFill>
                  <a:schemeClr val="dk1"/>
                </a:solidFill>
              </a:defRPr>
            </a:lvl1pPr>
            <a:lvl2pPr lvl="1">
              <a:spcBef>
                <a:spcPts val="0"/>
              </a:spcBef>
              <a:buClr>
                <a:schemeClr val="dk1"/>
              </a:buClr>
              <a:buSzPct val="100000"/>
              <a:buNone/>
              <a:defRPr sz="3000">
                <a:solidFill>
                  <a:schemeClr val="dk1"/>
                </a:solidFill>
              </a:defRPr>
            </a:lvl2pPr>
            <a:lvl3pPr lvl="2">
              <a:spcBef>
                <a:spcPts val="0"/>
              </a:spcBef>
              <a:buClr>
                <a:schemeClr val="dk1"/>
              </a:buClr>
              <a:buSzPct val="100000"/>
              <a:buNone/>
              <a:defRPr sz="3000">
                <a:solidFill>
                  <a:schemeClr val="dk1"/>
                </a:solidFill>
              </a:defRPr>
            </a:lvl3pPr>
            <a:lvl4pPr lvl="3">
              <a:spcBef>
                <a:spcPts val="0"/>
              </a:spcBef>
              <a:buClr>
                <a:schemeClr val="dk1"/>
              </a:buClr>
              <a:buSzPct val="100000"/>
              <a:buNone/>
              <a:defRPr sz="3000">
                <a:solidFill>
                  <a:schemeClr val="dk1"/>
                </a:solidFill>
              </a:defRPr>
            </a:lvl4pPr>
            <a:lvl5pPr lvl="4">
              <a:spcBef>
                <a:spcPts val="0"/>
              </a:spcBef>
              <a:buClr>
                <a:schemeClr val="dk1"/>
              </a:buClr>
              <a:buSzPct val="100000"/>
              <a:buNone/>
              <a:defRPr sz="3000">
                <a:solidFill>
                  <a:schemeClr val="dk1"/>
                </a:solidFill>
              </a:defRPr>
            </a:lvl5pPr>
            <a:lvl6pPr lvl="5">
              <a:spcBef>
                <a:spcPts val="0"/>
              </a:spcBef>
              <a:buClr>
                <a:schemeClr val="dk1"/>
              </a:buClr>
              <a:buSzPct val="100000"/>
              <a:buNone/>
              <a:defRPr sz="3000">
                <a:solidFill>
                  <a:schemeClr val="dk1"/>
                </a:solidFill>
              </a:defRPr>
            </a:lvl6pPr>
            <a:lvl7pPr lvl="6">
              <a:spcBef>
                <a:spcPts val="0"/>
              </a:spcBef>
              <a:buClr>
                <a:schemeClr val="dk1"/>
              </a:buClr>
              <a:buSzPct val="100000"/>
              <a:buNone/>
              <a:defRPr sz="3000">
                <a:solidFill>
                  <a:schemeClr val="dk1"/>
                </a:solidFill>
              </a:defRPr>
            </a:lvl7pPr>
            <a:lvl8pPr lvl="7">
              <a:spcBef>
                <a:spcPts val="0"/>
              </a:spcBef>
              <a:buClr>
                <a:schemeClr val="dk1"/>
              </a:buClr>
              <a:buSzPct val="100000"/>
              <a:buNone/>
              <a:defRPr sz="3000">
                <a:solidFill>
                  <a:schemeClr val="dk1"/>
                </a:solidFill>
              </a:defRPr>
            </a:lvl8pPr>
            <a:lvl9pPr lvl="8">
              <a:spcBef>
                <a:spcPts val="0"/>
              </a:spcBef>
              <a:buClr>
                <a:schemeClr val="dk1"/>
              </a:buClr>
              <a:buSzPct val="100000"/>
              <a:buNone/>
              <a:defRPr sz="3000">
                <a:solidFill>
                  <a:schemeClr val="dk1"/>
                </a:solidFill>
              </a:defRPr>
            </a:lvl9pPr>
          </a:lstStyle>
          <a:p/>
        </p:txBody>
      </p:sp>
      <p:sp>
        <p:nvSpPr>
          <p:cNvPr id="7" name="Shape 7"/>
          <p:cNvSpPr txBox="1"/>
          <p:nvPr>
            <p:ph idx="1" type="body"/>
          </p:nvPr>
        </p:nvSpPr>
        <p:spPr>
          <a:xfrm>
            <a:off x="311700" y="1639833"/>
            <a:ext cx="8520600" cy="4452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60431" y="6201586"/>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SOLID_(object-oriented_design)" TargetMode="External"/><Relationship Id="rId4" Type="http://schemas.openxmlformats.org/officeDocument/2006/relationships/hyperlink" Target="https://en.wikipedia.org/wiki/Code_smell" TargetMode="External"/><Relationship Id="rId9" Type="http://schemas.openxmlformats.org/officeDocument/2006/relationships/hyperlink" Target="https://en.wikipedia.org/wiki/Open/closed_principle" TargetMode="External"/><Relationship Id="rId5" Type="http://schemas.openxmlformats.org/officeDocument/2006/relationships/hyperlink" Target="https://en.wikipedia.org/wiki/Code_refactoring" TargetMode="External"/><Relationship Id="rId6" Type="http://schemas.openxmlformats.org/officeDocument/2006/relationships/hyperlink" Target="https://scotch.io/bar-talk/s-o-l-i-d-the-first-five-principles-of-object-oriented-design" TargetMode="External"/><Relationship Id="rId7" Type="http://schemas.openxmlformats.org/officeDocument/2006/relationships/hyperlink" Target="https://en.wikipedia.org/wiki/Single_responsibility_principle" TargetMode="External"/><Relationship Id="rId8" Type="http://schemas.openxmlformats.org/officeDocument/2006/relationships/hyperlink" Target="https://web.archive.org/web/20150202200348/http://www.objectmentor.com/resources/articles/srp.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books.google.com.vn/books?id=BeJbBAAAQBAJ&amp;pg=PA71&amp;dq=S.O.L.I.D%3A%20The%20First%205%20Principles%20of%20Object%20Oriented%20Design&amp;hl=vi&amp;sa=X&amp;ved=0ahUKEwjCjc2UhsrOAhXSq5QKHTGLAlEQ6AEIIjAB#v=onepage&amp;q=S.O.L.I.D%3A%20The%20First%205%20Principles%20of%20Object%20Oriented%20Design&amp;f=false" TargetMode="External"/><Relationship Id="rId4" Type="http://schemas.openxmlformats.org/officeDocument/2006/relationships/hyperlink" Target="http://www.oodesign.com/open-close-principle.html" TargetMode="External"/><Relationship Id="rId5" Type="http://schemas.openxmlformats.org/officeDocument/2006/relationships/hyperlink" Target="http://www.oodesign.com/liskov-s-substitution-principl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eb.archive.org/web/20150905081111/http://www.objectmentor.com/resources/articles/lsp.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598100" y="2366963"/>
            <a:ext cx="8222100" cy="1118400"/>
          </a:xfrm>
          <a:prstGeom prst="rect">
            <a:avLst/>
          </a:prstGeom>
        </p:spPr>
        <p:txBody>
          <a:bodyPr anchorCtr="0" anchor="b" bIns="91425" lIns="91425" rIns="91425" tIns="91425">
            <a:noAutofit/>
          </a:bodyPr>
          <a:lstStyle/>
          <a:p>
            <a:pPr lvl="0">
              <a:spcBef>
                <a:spcPts val="0"/>
              </a:spcBef>
              <a:buNone/>
            </a:pPr>
            <a:r>
              <a:rPr lang="en"/>
              <a:t>Tìm hiểu SOLID</a:t>
            </a:r>
          </a:p>
        </p:txBody>
      </p:sp>
      <p:sp>
        <p:nvSpPr>
          <p:cNvPr id="87" name="Shape 87"/>
          <p:cNvSpPr txBox="1"/>
          <p:nvPr>
            <p:ph idx="1" type="subTitle"/>
          </p:nvPr>
        </p:nvSpPr>
        <p:spPr>
          <a:xfrm>
            <a:off x="598088" y="3621217"/>
            <a:ext cx="8222100" cy="577200"/>
          </a:xfrm>
          <a:prstGeom prst="rect">
            <a:avLst/>
          </a:prstGeom>
        </p:spPr>
        <p:txBody>
          <a:bodyPr anchorCtr="0" anchor="t" bIns="91425" lIns="91425" rIns="91425" tIns="91425">
            <a:noAutofit/>
          </a:bodyPr>
          <a:lstStyle/>
          <a:p>
            <a:pPr lvl="0">
              <a:spcBef>
                <a:spcPts val="0"/>
              </a:spcBef>
              <a:buNone/>
            </a:pPr>
            <a:r>
              <a:rPr lang="en"/>
              <a:t>Trương Thị Thanh Thảo</a:t>
            </a:r>
          </a:p>
          <a:p>
            <a:pPr lvl="0">
              <a:spcBef>
                <a:spcPts val="0"/>
              </a:spcBef>
              <a:buNone/>
            </a:pPr>
            <a:r>
              <a:rPr lang="en"/>
              <a:t>Bùi Thị Thúy Quỳnh</a:t>
            </a:r>
          </a:p>
        </p:txBody>
      </p:sp>
      <p:sp>
        <p:nvSpPr>
          <p:cNvPr id="88" name="Shape 88"/>
          <p:cNvSpPr txBox="1"/>
          <p:nvPr/>
        </p:nvSpPr>
        <p:spPr>
          <a:xfrm>
            <a:off x="2631150" y="6123525"/>
            <a:ext cx="3881700" cy="377700"/>
          </a:xfrm>
          <a:prstGeom prst="rect">
            <a:avLst/>
          </a:prstGeom>
          <a:noFill/>
          <a:ln>
            <a:noFill/>
          </a:ln>
        </p:spPr>
        <p:txBody>
          <a:bodyPr anchorCtr="0" anchor="t" bIns="91425" lIns="91425" rIns="91425" tIns="91425">
            <a:noAutofit/>
          </a:bodyPr>
          <a:lstStyle/>
          <a:p>
            <a:pPr lvl="0" algn="ctr">
              <a:spcBef>
                <a:spcPts val="0"/>
              </a:spcBef>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3. Open/closed principle (O)</a:t>
            </a:r>
          </a:p>
        </p:txBody>
      </p:sp>
      <p:sp>
        <p:nvSpPr>
          <p:cNvPr id="155" name="Shape 155"/>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Ví dụ đúng:</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rPr lang="en"/>
              <a:t>→ Khi tạo hình mới ta chỉ cần kế thừa lại lớp Shape và override lại phương thứ draw().</a:t>
            </a:r>
          </a:p>
        </p:txBody>
      </p:sp>
      <p:sp>
        <p:nvSpPr>
          <p:cNvPr id="156" name="Shape 156"/>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57" name="Shape 157"/>
          <p:cNvPicPr preferRelativeResize="0"/>
          <p:nvPr/>
        </p:nvPicPr>
        <p:blipFill>
          <a:blip r:embed="rId3">
            <a:alphaModFix/>
          </a:blip>
          <a:stretch>
            <a:fillRect/>
          </a:stretch>
        </p:blipFill>
        <p:spPr>
          <a:xfrm>
            <a:off x="2619450" y="1610500"/>
            <a:ext cx="3905100" cy="363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4. Liskov Substitution Principle (L)</a:t>
            </a:r>
          </a:p>
        </p:txBody>
      </p:sp>
      <p:sp>
        <p:nvSpPr>
          <p:cNvPr id="163" name="Shape 163"/>
          <p:cNvSpPr txBox="1"/>
          <p:nvPr>
            <p:ph idx="1" type="body"/>
          </p:nvPr>
        </p:nvSpPr>
        <p:spPr>
          <a:xfrm>
            <a:off x="311700" y="1203008"/>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Hàm (function) mà người dùng trỏ đến hoặc tham khảo (reference) đến lớp cha phải có khả năng sử dụng cho tất cả các lớp con của lớp cha đó mà không cần biết lớp con đó là lớp nào</a:t>
            </a:r>
            <a:r>
              <a:rPr lang="en"/>
              <a:t>.</a:t>
            </a:r>
          </a:p>
          <a:p>
            <a:pPr indent="457200" lvl="0" marR="0" rtl="0" algn="ctr">
              <a:lnSpc>
                <a:spcPct val="115000"/>
              </a:lnSpc>
              <a:spcBef>
                <a:spcPts val="0"/>
              </a:spcBef>
              <a:spcAft>
                <a:spcPts val="1600"/>
              </a:spcAft>
              <a:buNone/>
            </a:pPr>
            <a:r>
              <a:rPr b="1" i="1" lang="en"/>
              <a:t>“Functions that user pointers or references to base classes must be able to use object of derived classes without knowing it.”</a:t>
            </a:r>
          </a:p>
          <a:p>
            <a:pPr indent="457200" lvl="0" marR="0" rtl="0" algn="r">
              <a:lnSpc>
                <a:spcPct val="115000"/>
              </a:lnSpc>
              <a:spcBef>
                <a:spcPts val="0"/>
              </a:spcBef>
              <a:spcAft>
                <a:spcPts val="1600"/>
              </a:spcAft>
              <a:buNone/>
            </a:pPr>
            <a:r>
              <a:rPr lang="en"/>
              <a:t>Theo Barbara Liskov.</a:t>
            </a:r>
          </a:p>
          <a:p>
            <a:pPr indent="-228600" lvl="0" marL="457200" marR="0" rtl="0" algn="l">
              <a:lnSpc>
                <a:spcPct val="115000"/>
              </a:lnSpc>
              <a:spcBef>
                <a:spcPts val="0"/>
              </a:spcBef>
              <a:spcAft>
                <a:spcPts val="1600"/>
              </a:spcAft>
              <a:buClr>
                <a:schemeClr val="dk1"/>
              </a:buClr>
            </a:pPr>
            <a:r>
              <a:rPr lang="en"/>
              <a:t>Áp dụng: chỉ tạo hàm trỏ hoặc tham khảo tới lớp cha nếu nó đúng cho tất cả các trường hợp của lớp con.</a:t>
            </a:r>
          </a:p>
        </p:txBody>
      </p:sp>
      <p:sp>
        <p:nvSpPr>
          <p:cNvPr id="164" name="Shape 164"/>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4. Liskov Substitution Principle (L)</a:t>
            </a:r>
          </a:p>
        </p:txBody>
      </p:sp>
      <p:sp>
        <p:nvSpPr>
          <p:cNvPr id="170" name="Shape 170"/>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chemeClr val="dk1"/>
              </a:buClr>
            </a:pPr>
            <a:r>
              <a:rPr lang="en"/>
              <a:t>Ví dụ sai:</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rPr lang="en"/>
              <a:t>									→ hàm getArea() chỉ đúng cho</a:t>
            </a:r>
          </a:p>
          <a:p>
            <a:pPr indent="0" lvl="0" marL="4114800" marR="0" rtl="0" algn="l">
              <a:lnSpc>
                <a:spcPct val="115000"/>
              </a:lnSpc>
              <a:spcBef>
                <a:spcPts val="0"/>
              </a:spcBef>
              <a:spcAft>
                <a:spcPts val="1600"/>
              </a:spcAft>
              <a:buNone/>
            </a:pPr>
            <a:r>
              <a:rPr lang="en"/>
              <a:t>     trường hợp hình chữ nhật.</a:t>
            </a:r>
          </a:p>
        </p:txBody>
      </p:sp>
      <p:sp>
        <p:nvSpPr>
          <p:cNvPr id="171" name="Shape 171"/>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72" name="Shape 172"/>
          <p:cNvPicPr preferRelativeResize="0"/>
          <p:nvPr/>
        </p:nvPicPr>
        <p:blipFill>
          <a:blip r:embed="rId3">
            <a:alphaModFix/>
          </a:blip>
          <a:stretch>
            <a:fillRect/>
          </a:stretch>
        </p:blipFill>
        <p:spPr>
          <a:xfrm>
            <a:off x="394800" y="2145575"/>
            <a:ext cx="3971925" cy="4305300"/>
          </a:xfrm>
          <a:prstGeom prst="rect">
            <a:avLst/>
          </a:prstGeom>
          <a:noFill/>
          <a:ln>
            <a:noFill/>
          </a:ln>
        </p:spPr>
      </p:pic>
      <p:pic>
        <p:nvPicPr>
          <p:cNvPr id="173" name="Shape 173"/>
          <p:cNvPicPr preferRelativeResize="0"/>
          <p:nvPr/>
        </p:nvPicPr>
        <p:blipFill>
          <a:blip r:embed="rId4">
            <a:alphaModFix/>
          </a:blip>
          <a:stretch>
            <a:fillRect/>
          </a:stretch>
        </p:blipFill>
        <p:spPr>
          <a:xfrm>
            <a:off x="4366724" y="1497700"/>
            <a:ext cx="4666274" cy="26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4. Liskov Substitution Principle (L)</a:t>
            </a:r>
          </a:p>
        </p:txBody>
      </p:sp>
      <p:sp>
        <p:nvSpPr>
          <p:cNvPr id="179" name="Shape 179"/>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chemeClr val="dk1"/>
              </a:buClr>
            </a:pPr>
            <a:r>
              <a:rPr lang="en"/>
              <a:t>Ví dụ đúng:</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rPr lang="en"/>
              <a:t>									→ hàm getName() luôn đúng</a:t>
            </a:r>
          </a:p>
          <a:p>
            <a:pPr indent="0" lvl="0" marL="4114800" marR="0" rtl="0" algn="l">
              <a:lnSpc>
                <a:spcPct val="115000"/>
              </a:lnSpc>
              <a:spcBef>
                <a:spcPts val="0"/>
              </a:spcBef>
              <a:spcAft>
                <a:spcPts val="1600"/>
              </a:spcAft>
              <a:buNone/>
            </a:pPr>
            <a:r>
              <a:rPr lang="en"/>
              <a:t>     với mọi lớp con của</a:t>
            </a:r>
          </a:p>
          <a:p>
            <a:pPr indent="0" lvl="0" marL="4114800" marR="0" rtl="0" algn="l">
              <a:lnSpc>
                <a:spcPct val="115000"/>
              </a:lnSpc>
              <a:spcBef>
                <a:spcPts val="0"/>
              </a:spcBef>
              <a:spcAft>
                <a:spcPts val="1600"/>
              </a:spcAft>
              <a:buNone/>
            </a:pPr>
            <a:r>
              <a:rPr lang="en"/>
              <a:t>     Rectangle.</a:t>
            </a:r>
          </a:p>
        </p:txBody>
      </p:sp>
      <p:sp>
        <p:nvSpPr>
          <p:cNvPr id="180" name="Shape 180"/>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81" name="Shape 181"/>
          <p:cNvPicPr preferRelativeResize="0"/>
          <p:nvPr/>
        </p:nvPicPr>
        <p:blipFill>
          <a:blip r:embed="rId3">
            <a:alphaModFix/>
          </a:blip>
          <a:stretch>
            <a:fillRect/>
          </a:stretch>
        </p:blipFill>
        <p:spPr>
          <a:xfrm>
            <a:off x="560862" y="2155087"/>
            <a:ext cx="3876675" cy="4295775"/>
          </a:xfrm>
          <a:prstGeom prst="rect">
            <a:avLst/>
          </a:prstGeom>
          <a:noFill/>
          <a:ln>
            <a:noFill/>
          </a:ln>
        </p:spPr>
      </p:pic>
      <p:pic>
        <p:nvPicPr>
          <p:cNvPr id="182" name="Shape 182"/>
          <p:cNvPicPr preferRelativeResize="0"/>
          <p:nvPr/>
        </p:nvPicPr>
        <p:blipFill>
          <a:blip r:embed="rId4">
            <a:alphaModFix/>
          </a:blip>
          <a:stretch>
            <a:fillRect/>
          </a:stretch>
        </p:blipFill>
        <p:spPr>
          <a:xfrm>
            <a:off x="4615223" y="1356975"/>
            <a:ext cx="4007700" cy="260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5. Interface Segregation Principle (I)</a:t>
            </a:r>
          </a:p>
        </p:txBody>
      </p:sp>
      <p:sp>
        <p:nvSpPr>
          <p:cNvPr id="188" name="Shape 188"/>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Định nghĩa : “Clients should not be forced to implement interfaces thay don’t use”</a:t>
            </a:r>
          </a:p>
          <a:p>
            <a:pPr indent="-228600" lvl="0" marL="457200" marR="0" rtl="0" algn="l">
              <a:lnSpc>
                <a:spcPct val="115000"/>
              </a:lnSpc>
              <a:spcBef>
                <a:spcPts val="0"/>
              </a:spcBef>
              <a:spcAft>
                <a:spcPts val="1600"/>
              </a:spcAft>
              <a:buClr>
                <a:schemeClr val="dk1"/>
              </a:buClr>
            </a:pPr>
            <a:r>
              <a:rPr lang="en"/>
              <a:t>Hiểu nôm na : Một đối tượng chỉ nên thực hiên một chức năng mà nó được thiết kế để thực hiện mà thôi, không cần biết về các chức năng khác</a:t>
            </a:r>
          </a:p>
          <a:p>
            <a:pPr indent="-228600" lvl="0" marL="457200" marR="0" rtl="0" algn="l">
              <a:lnSpc>
                <a:spcPct val="115000"/>
              </a:lnSpc>
              <a:spcBef>
                <a:spcPts val="0"/>
              </a:spcBef>
              <a:spcAft>
                <a:spcPts val="1600"/>
              </a:spcAft>
              <a:buClr>
                <a:schemeClr val="dk1"/>
              </a:buClr>
            </a:pPr>
            <a:r>
              <a:rPr lang="en"/>
              <a:t>Ví dụ thực tế đời sống: Sếp thì có quyền biết lương nhân viên nhưng nhân viên thì không biết về lương cùa sếp mình</a:t>
            </a:r>
          </a:p>
        </p:txBody>
      </p:sp>
      <p:sp>
        <p:nvSpPr>
          <p:cNvPr id="189" name="Shape 189"/>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5. Interface Segregation Principle (I)</a:t>
            </a:r>
          </a:p>
        </p:txBody>
      </p:sp>
      <p:sp>
        <p:nvSpPr>
          <p:cNvPr id="195" name="Shape 195"/>
          <p:cNvSpPr txBox="1"/>
          <p:nvPr>
            <p:ph idx="1" type="body"/>
          </p:nvPr>
        </p:nvSpPr>
        <p:spPr>
          <a:xfrm>
            <a:off x="311700" y="1639833"/>
            <a:ext cx="8520600" cy="44520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Ví dụ :  Ta có các interface có chức năng generate report như sau : </a:t>
            </a:r>
          </a:p>
        </p:txBody>
      </p:sp>
      <p:sp>
        <p:nvSpPr>
          <p:cNvPr id="196" name="Shape 196"/>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6.PNG" id="197" name="Shape 197"/>
          <p:cNvPicPr preferRelativeResize="0"/>
          <p:nvPr/>
        </p:nvPicPr>
        <p:blipFill>
          <a:blip r:embed="rId3">
            <a:alphaModFix/>
          </a:blip>
          <a:stretch>
            <a:fillRect/>
          </a:stretch>
        </p:blipFill>
        <p:spPr>
          <a:xfrm>
            <a:off x="2587925" y="1356975"/>
            <a:ext cx="6406550" cy="447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5. Interface Segregation Principle(I)</a:t>
            </a:r>
          </a:p>
        </p:txBody>
      </p:sp>
      <p:sp>
        <p:nvSpPr>
          <p:cNvPr id="203" name="Shape 203"/>
          <p:cNvSpPr txBox="1"/>
          <p:nvPr>
            <p:ph idx="1" type="body"/>
          </p:nvPr>
        </p:nvSpPr>
        <p:spPr>
          <a:xfrm>
            <a:off x="311700" y="1639833"/>
            <a:ext cx="8520600" cy="44520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Sau đây là các class implement các interface--&gt;Ta thấy lớp ReportBAL chỉ có 2 phương thức mà lớp IEmployeeReportBAL định nghĩa ..(xem hình bên)</a:t>
            </a:r>
          </a:p>
        </p:txBody>
      </p:sp>
      <p:sp>
        <p:nvSpPr>
          <p:cNvPr id="204" name="Shape 204"/>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7.PNG" id="205" name="Shape 205"/>
          <p:cNvPicPr preferRelativeResize="0"/>
          <p:nvPr/>
        </p:nvPicPr>
        <p:blipFill>
          <a:blip r:embed="rId3">
            <a:alphaModFix/>
          </a:blip>
          <a:stretch>
            <a:fillRect/>
          </a:stretch>
        </p:blipFill>
        <p:spPr>
          <a:xfrm>
            <a:off x="4216675" y="2358687"/>
            <a:ext cx="4229100" cy="120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5. Interface Segregation Principle (P)</a:t>
            </a:r>
          </a:p>
        </p:txBody>
      </p:sp>
      <p:sp>
        <p:nvSpPr>
          <p:cNvPr id="211" name="Shape 211"/>
          <p:cNvSpPr txBox="1"/>
          <p:nvPr>
            <p:ph idx="1" type="body"/>
          </p:nvPr>
        </p:nvSpPr>
        <p:spPr>
          <a:xfrm>
            <a:off x="311700" y="1639833"/>
            <a:ext cx="8520600" cy="44520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Tương tự với lớp ReportBAL nhưng khai báo như bên thì có 4 phương thức được sử dụng vì lúc này nó được khởi tạo thừ lớp IManagerReportBAL→ lớp này có 2 phương thức + thêm 2 phương thức của lớp IEmployeeReportBAL mà nó implements</a:t>
            </a:r>
          </a:p>
        </p:txBody>
      </p:sp>
      <p:sp>
        <p:nvSpPr>
          <p:cNvPr id="212" name="Shape 212"/>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8.PNG" id="213" name="Shape 213"/>
          <p:cNvPicPr preferRelativeResize="0"/>
          <p:nvPr/>
        </p:nvPicPr>
        <p:blipFill>
          <a:blip r:embed="rId3">
            <a:alphaModFix/>
          </a:blip>
          <a:stretch>
            <a:fillRect/>
          </a:stretch>
        </p:blipFill>
        <p:spPr>
          <a:xfrm>
            <a:off x="4279350" y="2628900"/>
            <a:ext cx="4552950"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n"/>
              <a:t>6. Dependency inversion principles (D)</a:t>
            </a:r>
          </a:p>
          <a:p>
            <a:pPr lvl="0" rtl="0">
              <a:spcBef>
                <a:spcPts val="0"/>
              </a:spcBef>
              <a:buNone/>
            </a:pPr>
            <a:r>
              <a:t/>
            </a:r>
            <a:endParaRPr/>
          </a:p>
        </p:txBody>
      </p:sp>
      <p:sp>
        <p:nvSpPr>
          <p:cNvPr id="219" name="Shape 219"/>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t>Định nghĩa : “High level modules should not depend upon love level modules. Rather, both should depend upon abstractions”</a:t>
            </a:r>
          </a:p>
          <a:p>
            <a:pPr indent="-228600" lvl="0" marL="457200" rtl="0">
              <a:spcBef>
                <a:spcPts val="0"/>
              </a:spcBef>
              <a:buClr>
                <a:schemeClr val="dk1"/>
              </a:buClr>
            </a:pPr>
            <a:r>
              <a:rPr lang="en"/>
              <a:t>Ta có thể hiểu nôm na là những lớp level cao thì không nên phụ thuôc vào những lớp level thấp hơn mà thay vào đó nên có một lớp trung gian đại diện cho lớp level thấp giao tiếp với lớp level cao</a:t>
            </a:r>
          </a:p>
          <a:p>
            <a:pPr lvl="0" rtl="0">
              <a:spcBef>
                <a:spcPts val="0"/>
              </a:spcBef>
              <a:buNone/>
            </a:pPr>
            <a:r>
              <a:t/>
            </a:r>
            <a:endParaRPr/>
          </a:p>
        </p:txBody>
      </p:sp>
      <p:sp>
        <p:nvSpPr>
          <p:cNvPr id="220" name="Shape 220"/>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6. Dependency inversion principles (D)</a:t>
            </a:r>
          </a:p>
        </p:txBody>
      </p:sp>
      <p:sp>
        <p:nvSpPr>
          <p:cNvPr id="226" name="Shape 226"/>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t>Ví dụ : Mình có 1 shop bán hàng công nghệ, cửa hàng mình ban đầu chỉ có các mặt hàng như Laptop, Desktop, Tablet. Mình viết các hàm để hiển thị thông tin của từng loại thiết bị đó</a:t>
            </a:r>
          </a:p>
        </p:txBody>
      </p:sp>
      <p:sp>
        <p:nvSpPr>
          <p:cNvPr id="227" name="Shape 227"/>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4.PNG" id="228" name="Shape 228"/>
          <p:cNvPicPr preferRelativeResize="0"/>
          <p:nvPr/>
        </p:nvPicPr>
        <p:blipFill>
          <a:blip r:embed="rId3">
            <a:alphaModFix/>
          </a:blip>
          <a:stretch>
            <a:fillRect/>
          </a:stretch>
        </p:blipFill>
        <p:spPr>
          <a:xfrm>
            <a:off x="3910500" y="1385024"/>
            <a:ext cx="5219700" cy="470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n"/>
              <a:t>Nội dung</a:t>
            </a:r>
          </a:p>
        </p:txBody>
      </p:sp>
      <p:sp>
        <p:nvSpPr>
          <p:cNvPr id="94" name="Shape 94"/>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buAutoNum type="arabicPeriod"/>
            </a:pPr>
            <a:r>
              <a:rPr lang="en"/>
              <a:t>Giới thiệu SOLID</a:t>
            </a:r>
          </a:p>
          <a:p>
            <a:pPr indent="-228600" lvl="0" marL="457200" rtl="0">
              <a:spcBef>
                <a:spcPts val="0"/>
              </a:spcBef>
              <a:buClr>
                <a:schemeClr val="dk1"/>
              </a:buClr>
              <a:buAutoNum type="arabicPeriod"/>
            </a:pPr>
            <a:r>
              <a:rPr lang="en"/>
              <a:t>Single responsibility principle (S)</a:t>
            </a:r>
          </a:p>
          <a:p>
            <a:pPr indent="-228600" lvl="0" marL="457200" rtl="0">
              <a:spcBef>
                <a:spcPts val="0"/>
              </a:spcBef>
              <a:buClr>
                <a:schemeClr val="dk1"/>
              </a:buClr>
              <a:buAutoNum type="arabicPeriod"/>
            </a:pPr>
            <a:r>
              <a:rPr lang="en"/>
              <a:t>Open/closed principle (O)</a:t>
            </a:r>
          </a:p>
          <a:p>
            <a:pPr indent="-228600" lvl="0" marL="457200" rtl="0">
              <a:spcBef>
                <a:spcPts val="0"/>
              </a:spcBef>
              <a:buClr>
                <a:schemeClr val="dk1"/>
              </a:buClr>
              <a:buAutoNum type="arabicPeriod"/>
            </a:pPr>
            <a:r>
              <a:rPr lang="en"/>
              <a:t>Liskov substitution principle (L)</a:t>
            </a:r>
          </a:p>
          <a:p>
            <a:pPr indent="-228600" lvl="0" marL="457200" rtl="0">
              <a:spcBef>
                <a:spcPts val="0"/>
              </a:spcBef>
              <a:buClr>
                <a:schemeClr val="dk1"/>
              </a:buClr>
              <a:buAutoNum type="arabicPeriod"/>
            </a:pPr>
            <a:r>
              <a:rPr lang="en"/>
              <a:t>Interface segregation principle (I)</a:t>
            </a:r>
          </a:p>
          <a:p>
            <a:pPr indent="-228600" lvl="0" marL="457200" rtl="0">
              <a:spcBef>
                <a:spcPts val="0"/>
              </a:spcBef>
              <a:buClr>
                <a:schemeClr val="dk1"/>
              </a:buClr>
              <a:buAutoNum type="arabicPeriod"/>
            </a:pPr>
            <a:r>
              <a:rPr lang="en"/>
              <a:t>Dependency inversion principle (D)</a:t>
            </a:r>
          </a:p>
        </p:txBody>
      </p:sp>
      <p:sp>
        <p:nvSpPr>
          <p:cNvPr id="95" name="Shape 95"/>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6. Dependency inversion principles (D)</a:t>
            </a:r>
          </a:p>
        </p:txBody>
      </p:sp>
      <p:sp>
        <p:nvSpPr>
          <p:cNvPr id="234" name="Shape 234"/>
          <p:cNvSpPr txBox="1"/>
          <p:nvPr>
            <p:ph idx="1" type="body"/>
          </p:nvPr>
        </p:nvSpPr>
        <p:spPr>
          <a:xfrm>
            <a:off x="311700" y="1639833"/>
            <a:ext cx="8520600" cy="4452000"/>
          </a:xfrm>
          <a:prstGeom prst="rect">
            <a:avLst/>
          </a:prstGeom>
        </p:spPr>
        <p:txBody>
          <a:bodyPr anchorCtr="0" anchor="t" bIns="91425" lIns="91425" rIns="91425" tIns="91425">
            <a:noAutofit/>
          </a:bodyPr>
          <a:lstStyle/>
          <a:p>
            <a:pPr lvl="0" rtl="0">
              <a:spcBef>
                <a:spcPts val="0"/>
              </a:spcBef>
              <a:buNone/>
            </a:pPr>
            <a:r>
              <a:rPr lang="en"/>
              <a:t>Đoạn chương trình trên vi phạm nguyên tắc Open-Closed Principle vì khi shop của mình muốn mở rộng thêm các mặt hàng thì phải sửa lại đoạn code này</a:t>
            </a:r>
          </a:p>
        </p:txBody>
      </p:sp>
      <p:sp>
        <p:nvSpPr>
          <p:cNvPr id="235" name="Shape 235"/>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4.PNG" id="236" name="Shape 236"/>
          <p:cNvPicPr preferRelativeResize="0"/>
          <p:nvPr/>
        </p:nvPicPr>
        <p:blipFill>
          <a:blip r:embed="rId3">
            <a:alphaModFix/>
          </a:blip>
          <a:stretch>
            <a:fillRect/>
          </a:stretch>
        </p:blipFill>
        <p:spPr>
          <a:xfrm>
            <a:off x="4340875" y="1356974"/>
            <a:ext cx="5219700" cy="470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546666"/>
            <a:ext cx="8520600" cy="810300"/>
          </a:xfrm>
          <a:prstGeom prst="rect">
            <a:avLst/>
          </a:prstGeom>
        </p:spPr>
        <p:txBody>
          <a:bodyPr anchorCtr="0" anchor="t" bIns="91425" lIns="91425" rIns="91425" tIns="91425">
            <a:noAutofit/>
          </a:bodyPr>
          <a:lstStyle/>
          <a:p>
            <a:pPr lvl="0">
              <a:spcBef>
                <a:spcPts val="0"/>
              </a:spcBef>
              <a:buNone/>
            </a:pPr>
            <a:r>
              <a:rPr lang="en"/>
              <a:t>6. Dependency inversion principles (D)</a:t>
            </a:r>
          </a:p>
          <a:p>
            <a:pPr lvl="0" rtl="0">
              <a:spcBef>
                <a:spcPts val="0"/>
              </a:spcBef>
              <a:buNone/>
            </a:pPr>
            <a:r>
              <a:t/>
            </a:r>
            <a:endParaRPr/>
          </a:p>
        </p:txBody>
      </p:sp>
      <p:sp>
        <p:nvSpPr>
          <p:cNvPr id="242" name="Shape 242"/>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t>Bên cạnh đó, nó cũng vị phạm nguyên tắc Dependency inversion principle vì ở đây các mặt hàng (Laptop, Desktop..) ở level thấp, trong khi ComputerShop ở level cao hơn </a:t>
            </a:r>
          </a:p>
        </p:txBody>
      </p:sp>
      <p:sp>
        <p:nvSpPr>
          <p:cNvPr id="243" name="Shape 243"/>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4.PNG" id="244" name="Shape 244"/>
          <p:cNvPicPr preferRelativeResize="0"/>
          <p:nvPr/>
        </p:nvPicPr>
        <p:blipFill>
          <a:blip r:embed="rId3">
            <a:alphaModFix/>
          </a:blip>
          <a:stretch>
            <a:fillRect/>
          </a:stretch>
        </p:blipFill>
        <p:spPr>
          <a:xfrm>
            <a:off x="3924300" y="1385024"/>
            <a:ext cx="5219700" cy="470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6. Dependency inversion principles (D)</a:t>
            </a:r>
          </a:p>
          <a:p>
            <a:pPr lvl="0" rtl="0">
              <a:spcBef>
                <a:spcPts val="0"/>
              </a:spcBef>
              <a:buNone/>
            </a:pPr>
            <a:r>
              <a:t/>
            </a:r>
            <a:endParaRPr/>
          </a:p>
        </p:txBody>
      </p:sp>
      <p:sp>
        <p:nvSpPr>
          <p:cNvPr id="250" name="Shape 250"/>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t>Để không vi phạm nguyên tắc (D) thì ComputerShop chỉ giao tiếp với lớp trung gian đại diện cho các mặt hàng (laptop, desktop,..).--&gt; ta tạo thêm lớp interface IComputer </a:t>
            </a:r>
          </a:p>
        </p:txBody>
      </p:sp>
      <p:sp>
        <p:nvSpPr>
          <p:cNvPr id="251" name="Shape 251"/>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5.PNG" id="252" name="Shape 252"/>
          <p:cNvPicPr preferRelativeResize="0"/>
          <p:nvPr/>
        </p:nvPicPr>
        <p:blipFill>
          <a:blip r:embed="rId3">
            <a:alphaModFix/>
          </a:blip>
          <a:stretch>
            <a:fillRect/>
          </a:stretch>
        </p:blipFill>
        <p:spPr>
          <a:xfrm>
            <a:off x="3924287" y="1127387"/>
            <a:ext cx="5267325" cy="5476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Tài liệu tham khảo</a:t>
            </a:r>
          </a:p>
        </p:txBody>
      </p:sp>
      <p:sp>
        <p:nvSpPr>
          <p:cNvPr id="258" name="Shape 258"/>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buAutoNum type="arabicPeriod"/>
            </a:pPr>
            <a:r>
              <a:rPr lang="en" u="sng">
                <a:solidFill>
                  <a:schemeClr val="hlink"/>
                </a:solidFill>
                <a:hlinkClick r:id="rId3"/>
              </a:rPr>
              <a:t>https://en.wikipedia.org/wiki/SOLID_(object-oriented_design)</a:t>
            </a:r>
            <a:r>
              <a:rPr lang="en">
                <a:solidFill>
                  <a:schemeClr val="dk1"/>
                </a:solidFill>
              </a:rPr>
              <a:t> </a:t>
            </a:r>
          </a:p>
          <a:p>
            <a:pPr indent="-228600" lvl="0" marL="457200" rtl="0">
              <a:spcBef>
                <a:spcPts val="0"/>
              </a:spcBef>
              <a:buClr>
                <a:schemeClr val="dk1"/>
              </a:buClr>
              <a:buAutoNum type="arabicPeriod"/>
            </a:pPr>
            <a:r>
              <a:rPr lang="en" u="sng">
                <a:solidFill>
                  <a:schemeClr val="hlink"/>
                </a:solidFill>
                <a:hlinkClick r:id="rId4"/>
              </a:rPr>
              <a:t>https://en.wikipedia.org/wiki/Code_smell</a:t>
            </a:r>
            <a:r>
              <a:rPr lang="en">
                <a:solidFill>
                  <a:schemeClr val="dk1"/>
                </a:solidFill>
              </a:rPr>
              <a:t> </a:t>
            </a:r>
          </a:p>
          <a:p>
            <a:pPr indent="-228600" lvl="0" marL="457200" rtl="0">
              <a:spcBef>
                <a:spcPts val="0"/>
              </a:spcBef>
              <a:buClr>
                <a:schemeClr val="dk1"/>
              </a:buClr>
              <a:buAutoNum type="arabicPeriod"/>
            </a:pPr>
            <a:r>
              <a:rPr lang="en" u="sng">
                <a:solidFill>
                  <a:schemeClr val="hlink"/>
                </a:solidFill>
                <a:hlinkClick r:id="rId5"/>
              </a:rPr>
              <a:t>https://en.wikipedia.org/wiki/Code_refactoring</a:t>
            </a:r>
          </a:p>
          <a:p>
            <a:pPr indent="-228600" lvl="0" marL="457200" rtl="0">
              <a:spcBef>
                <a:spcPts val="0"/>
              </a:spcBef>
              <a:buClr>
                <a:schemeClr val="dk1"/>
              </a:buClr>
              <a:buAutoNum type="arabicPeriod"/>
            </a:pPr>
            <a:r>
              <a:rPr lang="en" u="sng">
                <a:solidFill>
                  <a:schemeClr val="hlink"/>
                </a:solidFill>
                <a:hlinkClick r:id="rId6"/>
              </a:rPr>
              <a:t>https://scotch.io/bar-talk/s-o-l-i-d-the-first-five-principles-of-object-oriented-design</a:t>
            </a:r>
            <a:r>
              <a:rPr lang="en">
                <a:solidFill>
                  <a:schemeClr val="dk1"/>
                </a:solidFill>
              </a:rPr>
              <a:t> </a:t>
            </a:r>
          </a:p>
          <a:p>
            <a:pPr indent="-228600" lvl="0" marL="457200" rtl="0">
              <a:spcBef>
                <a:spcPts val="0"/>
              </a:spcBef>
              <a:buClr>
                <a:schemeClr val="dk1"/>
              </a:buClr>
              <a:buAutoNum type="arabicPeriod"/>
            </a:pPr>
            <a:r>
              <a:rPr lang="en" u="sng">
                <a:solidFill>
                  <a:schemeClr val="hlink"/>
                </a:solidFill>
                <a:hlinkClick r:id="rId7"/>
              </a:rPr>
              <a:t>https://en.wikipedia.org/wiki/Single_responsibility_principle</a:t>
            </a:r>
            <a:r>
              <a:rPr lang="en">
                <a:solidFill>
                  <a:schemeClr val="dk1"/>
                </a:solidFill>
              </a:rPr>
              <a:t> </a:t>
            </a:r>
          </a:p>
          <a:p>
            <a:pPr indent="-228600" lvl="0" marL="457200" rtl="0">
              <a:spcBef>
                <a:spcPts val="0"/>
              </a:spcBef>
              <a:buClr>
                <a:schemeClr val="dk1"/>
              </a:buClr>
              <a:buAutoNum type="arabicPeriod"/>
            </a:pPr>
            <a:r>
              <a:rPr lang="en" u="sng">
                <a:solidFill>
                  <a:schemeClr val="hlink"/>
                </a:solidFill>
                <a:hlinkClick r:id="rId8"/>
              </a:rPr>
              <a:t>https://web.archive.org/web/20150202200348/http://www.objectmentor.com/resources/articles/srp.pdf</a:t>
            </a:r>
            <a:r>
              <a:rPr lang="en">
                <a:solidFill>
                  <a:schemeClr val="dk1"/>
                </a:solidFill>
              </a:rPr>
              <a:t> </a:t>
            </a:r>
          </a:p>
          <a:p>
            <a:pPr indent="-228600" lvl="0" marL="457200" rtl="0">
              <a:spcBef>
                <a:spcPts val="0"/>
              </a:spcBef>
              <a:buClr>
                <a:schemeClr val="dk1"/>
              </a:buClr>
              <a:buAutoNum type="arabicPeriod"/>
            </a:pPr>
            <a:r>
              <a:rPr lang="en" u="sng">
                <a:solidFill>
                  <a:schemeClr val="hlink"/>
                </a:solidFill>
                <a:hlinkClick r:id="rId9"/>
              </a:rPr>
              <a:t>https://en.wikipedia.org/wiki/Open/closed_principle</a:t>
            </a:r>
            <a:r>
              <a:rPr lang="en">
                <a:solidFill>
                  <a:schemeClr val="dk1"/>
                </a:solidFill>
              </a:rPr>
              <a:t> </a:t>
            </a:r>
          </a:p>
        </p:txBody>
      </p:sp>
      <p:sp>
        <p:nvSpPr>
          <p:cNvPr id="259" name="Shape 259"/>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Tài liệu tham khảo</a:t>
            </a:r>
          </a:p>
        </p:txBody>
      </p:sp>
      <p:sp>
        <p:nvSpPr>
          <p:cNvPr id="265" name="Shape 265"/>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buAutoNum type="arabicPeriod" startAt="8"/>
            </a:pPr>
            <a:r>
              <a:rPr lang="en" u="sng">
                <a:solidFill>
                  <a:schemeClr val="hlink"/>
                </a:solidFill>
                <a:hlinkClick r:id="rId3"/>
              </a:rPr>
              <a:t>https://books.google.com.vn/books?id=BeJbBAAAQBAJ&amp;pg=PA71&amp;dq=S.O.L.I.D%3A%20The%20First%205%20Principles%20of%20Object%20Oriented%20Design&amp;hl=vi&amp;sa=X&amp;ved=0ahUKEwjCjc2UhsrOAhXSq5QKHTGLAlEQ6AEIIjAB#v=onepage&amp;q=S.O.L.I.D%3A%20The%20First%205%20Principles%20of%20Object%20Oriented%20Design&amp;f=false</a:t>
            </a:r>
            <a:r>
              <a:rPr lang="en">
                <a:solidFill>
                  <a:schemeClr val="dk1"/>
                </a:solidFill>
              </a:rPr>
              <a:t> </a:t>
            </a:r>
          </a:p>
          <a:p>
            <a:pPr indent="-228600" lvl="0" marL="457200" rtl="0">
              <a:spcBef>
                <a:spcPts val="0"/>
              </a:spcBef>
              <a:buClr>
                <a:schemeClr val="dk1"/>
              </a:buClr>
              <a:buAutoNum type="arabicPeriod" startAt="8"/>
            </a:pPr>
            <a:r>
              <a:rPr lang="en" u="sng">
                <a:solidFill>
                  <a:schemeClr val="hlink"/>
                </a:solidFill>
                <a:hlinkClick r:id="rId4"/>
              </a:rPr>
              <a:t>http://www.oodesign.com/open-close-principle.html</a:t>
            </a:r>
            <a:r>
              <a:rPr lang="en">
                <a:solidFill>
                  <a:schemeClr val="dk1"/>
                </a:solidFill>
              </a:rPr>
              <a:t> </a:t>
            </a:r>
          </a:p>
          <a:p>
            <a:pPr indent="-228600" lvl="0" marL="457200" rtl="0">
              <a:spcBef>
                <a:spcPts val="0"/>
              </a:spcBef>
              <a:buClr>
                <a:schemeClr val="dk1"/>
              </a:buClr>
              <a:buAutoNum type="arabicPeriod" startAt="8"/>
            </a:pPr>
            <a:r>
              <a:rPr lang="en" u="sng">
                <a:solidFill>
                  <a:schemeClr val="hlink"/>
                </a:solidFill>
                <a:hlinkClick r:id="rId5"/>
              </a:rPr>
              <a:t>http://www.oodesign.com/liskov-s-substitution-principle.html</a:t>
            </a:r>
            <a:r>
              <a:rPr lang="en">
                <a:solidFill>
                  <a:schemeClr val="dk1"/>
                </a:solidFill>
              </a:rPr>
              <a:t> </a:t>
            </a:r>
          </a:p>
        </p:txBody>
      </p:sp>
      <p:sp>
        <p:nvSpPr>
          <p:cNvPr id="266" name="Shape 266"/>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Tài liệu tham khảo</a:t>
            </a:r>
          </a:p>
        </p:txBody>
      </p:sp>
      <p:sp>
        <p:nvSpPr>
          <p:cNvPr id="272" name="Shape 272"/>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buAutoNum type="arabicPeriod" startAt="11"/>
            </a:pPr>
            <a:r>
              <a:rPr lang="en" u="sng">
                <a:solidFill>
                  <a:schemeClr val="hlink"/>
                </a:solidFill>
                <a:hlinkClick r:id="rId3"/>
              </a:rPr>
              <a:t>https://web.archive.org/web/20150905081111/http://www.objectmentor.com/resources/articles/lsp.pdf</a:t>
            </a:r>
          </a:p>
          <a:p>
            <a:pPr indent="-228600" lvl="0" marL="457200" rtl="0">
              <a:spcBef>
                <a:spcPts val="0"/>
              </a:spcBef>
              <a:buClr>
                <a:schemeClr val="dk1"/>
              </a:buClr>
              <a:buAutoNum type="arabicPeriod" startAt="11"/>
            </a:pPr>
            <a:r>
              <a:t/>
            </a:r>
            <a:endParaRPr>
              <a:solidFill>
                <a:schemeClr val="dk1"/>
              </a:solidFill>
            </a:endParaRPr>
          </a:p>
        </p:txBody>
      </p:sp>
      <p:sp>
        <p:nvSpPr>
          <p:cNvPr id="273" name="Shape 273"/>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idx="12" type="sldNum"/>
          </p:nvPr>
        </p:nvSpPr>
        <p:spPr>
          <a:xfrm>
            <a:off x="8460431" y="6201586"/>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hand-writes-the-word-thank-you_fyUln5HO.jpg" id="279" name="Shape 279"/>
          <p:cNvPicPr preferRelativeResize="0"/>
          <p:nvPr/>
        </p:nvPicPr>
        <p:blipFill>
          <a:blip r:embed="rId3">
            <a:alphaModFix/>
          </a:blip>
          <a:stretch>
            <a:fillRect/>
          </a:stretch>
        </p:blipFill>
        <p:spPr>
          <a:xfrm>
            <a:off x="0" y="0"/>
            <a:ext cx="9144005"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546666"/>
            <a:ext cx="8520600" cy="810300"/>
          </a:xfrm>
          <a:prstGeom prst="rect">
            <a:avLst/>
          </a:prstGeom>
        </p:spPr>
        <p:txBody>
          <a:bodyPr anchorCtr="0" anchor="t" bIns="91425" lIns="91425" rIns="91425" tIns="91425">
            <a:noAutofit/>
          </a:bodyPr>
          <a:lstStyle/>
          <a:p>
            <a:pPr indent="-228600" lvl="0" marL="457200" rtl="0">
              <a:spcBef>
                <a:spcPts val="0"/>
              </a:spcBef>
              <a:buAutoNum type="arabicPeriod"/>
            </a:pPr>
            <a:r>
              <a:rPr lang="en"/>
              <a:t>Giới thiệu SOLID</a:t>
            </a:r>
          </a:p>
        </p:txBody>
      </p:sp>
      <p:sp>
        <p:nvSpPr>
          <p:cNvPr id="101" name="Shape 101"/>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228600" lvl="0" marL="457200" rtl="0">
              <a:spcBef>
                <a:spcPts val="0"/>
              </a:spcBef>
              <a:buClr>
                <a:schemeClr val="dk1"/>
              </a:buClr>
            </a:pPr>
            <a:r>
              <a:rPr lang="en"/>
              <a:t>SOLID là năm nguyên tắc cơ bản của lập trình hướng đối tượng. Bao gồm:</a:t>
            </a:r>
          </a:p>
          <a:p>
            <a:pPr indent="-228600" lvl="1" marL="914400" rtl="0">
              <a:spcBef>
                <a:spcPts val="0"/>
              </a:spcBef>
            </a:pPr>
            <a:r>
              <a:rPr lang="en"/>
              <a:t>S = SRP - Single responsibility principle.</a:t>
            </a:r>
          </a:p>
          <a:p>
            <a:pPr indent="-228600" lvl="1" marL="914400" rtl="0">
              <a:spcBef>
                <a:spcPts val="0"/>
              </a:spcBef>
            </a:pPr>
            <a:r>
              <a:rPr lang="en"/>
              <a:t>O = OCP - Open/closed principle.</a:t>
            </a:r>
          </a:p>
          <a:p>
            <a:pPr indent="-228600" lvl="1" marL="914400" rtl="0">
              <a:spcBef>
                <a:spcPts val="0"/>
              </a:spcBef>
            </a:pPr>
            <a:r>
              <a:rPr lang="en"/>
              <a:t>L = LSP - Liskov substitution principle.</a:t>
            </a:r>
          </a:p>
          <a:p>
            <a:pPr indent="-228600" lvl="1" marL="914400" rtl="0">
              <a:spcBef>
                <a:spcPts val="0"/>
              </a:spcBef>
            </a:pPr>
            <a:r>
              <a:rPr lang="en"/>
              <a:t>I  = ISP - Interface segregation principle.</a:t>
            </a:r>
          </a:p>
          <a:p>
            <a:pPr indent="-228600" lvl="1" marL="914400" rtl="0">
              <a:spcBef>
                <a:spcPts val="0"/>
              </a:spcBef>
            </a:pPr>
            <a:r>
              <a:rPr lang="en"/>
              <a:t>D = DIP - Dependency inversion principle.</a:t>
            </a:r>
          </a:p>
        </p:txBody>
      </p:sp>
      <p:sp>
        <p:nvSpPr>
          <p:cNvPr id="102" name="Shape 102"/>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546666"/>
            <a:ext cx="8520600" cy="810300"/>
          </a:xfrm>
          <a:prstGeom prst="rect">
            <a:avLst/>
          </a:prstGeom>
        </p:spPr>
        <p:txBody>
          <a:bodyPr anchorCtr="0" anchor="t" bIns="91425" lIns="91425" rIns="91425" tIns="91425">
            <a:noAutofit/>
          </a:bodyPr>
          <a:lstStyle/>
          <a:p>
            <a:pPr indent="-228600" lvl="0" marL="457200" rtl="0">
              <a:spcBef>
                <a:spcPts val="0"/>
              </a:spcBef>
              <a:buAutoNum type="arabicPeriod"/>
            </a:pPr>
            <a:r>
              <a:rPr lang="en"/>
              <a:t>Giới thiệu SOLID</a:t>
            </a:r>
          </a:p>
        </p:txBody>
      </p:sp>
      <p:sp>
        <p:nvSpPr>
          <p:cNvPr id="108" name="Shape 108"/>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Kết hợp 5 nguyên tắc này giúp lập trình viên khi phát triển phần mềm:</a:t>
            </a:r>
          </a:p>
          <a:p>
            <a:pPr indent="-228600" lvl="1" marL="914400" marR="0" rtl="0" algn="l">
              <a:lnSpc>
                <a:spcPct val="115000"/>
              </a:lnSpc>
              <a:spcBef>
                <a:spcPts val="0"/>
              </a:spcBef>
              <a:spcAft>
                <a:spcPts val="1600"/>
              </a:spcAft>
            </a:pPr>
            <a:r>
              <a:rPr lang="en"/>
              <a:t>Dễ dàng bảo trì hệ thống.</a:t>
            </a:r>
          </a:p>
          <a:p>
            <a:pPr indent="-228600" lvl="1" marL="914400" marR="0" rtl="0" algn="l">
              <a:lnSpc>
                <a:spcPct val="115000"/>
              </a:lnSpc>
              <a:spcBef>
                <a:spcPts val="0"/>
              </a:spcBef>
              <a:spcAft>
                <a:spcPts val="1600"/>
              </a:spcAft>
            </a:pPr>
            <a:r>
              <a:rPr lang="en"/>
              <a:t>Khả năng mở rộng theo thời gian.</a:t>
            </a:r>
          </a:p>
          <a:p>
            <a:pPr indent="-228600" lvl="1" marL="914400" marR="0" rtl="0" algn="l">
              <a:lnSpc>
                <a:spcPct val="115000"/>
              </a:lnSpc>
              <a:spcBef>
                <a:spcPts val="0"/>
              </a:spcBef>
              <a:spcAft>
                <a:spcPts val="1600"/>
              </a:spcAft>
            </a:pPr>
            <a:r>
              <a:rPr lang="en"/>
              <a:t>Tránh mã xấu (code smell).</a:t>
            </a:r>
          </a:p>
          <a:p>
            <a:pPr indent="-228600" lvl="1" marL="914400" marR="0" rtl="0" algn="l">
              <a:lnSpc>
                <a:spcPct val="115000"/>
              </a:lnSpc>
              <a:spcBef>
                <a:spcPts val="0"/>
              </a:spcBef>
              <a:spcAft>
                <a:spcPts val="1600"/>
              </a:spcAft>
            </a:pPr>
            <a:r>
              <a:rPr lang="en"/>
              <a:t>Dễ dàng tái cấu trúc code (refactor code).</a:t>
            </a:r>
          </a:p>
          <a:p>
            <a:pPr lvl="0" marR="0" rtl="0" algn="l">
              <a:lnSpc>
                <a:spcPct val="115000"/>
              </a:lnSpc>
              <a:spcBef>
                <a:spcPts val="0"/>
              </a:spcBef>
              <a:spcAft>
                <a:spcPts val="1600"/>
              </a:spcAft>
              <a:buNone/>
            </a:pPr>
            <a:r>
              <a:t/>
            </a:r>
            <a:endParaRPr/>
          </a:p>
        </p:txBody>
      </p:sp>
      <p:sp>
        <p:nvSpPr>
          <p:cNvPr id="109" name="Shape 109"/>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2. Single responsibility principle (S)</a:t>
            </a:r>
          </a:p>
        </p:txBody>
      </p:sp>
      <p:sp>
        <p:nvSpPr>
          <p:cNvPr id="115" name="Shape 115"/>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Mỗi lớp (class) hoặc module trong phần mềm chỉ nên có một nhiệm vụ và một lý do duy nhất để thay đổi.</a:t>
            </a:r>
          </a:p>
          <a:p>
            <a:pPr lvl="0" marR="0" rtl="0" algn="ctr">
              <a:lnSpc>
                <a:spcPct val="115000"/>
              </a:lnSpc>
              <a:spcBef>
                <a:spcPts val="0"/>
              </a:spcBef>
              <a:spcAft>
                <a:spcPts val="1600"/>
              </a:spcAft>
              <a:buNone/>
            </a:pPr>
            <a:r>
              <a:rPr lang="en"/>
              <a:t>	</a:t>
            </a:r>
            <a:r>
              <a:rPr b="1" i="1" lang="en"/>
              <a:t>“A class should have only one reason to change.”</a:t>
            </a:r>
          </a:p>
          <a:p>
            <a:pPr lvl="0" marR="0" rtl="0" algn="r">
              <a:lnSpc>
                <a:spcPct val="115000"/>
              </a:lnSpc>
              <a:spcBef>
                <a:spcPts val="0"/>
              </a:spcBef>
              <a:spcAft>
                <a:spcPts val="1600"/>
              </a:spcAft>
              <a:buNone/>
            </a:pPr>
            <a:r>
              <a:rPr lang="en"/>
              <a:t>										Theo Robert C. Martin.</a:t>
            </a:r>
          </a:p>
          <a:p>
            <a:pPr indent="-228600" lvl="0" marL="457200" marR="0" rtl="0">
              <a:lnSpc>
                <a:spcPct val="115000"/>
              </a:lnSpc>
              <a:spcBef>
                <a:spcPts val="0"/>
              </a:spcBef>
              <a:spcAft>
                <a:spcPts val="1600"/>
              </a:spcAft>
              <a:buChar char="●"/>
            </a:pPr>
            <a:r>
              <a:rPr lang="en"/>
              <a:t>Áp dụng: Tạo ra các interface để giải quyết từng nhiệm vụ, sau đó tạo lớp thực thi (implements) các interface đó.</a:t>
            </a:r>
          </a:p>
        </p:txBody>
      </p:sp>
      <p:sp>
        <p:nvSpPr>
          <p:cNvPr id="116" name="Shape 116"/>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2. Single responsibility principle (S)</a:t>
            </a:r>
          </a:p>
        </p:txBody>
      </p:sp>
      <p:sp>
        <p:nvSpPr>
          <p:cNvPr id="122" name="Shape 122"/>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Ví dụ sai:</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buClr>
                <a:srgbClr val="000000"/>
              </a:buClr>
              <a:buChar char="●"/>
            </a:pPr>
            <a:r>
              <a:rPr lang="en">
                <a:solidFill>
                  <a:srgbClr val="000000"/>
                </a:solidFill>
              </a:rPr>
              <a:t>Nó không tốt chỗ nào???</a:t>
            </a:r>
          </a:p>
          <a:p>
            <a:pPr indent="-228600" lvl="1" marL="914400" marR="0" rtl="0" algn="l">
              <a:lnSpc>
                <a:spcPct val="115000"/>
              </a:lnSpc>
              <a:spcBef>
                <a:spcPts val="0"/>
              </a:spcBef>
              <a:spcAft>
                <a:spcPts val="1600"/>
              </a:spcAft>
              <a:buClr>
                <a:srgbClr val="000000"/>
              </a:buClr>
              <a:buChar char="○"/>
            </a:pPr>
            <a:r>
              <a:rPr lang="en">
                <a:solidFill>
                  <a:srgbClr val="000000"/>
                </a:solidFill>
              </a:rPr>
              <a:t>Interface Modem phải thực hiện hai nhiệm vụ: quản lý kết nối (dial() và hangup()), giao tiếp với dữ liệu (send() và recv()).</a:t>
            </a:r>
          </a:p>
          <a:p>
            <a:pPr indent="0" lvl="0" marL="457200" marR="0" rtl="0" algn="l">
              <a:lnSpc>
                <a:spcPct val="115000"/>
              </a:lnSpc>
              <a:spcBef>
                <a:spcPts val="0"/>
              </a:spcBef>
              <a:spcAft>
                <a:spcPts val="1600"/>
              </a:spcAft>
              <a:buNone/>
            </a:pPr>
            <a:r>
              <a:rPr lang="en">
                <a:solidFill>
                  <a:srgbClr val="000000"/>
                </a:solidFill>
              </a:rPr>
              <a:t>→ Thực hiện 2 nhiệm vụ trong cùng một lớp. (Vi phạm nguyên tắc S).</a:t>
            </a:r>
          </a:p>
          <a:p>
            <a:pPr lvl="0" marR="0" rtl="0" algn="l">
              <a:lnSpc>
                <a:spcPct val="115000"/>
              </a:lnSpc>
              <a:spcBef>
                <a:spcPts val="0"/>
              </a:spcBef>
              <a:spcAft>
                <a:spcPts val="1600"/>
              </a:spcAft>
              <a:buNone/>
            </a:pPr>
            <a:r>
              <a:t/>
            </a:r>
            <a:endParaRPr/>
          </a:p>
        </p:txBody>
      </p:sp>
      <p:sp>
        <p:nvSpPr>
          <p:cNvPr id="123" name="Shape 123"/>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24" name="Shape 124"/>
          <p:cNvPicPr preferRelativeResize="0"/>
          <p:nvPr/>
        </p:nvPicPr>
        <p:blipFill>
          <a:blip r:embed="rId3">
            <a:alphaModFix/>
          </a:blip>
          <a:stretch>
            <a:fillRect/>
          </a:stretch>
        </p:blipFill>
        <p:spPr>
          <a:xfrm>
            <a:off x="2548702" y="1774152"/>
            <a:ext cx="4406375" cy="1684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2. Single responsibility principle (S)</a:t>
            </a:r>
          </a:p>
        </p:txBody>
      </p:sp>
      <p:sp>
        <p:nvSpPr>
          <p:cNvPr id="130" name="Shape 130"/>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Ví dụ đúng:</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rPr lang="en"/>
              <a:t>→ Tạo ra 2 interface để thực hiện từng nhiệm vụ và cho lớp Modem thực thi lại các interface này.</a:t>
            </a:r>
          </a:p>
          <a:p>
            <a:pPr lvl="0" marR="0" rtl="0" algn="l">
              <a:lnSpc>
                <a:spcPct val="115000"/>
              </a:lnSpc>
              <a:spcBef>
                <a:spcPts val="0"/>
              </a:spcBef>
              <a:spcAft>
                <a:spcPts val="1600"/>
              </a:spcAft>
              <a:buNone/>
            </a:pPr>
            <a:r>
              <a:t/>
            </a:r>
            <a:endParaRPr/>
          </a:p>
        </p:txBody>
      </p:sp>
      <p:sp>
        <p:nvSpPr>
          <p:cNvPr id="131" name="Shape 131"/>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32" name="Shape 132"/>
          <p:cNvPicPr preferRelativeResize="0"/>
          <p:nvPr/>
        </p:nvPicPr>
        <p:blipFill>
          <a:blip r:embed="rId3">
            <a:alphaModFix/>
          </a:blip>
          <a:stretch>
            <a:fillRect/>
          </a:stretch>
        </p:blipFill>
        <p:spPr>
          <a:xfrm>
            <a:off x="686975" y="2373925"/>
            <a:ext cx="3913049" cy="1961200"/>
          </a:xfrm>
          <a:prstGeom prst="rect">
            <a:avLst/>
          </a:prstGeom>
          <a:noFill/>
          <a:ln>
            <a:noFill/>
          </a:ln>
        </p:spPr>
      </p:pic>
      <p:pic>
        <p:nvPicPr>
          <p:cNvPr id="133" name="Shape 133"/>
          <p:cNvPicPr preferRelativeResize="0"/>
          <p:nvPr/>
        </p:nvPicPr>
        <p:blipFill>
          <a:blip r:embed="rId4">
            <a:alphaModFix/>
          </a:blip>
          <a:stretch>
            <a:fillRect/>
          </a:stretch>
        </p:blipFill>
        <p:spPr>
          <a:xfrm>
            <a:off x="4868125" y="2238625"/>
            <a:ext cx="3814550" cy="29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3. Open/closed principle (O)</a:t>
            </a:r>
          </a:p>
        </p:txBody>
      </p:sp>
      <p:sp>
        <p:nvSpPr>
          <p:cNvPr id="139" name="Shape 139"/>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Thực thể phần mềm nên được mở ra cho việc mở rộng, nhưng đóng lại cho việc sửa đổi (cho phép mở rộng hành vi mà không cần thay đổi mã nguồn).</a:t>
            </a:r>
          </a:p>
          <a:p>
            <a:pPr lvl="0" marR="0" rtl="0" algn="ctr">
              <a:lnSpc>
                <a:spcPct val="115000"/>
              </a:lnSpc>
              <a:spcBef>
                <a:spcPts val="0"/>
              </a:spcBef>
              <a:spcAft>
                <a:spcPts val="1600"/>
              </a:spcAft>
              <a:buNone/>
            </a:pPr>
            <a:r>
              <a:rPr lang="en"/>
              <a:t>	</a:t>
            </a:r>
            <a:r>
              <a:rPr b="1" i="1" lang="en"/>
              <a:t>“Software entities (classes, modules, function, etc) should be closed for modifications but not open for extensions.”</a:t>
            </a:r>
          </a:p>
          <a:p>
            <a:pPr lvl="0" marR="0" rtl="0" algn="r">
              <a:lnSpc>
                <a:spcPct val="115000"/>
              </a:lnSpc>
              <a:spcBef>
                <a:spcPts val="0"/>
              </a:spcBef>
              <a:spcAft>
                <a:spcPts val="1600"/>
              </a:spcAft>
              <a:buNone/>
            </a:pPr>
            <a:r>
              <a:rPr lang="en"/>
              <a:t>Theo Bertrand Meyer.</a:t>
            </a:r>
          </a:p>
          <a:p>
            <a:pPr indent="-228600" lvl="0" marL="457200" marR="0" rtl="0">
              <a:lnSpc>
                <a:spcPct val="115000"/>
              </a:lnSpc>
              <a:spcBef>
                <a:spcPts val="0"/>
              </a:spcBef>
              <a:spcAft>
                <a:spcPts val="1600"/>
              </a:spcAft>
              <a:buChar char="●"/>
            </a:pPr>
            <a:r>
              <a:rPr lang="en"/>
              <a:t>Áp dụng: Sử dụng kế thừa để giải quyết nguyên tắc này. VD: Tạo các lớp dẫn xuất để thêm đối tượng.</a:t>
            </a:r>
          </a:p>
          <a:p>
            <a:pPr lvl="0" marR="0" rtl="0" algn="r">
              <a:lnSpc>
                <a:spcPct val="115000"/>
              </a:lnSpc>
              <a:spcBef>
                <a:spcPts val="0"/>
              </a:spcBef>
              <a:spcAft>
                <a:spcPts val="1600"/>
              </a:spcAft>
              <a:buNone/>
            </a:pPr>
            <a:r>
              <a:t/>
            </a:r>
            <a:endParaRPr/>
          </a:p>
        </p:txBody>
      </p:sp>
      <p:sp>
        <p:nvSpPr>
          <p:cNvPr id="140" name="Shape 140"/>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546666"/>
            <a:ext cx="8520600" cy="810300"/>
          </a:xfrm>
          <a:prstGeom prst="rect">
            <a:avLst/>
          </a:prstGeom>
        </p:spPr>
        <p:txBody>
          <a:bodyPr anchorCtr="0" anchor="t" bIns="91425" lIns="91425" rIns="91425" tIns="91425">
            <a:noAutofit/>
          </a:bodyPr>
          <a:lstStyle/>
          <a:p>
            <a:pPr lvl="0" rtl="0">
              <a:spcBef>
                <a:spcPts val="0"/>
              </a:spcBef>
              <a:buNone/>
            </a:pPr>
            <a:r>
              <a:rPr lang="en"/>
              <a:t>3. Open/closed principle (O)</a:t>
            </a:r>
          </a:p>
        </p:txBody>
      </p:sp>
      <p:sp>
        <p:nvSpPr>
          <p:cNvPr id="146" name="Shape 146"/>
          <p:cNvSpPr txBox="1"/>
          <p:nvPr>
            <p:ph idx="1" type="body"/>
          </p:nvPr>
        </p:nvSpPr>
        <p:spPr>
          <a:xfrm>
            <a:off x="311700" y="1639833"/>
            <a:ext cx="8520600" cy="4452000"/>
          </a:xfrm>
          <a:prstGeom prst="rect">
            <a:avLst/>
          </a:prstGeom>
        </p:spPr>
        <p:txBody>
          <a:bodyPr anchorCtr="0" anchor="t" bIns="91425" lIns="91425" rIns="91425" tIns="91425">
            <a:noAutofit/>
          </a:bodyPr>
          <a:lstStyle/>
          <a:p>
            <a:pPr indent="-381000" lvl="0" marL="457200" marR="0" rtl="0" algn="l">
              <a:lnSpc>
                <a:spcPct val="115000"/>
              </a:lnSpc>
              <a:spcBef>
                <a:spcPts val="0"/>
              </a:spcBef>
              <a:spcAft>
                <a:spcPts val="1600"/>
              </a:spcAft>
              <a:buClr>
                <a:schemeClr val="dk1"/>
              </a:buClr>
              <a:buSzPct val="100000"/>
              <a:buFont typeface="Arial"/>
            </a:pPr>
            <a:r>
              <a:rPr lang="en"/>
              <a:t>Ví dụ sai:</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rPr lang="en"/>
              <a:t>→ Khi muốn tạo một hình mới ta phải sửa lại code trong lớp GraphicEditor (Vi phạm nguyên tắc 2 - O).</a:t>
            </a:r>
          </a:p>
        </p:txBody>
      </p:sp>
      <p:sp>
        <p:nvSpPr>
          <p:cNvPr id="147" name="Shape 147"/>
          <p:cNvSpPr txBox="1"/>
          <p:nvPr>
            <p:ph idx="12" type="sldNum"/>
          </p:nvPr>
        </p:nvSpPr>
        <p:spPr>
          <a:xfrm>
            <a:off x="8445781" y="6450886"/>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48" name="Shape 148"/>
          <p:cNvPicPr preferRelativeResize="0"/>
          <p:nvPr/>
        </p:nvPicPr>
        <p:blipFill>
          <a:blip r:embed="rId3">
            <a:alphaModFix/>
          </a:blip>
          <a:stretch>
            <a:fillRect/>
          </a:stretch>
        </p:blipFill>
        <p:spPr>
          <a:xfrm>
            <a:off x="774699" y="2074062"/>
            <a:ext cx="3560399" cy="3403174"/>
          </a:xfrm>
          <a:prstGeom prst="rect">
            <a:avLst/>
          </a:prstGeom>
          <a:noFill/>
          <a:ln>
            <a:noFill/>
          </a:ln>
        </p:spPr>
      </p:pic>
      <p:pic>
        <p:nvPicPr>
          <p:cNvPr id="149" name="Shape 149"/>
          <p:cNvPicPr preferRelativeResize="0"/>
          <p:nvPr/>
        </p:nvPicPr>
        <p:blipFill>
          <a:blip r:embed="rId4">
            <a:alphaModFix/>
          </a:blip>
          <a:stretch>
            <a:fillRect/>
          </a:stretch>
        </p:blipFill>
        <p:spPr>
          <a:xfrm>
            <a:off x="4761199" y="2124112"/>
            <a:ext cx="3921574" cy="310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