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2371219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076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6629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67458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80985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32317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1928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96708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83058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04792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73930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6923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1200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9436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74176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92882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40463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24763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0663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3267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Code smell:</a:t>
            </a:r>
            <a:r>
              <a:rPr lang="en"/>
              <a:t> code được thiết kế yếu làm cho quá trình phát triển ứng dụng chậm lại hoặc tăng nguy cơ gây ra bugs hoặc xảy ra lỗi trong tương lai. VD: comment tùy tiện, phương thức dài, các lệnh điều kiện có đọ phức tạp cao, đặt tên khó hiểu, không nhất quán phong cách lập trình,...</a:t>
            </a:r>
          </a:p>
          <a:p>
            <a:pPr lvl="0" rtl="0">
              <a:spcBef>
                <a:spcPts val="0"/>
              </a:spcBef>
              <a:buNone/>
            </a:pPr>
            <a:r>
              <a:rPr lang="en" b="1"/>
              <a:t>Refactor code:</a:t>
            </a:r>
            <a:r>
              <a:rPr lang="en"/>
              <a:t> phương pháp chỉnh sửa code nhằm cải thiện nó mà không làm thay đổi chức năng ban đầu.</a:t>
            </a:r>
          </a:p>
        </p:txBody>
      </p:sp>
    </p:spTree>
    <p:extLst>
      <p:ext uri="{BB962C8B-B14F-4D97-AF65-F5344CB8AC3E}">
        <p14:creationId xmlns:p14="http://schemas.microsoft.com/office/powerpoint/2010/main" val="403786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8921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281954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6256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21978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31384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6"/>
            <a:ext cx="3045625" cy="2707359"/>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2366963"/>
            <a:ext cx="8222100" cy="1118400"/>
          </a:xfrm>
          <a:prstGeom prst="rect">
            <a:avLst/>
          </a:prstGeom>
        </p:spPr>
        <p:txBody>
          <a:bodyPr lIns="91425" tIns="91425" rIns="91425" bIns="91425" anchor="b" anchorCtr="0"/>
          <a:lstStyle>
            <a:lvl1pPr lvl="0">
              <a:spcBef>
                <a:spcPts val="0"/>
              </a:spcBef>
              <a:buSzPct val="100000"/>
              <a:buFont typeface="Arial"/>
              <a:defRPr sz="4200">
                <a:latin typeface="Arial"/>
                <a:ea typeface="Arial"/>
                <a:cs typeface="Arial"/>
                <a:sym typeface="Arial"/>
              </a:defRPr>
            </a:lvl1pPr>
            <a:lvl2pPr lvl="1">
              <a:spcBef>
                <a:spcPts val="0"/>
              </a:spcBef>
              <a:buClr>
                <a:schemeClr val="lt1"/>
              </a:buClr>
              <a:buSzPct val="100000"/>
              <a:buFont typeface="Arial"/>
              <a:defRPr sz="4200">
                <a:solidFill>
                  <a:schemeClr val="lt1"/>
                </a:solidFill>
                <a:latin typeface="Arial"/>
                <a:ea typeface="Arial"/>
                <a:cs typeface="Arial"/>
                <a:sym typeface="Arial"/>
              </a:defRPr>
            </a:lvl2pPr>
            <a:lvl3pPr lvl="2">
              <a:spcBef>
                <a:spcPts val="0"/>
              </a:spcBef>
              <a:buClr>
                <a:schemeClr val="lt1"/>
              </a:buClr>
              <a:buSzPct val="100000"/>
              <a:buFont typeface="Arial"/>
              <a:defRPr sz="4200">
                <a:solidFill>
                  <a:schemeClr val="lt1"/>
                </a:solidFill>
                <a:latin typeface="Arial"/>
                <a:ea typeface="Arial"/>
                <a:cs typeface="Arial"/>
                <a:sym typeface="Arial"/>
              </a:defRPr>
            </a:lvl3pPr>
            <a:lvl4pPr lvl="3">
              <a:spcBef>
                <a:spcPts val="0"/>
              </a:spcBef>
              <a:buClr>
                <a:schemeClr val="lt1"/>
              </a:buClr>
              <a:buSzPct val="100000"/>
              <a:buFont typeface="Arial"/>
              <a:defRPr sz="4200">
                <a:solidFill>
                  <a:schemeClr val="lt1"/>
                </a:solidFill>
                <a:latin typeface="Arial"/>
                <a:ea typeface="Arial"/>
                <a:cs typeface="Arial"/>
                <a:sym typeface="Arial"/>
              </a:defRPr>
            </a:lvl4pPr>
            <a:lvl5pPr lvl="4">
              <a:spcBef>
                <a:spcPts val="0"/>
              </a:spcBef>
              <a:buClr>
                <a:schemeClr val="lt1"/>
              </a:buClr>
              <a:buSzPct val="100000"/>
              <a:buFont typeface="Arial"/>
              <a:defRPr sz="4200">
                <a:solidFill>
                  <a:schemeClr val="lt1"/>
                </a:solidFill>
                <a:latin typeface="Arial"/>
                <a:ea typeface="Arial"/>
                <a:cs typeface="Arial"/>
                <a:sym typeface="Arial"/>
              </a:defRPr>
            </a:lvl5pPr>
            <a:lvl6pPr lvl="5">
              <a:spcBef>
                <a:spcPts val="0"/>
              </a:spcBef>
              <a:buClr>
                <a:schemeClr val="lt1"/>
              </a:buClr>
              <a:buSzPct val="100000"/>
              <a:buFont typeface="Arial"/>
              <a:defRPr sz="4200">
                <a:solidFill>
                  <a:schemeClr val="lt1"/>
                </a:solidFill>
                <a:latin typeface="Arial"/>
                <a:ea typeface="Arial"/>
                <a:cs typeface="Arial"/>
                <a:sym typeface="Arial"/>
              </a:defRPr>
            </a:lvl6pPr>
            <a:lvl7pPr lvl="6">
              <a:spcBef>
                <a:spcPts val="0"/>
              </a:spcBef>
              <a:buClr>
                <a:schemeClr val="lt1"/>
              </a:buClr>
              <a:buSzPct val="100000"/>
              <a:buFont typeface="Arial"/>
              <a:defRPr sz="4200">
                <a:solidFill>
                  <a:schemeClr val="lt1"/>
                </a:solidFill>
                <a:latin typeface="Arial"/>
                <a:ea typeface="Arial"/>
                <a:cs typeface="Arial"/>
                <a:sym typeface="Arial"/>
              </a:defRPr>
            </a:lvl7pPr>
            <a:lvl8pPr lvl="7">
              <a:spcBef>
                <a:spcPts val="0"/>
              </a:spcBef>
              <a:buClr>
                <a:schemeClr val="lt1"/>
              </a:buClr>
              <a:buSzPct val="100000"/>
              <a:buFont typeface="Arial"/>
              <a:defRPr sz="4200">
                <a:solidFill>
                  <a:schemeClr val="lt1"/>
                </a:solidFill>
                <a:latin typeface="Arial"/>
                <a:ea typeface="Arial"/>
                <a:cs typeface="Arial"/>
                <a:sym typeface="Arial"/>
              </a:defRPr>
            </a:lvl8pPr>
            <a:lvl9pPr lvl="8">
              <a:spcBef>
                <a:spcPts val="0"/>
              </a:spcBef>
              <a:buClr>
                <a:schemeClr val="lt1"/>
              </a:buClr>
              <a:buSzPct val="100000"/>
              <a:buFont typeface="Arial"/>
              <a:defRPr sz="4200">
                <a:solidFill>
                  <a:schemeClr val="lt1"/>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598088" y="3621217"/>
            <a:ext cx="8222100" cy="577200"/>
          </a:xfrm>
          <a:prstGeom prst="rect">
            <a:avLst/>
          </a:prstGeom>
        </p:spPr>
        <p:txBody>
          <a:bodyPr lIns="91425" tIns="91425" rIns="91425" bIns="91425" anchor="t" anchorCtr="0"/>
          <a:lstStyle>
            <a:lvl1pPr lvl="0">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1pPr>
            <a:lvl2pPr lvl="1">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2pPr>
            <a:lvl3pPr lvl="2">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3pPr>
            <a:lvl4pPr lvl="3">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4pPr>
            <a:lvl5pPr lvl="4">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5pPr>
            <a:lvl6pPr lvl="5">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6pPr>
            <a:lvl7pPr lvl="6">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7pPr>
            <a:lvl8pPr lvl="7">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8pPr>
            <a:lvl9pPr lvl="8">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sz="2400">
                <a:latin typeface="Arial"/>
                <a:ea typeface="Arial"/>
                <a:cs typeface="Arial"/>
                <a:sym typeface="Arial"/>
              </a:rPr>
              <a:t>‹#›</a:t>
            </a:fld>
            <a:endParaRPr lang="en" sz="2400">
              <a:latin typeface="Arial"/>
              <a:ea typeface="Arial"/>
              <a:cs typeface="Arial"/>
              <a:sym typeface="Arial"/>
            </a:endParaRPr>
          </a:p>
        </p:txBody>
      </p:sp>
      <p:sp>
        <p:nvSpPr>
          <p:cNvPr id="19" name="Shape 19"/>
          <p:cNvSpPr txBox="1"/>
          <p:nvPr/>
        </p:nvSpPr>
        <p:spPr>
          <a:xfrm>
            <a:off x="2434100" y="6244475"/>
            <a:ext cx="4550100" cy="4389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70"/>
        <p:cNvGrpSpPr/>
        <p:nvPr/>
      </p:nvGrpSpPr>
      <p:grpSpPr>
        <a:xfrm>
          <a:off x="0" y="0"/>
          <a:ext cx="0" cy="0"/>
          <a:chOff x="0" y="0"/>
          <a:chExt cx="0" cy="0"/>
        </a:xfrm>
      </p:grpSpPr>
      <p:grpSp>
        <p:nvGrpSpPr>
          <p:cNvPr id="71" name="Shape 71"/>
          <p:cNvGrpSpPr/>
          <p:nvPr/>
        </p:nvGrpSpPr>
        <p:grpSpPr>
          <a:xfrm>
            <a:off x="6098378" y="6"/>
            <a:ext cx="3045625" cy="2707359"/>
            <a:chOff x="6098378" y="4"/>
            <a:chExt cx="3045625" cy="2030570"/>
          </a:xfrm>
        </p:grpSpPr>
        <p:sp>
          <p:nvSpPr>
            <p:cNvPr id="72" name="Shape 72"/>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7" name="Shape 77"/>
          <p:cNvSpPr txBox="1">
            <a:spLocks noGrp="1"/>
          </p:cNvSpPr>
          <p:nvPr>
            <p:ph type="title"/>
          </p:nvPr>
        </p:nvSpPr>
        <p:spPr>
          <a:xfrm>
            <a:off x="311700" y="1674733"/>
            <a:ext cx="8520600" cy="27075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8" name="Shape 78"/>
          <p:cNvSpPr txBox="1">
            <a:spLocks noGrp="1"/>
          </p:cNvSpPr>
          <p:nvPr>
            <p:ph type="body" idx="1"/>
          </p:nvPr>
        </p:nvSpPr>
        <p:spPr>
          <a:xfrm>
            <a:off x="311700" y="4492300"/>
            <a:ext cx="8520600" cy="17091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9" name="Shape 79"/>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20"/>
        <p:cNvGrpSpPr/>
        <p:nvPr/>
      </p:nvGrpSpPr>
      <p:grpSpPr>
        <a:xfrm>
          <a:off x="0" y="0"/>
          <a:ext cx="0" cy="0"/>
          <a:chOff x="0" y="0"/>
          <a:chExt cx="0" cy="0"/>
        </a:xfrm>
      </p:grpSpPr>
      <p:grpSp>
        <p:nvGrpSpPr>
          <p:cNvPr id="21" name="Shape 21"/>
          <p:cNvGrpSpPr/>
          <p:nvPr/>
        </p:nvGrpSpPr>
        <p:grpSpPr>
          <a:xfrm>
            <a:off x="6098378" y="6"/>
            <a:ext cx="3045625" cy="2707359"/>
            <a:chOff x="6098378" y="4"/>
            <a:chExt cx="3045625" cy="2030570"/>
          </a:xfrm>
        </p:grpSpPr>
        <p:sp>
          <p:nvSpPr>
            <p:cNvPr id="22" name="Shape 22"/>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7" name="Shape 27"/>
          <p:cNvSpPr txBox="1">
            <a:spLocks noGrp="1"/>
          </p:cNvSpPr>
          <p:nvPr>
            <p:ph type="title"/>
          </p:nvPr>
        </p:nvSpPr>
        <p:spPr>
          <a:xfrm>
            <a:off x="598100" y="2869796"/>
            <a:ext cx="8222100" cy="1118400"/>
          </a:xfrm>
          <a:prstGeom prst="rect">
            <a:avLst/>
          </a:prstGeom>
        </p:spPr>
        <p:txBody>
          <a:bodyPr lIns="91425" tIns="91425" rIns="91425" bIns="91425" anchor="ctr" anchorCtr="0"/>
          <a:lstStyle>
            <a:lvl1pPr lvl="0">
              <a:spcBef>
                <a:spcPts val="0"/>
              </a:spcBef>
              <a:buClr>
                <a:schemeClr val="lt1"/>
              </a:buClr>
              <a:buSzPct val="100000"/>
              <a:buFont typeface="Arial"/>
              <a:defRPr sz="4200">
                <a:solidFill>
                  <a:schemeClr val="lt1"/>
                </a:solidFill>
                <a:latin typeface="Arial"/>
                <a:ea typeface="Arial"/>
                <a:cs typeface="Arial"/>
                <a:sym typeface="Arial"/>
              </a:defRPr>
            </a:lvl1pPr>
            <a:lvl2pPr lvl="1">
              <a:spcBef>
                <a:spcPts val="0"/>
              </a:spcBef>
              <a:buClr>
                <a:schemeClr val="lt1"/>
              </a:buClr>
              <a:buSzPct val="100000"/>
              <a:buFont typeface="Arial"/>
              <a:defRPr sz="4200">
                <a:solidFill>
                  <a:schemeClr val="lt1"/>
                </a:solidFill>
                <a:latin typeface="Arial"/>
                <a:ea typeface="Arial"/>
                <a:cs typeface="Arial"/>
                <a:sym typeface="Arial"/>
              </a:defRPr>
            </a:lvl2pPr>
            <a:lvl3pPr lvl="2">
              <a:spcBef>
                <a:spcPts val="0"/>
              </a:spcBef>
              <a:buClr>
                <a:schemeClr val="lt1"/>
              </a:buClr>
              <a:buSzPct val="100000"/>
              <a:buFont typeface="Arial"/>
              <a:defRPr sz="4200">
                <a:solidFill>
                  <a:schemeClr val="lt1"/>
                </a:solidFill>
                <a:latin typeface="Arial"/>
                <a:ea typeface="Arial"/>
                <a:cs typeface="Arial"/>
                <a:sym typeface="Arial"/>
              </a:defRPr>
            </a:lvl3pPr>
            <a:lvl4pPr lvl="3">
              <a:spcBef>
                <a:spcPts val="0"/>
              </a:spcBef>
              <a:buClr>
                <a:schemeClr val="lt1"/>
              </a:buClr>
              <a:buSzPct val="100000"/>
              <a:buFont typeface="Arial"/>
              <a:defRPr sz="4200">
                <a:solidFill>
                  <a:schemeClr val="lt1"/>
                </a:solidFill>
                <a:latin typeface="Arial"/>
                <a:ea typeface="Arial"/>
                <a:cs typeface="Arial"/>
                <a:sym typeface="Arial"/>
              </a:defRPr>
            </a:lvl4pPr>
            <a:lvl5pPr lvl="4">
              <a:spcBef>
                <a:spcPts val="0"/>
              </a:spcBef>
              <a:buClr>
                <a:schemeClr val="lt1"/>
              </a:buClr>
              <a:buSzPct val="100000"/>
              <a:buFont typeface="Arial"/>
              <a:defRPr sz="4200">
                <a:solidFill>
                  <a:schemeClr val="lt1"/>
                </a:solidFill>
                <a:latin typeface="Arial"/>
                <a:ea typeface="Arial"/>
                <a:cs typeface="Arial"/>
                <a:sym typeface="Arial"/>
              </a:defRPr>
            </a:lvl5pPr>
            <a:lvl6pPr lvl="5">
              <a:spcBef>
                <a:spcPts val="0"/>
              </a:spcBef>
              <a:buClr>
                <a:schemeClr val="lt1"/>
              </a:buClr>
              <a:buSzPct val="100000"/>
              <a:buFont typeface="Arial"/>
              <a:defRPr sz="4200">
                <a:solidFill>
                  <a:schemeClr val="lt1"/>
                </a:solidFill>
                <a:latin typeface="Arial"/>
                <a:ea typeface="Arial"/>
                <a:cs typeface="Arial"/>
                <a:sym typeface="Arial"/>
              </a:defRPr>
            </a:lvl6pPr>
            <a:lvl7pPr lvl="6">
              <a:spcBef>
                <a:spcPts val="0"/>
              </a:spcBef>
              <a:buClr>
                <a:schemeClr val="lt1"/>
              </a:buClr>
              <a:buSzPct val="100000"/>
              <a:buFont typeface="Arial"/>
              <a:defRPr sz="4200">
                <a:solidFill>
                  <a:schemeClr val="lt1"/>
                </a:solidFill>
                <a:latin typeface="Arial"/>
                <a:ea typeface="Arial"/>
                <a:cs typeface="Arial"/>
                <a:sym typeface="Arial"/>
              </a:defRPr>
            </a:lvl7pPr>
            <a:lvl8pPr lvl="7">
              <a:spcBef>
                <a:spcPts val="0"/>
              </a:spcBef>
              <a:buClr>
                <a:schemeClr val="lt1"/>
              </a:buClr>
              <a:buSzPct val="100000"/>
              <a:buFont typeface="Arial"/>
              <a:defRPr sz="4200">
                <a:solidFill>
                  <a:schemeClr val="lt1"/>
                </a:solidFill>
                <a:latin typeface="Arial"/>
                <a:ea typeface="Arial"/>
                <a:cs typeface="Arial"/>
                <a:sym typeface="Arial"/>
              </a:defRPr>
            </a:lvl8pPr>
            <a:lvl9pPr lvl="8">
              <a:spcBef>
                <a:spcPts val="0"/>
              </a:spcBef>
              <a:buClr>
                <a:schemeClr val="lt1"/>
              </a:buClr>
              <a:buSzPct val="100000"/>
              <a:buFont typeface="Arial"/>
              <a:defRPr sz="4200">
                <a:solidFill>
                  <a:schemeClr val="lt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sz="2400">
                <a:latin typeface="Arial"/>
                <a:ea typeface="Arial"/>
                <a:cs typeface="Arial"/>
                <a:sym typeface="Arial"/>
              </a:rPr>
              <a:t>‹#›</a:t>
            </a:fld>
            <a:endParaRPr lang="en" sz="2400">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9"/>
        <p:cNvGrpSpPr/>
        <p:nvPr/>
      </p:nvGrpSpPr>
      <p:grpSpPr>
        <a:xfrm>
          <a:off x="0" y="0"/>
          <a:ext cx="0" cy="0"/>
          <a:chOff x="0" y="0"/>
          <a:chExt cx="0" cy="0"/>
        </a:xfrm>
      </p:grpSpPr>
      <p:grpSp>
        <p:nvGrpSpPr>
          <p:cNvPr id="30" name="Shape 30"/>
          <p:cNvGrpSpPr/>
          <p:nvPr/>
        </p:nvGrpSpPr>
        <p:grpSpPr>
          <a:xfrm>
            <a:off x="0" y="5711551"/>
            <a:ext cx="9144000" cy="1146402"/>
            <a:chOff x="0" y="4283770"/>
            <a:chExt cx="9144000" cy="859823"/>
          </a:xfrm>
        </p:grpSpPr>
        <p:sp>
          <p:nvSpPr>
            <p:cNvPr id="31" name="Shape 31"/>
            <p:cNvSpPr/>
            <p:nvPr/>
          </p:nvSpPr>
          <p:spPr>
            <a:xfrm>
              <a:off x="8154900" y="4283770"/>
              <a:ext cx="989100" cy="6078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6181175" y="4283770"/>
              <a:ext cx="989100" cy="6078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7170275" y="4283827"/>
              <a:ext cx="989100" cy="6078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rot="10800000">
              <a:off x="8154750" y="4283783"/>
              <a:ext cx="989100" cy="607800"/>
            </a:xfrm>
            <a:prstGeom prst="rtTriangl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6" name="Shape 36"/>
          <p:cNvSpPr txBox="1">
            <a:spLocks noGrp="1"/>
          </p:cNvSpPr>
          <p:nvPr>
            <p:ph type="title"/>
          </p:nvPr>
        </p:nvSpPr>
        <p:spPr>
          <a:xfrm>
            <a:off x="311700" y="546666"/>
            <a:ext cx="8520600" cy="810300"/>
          </a:xfrm>
          <a:prstGeom prst="rect">
            <a:avLst/>
          </a:prstGeom>
        </p:spPr>
        <p:txBody>
          <a:bodyPr lIns="91425" tIns="91425" rIns="91425" bIns="91425" anchor="t" anchorCtr="0"/>
          <a:lstStyle>
            <a:lvl1pPr lvl="0">
              <a:spcBef>
                <a:spcPts val="0"/>
              </a:spcBef>
              <a:buSzPct val="100000"/>
              <a:defRPr sz="32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311700" y="1639833"/>
            <a:ext cx="8520600" cy="4452000"/>
          </a:xfrm>
          <a:prstGeom prst="rect">
            <a:avLst/>
          </a:prstGeom>
        </p:spPr>
        <p:txBody>
          <a:bodyPr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8" name="Shape 38"/>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800"/>
              <a:t>‹#›</a:t>
            </a:fld>
            <a:endParaRPr lang="en"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311700" y="546666"/>
            <a:ext cx="8520600" cy="810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1" name="Shape 41"/>
          <p:cNvSpPr txBox="1">
            <a:spLocks noGrp="1"/>
          </p:cNvSpPr>
          <p:nvPr>
            <p:ph type="body" idx="1"/>
          </p:nvPr>
        </p:nvSpPr>
        <p:spPr>
          <a:xfrm>
            <a:off x="311700" y="1639966"/>
            <a:ext cx="3999900" cy="4452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body" idx="2"/>
          </p:nvPr>
        </p:nvSpPr>
        <p:spPr>
          <a:xfrm>
            <a:off x="4832400" y="1639966"/>
            <a:ext cx="3999900" cy="4452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3" name="Shape 43"/>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546666"/>
            <a:ext cx="8520600" cy="810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6" name="Shape 46"/>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9" name="Shape 49"/>
          <p:cNvSpPr txBox="1">
            <a:spLocks noGrp="1"/>
          </p:cNvSpPr>
          <p:nvPr>
            <p:ph type="body" idx="1"/>
          </p:nvPr>
        </p:nvSpPr>
        <p:spPr>
          <a:xfrm>
            <a:off x="311700" y="1954405"/>
            <a:ext cx="2808000" cy="41376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50" name="Shape 50"/>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1"/>
        <p:cNvGrpSpPr/>
        <p:nvPr/>
      </p:nvGrpSpPr>
      <p:grpSpPr>
        <a:xfrm>
          <a:off x="0" y="0"/>
          <a:ext cx="0" cy="0"/>
          <a:chOff x="0" y="0"/>
          <a:chExt cx="0" cy="0"/>
        </a:xfrm>
      </p:grpSpPr>
      <p:grpSp>
        <p:nvGrpSpPr>
          <p:cNvPr id="52" name="Shape 52"/>
          <p:cNvGrpSpPr/>
          <p:nvPr/>
        </p:nvGrpSpPr>
        <p:grpSpPr>
          <a:xfrm>
            <a:off x="6098378" y="6"/>
            <a:ext cx="3045625" cy="2707359"/>
            <a:chOff x="6098378" y="4"/>
            <a:chExt cx="3045625" cy="2030570"/>
          </a:xfrm>
        </p:grpSpPr>
        <p:sp>
          <p:nvSpPr>
            <p:cNvPr id="53" name="Shape 53"/>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8" name="Shape 58"/>
          <p:cNvSpPr txBox="1">
            <a:spLocks noGrp="1"/>
          </p:cNvSpPr>
          <p:nvPr>
            <p:ph type="title"/>
          </p:nvPr>
        </p:nvSpPr>
        <p:spPr>
          <a:xfrm>
            <a:off x="490250" y="701800"/>
            <a:ext cx="5618700" cy="54543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9" name="Shape 59"/>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0"/>
        <p:cNvGrpSpPr/>
        <p:nvPr/>
      </p:nvGrpSpPr>
      <p:grpSpPr>
        <a:xfrm>
          <a:off x="0" y="0"/>
          <a:ext cx="0" cy="0"/>
          <a:chOff x="0" y="0"/>
          <a:chExt cx="0" cy="0"/>
        </a:xfrm>
      </p:grpSpPr>
      <p:sp>
        <p:nvSpPr>
          <p:cNvPr id="61" name="Shape 61"/>
          <p:cNvSpPr/>
          <p:nvPr/>
        </p:nvSpPr>
        <p:spPr>
          <a:xfrm>
            <a:off x="4572000" y="-233"/>
            <a:ext cx="4572000" cy="6858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2" name="Shape 62"/>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63" name="Shape 63"/>
          <p:cNvSpPr txBox="1">
            <a:spLocks noGrp="1"/>
          </p:cNvSpPr>
          <p:nvPr>
            <p:ph type="title"/>
          </p:nvPr>
        </p:nvSpPr>
        <p:spPr>
          <a:xfrm>
            <a:off x="265500" y="1534800"/>
            <a:ext cx="4045200" cy="20859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4" name="Shape 64"/>
          <p:cNvSpPr txBox="1">
            <a:spLocks noGrp="1"/>
          </p:cNvSpPr>
          <p:nvPr>
            <p:ph type="subTitle" idx="1"/>
          </p:nvPr>
        </p:nvSpPr>
        <p:spPr>
          <a:xfrm>
            <a:off x="265500" y="3692001"/>
            <a:ext cx="4045200" cy="1692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5" name="Shape 65"/>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6" name="Shape 66"/>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319500" y="5640766"/>
            <a:ext cx="5998800" cy="7983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9" name="Shape 69"/>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46666"/>
            <a:ext cx="8520600" cy="810300"/>
          </a:xfrm>
          <a:prstGeom prst="rect">
            <a:avLst/>
          </a:prstGeom>
          <a:noFill/>
          <a:ln>
            <a:noFill/>
          </a:ln>
        </p:spPr>
        <p:txBody>
          <a:bodyPr lIns="91425" tIns="91425" rIns="91425" bIns="91425" anchor="t" anchorCtr="0"/>
          <a:lstStyle>
            <a:lvl1pPr lvl="0">
              <a:spcBef>
                <a:spcPts val="0"/>
              </a:spcBef>
              <a:buClr>
                <a:schemeClr val="dk1"/>
              </a:buClr>
              <a:buSzPct val="100000"/>
              <a:buNone/>
              <a:defRPr sz="3000">
                <a:solidFill>
                  <a:schemeClr val="dk1"/>
                </a:solidFill>
              </a:defRPr>
            </a:lvl1pPr>
            <a:lvl2pPr lvl="1">
              <a:spcBef>
                <a:spcPts val="0"/>
              </a:spcBef>
              <a:buClr>
                <a:schemeClr val="dk1"/>
              </a:buClr>
              <a:buSzPct val="100000"/>
              <a:buNone/>
              <a:defRPr sz="3000">
                <a:solidFill>
                  <a:schemeClr val="dk1"/>
                </a:solidFill>
              </a:defRPr>
            </a:lvl2pPr>
            <a:lvl3pPr lvl="2">
              <a:spcBef>
                <a:spcPts val="0"/>
              </a:spcBef>
              <a:buClr>
                <a:schemeClr val="dk1"/>
              </a:buClr>
              <a:buSzPct val="100000"/>
              <a:buNone/>
              <a:defRPr sz="3000">
                <a:solidFill>
                  <a:schemeClr val="dk1"/>
                </a:solidFill>
              </a:defRPr>
            </a:lvl3pPr>
            <a:lvl4pPr lvl="3">
              <a:spcBef>
                <a:spcPts val="0"/>
              </a:spcBef>
              <a:buClr>
                <a:schemeClr val="dk1"/>
              </a:buClr>
              <a:buSzPct val="100000"/>
              <a:buNone/>
              <a:defRPr sz="3000">
                <a:solidFill>
                  <a:schemeClr val="dk1"/>
                </a:solidFill>
              </a:defRPr>
            </a:lvl4pPr>
            <a:lvl5pPr lvl="4">
              <a:spcBef>
                <a:spcPts val="0"/>
              </a:spcBef>
              <a:buClr>
                <a:schemeClr val="dk1"/>
              </a:buClr>
              <a:buSzPct val="100000"/>
              <a:buNone/>
              <a:defRPr sz="3000">
                <a:solidFill>
                  <a:schemeClr val="dk1"/>
                </a:solidFill>
              </a:defRPr>
            </a:lvl5pPr>
            <a:lvl6pPr lvl="5">
              <a:spcBef>
                <a:spcPts val="0"/>
              </a:spcBef>
              <a:buClr>
                <a:schemeClr val="dk1"/>
              </a:buClr>
              <a:buSzPct val="100000"/>
              <a:buNone/>
              <a:defRPr sz="3000">
                <a:solidFill>
                  <a:schemeClr val="dk1"/>
                </a:solidFill>
              </a:defRPr>
            </a:lvl6pPr>
            <a:lvl7pPr lvl="6">
              <a:spcBef>
                <a:spcPts val="0"/>
              </a:spcBef>
              <a:buClr>
                <a:schemeClr val="dk1"/>
              </a:buClr>
              <a:buSzPct val="100000"/>
              <a:buNone/>
              <a:defRPr sz="3000">
                <a:solidFill>
                  <a:schemeClr val="dk1"/>
                </a:solidFill>
              </a:defRPr>
            </a:lvl7pPr>
            <a:lvl8pPr lvl="7">
              <a:spcBef>
                <a:spcPts val="0"/>
              </a:spcBef>
              <a:buClr>
                <a:schemeClr val="dk1"/>
              </a:buClr>
              <a:buSzPct val="100000"/>
              <a:buNone/>
              <a:defRPr sz="3000">
                <a:solidFill>
                  <a:schemeClr val="dk1"/>
                </a:solidFill>
              </a:defRPr>
            </a:lvl8pPr>
            <a:lvl9pPr lvl="8">
              <a:spcBef>
                <a:spcPts val="0"/>
              </a:spcBef>
              <a:buClr>
                <a:schemeClr val="dk1"/>
              </a:buClr>
              <a:buSzPct val="100000"/>
              <a:buNone/>
              <a:defRPr sz="3000">
                <a:solidFill>
                  <a:schemeClr val="dk1"/>
                </a:solidFill>
              </a:defRPr>
            </a:lvl9pPr>
          </a:lstStyle>
          <a:p>
            <a:endParaRPr/>
          </a:p>
        </p:txBody>
      </p:sp>
      <p:sp>
        <p:nvSpPr>
          <p:cNvPr id="7" name="Shape 7"/>
          <p:cNvSpPr txBox="1">
            <a:spLocks noGrp="1"/>
          </p:cNvSpPr>
          <p:nvPr>
            <p:ph type="body" idx="1"/>
          </p:nvPr>
        </p:nvSpPr>
        <p:spPr>
          <a:xfrm>
            <a:off x="311700" y="1639833"/>
            <a:ext cx="85206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60431" y="6201586"/>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rPr>
              <a:t>‹#›</a:t>
            </a:fld>
            <a:endParaRPr lang="en" sz="100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web.archive.org/web/20150202200348/http:/www.objectmentor.com/resources/articles/srp.pdf" TargetMode="External"/><Relationship Id="rId3" Type="http://schemas.openxmlformats.org/officeDocument/2006/relationships/hyperlink" Target="https://en.wikipedia.org/wiki/SOLID_(object-oriented_design)" TargetMode="External"/><Relationship Id="rId7" Type="http://schemas.openxmlformats.org/officeDocument/2006/relationships/hyperlink" Target="https://en.wikipedia.org/wiki/Single_responsibility_principle"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scotch.io/bar-talk/s-o-l-i-d-the-first-five-principles-of-object-oriented-design" TargetMode="External"/><Relationship Id="rId5" Type="http://schemas.openxmlformats.org/officeDocument/2006/relationships/hyperlink" Target="https://en.wikipedia.org/wiki/Code_refactoring" TargetMode="External"/><Relationship Id="rId4" Type="http://schemas.openxmlformats.org/officeDocument/2006/relationships/hyperlink" Target="https://en.wikipedia.org/wiki/Code_smell" TargetMode="External"/><Relationship Id="rId9" Type="http://schemas.openxmlformats.org/officeDocument/2006/relationships/hyperlink" Target="https://en.wikipedia.org/wiki/Open/closed_principl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books.google.com.vn/books?id=BeJbBAAAQBAJ&amp;pg=PA71&amp;dq=S.O.L.I.D:%20The%20First%205%20Principles%20of%20Object%20Oriented%20Design&amp;hl=vi&amp;sa=X&amp;ved=0ahUKEwjCjc2UhsrOAhXSq5QKHTGLAlEQ6AEIIjAB#v=onepage&amp;q=S.O.L.I.D%3A%20The%20First%205%20Principles%20of%20Object%20Oriented%20Design&amp;f=false"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eb.archive.org/web/20150905081111/http:/www.objectmentor.com/resources/articles/lsp.pdf" TargetMode="External"/><Relationship Id="rId5" Type="http://schemas.openxmlformats.org/officeDocument/2006/relationships/hyperlink" Target="http://www.oodesign.com/liskov-s-substitution-principle.html" TargetMode="External"/><Relationship Id="rId4" Type="http://schemas.openxmlformats.org/officeDocument/2006/relationships/hyperlink" Target="http://www.oodesign.com/open-close-principle.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598100" y="2366963"/>
            <a:ext cx="8222100" cy="1118400"/>
          </a:xfrm>
          <a:prstGeom prst="rect">
            <a:avLst/>
          </a:prstGeom>
        </p:spPr>
        <p:txBody>
          <a:bodyPr lIns="91425" tIns="91425" rIns="91425" bIns="91425" anchor="b" anchorCtr="0">
            <a:noAutofit/>
          </a:bodyPr>
          <a:lstStyle/>
          <a:p>
            <a:pPr lvl="0">
              <a:spcBef>
                <a:spcPts val="0"/>
              </a:spcBef>
              <a:buNone/>
            </a:pPr>
            <a:r>
              <a:rPr lang="en"/>
              <a:t>Tìm hiểu SOLID</a:t>
            </a:r>
          </a:p>
        </p:txBody>
      </p:sp>
      <p:sp>
        <p:nvSpPr>
          <p:cNvPr id="87" name="Shape 87"/>
          <p:cNvSpPr txBox="1">
            <a:spLocks noGrp="1"/>
          </p:cNvSpPr>
          <p:nvPr>
            <p:ph type="subTitle" idx="1"/>
          </p:nvPr>
        </p:nvSpPr>
        <p:spPr>
          <a:xfrm>
            <a:off x="598088" y="3621217"/>
            <a:ext cx="8222100" cy="577200"/>
          </a:xfrm>
          <a:prstGeom prst="rect">
            <a:avLst/>
          </a:prstGeom>
        </p:spPr>
        <p:txBody>
          <a:bodyPr lIns="91425" tIns="91425" rIns="91425" bIns="91425" anchor="t" anchorCtr="0">
            <a:noAutofit/>
          </a:bodyPr>
          <a:lstStyle/>
          <a:p>
            <a:pPr lvl="0">
              <a:spcBef>
                <a:spcPts val="0"/>
              </a:spcBef>
              <a:buNone/>
            </a:pPr>
            <a:r>
              <a:rPr lang="en"/>
              <a:t>Trương Thị Thanh Thảo</a:t>
            </a:r>
          </a:p>
          <a:p>
            <a:pPr lvl="0">
              <a:spcBef>
                <a:spcPts val="0"/>
              </a:spcBef>
              <a:buNone/>
            </a:pPr>
            <a:r>
              <a:rPr lang="en"/>
              <a:t>Bùi Thị Thúy Quỳnh</a:t>
            </a:r>
          </a:p>
        </p:txBody>
      </p:sp>
      <p:sp>
        <p:nvSpPr>
          <p:cNvPr id="88" name="Shape 88"/>
          <p:cNvSpPr txBox="1"/>
          <p:nvPr/>
        </p:nvSpPr>
        <p:spPr>
          <a:xfrm>
            <a:off x="2631150" y="6123525"/>
            <a:ext cx="3881700" cy="377700"/>
          </a:xfrm>
          <a:prstGeom prst="rect">
            <a:avLst/>
          </a:prstGeom>
          <a:noFill/>
          <a:ln>
            <a:noFill/>
          </a:ln>
        </p:spPr>
        <p:txBody>
          <a:bodyPr lIns="91425" tIns="91425" rIns="91425" bIns="91425" anchor="t" anchorCtr="0">
            <a:noAutofit/>
          </a:bodyPr>
          <a:lstStyle/>
          <a:p>
            <a:pPr lvl="0" algn="ctr">
              <a:spcBef>
                <a:spcPts val="0"/>
              </a:spcBef>
              <a:buNone/>
            </a:pP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3. Open/closed principle (O)</a:t>
            </a:r>
          </a:p>
        </p:txBody>
      </p:sp>
      <p:sp>
        <p:nvSpPr>
          <p:cNvPr id="155" name="Shape 155"/>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chemeClr val="dk1"/>
              </a:buClr>
              <a:buSzPct val="100000"/>
              <a:buFont typeface="Wingdings" panose="05000000000000000000" pitchFamily="2" charset="2"/>
              <a:buChar char="v"/>
            </a:pPr>
            <a:r>
              <a:rPr lang="en"/>
              <a:t>Ví dụ đúng:</a:t>
            </a: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r>
              <a:rPr lang="en"/>
              <a:t>→ Khi tạo hình mới ta chỉ cần kế thừa lại lớp Shape và override lại phương thứ draw().</a:t>
            </a:r>
          </a:p>
        </p:txBody>
      </p:sp>
      <p:sp>
        <p:nvSpPr>
          <p:cNvPr id="156" name="Shape 156"/>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10</a:t>
            </a:fld>
            <a:endParaRPr lang="en"/>
          </a:p>
        </p:txBody>
      </p:sp>
      <p:pic>
        <p:nvPicPr>
          <p:cNvPr id="157" name="Shape 157"/>
          <p:cNvPicPr preferRelativeResize="0"/>
          <p:nvPr/>
        </p:nvPicPr>
        <p:blipFill>
          <a:blip r:embed="rId3">
            <a:alphaModFix/>
          </a:blip>
          <a:stretch>
            <a:fillRect/>
          </a:stretch>
        </p:blipFill>
        <p:spPr>
          <a:xfrm>
            <a:off x="2619450" y="1610500"/>
            <a:ext cx="3905100" cy="363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4. Liskov Substitution Principle (L)</a:t>
            </a:r>
          </a:p>
        </p:txBody>
      </p:sp>
      <p:sp>
        <p:nvSpPr>
          <p:cNvPr id="163" name="Shape 163"/>
          <p:cNvSpPr txBox="1">
            <a:spLocks noGrp="1"/>
          </p:cNvSpPr>
          <p:nvPr>
            <p:ph type="body" idx="1"/>
          </p:nvPr>
        </p:nvSpPr>
        <p:spPr>
          <a:xfrm>
            <a:off x="311700" y="1203008"/>
            <a:ext cx="8520600" cy="44520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chemeClr val="dk1"/>
              </a:buClr>
              <a:buSzPct val="100000"/>
              <a:buFont typeface="Wingdings" panose="05000000000000000000" pitchFamily="2" charset="2"/>
              <a:buChar char="v"/>
            </a:pPr>
            <a:r>
              <a:rPr lang="en"/>
              <a:t>Hàm (function) mà người dùng trỏ đến hoặc tham khảo (reference) đến lớp cha phải có khả năng sử dụng cho tất cả các lớp con của lớp cha đó mà không cần biết lớp con đó là lớp nào.</a:t>
            </a:r>
          </a:p>
          <a:p>
            <a:pPr marR="0" lvl="0" indent="457200" algn="ctr" rtl="0">
              <a:lnSpc>
                <a:spcPct val="115000"/>
              </a:lnSpc>
              <a:spcBef>
                <a:spcPts val="0"/>
              </a:spcBef>
              <a:spcAft>
                <a:spcPts val="1600"/>
              </a:spcAft>
              <a:buNone/>
            </a:pPr>
            <a:r>
              <a:rPr lang="en" b="1" i="1"/>
              <a:t>“Functions that user pointers or references to base classes must be able to use object of derived classes without knowing it.”</a:t>
            </a:r>
          </a:p>
          <a:p>
            <a:pPr marR="0" lvl="0" indent="457200" algn="r" rtl="0">
              <a:lnSpc>
                <a:spcPct val="115000"/>
              </a:lnSpc>
              <a:spcBef>
                <a:spcPts val="0"/>
              </a:spcBef>
              <a:spcAft>
                <a:spcPts val="1600"/>
              </a:spcAft>
              <a:buNone/>
            </a:pPr>
            <a:r>
              <a:rPr lang="en"/>
              <a:t>Theo Barbara Liskov.</a:t>
            </a:r>
          </a:p>
          <a:p>
            <a:pPr marL="571500" marR="0" lvl="0" indent="-342900" algn="l" rtl="0">
              <a:lnSpc>
                <a:spcPct val="115000"/>
              </a:lnSpc>
              <a:spcBef>
                <a:spcPts val="0"/>
              </a:spcBef>
              <a:spcAft>
                <a:spcPts val="1600"/>
              </a:spcAft>
              <a:buClr>
                <a:schemeClr val="dk1"/>
              </a:buClr>
              <a:buFont typeface="Wingdings" panose="05000000000000000000" pitchFamily="2" charset="2"/>
              <a:buChar char="v"/>
            </a:pPr>
            <a:r>
              <a:rPr lang="en"/>
              <a:t>Áp dụng: chỉ tạo hàm trỏ hoặc tham khảo tới lớp cha nếu nó đúng cho tất cả các trường hợp của lớp con.</a:t>
            </a:r>
          </a:p>
        </p:txBody>
      </p:sp>
      <p:sp>
        <p:nvSpPr>
          <p:cNvPr id="164" name="Shape 164"/>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4. Liskov Substitution Principle (L)</a:t>
            </a:r>
          </a:p>
        </p:txBody>
      </p:sp>
      <p:sp>
        <p:nvSpPr>
          <p:cNvPr id="170" name="Shape 170"/>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571500" marR="0" lvl="0" indent="-342900" algn="l" rtl="0">
              <a:lnSpc>
                <a:spcPct val="115000"/>
              </a:lnSpc>
              <a:spcBef>
                <a:spcPts val="0"/>
              </a:spcBef>
              <a:spcAft>
                <a:spcPts val="1600"/>
              </a:spcAft>
              <a:buClr>
                <a:schemeClr val="dk1"/>
              </a:buClr>
              <a:buFont typeface="Wingdings" panose="05000000000000000000" pitchFamily="2" charset="2"/>
              <a:buChar char="v"/>
            </a:pPr>
            <a:r>
              <a:rPr lang="en"/>
              <a:t>Ví dụ sai:</a:t>
            </a: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r>
              <a:rPr lang="en"/>
              <a:t>									→ hàm getArea() chỉ đúng cho</a:t>
            </a:r>
          </a:p>
          <a:p>
            <a:pPr marL="4114800" marR="0" lvl="0" indent="0" algn="l" rtl="0">
              <a:lnSpc>
                <a:spcPct val="115000"/>
              </a:lnSpc>
              <a:spcBef>
                <a:spcPts val="0"/>
              </a:spcBef>
              <a:spcAft>
                <a:spcPts val="1600"/>
              </a:spcAft>
              <a:buNone/>
            </a:pPr>
            <a:r>
              <a:rPr lang="en"/>
              <a:t>     trường hợp hình chữ nhật.</a:t>
            </a:r>
          </a:p>
        </p:txBody>
      </p:sp>
      <p:sp>
        <p:nvSpPr>
          <p:cNvPr id="171" name="Shape 171"/>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12</a:t>
            </a:fld>
            <a:endParaRPr lang="en"/>
          </a:p>
        </p:txBody>
      </p:sp>
      <p:pic>
        <p:nvPicPr>
          <p:cNvPr id="172" name="Shape 172"/>
          <p:cNvPicPr preferRelativeResize="0"/>
          <p:nvPr/>
        </p:nvPicPr>
        <p:blipFill>
          <a:blip r:embed="rId3">
            <a:alphaModFix/>
          </a:blip>
          <a:stretch>
            <a:fillRect/>
          </a:stretch>
        </p:blipFill>
        <p:spPr>
          <a:xfrm>
            <a:off x="394800" y="2145575"/>
            <a:ext cx="3971925" cy="4305300"/>
          </a:xfrm>
          <a:prstGeom prst="rect">
            <a:avLst/>
          </a:prstGeom>
          <a:noFill/>
          <a:ln>
            <a:noFill/>
          </a:ln>
        </p:spPr>
      </p:pic>
      <p:pic>
        <p:nvPicPr>
          <p:cNvPr id="173" name="Shape 173"/>
          <p:cNvPicPr preferRelativeResize="0"/>
          <p:nvPr/>
        </p:nvPicPr>
        <p:blipFill>
          <a:blip r:embed="rId4">
            <a:alphaModFix/>
          </a:blip>
          <a:stretch>
            <a:fillRect/>
          </a:stretch>
        </p:blipFill>
        <p:spPr>
          <a:xfrm>
            <a:off x="4366724" y="1497700"/>
            <a:ext cx="4666274" cy="262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4. Liskov Substitution Principle (L)</a:t>
            </a:r>
          </a:p>
        </p:txBody>
      </p:sp>
      <p:sp>
        <p:nvSpPr>
          <p:cNvPr id="179" name="Shape 179"/>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571500" marR="0" lvl="0" indent="-342900" algn="l" rtl="0">
              <a:lnSpc>
                <a:spcPct val="115000"/>
              </a:lnSpc>
              <a:spcBef>
                <a:spcPts val="0"/>
              </a:spcBef>
              <a:spcAft>
                <a:spcPts val="1600"/>
              </a:spcAft>
              <a:buClr>
                <a:schemeClr val="dk1"/>
              </a:buClr>
              <a:buFont typeface="Wingdings" panose="05000000000000000000" pitchFamily="2" charset="2"/>
              <a:buChar char="v"/>
            </a:pPr>
            <a:r>
              <a:rPr lang="en"/>
              <a:t>Ví dụ đúng:</a:t>
            </a: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r>
              <a:rPr lang="en"/>
              <a:t>								</a:t>
            </a:r>
            <a:r>
              <a:rPr lang="en" smtClean="0"/>
              <a:t>					</a:t>
            </a:r>
            <a:r>
              <a:rPr lang="en"/>
              <a:t> </a:t>
            </a:r>
            <a:r>
              <a:rPr lang="en" smtClean="0"/>
              <a:t>    </a:t>
            </a:r>
            <a:r>
              <a:rPr lang="en" smtClean="0"/>
              <a:t>→ </a:t>
            </a:r>
            <a:r>
              <a:rPr lang="en"/>
              <a:t>hàm getName() luôn </a:t>
            </a:r>
            <a:r>
              <a:rPr lang="en"/>
              <a:t>đ</a:t>
            </a:r>
            <a:r>
              <a:rPr lang="en" smtClean="0"/>
              <a:t>úng</a:t>
            </a:r>
            <a:endParaRPr lang="en"/>
          </a:p>
          <a:p>
            <a:pPr marL="4114800" marR="0" lvl="0" indent="0" algn="l" rtl="0">
              <a:lnSpc>
                <a:spcPct val="115000"/>
              </a:lnSpc>
              <a:spcBef>
                <a:spcPts val="0"/>
              </a:spcBef>
              <a:spcAft>
                <a:spcPts val="1600"/>
              </a:spcAft>
              <a:buNone/>
            </a:pPr>
            <a:r>
              <a:rPr lang="en"/>
              <a:t>     với mọi lớp con của</a:t>
            </a:r>
          </a:p>
          <a:p>
            <a:pPr marL="4114800" marR="0" lvl="0" indent="0" algn="l" rtl="0">
              <a:lnSpc>
                <a:spcPct val="115000"/>
              </a:lnSpc>
              <a:spcBef>
                <a:spcPts val="0"/>
              </a:spcBef>
              <a:spcAft>
                <a:spcPts val="1600"/>
              </a:spcAft>
              <a:buNone/>
            </a:pPr>
            <a:r>
              <a:rPr lang="en"/>
              <a:t>     Rectangle.</a:t>
            </a:r>
          </a:p>
        </p:txBody>
      </p:sp>
      <p:sp>
        <p:nvSpPr>
          <p:cNvPr id="180" name="Shape 180"/>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13</a:t>
            </a:fld>
            <a:endParaRPr lang="en"/>
          </a:p>
        </p:txBody>
      </p:sp>
      <p:pic>
        <p:nvPicPr>
          <p:cNvPr id="181" name="Shape 181"/>
          <p:cNvPicPr preferRelativeResize="0"/>
          <p:nvPr/>
        </p:nvPicPr>
        <p:blipFill>
          <a:blip r:embed="rId3">
            <a:alphaModFix/>
          </a:blip>
          <a:stretch>
            <a:fillRect/>
          </a:stretch>
        </p:blipFill>
        <p:spPr>
          <a:xfrm>
            <a:off x="560862" y="2155087"/>
            <a:ext cx="3876675" cy="4295775"/>
          </a:xfrm>
          <a:prstGeom prst="rect">
            <a:avLst/>
          </a:prstGeom>
          <a:noFill/>
          <a:ln>
            <a:noFill/>
          </a:ln>
        </p:spPr>
      </p:pic>
      <p:pic>
        <p:nvPicPr>
          <p:cNvPr id="182" name="Shape 182"/>
          <p:cNvPicPr preferRelativeResize="0"/>
          <p:nvPr/>
        </p:nvPicPr>
        <p:blipFill>
          <a:blip r:embed="rId4">
            <a:alphaModFix/>
          </a:blip>
          <a:stretch>
            <a:fillRect/>
          </a:stretch>
        </p:blipFill>
        <p:spPr>
          <a:xfrm>
            <a:off x="4615223" y="1356975"/>
            <a:ext cx="4007700" cy="260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5. Interface Segregation Principle (I)</a:t>
            </a:r>
          </a:p>
        </p:txBody>
      </p:sp>
      <p:sp>
        <p:nvSpPr>
          <p:cNvPr id="188" name="Shape 188"/>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chemeClr val="dk1"/>
              </a:buClr>
              <a:buSzPct val="100000"/>
              <a:buFont typeface="Wingdings" panose="05000000000000000000" pitchFamily="2" charset="2"/>
              <a:buChar char="v"/>
            </a:pPr>
            <a:r>
              <a:rPr lang="en"/>
              <a:t>Định nghĩa : “Clients should not be forced to implement interfaces thay don’t use”</a:t>
            </a:r>
          </a:p>
          <a:p>
            <a:pPr marL="398463" marR="0" lvl="0" indent="-344488" rtl="0">
              <a:lnSpc>
                <a:spcPct val="115000"/>
              </a:lnSpc>
              <a:spcBef>
                <a:spcPts val="0"/>
              </a:spcBef>
              <a:spcAft>
                <a:spcPts val="1600"/>
              </a:spcAft>
              <a:buClr>
                <a:schemeClr val="dk1"/>
              </a:buClr>
              <a:buFont typeface="Wingdings" panose="05000000000000000000" pitchFamily="2" charset="2"/>
              <a:buChar char="v"/>
            </a:pPr>
            <a:r>
              <a:rPr lang="en"/>
              <a:t>Hiểu nôm na : Một đối tượng chỉ nên thực hiên một chức năng mà nó được thiết kế để thực hiện mà thôi, không cần biết về các chức năng khác</a:t>
            </a:r>
          </a:p>
          <a:p>
            <a:pPr marL="398463" marR="0" lvl="0" indent="-344488" rtl="0">
              <a:lnSpc>
                <a:spcPct val="115000"/>
              </a:lnSpc>
              <a:spcBef>
                <a:spcPts val="0"/>
              </a:spcBef>
              <a:spcAft>
                <a:spcPts val="1600"/>
              </a:spcAft>
              <a:buClr>
                <a:schemeClr val="dk1"/>
              </a:buClr>
              <a:buFont typeface="Wingdings" panose="05000000000000000000" pitchFamily="2" charset="2"/>
              <a:buChar char="v"/>
            </a:pPr>
            <a:r>
              <a:rPr lang="en"/>
              <a:t>Ví dụ thực tế đời sống: Sếp thì có quyền biết lương nhân viên nhưng nhân viên thì không biết về lương cùa sếp mình</a:t>
            </a:r>
          </a:p>
        </p:txBody>
      </p:sp>
      <p:sp>
        <p:nvSpPr>
          <p:cNvPr id="189" name="Shape 189"/>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5. Interface Segregation Principle (I)</a:t>
            </a:r>
          </a:p>
        </p:txBody>
      </p:sp>
      <p:sp>
        <p:nvSpPr>
          <p:cNvPr id="195" name="Shape 195"/>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342900" marR="0" lvl="0" indent="-342900" algn="l" rtl="0">
              <a:lnSpc>
                <a:spcPct val="115000"/>
              </a:lnSpc>
              <a:spcBef>
                <a:spcPts val="0"/>
              </a:spcBef>
              <a:spcAft>
                <a:spcPts val="1600"/>
              </a:spcAft>
              <a:buFont typeface="Wingdings" panose="05000000000000000000" pitchFamily="2" charset="2"/>
              <a:buChar char="v"/>
            </a:pPr>
            <a:r>
              <a:rPr lang="en"/>
              <a:t>Ví dụ :  Ta có các interface có chức năng generate report như sau : </a:t>
            </a:r>
          </a:p>
        </p:txBody>
      </p:sp>
      <p:sp>
        <p:nvSpPr>
          <p:cNvPr id="196" name="Shape 196"/>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15</a:t>
            </a:fld>
            <a:endParaRPr lang="en"/>
          </a:p>
        </p:txBody>
      </p:sp>
      <p:pic>
        <p:nvPicPr>
          <p:cNvPr id="197" name="Shape 197" descr="6.PNG"/>
          <p:cNvPicPr preferRelativeResize="0"/>
          <p:nvPr/>
        </p:nvPicPr>
        <p:blipFill>
          <a:blip r:embed="rId3">
            <a:alphaModFix/>
          </a:blip>
          <a:stretch>
            <a:fillRect/>
          </a:stretch>
        </p:blipFill>
        <p:spPr>
          <a:xfrm>
            <a:off x="2080931" y="2236486"/>
            <a:ext cx="6257310" cy="421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5. Interface Segregation Principle(I)</a:t>
            </a:r>
          </a:p>
        </p:txBody>
      </p:sp>
      <p:sp>
        <p:nvSpPr>
          <p:cNvPr id="203" name="Shape 203"/>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342900" marR="0" lvl="0" indent="-342900" algn="l" rtl="0">
              <a:lnSpc>
                <a:spcPct val="115000"/>
              </a:lnSpc>
              <a:spcBef>
                <a:spcPts val="0"/>
              </a:spcBef>
              <a:spcAft>
                <a:spcPts val="1600"/>
              </a:spcAft>
              <a:buFont typeface="Wingdings" panose="05000000000000000000" pitchFamily="2" charset="2"/>
              <a:buChar char="v"/>
            </a:pPr>
            <a:r>
              <a:rPr lang="en"/>
              <a:t>Sau đây là các class implement các interface--&gt;Ta thấy lớp ReportBAL chỉ có 2 phương thức mà lớp IEmployeeReportBAL định nghĩa ..(xem hình bên)</a:t>
            </a:r>
          </a:p>
        </p:txBody>
      </p:sp>
      <p:sp>
        <p:nvSpPr>
          <p:cNvPr id="204" name="Shape 204"/>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16</a:t>
            </a:fld>
            <a:endParaRPr lang="en"/>
          </a:p>
        </p:txBody>
      </p:sp>
      <p:pic>
        <p:nvPicPr>
          <p:cNvPr id="205" name="Shape 205" descr="7.PNG"/>
          <p:cNvPicPr preferRelativeResize="0"/>
          <p:nvPr/>
        </p:nvPicPr>
        <p:blipFill>
          <a:blip r:embed="rId3">
            <a:alphaModFix/>
          </a:blip>
          <a:stretch>
            <a:fillRect/>
          </a:stretch>
        </p:blipFill>
        <p:spPr>
          <a:xfrm>
            <a:off x="2457450" y="3092018"/>
            <a:ext cx="4229100" cy="120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5. Interface Segregation Principle (P)</a:t>
            </a:r>
          </a:p>
        </p:txBody>
      </p:sp>
      <p:sp>
        <p:nvSpPr>
          <p:cNvPr id="211" name="Shape 211"/>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342900" marR="0" lvl="0" indent="-342900" algn="l" rtl="0">
              <a:lnSpc>
                <a:spcPct val="115000"/>
              </a:lnSpc>
              <a:spcBef>
                <a:spcPts val="0"/>
              </a:spcBef>
              <a:spcAft>
                <a:spcPts val="1600"/>
              </a:spcAft>
              <a:buFont typeface="Wingdings" panose="05000000000000000000" pitchFamily="2" charset="2"/>
              <a:buChar char="v"/>
            </a:pPr>
            <a:r>
              <a:rPr lang="en"/>
              <a:t>Tương tự với lớp ReportBAL nhưng khai báo như bên thì có 4 phương thức được sử dụng vì lúc này nó được khởi tạo thừ lớp IManagerReportBAL→ lớp này có 2 phương thức + thêm 2 phương thức của lớp IEmployeeReportBAL mà nó implements</a:t>
            </a:r>
          </a:p>
        </p:txBody>
      </p:sp>
      <p:sp>
        <p:nvSpPr>
          <p:cNvPr id="212" name="Shape 212"/>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17</a:t>
            </a:fld>
            <a:endParaRPr lang="en"/>
          </a:p>
        </p:txBody>
      </p:sp>
      <p:pic>
        <p:nvPicPr>
          <p:cNvPr id="213" name="Shape 213" descr="8.PNG"/>
          <p:cNvPicPr preferRelativeResize="0"/>
          <p:nvPr/>
        </p:nvPicPr>
        <p:blipFill>
          <a:blip r:embed="rId3">
            <a:alphaModFix/>
          </a:blip>
          <a:stretch>
            <a:fillRect/>
          </a:stretch>
        </p:blipFill>
        <p:spPr>
          <a:xfrm>
            <a:off x="2295525" y="4167989"/>
            <a:ext cx="4552950" cy="16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a:spcBef>
                <a:spcPts val="0"/>
              </a:spcBef>
              <a:buNone/>
            </a:pPr>
            <a:r>
              <a:rPr lang="en"/>
              <a:t>6. Dependency inversion principles (D)</a:t>
            </a:r>
          </a:p>
          <a:p>
            <a:pPr lvl="0" rtl="0">
              <a:spcBef>
                <a:spcPts val="0"/>
              </a:spcBef>
              <a:buNone/>
            </a:pPr>
            <a:endParaRPr/>
          </a:p>
        </p:txBody>
      </p:sp>
      <p:sp>
        <p:nvSpPr>
          <p:cNvPr id="219" name="Shape 219"/>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571500" lvl="0" indent="-342900" rtl="0">
              <a:spcBef>
                <a:spcPts val="0"/>
              </a:spcBef>
              <a:buClr>
                <a:schemeClr val="dk1"/>
              </a:buClr>
              <a:buFont typeface="Wingdings" panose="05000000000000000000" pitchFamily="2" charset="2"/>
              <a:buChar char="v"/>
            </a:pPr>
            <a:r>
              <a:rPr lang="en"/>
              <a:t>Định nghĩa : “High level modules should not depend upon love level modules. Rather, both should depend upon abstractions”</a:t>
            </a:r>
          </a:p>
          <a:p>
            <a:pPr marL="571500" lvl="0" indent="-342900" rtl="0">
              <a:spcBef>
                <a:spcPts val="0"/>
              </a:spcBef>
              <a:buClr>
                <a:schemeClr val="dk1"/>
              </a:buClr>
              <a:buFont typeface="Wingdings" panose="05000000000000000000" pitchFamily="2" charset="2"/>
              <a:buChar char="v"/>
            </a:pPr>
            <a:r>
              <a:rPr lang="en"/>
              <a:t>Ta có thể hiểu nôm na là những lớp level cao thì không nên phụ thuôc vào những lớp level thấp hơn mà thay vào đó nên có một lớp trung gian đại diện cho lớp level thấp giao tiếp với lớp level cao</a:t>
            </a:r>
          </a:p>
          <a:p>
            <a:pPr lvl="0" rtl="0">
              <a:spcBef>
                <a:spcPts val="0"/>
              </a:spcBef>
              <a:buNone/>
            </a:pPr>
            <a:endParaRPr/>
          </a:p>
        </p:txBody>
      </p:sp>
      <p:sp>
        <p:nvSpPr>
          <p:cNvPr id="220" name="Shape 220"/>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6. Dependency inversion principles (D)</a:t>
            </a:r>
          </a:p>
        </p:txBody>
      </p:sp>
      <p:sp>
        <p:nvSpPr>
          <p:cNvPr id="226" name="Shape 226"/>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571500" lvl="0" indent="-342900" rtl="0">
              <a:spcBef>
                <a:spcPts val="0"/>
              </a:spcBef>
              <a:buClr>
                <a:schemeClr val="dk1"/>
              </a:buClr>
              <a:buFont typeface="Wingdings" panose="05000000000000000000" pitchFamily="2" charset="2"/>
              <a:buChar char="v"/>
            </a:pPr>
            <a:r>
              <a:rPr lang="en"/>
              <a:t>Ví dụ : Mình có 1 shop bán hàng công nghệ, cửa hàng mình ban đầu chỉ có các mặt hàng như Laptop, Desktop, Tablet. Mình viết các hàm để hiển thị thông tin của từng loại thiết bị đó</a:t>
            </a:r>
          </a:p>
        </p:txBody>
      </p:sp>
      <p:sp>
        <p:nvSpPr>
          <p:cNvPr id="227" name="Shape 227"/>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19</a:t>
            </a:fld>
            <a:endParaRPr lang="en"/>
          </a:p>
        </p:txBody>
      </p:sp>
      <p:pic>
        <p:nvPicPr>
          <p:cNvPr id="228" name="Shape 228" descr="4.PNG"/>
          <p:cNvPicPr preferRelativeResize="0"/>
          <p:nvPr/>
        </p:nvPicPr>
        <p:blipFill>
          <a:blip r:embed="rId3">
            <a:alphaModFix/>
          </a:blip>
          <a:stretch>
            <a:fillRect/>
          </a:stretch>
        </p:blipFill>
        <p:spPr>
          <a:xfrm>
            <a:off x="3059474" y="2978590"/>
            <a:ext cx="5219700" cy="34722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a:spcBef>
                <a:spcPts val="0"/>
              </a:spcBef>
              <a:buNone/>
            </a:pPr>
            <a:r>
              <a:rPr lang="en"/>
              <a:t>Nội dung</a:t>
            </a:r>
          </a:p>
        </p:txBody>
      </p:sp>
      <p:sp>
        <p:nvSpPr>
          <p:cNvPr id="94" name="Shape 94"/>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685800" lvl="0" indent="-457200" rtl="0">
              <a:spcBef>
                <a:spcPts val="0"/>
              </a:spcBef>
              <a:buClr>
                <a:schemeClr val="dk1"/>
              </a:buClr>
              <a:buFont typeface="+mj-lt"/>
              <a:buAutoNum type="arabicPeriod"/>
            </a:pPr>
            <a:r>
              <a:rPr lang="en"/>
              <a:t>Giới thiệu SOLID</a:t>
            </a:r>
          </a:p>
          <a:p>
            <a:pPr marL="685800" lvl="0" indent="-457200" rtl="0">
              <a:spcBef>
                <a:spcPts val="0"/>
              </a:spcBef>
              <a:buClr>
                <a:schemeClr val="dk1"/>
              </a:buClr>
              <a:buFont typeface="+mj-lt"/>
              <a:buAutoNum type="arabicPeriod"/>
            </a:pPr>
            <a:r>
              <a:rPr lang="en"/>
              <a:t>Single responsibility principle (S)</a:t>
            </a:r>
          </a:p>
          <a:p>
            <a:pPr marL="685800" lvl="0" indent="-457200" rtl="0">
              <a:spcBef>
                <a:spcPts val="0"/>
              </a:spcBef>
              <a:buClr>
                <a:schemeClr val="dk1"/>
              </a:buClr>
              <a:buFont typeface="+mj-lt"/>
              <a:buAutoNum type="arabicPeriod"/>
            </a:pPr>
            <a:r>
              <a:rPr lang="en"/>
              <a:t>Open/closed principle (O)</a:t>
            </a:r>
          </a:p>
          <a:p>
            <a:pPr marL="685800" lvl="0" indent="-457200" rtl="0">
              <a:spcBef>
                <a:spcPts val="0"/>
              </a:spcBef>
              <a:buClr>
                <a:schemeClr val="dk1"/>
              </a:buClr>
              <a:buFont typeface="+mj-lt"/>
              <a:buAutoNum type="arabicPeriod"/>
            </a:pPr>
            <a:r>
              <a:rPr lang="en"/>
              <a:t>Liskov substitution principle (L)</a:t>
            </a:r>
          </a:p>
          <a:p>
            <a:pPr marL="685800" lvl="0" indent="-457200" rtl="0">
              <a:spcBef>
                <a:spcPts val="0"/>
              </a:spcBef>
              <a:buClr>
                <a:schemeClr val="dk1"/>
              </a:buClr>
              <a:buFont typeface="+mj-lt"/>
              <a:buAutoNum type="arabicPeriod"/>
            </a:pPr>
            <a:r>
              <a:rPr lang="en"/>
              <a:t>Interface segregation principle (I)</a:t>
            </a:r>
          </a:p>
          <a:p>
            <a:pPr marL="685800" lvl="0" indent="-457200" rtl="0">
              <a:spcBef>
                <a:spcPts val="0"/>
              </a:spcBef>
              <a:buClr>
                <a:schemeClr val="dk1"/>
              </a:buClr>
              <a:buFont typeface="+mj-lt"/>
              <a:buAutoNum type="arabicPeriod"/>
            </a:pPr>
            <a:r>
              <a:rPr lang="en"/>
              <a:t>Dependency inversion principle (D)</a:t>
            </a:r>
          </a:p>
        </p:txBody>
      </p:sp>
      <p:sp>
        <p:nvSpPr>
          <p:cNvPr id="95" name="Shape 95"/>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6. Dependency inversion principles (D)</a:t>
            </a:r>
          </a:p>
        </p:txBody>
      </p:sp>
      <p:sp>
        <p:nvSpPr>
          <p:cNvPr id="234" name="Shape 234"/>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342900" lvl="0" indent="-342900" rtl="0">
              <a:spcBef>
                <a:spcPts val="0"/>
              </a:spcBef>
              <a:buFont typeface="Wingdings" panose="05000000000000000000" pitchFamily="2" charset="2"/>
              <a:buChar char="v"/>
            </a:pPr>
            <a:r>
              <a:rPr lang="en"/>
              <a:t>Đoạn chương trình trên vi phạm nguyên tắc Open-Closed Principle vì khi shop của mình muốn mở rộng thêm các mặt hàng thì phải sửa lại đoạn code này</a:t>
            </a:r>
          </a:p>
        </p:txBody>
      </p:sp>
      <p:sp>
        <p:nvSpPr>
          <p:cNvPr id="235" name="Shape 235"/>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20</a:t>
            </a:fld>
            <a:endParaRPr lang="en"/>
          </a:p>
        </p:txBody>
      </p:sp>
      <p:pic>
        <p:nvPicPr>
          <p:cNvPr id="236" name="Shape 236" descr="4.PNG"/>
          <p:cNvPicPr preferRelativeResize="0"/>
          <p:nvPr/>
        </p:nvPicPr>
        <p:blipFill>
          <a:blip r:embed="rId3">
            <a:alphaModFix/>
          </a:blip>
          <a:stretch>
            <a:fillRect/>
          </a:stretch>
        </p:blipFill>
        <p:spPr>
          <a:xfrm>
            <a:off x="2421744" y="3043708"/>
            <a:ext cx="4300511" cy="3227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a:spcBef>
                <a:spcPts val="0"/>
              </a:spcBef>
              <a:buNone/>
            </a:pPr>
            <a:r>
              <a:rPr lang="en"/>
              <a:t>6. Dependency inversion principles (D)</a:t>
            </a:r>
          </a:p>
          <a:p>
            <a:pPr lvl="0" rtl="0">
              <a:spcBef>
                <a:spcPts val="0"/>
              </a:spcBef>
              <a:buNone/>
            </a:pPr>
            <a:endParaRPr/>
          </a:p>
        </p:txBody>
      </p:sp>
      <p:sp>
        <p:nvSpPr>
          <p:cNvPr id="242" name="Shape 242"/>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571500" lvl="0" indent="-342900" rtl="0">
              <a:spcBef>
                <a:spcPts val="0"/>
              </a:spcBef>
              <a:buClr>
                <a:schemeClr val="dk1"/>
              </a:buClr>
              <a:buFont typeface="Wingdings" panose="05000000000000000000" pitchFamily="2" charset="2"/>
              <a:buChar char="v"/>
            </a:pPr>
            <a:r>
              <a:rPr lang="en"/>
              <a:t>Bên cạnh đó, nó cũng vị phạm nguyên tắc Dependency inversion principle vì ở đây các mặt hàng (Laptop, Desktop..) ở level thấp, trong khi ComputerShop ở level cao hơn </a:t>
            </a:r>
          </a:p>
        </p:txBody>
      </p:sp>
      <p:sp>
        <p:nvSpPr>
          <p:cNvPr id="243" name="Shape 243"/>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21</a:t>
            </a:fld>
            <a:endParaRPr lang="en"/>
          </a:p>
        </p:txBody>
      </p:sp>
      <p:pic>
        <p:nvPicPr>
          <p:cNvPr id="244" name="Shape 244" descr="4.PNG"/>
          <p:cNvPicPr preferRelativeResize="0"/>
          <p:nvPr/>
        </p:nvPicPr>
        <p:blipFill>
          <a:blip r:embed="rId3">
            <a:alphaModFix/>
          </a:blip>
          <a:stretch>
            <a:fillRect/>
          </a:stretch>
        </p:blipFill>
        <p:spPr>
          <a:xfrm>
            <a:off x="2797520" y="3168914"/>
            <a:ext cx="3874883" cy="32819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6. Dependency inversion principles (D)</a:t>
            </a:r>
          </a:p>
          <a:p>
            <a:pPr lvl="0" rtl="0">
              <a:spcBef>
                <a:spcPts val="0"/>
              </a:spcBef>
              <a:buNone/>
            </a:pPr>
            <a:endParaRPr/>
          </a:p>
        </p:txBody>
      </p:sp>
      <p:sp>
        <p:nvSpPr>
          <p:cNvPr id="250" name="Shape 250"/>
          <p:cNvSpPr txBox="1">
            <a:spLocks noGrp="1"/>
          </p:cNvSpPr>
          <p:nvPr>
            <p:ph type="body" idx="1"/>
          </p:nvPr>
        </p:nvSpPr>
        <p:spPr>
          <a:xfrm>
            <a:off x="311700" y="1639833"/>
            <a:ext cx="3581290" cy="4452000"/>
          </a:xfrm>
          <a:prstGeom prst="rect">
            <a:avLst/>
          </a:prstGeom>
        </p:spPr>
        <p:txBody>
          <a:bodyPr lIns="91425" tIns="91425" rIns="91425" bIns="91425" anchor="t" anchorCtr="0">
            <a:noAutofit/>
          </a:bodyPr>
          <a:lstStyle/>
          <a:p>
            <a:pPr marL="571500" lvl="0" indent="-342900" rtl="0">
              <a:spcBef>
                <a:spcPts val="0"/>
              </a:spcBef>
              <a:buClr>
                <a:schemeClr val="dk1"/>
              </a:buClr>
              <a:buFont typeface="Wingdings" panose="05000000000000000000" pitchFamily="2" charset="2"/>
              <a:buChar char="v"/>
            </a:pPr>
            <a:r>
              <a:rPr lang="en"/>
              <a:t>Để không vi phạm nguyên tắc (D) thì ComputerShop chỉ giao tiếp với lớp trung gian đại diện cho các mặt hàng (laptop, desktop,..).--&gt; ta tạo thêm lớp interface IComputer </a:t>
            </a:r>
          </a:p>
        </p:txBody>
      </p:sp>
      <p:sp>
        <p:nvSpPr>
          <p:cNvPr id="251" name="Shape 251"/>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22</a:t>
            </a:fld>
            <a:endParaRPr lang="en"/>
          </a:p>
        </p:txBody>
      </p:sp>
      <p:pic>
        <p:nvPicPr>
          <p:cNvPr id="252" name="Shape 252" descr="5.PNG"/>
          <p:cNvPicPr preferRelativeResize="0"/>
          <p:nvPr/>
        </p:nvPicPr>
        <p:blipFill>
          <a:blip r:embed="rId3">
            <a:alphaModFix/>
          </a:blip>
          <a:stretch>
            <a:fillRect/>
          </a:stretch>
        </p:blipFill>
        <p:spPr>
          <a:xfrm>
            <a:off x="4052070" y="1451641"/>
            <a:ext cx="4780230" cy="464019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Tài liệu tham khảo</a:t>
            </a:r>
          </a:p>
        </p:txBody>
      </p:sp>
      <p:sp>
        <p:nvSpPr>
          <p:cNvPr id="258" name="Shape 258"/>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lvl="0" indent="-228600" rtl="0">
              <a:spcBef>
                <a:spcPts val="0"/>
              </a:spcBef>
              <a:buClr>
                <a:schemeClr val="dk1"/>
              </a:buClr>
              <a:buAutoNum type="arabicPeriod"/>
            </a:pPr>
            <a:r>
              <a:rPr lang="en" sz="2000" u="sng">
                <a:solidFill>
                  <a:schemeClr val="tx1"/>
                </a:solidFill>
                <a:hlinkClick r:id="rId3"/>
              </a:rPr>
              <a:t>https://en.wikipedia.org/wiki/SOLID_(object-oriented_design)</a:t>
            </a:r>
            <a:r>
              <a:rPr lang="en" sz="2000">
                <a:solidFill>
                  <a:schemeClr val="tx1"/>
                </a:solidFill>
              </a:rPr>
              <a:t> </a:t>
            </a:r>
          </a:p>
          <a:p>
            <a:pPr marL="457200" lvl="0" indent="-228600" rtl="0">
              <a:spcBef>
                <a:spcPts val="0"/>
              </a:spcBef>
              <a:buClr>
                <a:schemeClr val="dk1"/>
              </a:buClr>
              <a:buAutoNum type="arabicPeriod"/>
            </a:pPr>
            <a:r>
              <a:rPr lang="en" sz="2000" u="sng">
                <a:solidFill>
                  <a:schemeClr val="tx1"/>
                </a:solidFill>
                <a:hlinkClick r:id="rId4"/>
              </a:rPr>
              <a:t>https://en.wikipedia.org/wiki/Code_smell</a:t>
            </a:r>
            <a:r>
              <a:rPr lang="en" sz="2000">
                <a:solidFill>
                  <a:schemeClr val="tx1"/>
                </a:solidFill>
              </a:rPr>
              <a:t> </a:t>
            </a:r>
          </a:p>
          <a:p>
            <a:pPr marL="457200" lvl="0" indent="-228600" rtl="0">
              <a:spcBef>
                <a:spcPts val="0"/>
              </a:spcBef>
              <a:buClr>
                <a:schemeClr val="dk1"/>
              </a:buClr>
              <a:buAutoNum type="arabicPeriod"/>
            </a:pPr>
            <a:r>
              <a:rPr lang="en" sz="2000" u="sng">
                <a:solidFill>
                  <a:schemeClr val="tx1"/>
                </a:solidFill>
                <a:hlinkClick r:id="rId5"/>
              </a:rPr>
              <a:t>https://en.wikipedia.org/wiki/Code_refactoring</a:t>
            </a:r>
          </a:p>
          <a:p>
            <a:pPr marL="457200" lvl="0" indent="-228600" rtl="0">
              <a:spcBef>
                <a:spcPts val="0"/>
              </a:spcBef>
              <a:buClr>
                <a:schemeClr val="dk1"/>
              </a:buClr>
              <a:buAutoNum type="arabicPeriod"/>
            </a:pPr>
            <a:r>
              <a:rPr lang="en" sz="2000" u="sng">
                <a:solidFill>
                  <a:schemeClr val="tx1"/>
                </a:solidFill>
                <a:hlinkClick r:id="rId6"/>
              </a:rPr>
              <a:t>https://scotch.io/bar-talk/s-o-l-i-d-the-first-five-principles-of-object-oriented-design</a:t>
            </a:r>
            <a:r>
              <a:rPr lang="en" sz="2000">
                <a:solidFill>
                  <a:schemeClr val="tx1"/>
                </a:solidFill>
              </a:rPr>
              <a:t> </a:t>
            </a:r>
          </a:p>
          <a:p>
            <a:pPr marL="457200" lvl="0" indent="-228600" rtl="0">
              <a:spcBef>
                <a:spcPts val="0"/>
              </a:spcBef>
              <a:buClr>
                <a:schemeClr val="dk1"/>
              </a:buClr>
              <a:buAutoNum type="arabicPeriod"/>
            </a:pPr>
            <a:r>
              <a:rPr lang="en" sz="2000" u="sng">
                <a:solidFill>
                  <a:schemeClr val="tx1"/>
                </a:solidFill>
                <a:hlinkClick r:id="rId7"/>
              </a:rPr>
              <a:t>https://en.wikipedia.org/wiki/Single_responsibility_principle</a:t>
            </a:r>
            <a:r>
              <a:rPr lang="en" sz="2000">
                <a:solidFill>
                  <a:schemeClr val="tx1"/>
                </a:solidFill>
              </a:rPr>
              <a:t> </a:t>
            </a:r>
          </a:p>
          <a:p>
            <a:pPr marL="457200" lvl="0" indent="-228600" rtl="0">
              <a:spcBef>
                <a:spcPts val="0"/>
              </a:spcBef>
              <a:buClr>
                <a:schemeClr val="dk1"/>
              </a:buClr>
              <a:buAutoNum type="arabicPeriod"/>
            </a:pPr>
            <a:r>
              <a:rPr lang="en" sz="2000" u="sng">
                <a:solidFill>
                  <a:schemeClr val="tx1"/>
                </a:solidFill>
                <a:hlinkClick r:id="rId8"/>
              </a:rPr>
              <a:t>https://web.archive.org/web/20150202200348/http://www.objectmentor.com/resources/articles/srp.pdf</a:t>
            </a:r>
            <a:r>
              <a:rPr lang="en" sz="2000">
                <a:solidFill>
                  <a:schemeClr val="tx1"/>
                </a:solidFill>
              </a:rPr>
              <a:t> </a:t>
            </a:r>
          </a:p>
          <a:p>
            <a:pPr marL="457200" lvl="0" indent="-228600" rtl="0">
              <a:spcBef>
                <a:spcPts val="0"/>
              </a:spcBef>
              <a:buClr>
                <a:schemeClr val="dk1"/>
              </a:buClr>
              <a:buAutoNum type="arabicPeriod"/>
            </a:pPr>
            <a:r>
              <a:rPr lang="en" sz="2000" u="sng">
                <a:solidFill>
                  <a:schemeClr val="tx1"/>
                </a:solidFill>
                <a:hlinkClick r:id="rId9"/>
              </a:rPr>
              <a:t>https://en.wikipedia.org/wiki/Open/closed_principle</a:t>
            </a:r>
            <a:r>
              <a:rPr lang="en" sz="2000">
                <a:solidFill>
                  <a:schemeClr val="tx1"/>
                </a:solidFill>
              </a:rPr>
              <a:t> </a:t>
            </a:r>
          </a:p>
        </p:txBody>
      </p:sp>
      <p:sp>
        <p:nvSpPr>
          <p:cNvPr id="259" name="Shape 259"/>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Tài liệu tham khảo</a:t>
            </a:r>
          </a:p>
        </p:txBody>
      </p:sp>
      <p:sp>
        <p:nvSpPr>
          <p:cNvPr id="265" name="Shape 265"/>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lvl="0" indent="-228600" rtl="0">
              <a:spcBef>
                <a:spcPts val="0"/>
              </a:spcBef>
              <a:buClr>
                <a:schemeClr val="dk1"/>
              </a:buClr>
              <a:buAutoNum type="arabicPeriod" startAt="8"/>
            </a:pPr>
            <a:r>
              <a:rPr lang="en" sz="2000" u="sng">
                <a:solidFill>
                  <a:schemeClr val="hlink"/>
                </a:solidFill>
                <a:hlinkClick r:id="rId3"/>
              </a:rPr>
              <a:t>https://books.google.com.vn/books?id=BeJbBAAAQBAJ&amp;pg=PA71&amp;dq=S.O.L.I.D%3A%20The%20First%205%20Principles%20of%20Object%20Oriented%20Design&amp;hl=vi&amp;sa=X&amp;ved=0ahUKEwjCjc2UhsrOAhXSq5QKHTGLAlEQ6AEIIjAB#v=onepage&amp;q=S.O.L.I.D%3A%20The%20First%205%20Principles%20of%20Object%20Oriented%20Design&amp;f=false</a:t>
            </a:r>
            <a:r>
              <a:rPr lang="en" sz="2000">
                <a:solidFill>
                  <a:schemeClr val="dk1"/>
                </a:solidFill>
              </a:rPr>
              <a:t> </a:t>
            </a:r>
          </a:p>
          <a:p>
            <a:pPr marL="457200" lvl="0" indent="-228600" rtl="0">
              <a:spcBef>
                <a:spcPts val="0"/>
              </a:spcBef>
              <a:buClr>
                <a:schemeClr val="dk1"/>
              </a:buClr>
              <a:buAutoNum type="arabicPeriod" startAt="8"/>
            </a:pPr>
            <a:r>
              <a:rPr lang="en" sz="2000" u="sng">
                <a:solidFill>
                  <a:schemeClr val="hlink"/>
                </a:solidFill>
                <a:hlinkClick r:id="rId4"/>
              </a:rPr>
              <a:t>http://www.oodesign.com/open-close-principle.html</a:t>
            </a:r>
            <a:r>
              <a:rPr lang="en" sz="2000">
                <a:solidFill>
                  <a:schemeClr val="dk1"/>
                </a:solidFill>
              </a:rPr>
              <a:t> </a:t>
            </a:r>
          </a:p>
          <a:p>
            <a:pPr marL="457200" lvl="0" indent="-228600" rtl="0">
              <a:spcBef>
                <a:spcPts val="0"/>
              </a:spcBef>
              <a:buClr>
                <a:schemeClr val="dk1"/>
              </a:buClr>
              <a:buAutoNum type="arabicPeriod" startAt="8"/>
            </a:pPr>
            <a:r>
              <a:rPr lang="en" sz="2000" u="sng">
                <a:solidFill>
                  <a:schemeClr val="hlink"/>
                </a:solidFill>
                <a:hlinkClick r:id="rId5"/>
              </a:rPr>
              <a:t>http://www.oodesign.com/liskov-s-substitution-principle.html</a:t>
            </a:r>
            <a:r>
              <a:rPr lang="en" sz="2000">
                <a:solidFill>
                  <a:schemeClr val="dk1"/>
                </a:solidFill>
              </a:rPr>
              <a:t> </a:t>
            </a:r>
            <a:endParaRPr lang="en" sz="2000" smtClean="0">
              <a:solidFill>
                <a:schemeClr val="dk1"/>
              </a:solidFill>
            </a:endParaRPr>
          </a:p>
          <a:p>
            <a:pPr marL="457200" indent="-228600">
              <a:buClr>
                <a:schemeClr val="dk1"/>
              </a:buClr>
              <a:buFontTx/>
              <a:buAutoNum type="arabicPeriod" startAt="8"/>
            </a:pPr>
            <a:r>
              <a:rPr lang="en" sz="2000" u="sng">
                <a:solidFill>
                  <a:schemeClr val="hlink"/>
                </a:solidFill>
                <a:hlinkClick r:id="rId6"/>
              </a:rPr>
              <a:t>https://web.archive.org/web/20150905081111/http://www.objectmentor.com/resources/articles/lsp.pdf</a:t>
            </a:r>
          </a:p>
          <a:p>
            <a:pPr marL="228600" lvl="0" rtl="0">
              <a:spcBef>
                <a:spcPts val="0"/>
              </a:spcBef>
              <a:buClr>
                <a:schemeClr val="dk1"/>
              </a:buClr>
            </a:pPr>
            <a:endParaRPr lang="en" sz="2000">
              <a:solidFill>
                <a:schemeClr val="dk1"/>
              </a:solidFill>
            </a:endParaRPr>
          </a:p>
        </p:txBody>
      </p:sp>
      <p:sp>
        <p:nvSpPr>
          <p:cNvPr id="266" name="Shape 266"/>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sldNum" idx="12"/>
          </p:nvPr>
        </p:nvSpPr>
        <p:spPr>
          <a:xfrm>
            <a:off x="8460431" y="6201586"/>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pic>
        <p:nvPicPr>
          <p:cNvPr id="279" name="Shape 279" descr="hand-writes-the-word-thank-you_fyUln5HO.jpg"/>
          <p:cNvPicPr preferRelativeResize="0"/>
          <p:nvPr/>
        </p:nvPicPr>
        <p:blipFill>
          <a:blip r:embed="rId3">
            <a:alphaModFix/>
          </a:blip>
          <a:stretch>
            <a:fillRect/>
          </a:stretch>
        </p:blipFill>
        <p:spPr>
          <a:xfrm>
            <a:off x="0" y="0"/>
            <a:ext cx="9144005"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marL="457200" lvl="0" indent="-228600" rtl="0">
              <a:spcBef>
                <a:spcPts val="0"/>
              </a:spcBef>
              <a:buAutoNum type="arabicPeriod"/>
            </a:pPr>
            <a:r>
              <a:rPr lang="en"/>
              <a:t>Giới thiệu SOLID</a:t>
            </a:r>
          </a:p>
        </p:txBody>
      </p:sp>
      <p:sp>
        <p:nvSpPr>
          <p:cNvPr id="101" name="Shape 101"/>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571500" lvl="0" indent="-342900" rtl="0">
              <a:spcBef>
                <a:spcPts val="0"/>
              </a:spcBef>
              <a:buClr>
                <a:schemeClr val="dk1"/>
              </a:buClr>
              <a:buFont typeface="Wingdings" panose="05000000000000000000" pitchFamily="2" charset="2"/>
              <a:buChar char="v"/>
            </a:pPr>
            <a:r>
              <a:rPr lang="en"/>
              <a:t>SOLID là năm nguyên tắc cơ bản của lập trình hướng đối tượng. Bao gồm:</a:t>
            </a:r>
          </a:p>
          <a:p>
            <a:pPr marL="1028700" lvl="1" indent="-342900" rtl="0">
              <a:spcBef>
                <a:spcPts val="0"/>
              </a:spcBef>
              <a:buFont typeface="Wingdings" panose="05000000000000000000" pitchFamily="2" charset="2"/>
              <a:buChar char="ü"/>
            </a:pPr>
            <a:r>
              <a:rPr lang="en"/>
              <a:t>S = SRP - Single responsibility principle.</a:t>
            </a:r>
          </a:p>
          <a:p>
            <a:pPr marL="1028700" lvl="1" indent="-342900" rtl="0">
              <a:spcBef>
                <a:spcPts val="0"/>
              </a:spcBef>
              <a:buFont typeface="Wingdings" panose="05000000000000000000" pitchFamily="2" charset="2"/>
              <a:buChar char="ü"/>
            </a:pPr>
            <a:r>
              <a:rPr lang="en"/>
              <a:t>O = OCP - Open/closed principle.</a:t>
            </a:r>
          </a:p>
          <a:p>
            <a:pPr marL="1028700" lvl="1" indent="-342900" rtl="0">
              <a:spcBef>
                <a:spcPts val="0"/>
              </a:spcBef>
              <a:buFont typeface="Wingdings" panose="05000000000000000000" pitchFamily="2" charset="2"/>
              <a:buChar char="ü"/>
            </a:pPr>
            <a:r>
              <a:rPr lang="en"/>
              <a:t>L = LSP - Liskov substitution principle.</a:t>
            </a:r>
          </a:p>
          <a:p>
            <a:pPr marL="1028700" lvl="1" indent="-342900" rtl="0">
              <a:spcBef>
                <a:spcPts val="0"/>
              </a:spcBef>
              <a:buFont typeface="Wingdings" panose="05000000000000000000" pitchFamily="2" charset="2"/>
              <a:buChar char="ü"/>
            </a:pPr>
            <a:r>
              <a:rPr lang="en"/>
              <a:t>I  = ISP - Interface segregation principle.</a:t>
            </a:r>
          </a:p>
          <a:p>
            <a:pPr marL="1028700" lvl="1" indent="-342900" rtl="0">
              <a:spcBef>
                <a:spcPts val="0"/>
              </a:spcBef>
              <a:buFont typeface="Wingdings" panose="05000000000000000000" pitchFamily="2" charset="2"/>
              <a:buChar char="ü"/>
            </a:pPr>
            <a:r>
              <a:rPr lang="en"/>
              <a:t>D = DIP - Dependency inversion principle.</a:t>
            </a:r>
          </a:p>
        </p:txBody>
      </p:sp>
      <p:sp>
        <p:nvSpPr>
          <p:cNvPr id="102" name="Shape 102"/>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marL="457200" lvl="0" indent="-228600" rtl="0">
              <a:spcBef>
                <a:spcPts val="0"/>
              </a:spcBef>
              <a:buAutoNum type="arabicPeriod"/>
            </a:pPr>
            <a:r>
              <a:rPr lang="en"/>
              <a:t>Giới thiệu SOLID</a:t>
            </a:r>
          </a:p>
        </p:txBody>
      </p:sp>
      <p:sp>
        <p:nvSpPr>
          <p:cNvPr id="108" name="Shape 108"/>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chemeClr val="dk1"/>
              </a:buClr>
              <a:buSzPct val="100000"/>
              <a:buFont typeface="Wingdings" panose="05000000000000000000" pitchFamily="2" charset="2"/>
              <a:buChar char="v"/>
            </a:pPr>
            <a:r>
              <a:rPr lang="en"/>
              <a:t>Kết hợp 5 nguyên tắc này giúp lập trình viên khi phát triển phần mềm:</a:t>
            </a:r>
          </a:p>
          <a:p>
            <a:pPr marL="1028700" marR="0" lvl="1" indent="-342900" algn="l" rtl="0">
              <a:lnSpc>
                <a:spcPct val="115000"/>
              </a:lnSpc>
              <a:spcBef>
                <a:spcPts val="0"/>
              </a:spcBef>
              <a:spcAft>
                <a:spcPts val="1600"/>
              </a:spcAft>
              <a:buFont typeface="Wingdings" panose="05000000000000000000" pitchFamily="2" charset="2"/>
              <a:buChar char="ü"/>
            </a:pPr>
            <a:r>
              <a:rPr lang="en"/>
              <a:t>Dễ dàng bảo trì hệ thống.</a:t>
            </a:r>
          </a:p>
          <a:p>
            <a:pPr marL="1028700" marR="0" lvl="1" indent="-342900" algn="l" rtl="0">
              <a:lnSpc>
                <a:spcPct val="115000"/>
              </a:lnSpc>
              <a:spcBef>
                <a:spcPts val="0"/>
              </a:spcBef>
              <a:spcAft>
                <a:spcPts val="1600"/>
              </a:spcAft>
              <a:buFont typeface="Wingdings" panose="05000000000000000000" pitchFamily="2" charset="2"/>
              <a:buChar char="ü"/>
            </a:pPr>
            <a:r>
              <a:rPr lang="en"/>
              <a:t>Khả năng mở rộng theo thời gian.</a:t>
            </a:r>
          </a:p>
          <a:p>
            <a:pPr marL="1028700" marR="0" lvl="1" indent="-342900" algn="l" rtl="0">
              <a:lnSpc>
                <a:spcPct val="115000"/>
              </a:lnSpc>
              <a:spcBef>
                <a:spcPts val="0"/>
              </a:spcBef>
              <a:spcAft>
                <a:spcPts val="1600"/>
              </a:spcAft>
              <a:buFont typeface="Wingdings" panose="05000000000000000000" pitchFamily="2" charset="2"/>
              <a:buChar char="ü"/>
            </a:pPr>
            <a:r>
              <a:rPr lang="en"/>
              <a:t>Tránh mã xấu (code smell).</a:t>
            </a:r>
          </a:p>
          <a:p>
            <a:pPr marL="1028700" marR="0" lvl="1" indent="-342900" algn="l" rtl="0">
              <a:lnSpc>
                <a:spcPct val="115000"/>
              </a:lnSpc>
              <a:spcBef>
                <a:spcPts val="0"/>
              </a:spcBef>
              <a:spcAft>
                <a:spcPts val="1600"/>
              </a:spcAft>
              <a:buFont typeface="Wingdings" panose="05000000000000000000" pitchFamily="2" charset="2"/>
              <a:buChar char="ü"/>
            </a:pPr>
            <a:r>
              <a:rPr lang="en"/>
              <a:t>Dễ dàng tái cấu trúc code (refactor code).</a:t>
            </a:r>
          </a:p>
          <a:p>
            <a:pPr marR="0" lvl="0" algn="l" rtl="0">
              <a:lnSpc>
                <a:spcPct val="115000"/>
              </a:lnSpc>
              <a:spcBef>
                <a:spcPts val="0"/>
              </a:spcBef>
              <a:spcAft>
                <a:spcPts val="1600"/>
              </a:spcAft>
              <a:buNone/>
            </a:pPr>
            <a:endParaRPr/>
          </a:p>
        </p:txBody>
      </p:sp>
      <p:sp>
        <p:nvSpPr>
          <p:cNvPr id="109" name="Shape 109"/>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2. Single responsibility principle (S)</a:t>
            </a:r>
          </a:p>
        </p:txBody>
      </p:sp>
      <p:sp>
        <p:nvSpPr>
          <p:cNvPr id="115" name="Shape 115"/>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chemeClr val="dk1"/>
              </a:buClr>
              <a:buSzPct val="100000"/>
              <a:buFont typeface="Wingdings" panose="05000000000000000000" pitchFamily="2" charset="2"/>
              <a:buChar char="v"/>
            </a:pPr>
            <a:r>
              <a:rPr lang="en"/>
              <a:t>Mỗi lớp (class) hoặc module trong phần mềm chỉ nên có một nhiệm vụ và một lý do duy nhất để thay đổi.</a:t>
            </a:r>
          </a:p>
          <a:p>
            <a:pPr marR="0" lvl="0" algn="ctr" rtl="0">
              <a:lnSpc>
                <a:spcPct val="115000"/>
              </a:lnSpc>
              <a:spcBef>
                <a:spcPts val="0"/>
              </a:spcBef>
              <a:spcAft>
                <a:spcPts val="1600"/>
              </a:spcAft>
              <a:buNone/>
            </a:pPr>
            <a:r>
              <a:rPr lang="en"/>
              <a:t>	</a:t>
            </a:r>
            <a:r>
              <a:rPr lang="en" b="1" i="1"/>
              <a:t>“A class should have only one reason to change.”</a:t>
            </a:r>
          </a:p>
          <a:p>
            <a:pPr marR="0" lvl="0" algn="r" rtl="0">
              <a:lnSpc>
                <a:spcPct val="115000"/>
              </a:lnSpc>
              <a:spcBef>
                <a:spcPts val="0"/>
              </a:spcBef>
              <a:spcAft>
                <a:spcPts val="1600"/>
              </a:spcAft>
              <a:buNone/>
            </a:pPr>
            <a:r>
              <a:rPr lang="en"/>
              <a:t>										Theo Robert C. </a:t>
            </a:r>
            <a:r>
              <a:rPr lang="en" smtClean="0"/>
              <a:t>Martin.</a:t>
            </a:r>
          </a:p>
          <a:p>
            <a:pPr marL="342900" marR="0" lvl="0" indent="-342900" rtl="0">
              <a:lnSpc>
                <a:spcPct val="115000"/>
              </a:lnSpc>
              <a:spcBef>
                <a:spcPts val="0"/>
              </a:spcBef>
              <a:spcAft>
                <a:spcPts val="1600"/>
              </a:spcAft>
              <a:buClr>
                <a:schemeClr val="tx1">
                  <a:lumMod val="75000"/>
                </a:schemeClr>
              </a:buClr>
              <a:buFont typeface="Wingdings" panose="05000000000000000000" pitchFamily="2" charset="2"/>
              <a:buChar char="v"/>
            </a:pPr>
            <a:r>
              <a:rPr lang="en" smtClean="0"/>
              <a:t>Giải pháp</a:t>
            </a:r>
            <a:r>
              <a:rPr lang="en" smtClean="0"/>
              <a:t>: </a:t>
            </a:r>
            <a:r>
              <a:rPr lang="en"/>
              <a:t>Tạo ra các </a:t>
            </a:r>
            <a:r>
              <a:rPr lang="en" smtClean="0"/>
              <a:t>interface hoặc abstract class </a:t>
            </a:r>
            <a:r>
              <a:rPr lang="en"/>
              <a:t>để giải quyết từng nhiệm vụ, sau đó tạo lớp thực thi (</a:t>
            </a:r>
            <a:r>
              <a:rPr lang="en" smtClean="0"/>
              <a:t>implements hoặc extends) </a:t>
            </a:r>
            <a:r>
              <a:rPr lang="en"/>
              <a:t>các </a:t>
            </a:r>
            <a:r>
              <a:rPr lang="en" smtClean="0"/>
              <a:t>interface/class </a:t>
            </a:r>
            <a:r>
              <a:rPr lang="en"/>
              <a:t>đó.</a:t>
            </a:r>
          </a:p>
        </p:txBody>
      </p:sp>
      <p:sp>
        <p:nvSpPr>
          <p:cNvPr id="116" name="Shape 116"/>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2. Single responsibility principle (S)</a:t>
            </a:r>
          </a:p>
        </p:txBody>
      </p:sp>
      <p:sp>
        <p:nvSpPr>
          <p:cNvPr id="122" name="Shape 122"/>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chemeClr val="dk1"/>
              </a:buClr>
              <a:buSzPct val="100000"/>
              <a:buFont typeface="Wingdings" panose="05000000000000000000" pitchFamily="2" charset="2"/>
              <a:buChar char="v"/>
            </a:pPr>
            <a:r>
              <a:rPr lang="en"/>
              <a:t>Ví dụ sai:</a:t>
            </a: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L="461963" marR="0" lvl="0" indent="-342900" algn="l" rtl="0">
              <a:lnSpc>
                <a:spcPct val="115000"/>
              </a:lnSpc>
              <a:spcBef>
                <a:spcPts val="0"/>
              </a:spcBef>
              <a:spcAft>
                <a:spcPts val="1600"/>
              </a:spcAft>
              <a:buClr>
                <a:srgbClr val="000000"/>
              </a:buClr>
              <a:buFont typeface="Wingdings" panose="05000000000000000000" pitchFamily="2" charset="2"/>
              <a:buChar char="v"/>
            </a:pPr>
            <a:r>
              <a:rPr lang="en">
                <a:solidFill>
                  <a:srgbClr val="000000"/>
                </a:solidFill>
              </a:rPr>
              <a:t>Nó không tốt chỗ nào???</a:t>
            </a:r>
          </a:p>
          <a:p>
            <a:pPr marL="914400" marR="0" lvl="1" indent="-228600" algn="l" rtl="0">
              <a:lnSpc>
                <a:spcPct val="115000"/>
              </a:lnSpc>
              <a:spcBef>
                <a:spcPts val="0"/>
              </a:spcBef>
              <a:spcAft>
                <a:spcPts val="1600"/>
              </a:spcAft>
              <a:buClr>
                <a:srgbClr val="000000"/>
              </a:buClr>
              <a:buChar char="○"/>
            </a:pPr>
            <a:r>
              <a:rPr lang="en">
                <a:solidFill>
                  <a:srgbClr val="000000"/>
                </a:solidFill>
              </a:rPr>
              <a:t>Interface Modem phải thực hiện hai nhiệm vụ: quản lý kết nối (dial() và hangup()), giao tiếp với dữ liệu (send() và recv()).</a:t>
            </a:r>
          </a:p>
          <a:p>
            <a:pPr marL="457200" marR="0" lvl="0" indent="0" algn="l" rtl="0">
              <a:lnSpc>
                <a:spcPct val="115000"/>
              </a:lnSpc>
              <a:spcBef>
                <a:spcPts val="0"/>
              </a:spcBef>
              <a:spcAft>
                <a:spcPts val="1600"/>
              </a:spcAft>
              <a:buNone/>
            </a:pPr>
            <a:r>
              <a:rPr lang="en">
                <a:solidFill>
                  <a:srgbClr val="000000"/>
                </a:solidFill>
              </a:rPr>
              <a:t>→ Thực hiện 2 nhiệm vụ trong cùng một lớp. (Vi phạm nguyên tắc S).</a:t>
            </a:r>
          </a:p>
          <a:p>
            <a:pPr marR="0" lvl="0" algn="l" rtl="0">
              <a:lnSpc>
                <a:spcPct val="115000"/>
              </a:lnSpc>
              <a:spcBef>
                <a:spcPts val="0"/>
              </a:spcBef>
              <a:spcAft>
                <a:spcPts val="1600"/>
              </a:spcAft>
              <a:buNone/>
            </a:pPr>
            <a:endParaRPr/>
          </a:p>
        </p:txBody>
      </p:sp>
      <p:sp>
        <p:nvSpPr>
          <p:cNvPr id="123" name="Shape 123"/>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6</a:t>
            </a:fld>
            <a:endParaRPr lang="en"/>
          </a:p>
        </p:txBody>
      </p:sp>
      <p:pic>
        <p:nvPicPr>
          <p:cNvPr id="124" name="Shape 124"/>
          <p:cNvPicPr preferRelativeResize="0"/>
          <p:nvPr/>
        </p:nvPicPr>
        <p:blipFill>
          <a:blip r:embed="rId3">
            <a:alphaModFix/>
          </a:blip>
          <a:stretch>
            <a:fillRect/>
          </a:stretch>
        </p:blipFill>
        <p:spPr>
          <a:xfrm>
            <a:off x="2548702" y="1774152"/>
            <a:ext cx="4406375" cy="1684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2. Single responsibility principle (S)</a:t>
            </a:r>
          </a:p>
        </p:txBody>
      </p:sp>
      <p:sp>
        <p:nvSpPr>
          <p:cNvPr id="130" name="Shape 130"/>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chemeClr val="dk1"/>
              </a:buClr>
              <a:buSzPct val="100000"/>
              <a:buFont typeface="Wingdings" panose="05000000000000000000" pitchFamily="2" charset="2"/>
              <a:buChar char="v"/>
            </a:pPr>
            <a:r>
              <a:rPr lang="en"/>
              <a:t>Ví dụ đúng:</a:t>
            </a: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r>
              <a:rPr lang="en"/>
              <a:t>→ Tạo ra 2 interface để thực hiện từng nhiệm vụ và cho lớp Modem thực thi lại các interface này.</a:t>
            </a:r>
          </a:p>
          <a:p>
            <a:pPr marR="0" lvl="0" algn="l" rtl="0">
              <a:lnSpc>
                <a:spcPct val="115000"/>
              </a:lnSpc>
              <a:spcBef>
                <a:spcPts val="0"/>
              </a:spcBef>
              <a:spcAft>
                <a:spcPts val="1600"/>
              </a:spcAft>
              <a:buNone/>
            </a:pPr>
            <a:endParaRPr/>
          </a:p>
        </p:txBody>
      </p:sp>
      <p:sp>
        <p:nvSpPr>
          <p:cNvPr id="131" name="Shape 131"/>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7</a:t>
            </a:fld>
            <a:endParaRPr lang="en"/>
          </a:p>
        </p:txBody>
      </p:sp>
      <p:pic>
        <p:nvPicPr>
          <p:cNvPr id="132" name="Shape 132"/>
          <p:cNvPicPr preferRelativeResize="0"/>
          <p:nvPr/>
        </p:nvPicPr>
        <p:blipFill>
          <a:blip r:embed="rId3">
            <a:alphaModFix/>
          </a:blip>
          <a:stretch>
            <a:fillRect/>
          </a:stretch>
        </p:blipFill>
        <p:spPr>
          <a:xfrm>
            <a:off x="686975" y="2373925"/>
            <a:ext cx="3913049" cy="1961200"/>
          </a:xfrm>
          <a:prstGeom prst="rect">
            <a:avLst/>
          </a:prstGeom>
          <a:noFill/>
          <a:ln>
            <a:noFill/>
          </a:ln>
        </p:spPr>
      </p:pic>
      <p:pic>
        <p:nvPicPr>
          <p:cNvPr id="133" name="Shape 133"/>
          <p:cNvPicPr preferRelativeResize="0"/>
          <p:nvPr/>
        </p:nvPicPr>
        <p:blipFill>
          <a:blip r:embed="rId4">
            <a:alphaModFix/>
          </a:blip>
          <a:stretch>
            <a:fillRect/>
          </a:stretch>
        </p:blipFill>
        <p:spPr>
          <a:xfrm>
            <a:off x="4868125" y="2238625"/>
            <a:ext cx="3814550" cy="29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3. Open/closed principle (O)</a:t>
            </a:r>
          </a:p>
        </p:txBody>
      </p:sp>
      <p:sp>
        <p:nvSpPr>
          <p:cNvPr id="139" name="Shape 139"/>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chemeClr val="dk1"/>
              </a:buClr>
              <a:buSzPct val="100000"/>
              <a:buFont typeface="Wingdings" panose="05000000000000000000" pitchFamily="2" charset="2"/>
              <a:buChar char="v"/>
            </a:pPr>
            <a:r>
              <a:rPr lang="en"/>
              <a:t>Thực thể phần mềm nên được mở ra cho việc mở rộng, nhưng đóng lại cho việc sửa đổi (cho phép mở rộng hành vi mà không cần thay đổi mã nguồn).</a:t>
            </a:r>
          </a:p>
          <a:p>
            <a:pPr marR="0" lvl="0" algn="ctr" rtl="0">
              <a:lnSpc>
                <a:spcPct val="115000"/>
              </a:lnSpc>
              <a:spcBef>
                <a:spcPts val="0"/>
              </a:spcBef>
              <a:spcAft>
                <a:spcPts val="1600"/>
              </a:spcAft>
              <a:buNone/>
            </a:pPr>
            <a:r>
              <a:rPr lang="en"/>
              <a:t>	</a:t>
            </a:r>
            <a:r>
              <a:rPr lang="en" b="1" i="1"/>
              <a:t>“Software entities (classes, modules, function, etc) should be closed for modifications but not open for extensions.”</a:t>
            </a:r>
          </a:p>
          <a:p>
            <a:pPr marR="0" lvl="0" algn="r" rtl="0">
              <a:lnSpc>
                <a:spcPct val="115000"/>
              </a:lnSpc>
              <a:spcBef>
                <a:spcPts val="0"/>
              </a:spcBef>
              <a:spcAft>
                <a:spcPts val="1600"/>
              </a:spcAft>
              <a:buNone/>
            </a:pPr>
            <a:r>
              <a:rPr lang="en"/>
              <a:t>Theo Bertrand </a:t>
            </a:r>
            <a:r>
              <a:rPr lang="en" smtClean="0"/>
              <a:t>Meyer.</a:t>
            </a:r>
          </a:p>
          <a:p>
            <a:pPr marL="342900" marR="0" lvl="0" indent="-342900" rtl="0">
              <a:lnSpc>
                <a:spcPct val="115000"/>
              </a:lnSpc>
              <a:spcBef>
                <a:spcPts val="0"/>
              </a:spcBef>
              <a:spcAft>
                <a:spcPts val="1600"/>
              </a:spcAft>
              <a:buFont typeface="Wingdings" panose="05000000000000000000" pitchFamily="2" charset="2"/>
              <a:buChar char="v"/>
            </a:pPr>
            <a:r>
              <a:rPr lang="en" smtClean="0"/>
              <a:t>Giải pháp</a:t>
            </a:r>
            <a:r>
              <a:rPr lang="en" smtClean="0"/>
              <a:t>: </a:t>
            </a:r>
            <a:r>
              <a:rPr lang="en"/>
              <a:t>Sử dụng kế thừa để giải quyết nguyên tắc này. VD: Tạo các lớp dẫn xuất để thêm đối tượng.</a:t>
            </a:r>
          </a:p>
          <a:p>
            <a:pPr marR="0" lvl="0" algn="r" rtl="0">
              <a:lnSpc>
                <a:spcPct val="115000"/>
              </a:lnSpc>
              <a:spcBef>
                <a:spcPts val="0"/>
              </a:spcBef>
              <a:spcAft>
                <a:spcPts val="1600"/>
              </a:spcAft>
              <a:buNone/>
            </a:pPr>
            <a:endParaRPr/>
          </a:p>
        </p:txBody>
      </p:sp>
      <p:sp>
        <p:nvSpPr>
          <p:cNvPr id="140" name="Shape 140"/>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546666"/>
            <a:ext cx="8520600" cy="810300"/>
          </a:xfrm>
          <a:prstGeom prst="rect">
            <a:avLst/>
          </a:prstGeom>
        </p:spPr>
        <p:txBody>
          <a:bodyPr lIns="91425" tIns="91425" rIns="91425" bIns="91425" anchor="t" anchorCtr="0">
            <a:noAutofit/>
          </a:bodyPr>
          <a:lstStyle/>
          <a:p>
            <a:pPr lvl="0" rtl="0">
              <a:spcBef>
                <a:spcPts val="0"/>
              </a:spcBef>
              <a:buNone/>
            </a:pPr>
            <a:r>
              <a:rPr lang="en"/>
              <a:t>3. Open/closed principle (O)</a:t>
            </a:r>
          </a:p>
        </p:txBody>
      </p:sp>
      <p:sp>
        <p:nvSpPr>
          <p:cNvPr id="146" name="Shape 146"/>
          <p:cNvSpPr txBox="1">
            <a:spLocks noGrp="1"/>
          </p:cNvSpPr>
          <p:nvPr>
            <p:ph type="body" idx="1"/>
          </p:nvPr>
        </p:nvSpPr>
        <p:spPr>
          <a:xfrm>
            <a:off x="311700" y="1639833"/>
            <a:ext cx="8520600" cy="44520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chemeClr val="dk1"/>
              </a:buClr>
              <a:buSzPct val="100000"/>
              <a:buFont typeface="Wingdings" panose="05000000000000000000" pitchFamily="2" charset="2"/>
              <a:buChar char="v"/>
            </a:pPr>
            <a:r>
              <a:rPr lang="en"/>
              <a:t>Ví dụ sai:</a:t>
            </a: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endParaRPr/>
          </a:p>
          <a:p>
            <a:pPr marR="0" lvl="0" algn="l" rtl="0">
              <a:lnSpc>
                <a:spcPct val="115000"/>
              </a:lnSpc>
              <a:spcBef>
                <a:spcPts val="0"/>
              </a:spcBef>
              <a:spcAft>
                <a:spcPts val="1600"/>
              </a:spcAft>
              <a:buNone/>
            </a:pPr>
            <a:r>
              <a:rPr lang="en"/>
              <a:t>→ Khi muốn tạo một hình mới ta phải sửa lại code trong lớp GraphicEditor (Vi phạm nguyên tắc 2 - O).</a:t>
            </a:r>
          </a:p>
        </p:txBody>
      </p:sp>
      <p:sp>
        <p:nvSpPr>
          <p:cNvPr id="147" name="Shape 147"/>
          <p:cNvSpPr txBox="1">
            <a:spLocks noGrp="1"/>
          </p:cNvSpPr>
          <p:nvPr>
            <p:ph type="sldNum" idx="12"/>
          </p:nvPr>
        </p:nvSpPr>
        <p:spPr>
          <a:xfrm>
            <a:off x="8445781" y="6450886"/>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9</a:t>
            </a:fld>
            <a:endParaRPr lang="en"/>
          </a:p>
        </p:txBody>
      </p:sp>
      <p:pic>
        <p:nvPicPr>
          <p:cNvPr id="148" name="Shape 148"/>
          <p:cNvPicPr preferRelativeResize="0"/>
          <p:nvPr/>
        </p:nvPicPr>
        <p:blipFill>
          <a:blip r:embed="rId3">
            <a:alphaModFix/>
          </a:blip>
          <a:stretch>
            <a:fillRect/>
          </a:stretch>
        </p:blipFill>
        <p:spPr>
          <a:xfrm>
            <a:off x="774699" y="2074062"/>
            <a:ext cx="3560399" cy="3403174"/>
          </a:xfrm>
          <a:prstGeom prst="rect">
            <a:avLst/>
          </a:prstGeom>
          <a:noFill/>
          <a:ln>
            <a:noFill/>
          </a:ln>
        </p:spPr>
      </p:pic>
      <p:pic>
        <p:nvPicPr>
          <p:cNvPr id="149" name="Shape 149"/>
          <p:cNvPicPr preferRelativeResize="0"/>
          <p:nvPr/>
        </p:nvPicPr>
        <p:blipFill>
          <a:blip r:embed="rId4">
            <a:alphaModFix/>
          </a:blip>
          <a:stretch>
            <a:fillRect/>
          </a:stretch>
        </p:blipFill>
        <p:spPr>
          <a:xfrm>
            <a:off x="4761199" y="2124112"/>
            <a:ext cx="3921574" cy="31043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1131</Words>
  <Application>Microsoft Office PowerPoint</Application>
  <PresentationFormat>On-screen Show (4:3)</PresentationFormat>
  <Paragraphs>144</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Wingdings</vt:lpstr>
      <vt:lpstr>geometric</vt:lpstr>
      <vt:lpstr>Tìm hiểu SOLID</vt:lpstr>
      <vt:lpstr>Nội dung</vt:lpstr>
      <vt:lpstr>Giới thiệu SOLID</vt:lpstr>
      <vt:lpstr>Giới thiệu SOLID</vt:lpstr>
      <vt:lpstr>2. Single responsibility principle (S)</vt:lpstr>
      <vt:lpstr>2. Single responsibility principle (S)</vt:lpstr>
      <vt:lpstr>2. Single responsibility principle (S)</vt:lpstr>
      <vt:lpstr>3. Open/closed principle (O)</vt:lpstr>
      <vt:lpstr>3. Open/closed principle (O)</vt:lpstr>
      <vt:lpstr>3. Open/closed principle (O)</vt:lpstr>
      <vt:lpstr>4. Liskov Substitution Principle (L)</vt:lpstr>
      <vt:lpstr>4. Liskov Substitution Principle (L)</vt:lpstr>
      <vt:lpstr>4. Liskov Substitution Principle (L)</vt:lpstr>
      <vt:lpstr>5. Interface Segregation Principle (I)</vt:lpstr>
      <vt:lpstr>5. Interface Segregation Principle (I)</vt:lpstr>
      <vt:lpstr>5. Interface Segregation Principle(I)</vt:lpstr>
      <vt:lpstr>5. Interface Segregation Principle (P)</vt:lpstr>
      <vt:lpstr>6. Dependency inversion principles (D) </vt:lpstr>
      <vt:lpstr>6. Dependency inversion principles (D)</vt:lpstr>
      <vt:lpstr>6. Dependency inversion principles (D)</vt:lpstr>
      <vt:lpstr>6. Dependency inversion principles (D) </vt:lpstr>
      <vt:lpstr>6. Dependency inversion principles (D) </vt:lpstr>
      <vt:lpstr>Tài liệu tham khảo</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SOLID</dc:title>
  <cp:lastModifiedBy>ThuyQuynh Bui</cp:lastModifiedBy>
  <cp:revision>10</cp:revision>
  <dcterms:modified xsi:type="dcterms:W3CDTF">2016-08-18T12:03:58Z</dcterms:modified>
</cp:coreProperties>
</file>