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70" r:id="rId4"/>
    <p:sldId id="258" r:id="rId5"/>
    <p:sldId id="259" r:id="rId6"/>
    <p:sldId id="266" r:id="rId7"/>
    <p:sldId id="267" r:id="rId8"/>
    <p:sldId id="268" r:id="rId9"/>
    <p:sldId id="269" r:id="rId10"/>
    <p:sldId id="271" r:id="rId11"/>
    <p:sldId id="260" r:id="rId12"/>
    <p:sldId id="261" r:id="rId13"/>
    <p:sldId id="262" r:id="rId14"/>
    <p:sldId id="265" r:id="rId15"/>
    <p:sldId id="273" r:id="rId16"/>
    <p:sldId id="263" r:id="rId17"/>
    <p:sldId id="264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1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3B059-009A-4C9C-87EC-474D14471AE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2154-B272-4AE5-AC6C-7DFAEEC8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1C56-7518-4B2F-8FC5-CD52DEAD9831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6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2D4-E768-4042-96DD-36D98384B222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30E-2118-401A-943D-307D024B9CCC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9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F91-8CFF-449C-BA66-C010D282FDE0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D2C-56A0-465B-9821-3E7CA3BD3B50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151F-2B75-457B-9DF3-5BFBC0BB58B3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ED4-9DAF-447D-9AD7-6EA833B48715}" type="datetime1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366-D5CC-42F2-8816-63ADF30E6998}" type="datetime1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C14-F874-4F0A-89A3-A2EBEBC67F62}" type="datetime1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3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95E-05D1-4368-854D-D6CD91920132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70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1B1D-6EEE-4D6C-9DE1-D6FD860205C9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D5D7-7CD6-4D9D-AAE6-F0198C95299C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Tìm hiểu Statechart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C165-C3A1-4CA7-A77E-9E639548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BA3TGQVhT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state-machine-diagrams.html" TargetMode="External"/><Relationship Id="rId2" Type="http://schemas.openxmlformats.org/officeDocument/2006/relationships/hyperlink" Target="http://www.tutorialspoint.com/uml/uml_statechart_diagram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162800" cy="2387600"/>
          </a:xfrm>
        </p:spPr>
        <p:txBody>
          <a:bodyPr>
            <a:normAutofit/>
          </a:bodyPr>
          <a:lstStyle/>
          <a:p>
            <a:r>
              <a:rPr lang="en-US" sz="4800" b="1" err="1"/>
              <a:t>Tìm</a:t>
            </a:r>
            <a:r>
              <a:rPr lang="en-US" sz="4800" b="1"/>
              <a:t> </a:t>
            </a:r>
            <a:r>
              <a:rPr lang="en-US" sz="4800" b="1" err="1"/>
              <a:t>hiểu</a:t>
            </a:r>
            <a:r>
              <a:rPr lang="en-US" sz="4800" b="1"/>
              <a:t> Statechart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err="1">
                <a:solidFill>
                  <a:srgbClr val="0070C0"/>
                </a:solidFill>
              </a:rPr>
              <a:t>Thanh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err="1">
                <a:solidFill>
                  <a:srgbClr val="0070C0"/>
                </a:solidFill>
              </a:rPr>
              <a:t>Thảo</a:t>
            </a:r>
            <a:endParaRPr lang="en-US" sz="2000">
              <a:solidFill>
                <a:srgbClr val="0070C0"/>
              </a:solidFill>
            </a:endParaRPr>
          </a:p>
          <a:p>
            <a:r>
              <a:rPr lang="en-US" sz="2000" err="1">
                <a:solidFill>
                  <a:srgbClr val="0070C0"/>
                </a:solidFill>
              </a:rPr>
              <a:t>Trọng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err="1">
                <a:solidFill>
                  <a:srgbClr val="0070C0"/>
                </a:solidFill>
              </a:rPr>
              <a:t>Thuận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trạng thái của đối tượng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 dựa vào các </a:t>
            </a:r>
            <a:r>
              <a:rPr lang="en-US" b="1">
                <a:solidFill>
                  <a:srgbClr val="FF0000"/>
                </a:solidFill>
              </a:rPr>
              <a:t>thuộc tính hay thay đổi </a:t>
            </a:r>
            <a:r>
              <a:rPr lang="en-US"/>
              <a:t>của đối tượng, nhưng các thuộc tính thay đổi này phải có ý nghĩa.</a:t>
            </a:r>
          </a:p>
          <a:p>
            <a:r>
              <a:rPr lang="en-US"/>
              <a:t>Ví dụ: </a:t>
            </a:r>
          </a:p>
          <a:p>
            <a:pPr marL="457200" indent="-457200">
              <a:buAutoNum type="arabicParenR"/>
            </a:pPr>
            <a:r>
              <a:rPr lang="en-US"/>
              <a:t>Những người tham gia mượn </a:t>
            </a:r>
            <a:r>
              <a:rPr lang="en-US" b="1">
                <a:solidFill>
                  <a:srgbClr val="FF0000"/>
                </a:solidFill>
              </a:rPr>
              <a:t>sách</a:t>
            </a:r>
            <a:r>
              <a:rPr lang="en-US"/>
              <a:t> có thể biết sách nào </a:t>
            </a:r>
            <a:r>
              <a:rPr lang="en-US" b="1">
                <a:solidFill>
                  <a:srgbClr val="FF0000"/>
                </a:solidFill>
              </a:rPr>
              <a:t>đã mượn</a:t>
            </a:r>
            <a:r>
              <a:rPr lang="en-US" b="1"/>
              <a:t> </a:t>
            </a:r>
            <a:r>
              <a:rPr lang="en-US"/>
              <a:t>hoặc </a:t>
            </a:r>
            <a:r>
              <a:rPr lang="en-US" b="1">
                <a:solidFill>
                  <a:srgbClr val="FF0000"/>
                </a:solidFill>
              </a:rPr>
              <a:t>đã đặt</a:t>
            </a:r>
            <a:r>
              <a:rPr lang="en-US"/>
              <a:t>.  → Trạng thái của sách</a:t>
            </a:r>
          </a:p>
          <a:p>
            <a:pPr marL="457200" indent="-457200">
              <a:buAutoNum type="arabicParenR"/>
            </a:pPr>
            <a:endParaRPr lang="en-US"/>
          </a:p>
          <a:p>
            <a:pPr marL="457200" indent="-457200">
              <a:buAutoNum type="arabicParenR"/>
            </a:pPr>
            <a:endParaRPr lang="en-US"/>
          </a:p>
          <a:p>
            <a:pPr marL="457200" indent="-457200">
              <a:buAutoNum type="arabicParenR"/>
            </a:pPr>
            <a:r>
              <a:rPr lang="en-US"/>
              <a:t>Sau khi xác định người mượn sách, thủ thư biết được người này có </a:t>
            </a:r>
            <a:r>
              <a:rPr lang="en-US" b="1">
                <a:solidFill>
                  <a:srgbClr val="FF0000"/>
                </a:solidFill>
              </a:rPr>
              <a:t>được phép mượn </a:t>
            </a:r>
            <a:r>
              <a:rPr lang="en-US"/>
              <a:t>hay </a:t>
            </a:r>
            <a:r>
              <a:rPr lang="en-US" b="1">
                <a:solidFill>
                  <a:srgbClr val="FF0000"/>
                </a:solidFill>
              </a:rPr>
              <a:t>không</a:t>
            </a:r>
            <a:r>
              <a:rPr lang="en-US"/>
              <a:t> ? (5 quyển) → Trạng thái mượn sách của người mượn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6005" y="3720306"/>
            <a:ext cx="1981200" cy="443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Đã mượn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04560" y="3720306"/>
            <a:ext cx="1981200" cy="443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Đã đặt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6005" y="5486400"/>
            <a:ext cx="1981200" cy="443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Được mượn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76750" y="5486400"/>
            <a:ext cx="2686050" cy="443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Không được mượn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9369" y="6015845"/>
            <a:ext cx="291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Nếu số sách mượn &lt; 5 quyển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12746" y="6015845"/>
            <a:ext cx="291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Nếu số sách mượn = 5 quyển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(Initial 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ra.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</a:rPr>
              <a:t>duy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nhất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FF0000"/>
                </a:solidFill>
              </a:rPr>
              <a:t>Bắt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buộc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phải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có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8400" y="3733800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thúc</a:t>
            </a:r>
            <a:r>
              <a:rPr lang="en-US"/>
              <a:t> (final 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thúc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</a:rPr>
              <a:t>nhiều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thúc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95600" y="32004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67050" y="3371850"/>
            <a:ext cx="419100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tiếp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(event)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</a:rPr>
              <a:t>hành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động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</a:rPr>
              <a:t>trả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tiền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(transition)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</a:rPr>
              <a:t>mối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quan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hệ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sang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5354507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4876800"/>
            <a:ext cx="163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Tên</a:t>
            </a:r>
            <a:r>
              <a:rPr lang="en-US" sz="2400" b="1"/>
              <a:t> </a:t>
            </a:r>
            <a:r>
              <a:rPr lang="en-US" sz="2400" b="1" err="1"/>
              <a:t>sự</a:t>
            </a:r>
            <a:r>
              <a:rPr lang="en-US" sz="2400" b="1"/>
              <a:t> </a:t>
            </a:r>
            <a:r>
              <a:rPr lang="en-US" sz="2400" b="1" err="1"/>
              <a:t>kiện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54793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tiếp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r>
              <a:rPr lang="en-US"/>
              <a:t>Trạng thái hóa đơn: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Trạng thái của một quyển sách: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38382" y="2857378"/>
            <a:ext cx="2362200" cy="889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Chưa</a:t>
            </a:r>
            <a:r>
              <a:rPr lang="en-US" sz="2400"/>
              <a:t> </a:t>
            </a:r>
            <a:r>
              <a:rPr lang="en-US" sz="2400" err="1"/>
              <a:t>thanh</a:t>
            </a:r>
            <a:r>
              <a:rPr lang="en-US" sz="2400"/>
              <a:t> </a:t>
            </a:r>
            <a:r>
              <a:rPr lang="en-US" sz="2400" err="1"/>
              <a:t>toán</a:t>
            </a:r>
            <a:endParaRPr lang="en-US" sz="2400"/>
          </a:p>
        </p:txBody>
      </p:sp>
      <p:sp>
        <p:nvSpPr>
          <p:cNvPr id="5" name="Rounded Rectangle 4"/>
          <p:cNvSpPr/>
          <p:nvPr/>
        </p:nvSpPr>
        <p:spPr>
          <a:xfrm>
            <a:off x="5311116" y="2877321"/>
            <a:ext cx="2362200" cy="889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Đã</a:t>
            </a:r>
            <a:r>
              <a:rPr lang="en-US" sz="2400"/>
              <a:t> </a:t>
            </a:r>
            <a:r>
              <a:rPr lang="en-US" sz="2400" err="1"/>
              <a:t>thanh</a:t>
            </a:r>
            <a:r>
              <a:rPr lang="en-US" sz="2400"/>
              <a:t> </a:t>
            </a:r>
            <a:r>
              <a:rPr lang="en-US" sz="2400" err="1"/>
              <a:t>toán</a:t>
            </a:r>
            <a:endParaRPr lang="en-US" sz="2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3301878"/>
            <a:ext cx="18012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5438" y="2767445"/>
            <a:ext cx="1148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Trả</a:t>
            </a:r>
            <a:r>
              <a:rPr lang="en-US" sz="2400" b="1"/>
              <a:t> </a:t>
            </a:r>
            <a:r>
              <a:rPr lang="en-US" sz="2400" b="1" err="1"/>
              <a:t>tiền</a:t>
            </a:r>
            <a:endParaRPr lang="en-US" sz="2400" b="1"/>
          </a:p>
        </p:txBody>
      </p:sp>
      <p:sp>
        <p:nvSpPr>
          <p:cNvPr id="16" name="Rounded Rectangle 15"/>
          <p:cNvSpPr/>
          <p:nvPr/>
        </p:nvSpPr>
        <p:spPr>
          <a:xfrm>
            <a:off x="990600" y="4905899"/>
            <a:ext cx="2362200" cy="889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Chưa đặt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58715" y="4933157"/>
            <a:ext cx="2362200" cy="889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Đã</a:t>
            </a:r>
            <a:r>
              <a:rPr lang="en-US" sz="2400"/>
              <a:t> được đặt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7417" y="5350399"/>
            <a:ext cx="18012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84063" y="4675066"/>
            <a:ext cx="127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Đặt sách</a:t>
            </a:r>
          </a:p>
        </p:txBody>
      </p:sp>
    </p:spTree>
    <p:extLst>
      <p:ext uri="{BB962C8B-B14F-4D97-AF65-F5344CB8AC3E}">
        <p14:creationId xmlns:p14="http://schemas.microsoft.com/office/powerpoint/2010/main" val="232167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transition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Ta xét xem </a:t>
            </a:r>
            <a:r>
              <a:rPr lang="en-US" b="1">
                <a:solidFill>
                  <a:srgbClr val="FF0000"/>
                </a:solidFill>
              </a:rPr>
              <a:t>sự kiện</a:t>
            </a:r>
            <a:r>
              <a:rPr lang="en-US"/>
              <a:t> nào xảy ra làm</a:t>
            </a:r>
            <a:r>
              <a:rPr lang="en-US" b="1"/>
              <a:t> </a:t>
            </a:r>
            <a:r>
              <a:rPr lang="en-US"/>
              <a:t>đối tượng </a:t>
            </a:r>
            <a:r>
              <a:rPr lang="en-US" b="1">
                <a:solidFill>
                  <a:srgbClr val="FF0000"/>
                </a:solidFill>
              </a:rPr>
              <a:t>thay đổi trạng thái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sang trạng thái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. Khi đó ta dùng transition để nối 2 trạng thái cho thích hợp.</a:t>
            </a:r>
          </a:p>
          <a:p>
            <a:pPr>
              <a:lnSpc>
                <a:spcPct val="150000"/>
              </a:lnSpc>
            </a:pPr>
            <a:r>
              <a:rPr lang="en-US"/>
              <a:t>Ví dụ: sự kiện </a:t>
            </a:r>
            <a:r>
              <a:rPr lang="en-US" b="1">
                <a:solidFill>
                  <a:srgbClr val="FF0000"/>
                </a:solidFill>
              </a:rPr>
              <a:t>Trả tiền </a:t>
            </a:r>
            <a:r>
              <a:rPr lang="en-US"/>
              <a:t>làm thay đổi trạng thái của hóa đơn từ </a:t>
            </a:r>
            <a:r>
              <a:rPr lang="en-US" b="1">
                <a:solidFill>
                  <a:srgbClr val="FF0000"/>
                </a:solidFill>
              </a:rPr>
              <a:t>Chưa thanh toán</a:t>
            </a:r>
            <a:r>
              <a:rPr lang="en-US"/>
              <a:t> thành </a:t>
            </a:r>
            <a:r>
              <a:rPr lang="en-US" b="1">
                <a:solidFill>
                  <a:srgbClr val="FF0000"/>
                </a:solidFill>
              </a:rPr>
              <a:t>Đã thanh toán</a:t>
            </a:r>
            <a:r>
              <a:rPr lang="en-US"/>
              <a:t>. Khi đó ta dung transition nối trạng thái từ Chưa thanh toán sang Đã thanh toán.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47800" y="5239946"/>
            <a:ext cx="2362200" cy="889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Chưa</a:t>
            </a:r>
            <a:r>
              <a:rPr lang="en-US" sz="2400"/>
              <a:t> </a:t>
            </a:r>
            <a:r>
              <a:rPr lang="en-US" sz="2400" err="1"/>
              <a:t>thanh</a:t>
            </a:r>
            <a:r>
              <a:rPr lang="en-US" sz="2400"/>
              <a:t> </a:t>
            </a:r>
            <a:r>
              <a:rPr lang="en-US" sz="2400" err="1"/>
              <a:t>toán</a:t>
            </a:r>
            <a:endParaRPr 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5620534" y="5259889"/>
            <a:ext cx="2362200" cy="889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Đã</a:t>
            </a:r>
            <a:r>
              <a:rPr lang="en-US" sz="2400"/>
              <a:t> </a:t>
            </a:r>
            <a:r>
              <a:rPr lang="en-US" sz="2400" err="1"/>
              <a:t>thanh</a:t>
            </a:r>
            <a:r>
              <a:rPr lang="en-US" sz="2400"/>
              <a:t> </a:t>
            </a:r>
            <a:r>
              <a:rPr lang="en-US" sz="2400" err="1"/>
              <a:t>toán</a:t>
            </a:r>
            <a:endParaRPr lang="en-US" sz="24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4618" y="5684446"/>
            <a:ext cx="18012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4856" y="5150013"/>
            <a:ext cx="1148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Trả</a:t>
            </a:r>
            <a:r>
              <a:rPr lang="en-US" sz="2400" b="1"/>
              <a:t> </a:t>
            </a:r>
            <a:r>
              <a:rPr lang="en-US" sz="2400" b="1" err="1"/>
              <a:t>tiền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61070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Lược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con </a:t>
            </a:r>
            <a:r>
              <a:rPr lang="en-US" err="1"/>
              <a:t>người</a:t>
            </a:r>
            <a:r>
              <a:rPr lang="en-US"/>
              <a:t>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255981"/>
            <a:ext cx="5753100" cy="3781425"/>
          </a:xfrm>
          <a:prstGeom prst="rect">
            <a:avLst/>
          </a:prstGeom>
        </p:spPr>
      </p:pic>
      <p:sp>
        <p:nvSpPr>
          <p:cNvPr id="3" name="Rectangle 2">
            <a:hlinkClick r:id="rId3"/>
          </p:cNvPr>
          <p:cNvSpPr/>
          <p:nvPr/>
        </p:nvSpPr>
        <p:spPr>
          <a:xfrm>
            <a:off x="1828800" y="6053241"/>
            <a:ext cx="5181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/>
              <a:t>https://www.youtube.com/watch?v=ABA3TGQVhTg</a:t>
            </a:r>
          </a:p>
        </p:txBody>
      </p:sp>
    </p:spTree>
    <p:extLst>
      <p:ext uri="{BB962C8B-B14F-4D97-AF65-F5344CB8AC3E}">
        <p14:creationId xmlns:p14="http://schemas.microsoft.com/office/powerpoint/2010/main" val="4982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(</a:t>
            </a:r>
            <a:r>
              <a:rPr lang="en-US" err="1"/>
              <a:t>tt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Lược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con </a:t>
            </a:r>
            <a:r>
              <a:rPr lang="en-US" err="1"/>
              <a:t>người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03931" y="2956153"/>
            <a:ext cx="1087478" cy="768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giáo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92617" y="2956152"/>
            <a:ext cx="1219200" cy="768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66337" y="3375254"/>
            <a:ext cx="9006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9137" y="2756097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/>
              <a:t>Tiếp</a:t>
            </a:r>
            <a:r>
              <a:rPr lang="en-US" sz="2000" b="1"/>
              <a:t> </a:t>
            </a:r>
            <a:r>
              <a:rPr lang="en-US" sz="2000" b="1" err="1"/>
              <a:t>tục</a:t>
            </a:r>
            <a:r>
              <a:rPr lang="en-US" sz="2000" b="1"/>
              <a:t> </a:t>
            </a:r>
            <a:r>
              <a:rPr lang="en-US" sz="2000" b="1" err="1"/>
              <a:t>học</a:t>
            </a:r>
            <a:endParaRPr lang="en-US" sz="2000" b="1"/>
          </a:p>
        </p:txBody>
      </p:sp>
      <p:sp>
        <p:nvSpPr>
          <p:cNvPr id="10" name="Oval 9"/>
          <p:cNvSpPr/>
          <p:nvPr/>
        </p:nvSpPr>
        <p:spPr>
          <a:xfrm>
            <a:off x="561537" y="3184754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77854" y="527563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92154" y="5389935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2891409" y="3340616"/>
            <a:ext cx="150120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1" idx="1"/>
          </p:cNvCxnSpPr>
          <p:nvPr/>
        </p:nvCxnSpPr>
        <p:spPr>
          <a:xfrm>
            <a:off x="2347670" y="3725080"/>
            <a:ext cx="1841776" cy="1662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0891" y="4152779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/>
              <a:t>Nghỉ</a:t>
            </a:r>
            <a:r>
              <a:rPr lang="en-US" sz="2000" b="1"/>
              <a:t> </a:t>
            </a:r>
            <a:r>
              <a:rPr lang="en-US" sz="2000" b="1" err="1"/>
              <a:t>học</a:t>
            </a:r>
            <a:endParaRPr lang="en-US" sz="2000" b="1"/>
          </a:p>
        </p:txBody>
      </p:sp>
      <p:cxnSp>
        <p:nvCxnSpPr>
          <p:cNvPr id="21" name="Straight Arrow Connector 20"/>
          <p:cNvCxnSpPr>
            <a:stCxn id="7" idx="2"/>
          </p:cNvCxnSpPr>
          <p:nvPr/>
        </p:nvCxnSpPr>
        <p:spPr>
          <a:xfrm flipH="1">
            <a:off x="4600137" y="3725079"/>
            <a:ext cx="402080" cy="15505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23843" y="4099348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/>
              <a:t>Nghỉ</a:t>
            </a:r>
            <a:r>
              <a:rPr lang="en-US" sz="2000" b="1"/>
              <a:t> </a:t>
            </a:r>
            <a:r>
              <a:rPr lang="en-US" sz="2000" b="1" err="1"/>
              <a:t>học</a:t>
            </a:r>
            <a:endParaRPr lang="en-US" sz="2000" b="1"/>
          </a:p>
        </p:txBody>
      </p:sp>
      <p:sp>
        <p:nvSpPr>
          <p:cNvPr id="26" name="Rounded Rectangle 25"/>
          <p:cNvSpPr/>
          <p:nvPr/>
        </p:nvSpPr>
        <p:spPr>
          <a:xfrm>
            <a:off x="7329482" y="2956149"/>
            <a:ext cx="1219200" cy="768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2</a:t>
            </a:r>
          </a:p>
        </p:txBody>
      </p:sp>
      <p:cxnSp>
        <p:nvCxnSpPr>
          <p:cNvPr id="27" name="Straight Arrow Connector 26"/>
          <p:cNvCxnSpPr>
            <a:stCxn id="7" idx="3"/>
            <a:endCxn id="26" idx="1"/>
          </p:cNvCxnSpPr>
          <p:nvPr/>
        </p:nvCxnSpPr>
        <p:spPr>
          <a:xfrm flipV="1">
            <a:off x="5611817" y="3340613"/>
            <a:ext cx="1717665" cy="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33909" y="2793880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/>
              <a:t>Tiếp</a:t>
            </a:r>
            <a:r>
              <a:rPr lang="en-US" sz="2000" b="1"/>
              <a:t> </a:t>
            </a:r>
            <a:r>
              <a:rPr lang="en-US" sz="2000" b="1" err="1"/>
              <a:t>tục</a:t>
            </a:r>
            <a:r>
              <a:rPr lang="en-US" sz="2000" b="1"/>
              <a:t> </a:t>
            </a:r>
            <a:r>
              <a:rPr lang="en-US" sz="2000" b="1" err="1"/>
              <a:t>học</a:t>
            </a:r>
            <a:endParaRPr lang="en-US" sz="2000" b="1"/>
          </a:p>
        </p:txBody>
      </p:sp>
      <p:cxnSp>
        <p:nvCxnSpPr>
          <p:cNvPr id="32" name="Straight Arrow Connector 31"/>
          <p:cNvCxnSpPr>
            <a:endCxn id="11" idx="6"/>
          </p:cNvCxnSpPr>
          <p:nvPr/>
        </p:nvCxnSpPr>
        <p:spPr>
          <a:xfrm flipH="1">
            <a:off x="4839854" y="3638490"/>
            <a:ext cx="2489630" cy="2018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4638" y="398178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/>
              <a:t>Nghỉ</a:t>
            </a:r>
            <a:r>
              <a:rPr lang="en-US" sz="2000" b="1"/>
              <a:t> </a:t>
            </a:r>
            <a:r>
              <a:rPr lang="en-US" sz="2000" b="1" err="1"/>
              <a:t>học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1015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http://www.tutorialspoint.com/uml/uml_statechart_diagram.htm</a:t>
            </a:r>
            <a:endParaRPr lang="en-US"/>
          </a:p>
          <a:p>
            <a:r>
              <a:rPr lang="en-US">
                <a:hlinkClick r:id="rId3"/>
              </a:rPr>
              <a:t>http://www.uml-diagrams.org/state-machine-diagrams.html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(</a:t>
            </a:r>
            <a:r>
              <a:rPr lang="en-US" b="1">
                <a:solidFill>
                  <a:srgbClr val="FF0000"/>
                </a:solidFill>
              </a:rPr>
              <a:t>WHAT ?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/>
          </a:p>
          <a:p>
            <a:pPr marL="0" lvl="0" indent="0">
              <a:buNone/>
            </a:pPr>
            <a:endParaRPr lang="en-US" sz="4400" b="1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4400" b="1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440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2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67175" y="1981200"/>
            <a:ext cx="4095750" cy="1081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Mô tả các </a:t>
            </a:r>
            <a:r>
              <a:rPr lang="en-US" sz="2000" b="1">
                <a:solidFill>
                  <a:srgbClr val="FF0000"/>
                </a:solidFill>
              </a:rPr>
              <a:t>trạng thái</a:t>
            </a:r>
            <a:r>
              <a:rPr lang="en-US" sz="2000"/>
              <a:t> khác nhau của một </a:t>
            </a:r>
            <a:r>
              <a:rPr lang="en-US" sz="2000" b="1"/>
              <a:t>đối tượng</a:t>
            </a:r>
            <a:r>
              <a:rPr lang="en-US" sz="2000"/>
              <a:t> trong suốt vòng đời (lifetime) của nó.</a:t>
            </a:r>
            <a:endParaRPr lang="vi-VN" sz="2000"/>
          </a:p>
        </p:txBody>
      </p:sp>
      <p:sp>
        <p:nvSpPr>
          <p:cNvPr id="11" name="Rounded Rectangle 10"/>
          <p:cNvSpPr/>
          <p:nvPr/>
        </p:nvSpPr>
        <p:spPr>
          <a:xfrm>
            <a:off x="4067175" y="3454488"/>
            <a:ext cx="4095750" cy="1121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Các </a:t>
            </a:r>
            <a:r>
              <a:rPr lang="en-US" sz="2000" b="1"/>
              <a:t>sự kiện </a:t>
            </a:r>
            <a:r>
              <a:rPr lang="en-US" sz="2000"/>
              <a:t>(internal/ external) sẽ điều khiển trạng thái của đối tượng. </a:t>
            </a:r>
            <a:endParaRPr lang="vi-VN" sz="2000"/>
          </a:p>
        </p:txBody>
      </p:sp>
      <p:sp>
        <p:nvSpPr>
          <p:cNvPr id="12" name="Rounded Rectangle 11"/>
          <p:cNvSpPr/>
          <p:nvPr/>
        </p:nvSpPr>
        <p:spPr>
          <a:xfrm>
            <a:off x="4067175" y="4902151"/>
            <a:ext cx="4095750" cy="10763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Dùng để mô tả vòng đời (lifetime) của một đối tượng.</a:t>
            </a:r>
            <a:endParaRPr lang="vi-VN" sz="2000"/>
          </a:p>
        </p:txBody>
      </p:sp>
      <p:cxnSp>
        <p:nvCxnSpPr>
          <p:cNvPr id="14" name="Straight Connector 13"/>
          <p:cNvCxnSpPr>
            <a:stCxn id="10" idx="1"/>
            <a:endCxn id="21" idx="0"/>
          </p:cNvCxnSpPr>
          <p:nvPr/>
        </p:nvCxnSpPr>
        <p:spPr>
          <a:xfrm flipH="1">
            <a:off x="2238375" y="2521706"/>
            <a:ext cx="1828800" cy="101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1"/>
            <a:endCxn id="21" idx="2"/>
          </p:cNvCxnSpPr>
          <p:nvPr/>
        </p:nvCxnSpPr>
        <p:spPr>
          <a:xfrm flipH="1" flipV="1">
            <a:off x="2238375" y="4464881"/>
            <a:ext cx="1828800" cy="97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1"/>
            <a:endCxn id="21" idx="3"/>
          </p:cNvCxnSpPr>
          <p:nvPr/>
        </p:nvCxnSpPr>
        <p:spPr>
          <a:xfrm flipH="1" flipV="1">
            <a:off x="3562350" y="4000790"/>
            <a:ext cx="504825" cy="1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" y="3536698"/>
            <a:ext cx="2647950" cy="928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STATE</a:t>
            </a:r>
            <a:r>
              <a:rPr lang="en-US" sz="360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54472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đích (</a:t>
            </a:r>
            <a:r>
              <a:rPr lang="en-US" b="1">
                <a:solidFill>
                  <a:srgbClr val="FF0000"/>
                </a:solidFill>
              </a:rPr>
              <a:t>WHY ?</a:t>
            </a:r>
            <a:r>
              <a:rPr lang="en-US"/>
              <a:t>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62600" y="1825624"/>
            <a:ext cx="2991854" cy="9188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Mô hình hóa </a:t>
            </a:r>
            <a:r>
              <a:rPr lang="en-US" sz="2000" b="1">
                <a:solidFill>
                  <a:srgbClr val="FF0000"/>
                </a:solidFill>
              </a:rPr>
              <a:t>vòng đời </a:t>
            </a:r>
            <a:r>
              <a:rPr lang="en-US" sz="2000"/>
              <a:t>(lifetime) của một “reactive” hệ thống</a:t>
            </a:r>
            <a:endParaRPr lang="vi-VN" sz="2000"/>
          </a:p>
        </p:txBody>
      </p:sp>
      <p:sp>
        <p:nvSpPr>
          <p:cNvPr id="9" name="Rounded Rectangle 8"/>
          <p:cNvSpPr/>
          <p:nvPr/>
        </p:nvSpPr>
        <p:spPr>
          <a:xfrm>
            <a:off x="619125" y="1808882"/>
            <a:ext cx="2886076" cy="9532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Mô hình hóa khía cạnh </a:t>
            </a:r>
            <a:r>
              <a:rPr lang="en-US" sz="2000" b="1">
                <a:solidFill>
                  <a:srgbClr val="FF0000"/>
                </a:solidFill>
              </a:rPr>
              <a:t>động</a:t>
            </a:r>
            <a:r>
              <a:rPr lang="en-US" sz="2000"/>
              <a:t> của hệ thống</a:t>
            </a:r>
            <a:endParaRPr lang="vi-VN" sz="2000"/>
          </a:p>
        </p:txBody>
      </p:sp>
      <p:sp>
        <p:nvSpPr>
          <p:cNvPr id="10" name="Rounded Rectangle 9"/>
          <p:cNvSpPr/>
          <p:nvPr/>
        </p:nvSpPr>
        <p:spPr>
          <a:xfrm>
            <a:off x="5562599" y="4931878"/>
            <a:ext cx="2991853" cy="1206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Xác định được “</a:t>
            </a:r>
            <a:r>
              <a:rPr lang="en-US" sz="2000" b="1">
                <a:solidFill>
                  <a:srgbClr val="FF0000"/>
                </a:solidFill>
              </a:rPr>
              <a:t>state machine</a:t>
            </a:r>
            <a:r>
              <a:rPr lang="en-US" sz="2000"/>
              <a:t>” để mô hình hóa trạng thái của đối tượng.</a:t>
            </a:r>
            <a:endParaRPr lang="vi-VN" sz="20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181600" y="2744427"/>
            <a:ext cx="1391654" cy="77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7" idx="0"/>
          </p:cNvCxnSpPr>
          <p:nvPr/>
        </p:nvCxnSpPr>
        <p:spPr>
          <a:xfrm flipV="1">
            <a:off x="2076200" y="4445988"/>
            <a:ext cx="1886200" cy="48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00325" y="2744427"/>
            <a:ext cx="1362075" cy="77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48025" y="3517804"/>
            <a:ext cx="2647950" cy="928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STATE</a:t>
            </a:r>
            <a:r>
              <a:rPr lang="en-US" sz="3600"/>
              <a:t>CHART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7199" y="4929960"/>
            <a:ext cx="2858001" cy="12082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Mô tả </a:t>
            </a:r>
            <a:r>
              <a:rPr lang="en-US" sz="2000" b="1">
                <a:solidFill>
                  <a:srgbClr val="FF0000"/>
                </a:solidFill>
              </a:rPr>
              <a:t>trạng thái</a:t>
            </a:r>
            <a:r>
              <a:rPr lang="en-US" sz="2000"/>
              <a:t> khác nhau của một đối tượng trong suốt vòng đời (lifetime) của nó. </a:t>
            </a:r>
            <a:endParaRPr lang="vi-VN" sz="200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181600" y="4445987"/>
            <a:ext cx="1427748" cy="467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4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Cách vẽ Statechart (</a:t>
            </a:r>
            <a:r>
              <a:rPr lang="en-US" b="1">
                <a:solidFill>
                  <a:srgbClr val="FF0000"/>
                </a:solidFill>
              </a:rPr>
              <a:t>HOW ?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Để vẽ lược đồ statechart ta cần xác định các yếu tố chính sau đây: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80510" y="2514600"/>
            <a:ext cx="4365458" cy="893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Đối tượng (Object)</a:t>
            </a:r>
            <a:endParaRPr lang="vi-VN" sz="2000"/>
          </a:p>
        </p:txBody>
      </p:sp>
      <p:sp>
        <p:nvSpPr>
          <p:cNvPr id="7" name="Rounded Rectangle 6"/>
          <p:cNvSpPr/>
          <p:nvPr/>
        </p:nvSpPr>
        <p:spPr>
          <a:xfrm>
            <a:off x="2492542" y="3731042"/>
            <a:ext cx="4365458" cy="9271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Các trạng thái (state) của đối tượng</a:t>
            </a:r>
            <a:endParaRPr lang="vi-VN" sz="2000"/>
          </a:p>
        </p:txBody>
      </p:sp>
      <p:sp>
        <p:nvSpPr>
          <p:cNvPr id="8" name="Rounded Rectangle 7"/>
          <p:cNvSpPr/>
          <p:nvPr/>
        </p:nvSpPr>
        <p:spPr>
          <a:xfrm>
            <a:off x="2480510" y="4936420"/>
            <a:ext cx="4365458" cy="8898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Sự kiện (event) làm thay đổi trạng thái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141049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(state)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(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)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: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,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toán.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2781300"/>
            <a:ext cx="21336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Tên</a:t>
            </a:r>
            <a:r>
              <a:rPr lang="en-US" sz="2400"/>
              <a:t> </a:t>
            </a:r>
            <a:r>
              <a:rPr lang="en-US" sz="2400" err="1"/>
              <a:t>trạng</a:t>
            </a:r>
            <a:r>
              <a:rPr lang="en-US" sz="2400"/>
              <a:t> </a:t>
            </a:r>
            <a:r>
              <a:rPr lang="en-US" sz="2400" err="1"/>
              <a:t>thái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1809750" y="4447778"/>
            <a:ext cx="2381250" cy="596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Chưa</a:t>
            </a:r>
            <a:r>
              <a:rPr lang="en-US" sz="2400"/>
              <a:t> </a:t>
            </a:r>
            <a:r>
              <a:rPr lang="en-US" sz="2400" err="1"/>
              <a:t>thanh</a:t>
            </a:r>
            <a:r>
              <a:rPr lang="en-US" sz="2400"/>
              <a:t> </a:t>
            </a:r>
            <a:r>
              <a:rPr lang="en-US" sz="2400" err="1"/>
              <a:t>toán</a:t>
            </a:r>
            <a:endParaRPr 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4673767" y="4466828"/>
            <a:ext cx="2362200" cy="577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Đã</a:t>
            </a:r>
            <a:r>
              <a:rPr lang="en-US" sz="2400"/>
              <a:t> </a:t>
            </a:r>
            <a:r>
              <a:rPr lang="en-US" sz="2400" err="1"/>
              <a:t>thanh</a:t>
            </a:r>
            <a:r>
              <a:rPr lang="en-US" sz="2400"/>
              <a:t> </a:t>
            </a:r>
            <a:r>
              <a:rPr lang="en-US" sz="2400" err="1"/>
              <a:t>toán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27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Có hai loại trạng thái:</a:t>
            </a:r>
          </a:p>
          <a:p>
            <a:pPr>
              <a:lnSpc>
                <a:spcPct val="150000"/>
              </a:lnSpc>
            </a:pPr>
            <a:r>
              <a:rPr lang="en-US"/>
              <a:t>Simple states.</a:t>
            </a:r>
          </a:p>
          <a:p>
            <a:pPr>
              <a:lnSpc>
                <a:spcPct val="150000"/>
              </a:lnSpc>
            </a:pPr>
            <a:r>
              <a:rPr lang="en-US"/>
              <a:t>Composite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Single state </a:t>
            </a:r>
            <a:r>
              <a:rPr lang="en-US"/>
              <a:t>: là trạng thái đơn, không chứa các trạng thái con (substate). Một Single state gồm các thành phần:</a:t>
            </a:r>
          </a:p>
          <a:p>
            <a:pPr>
              <a:lnSpc>
                <a:spcPct val="150000"/>
              </a:lnSpc>
            </a:pPr>
            <a:r>
              <a:rPr lang="en-US"/>
              <a:t>Name compartment: tên của state.</a:t>
            </a:r>
          </a:p>
          <a:p>
            <a:r>
              <a:rPr lang="en-US"/>
              <a:t>Internal activities compartment: danh sách các hành động của trạng thái, gồm : entry, do, exit.</a:t>
            </a:r>
          </a:p>
          <a:p>
            <a:r>
              <a:rPr lang="en-US"/>
              <a:t>Internal transitions compartment: danh sách các transition.</a:t>
            </a:r>
          </a:p>
          <a:p>
            <a:pPr marL="0" indent="0">
              <a:buNone/>
            </a:pPr>
            <a:r>
              <a:rPr lang="en-US"/>
              <a:t>Ví dụ: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19" y="5091113"/>
            <a:ext cx="14859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65007" y="463992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Name compartment</a:t>
            </a:r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4638049" y="4869754"/>
            <a:ext cx="1143000" cy="4330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517851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Internal activities compartment</a:t>
            </a:r>
            <a:endParaRPr lang="en-US"/>
          </a:p>
        </p:txBody>
      </p:sp>
      <p:cxnSp>
        <p:nvCxnSpPr>
          <p:cNvPr id="15" name="Elbow Connector 14"/>
          <p:cNvCxnSpPr>
            <a:stCxn id="14" idx="3"/>
          </p:cNvCxnSpPr>
          <p:nvPr/>
        </p:nvCxnSpPr>
        <p:spPr>
          <a:xfrm>
            <a:off x="2743200" y="5501676"/>
            <a:ext cx="838200" cy="2116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93719" y="539020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Internal transitions compartment</a:t>
            </a:r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4495800" y="5731403"/>
            <a:ext cx="1376488" cy="93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8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Composite state</a:t>
            </a:r>
            <a:r>
              <a:rPr lang="en-US"/>
              <a:t> là một trạng thái chứa các substate (nested states). </a:t>
            </a:r>
          </a:p>
          <a:p>
            <a:pPr>
              <a:lnSpc>
                <a:spcPct val="150000"/>
              </a:lnSpc>
            </a:pPr>
            <a:r>
              <a:rPr lang="en-US"/>
              <a:t>Các substate có thể là tuần tự hoặc đồng thời.</a:t>
            </a:r>
          </a:p>
          <a:p>
            <a:pPr>
              <a:lnSpc>
                <a:spcPct val="150000"/>
              </a:lnSpc>
            </a:pPr>
            <a:r>
              <a:rPr lang="en-US"/>
              <a:t>Ví dụ: trạng thái Serving customer chứa 2 substate là Customer Authentication và Transaction.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09270"/>
            <a:ext cx="35052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95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Một </a:t>
            </a:r>
            <a:r>
              <a:rPr lang="en-US" b="1"/>
              <a:t>composite state </a:t>
            </a:r>
            <a:r>
              <a:rPr lang="en-US"/>
              <a:t>gồm các thành phần</a:t>
            </a:r>
          </a:p>
          <a:p>
            <a:pPr>
              <a:lnSpc>
                <a:spcPct val="150000"/>
              </a:lnSpc>
            </a:pPr>
            <a:r>
              <a:rPr lang="en-US"/>
              <a:t>Name compartment.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Internal activities compartment.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Internal transitions compartment.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i="1"/>
              <a:t>Decomposition compartment: chứa các </a:t>
            </a:r>
            <a:r>
              <a:rPr lang="en-US"/>
              <a:t>substate. Để đơn giản cho việc vẽ các substate sẽ được biểu diễn một cách ngắn gọn như sau: </a:t>
            </a:r>
            <a:endParaRPr lang="en-US" i="1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hiểu Statechart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C165-C3A1-4CA7-A77E-9E6395489D3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07" y="5376863"/>
            <a:ext cx="2009775" cy="116205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11" y="5291888"/>
            <a:ext cx="35052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564668" y="5795963"/>
            <a:ext cx="10858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2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957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Tìm hiểu Statechart Diagram</vt:lpstr>
      <vt:lpstr>Tổng quan (WHAT ?)</vt:lpstr>
      <vt:lpstr>Mục đích (WHY ?)</vt:lpstr>
      <vt:lpstr>Cách vẽ Statechart (HOW ?)</vt:lpstr>
      <vt:lpstr>Trạng thái (state)</vt:lpstr>
      <vt:lpstr>Trạng thái (tt)</vt:lpstr>
      <vt:lpstr>Trạng thái (tt)</vt:lpstr>
      <vt:lpstr>Trạng thái (tt)</vt:lpstr>
      <vt:lpstr>Trạng thái (tt)</vt:lpstr>
      <vt:lpstr>Xác định trạng thái của đối tượng</vt:lpstr>
      <vt:lpstr>Trạng thái bắt đầu (Initial state)</vt:lpstr>
      <vt:lpstr>Trạng thái kết thúc (final state)</vt:lpstr>
      <vt:lpstr>Sự kiện và sự chuyển tiếp</vt:lpstr>
      <vt:lpstr>Sự kiện và sự chuyển tiếp</vt:lpstr>
      <vt:lpstr>Xác định transition</vt:lpstr>
      <vt:lpstr>Một số ví dụ</vt:lpstr>
      <vt:lpstr>Một số ví dụ (tt)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State Chart Diagram</dc:title>
  <dc:creator>hv</dc:creator>
  <cp:lastModifiedBy>Trọng Thuận Nguyễn</cp:lastModifiedBy>
  <cp:revision>53</cp:revision>
  <dcterms:created xsi:type="dcterms:W3CDTF">2016-08-30T03:56:59Z</dcterms:created>
  <dcterms:modified xsi:type="dcterms:W3CDTF">2016-08-30T16:19:36Z</dcterms:modified>
</cp:coreProperties>
</file>