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1" r:id="rId12"/>
    <p:sldId id="272" r:id="rId13"/>
    <p:sldId id="27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howGuides="1">
      <p:cViewPr>
        <p:scale>
          <a:sx n="81" d="100"/>
          <a:sy n="81" d="100"/>
        </p:scale>
        <p:origin x="-222" y="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FCB1-F883-4CBE-BC95-F09445D8E4CA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7913-DC74-4BCC-BEBC-2AF99706FAB7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6354-F3AD-475A-8B59-8F3236D5D4C7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2C49-A441-4E57-B635-DBB0513E3D3B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90-B778-48CB-B4F1-F2D519BFC577}" type="datetime1">
              <a:rPr lang="en-US" smtClean="0"/>
              <a:t>8/2/2016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DB7-3B99-485F-B34A-86091A1882AE}" type="datetime1">
              <a:rPr lang="en-US" smtClean="0"/>
              <a:t>8/2/2016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38FC-C773-43A9-A17E-E0F3F25F32E8}" type="datetime1">
              <a:rPr lang="en-US" smtClean="0"/>
              <a:t>8/2/2016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EE59-662E-4E9B-A2B7-2D710AEFDAAF}" type="datetime1">
              <a:rPr lang="en-US" smtClean="0"/>
              <a:t>8/2/2016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6EF-1886-4299-BB7F-1C5CF7993557}" type="datetime1">
              <a:rPr lang="en-US" smtClean="0"/>
              <a:t>8/2/2016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0DEA3F-13EC-4F33-AB98-133E0F1E9490}" type="datetime1">
              <a:rPr lang="en-US" smtClean="0"/>
              <a:t>8/2/2016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10820398" cy="251460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CD2-BDA6-417E-BAC7-140320F5BD02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  </a:t>
            </a:r>
            <a:r>
              <a:rPr lang="en-US" dirty="0" err="1" smtClean="0"/>
              <a:t>và</a:t>
            </a:r>
            <a:r>
              <a:rPr lang="en-US" dirty="0" smtClean="0"/>
              <a:t>  String Builder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ta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String Builder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Strung Buffer : </a:t>
            </a:r>
          </a:p>
          <a:p>
            <a:r>
              <a:rPr lang="en-US" dirty="0" smtClean="0"/>
              <a:t>String Builder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String Buffer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Lưu</a:t>
            </a:r>
            <a:r>
              <a:rPr lang="en-US" dirty="0" smtClean="0">
                <a:solidFill>
                  <a:srgbClr val="FF0000"/>
                </a:solidFill>
              </a:rPr>
              <a:t> ý: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String Buffer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đoạn</a:t>
            </a:r>
            <a:r>
              <a:rPr lang="en-US" dirty="0" smtClean="0">
                <a:solidFill>
                  <a:srgbClr val="FF0000"/>
                </a:solidFill>
              </a:rPr>
              <a:t> lock code </a:t>
            </a:r>
            <a:r>
              <a:rPr lang="en-US" dirty="0" err="1" smtClean="0">
                <a:solidFill>
                  <a:srgbClr val="FF0000"/>
                </a:solidFill>
              </a:rPr>
              <a:t>hoặc</a:t>
            </a:r>
            <a:r>
              <a:rPr lang="en-US" dirty="0" smtClean="0">
                <a:solidFill>
                  <a:srgbClr val="FF0000"/>
                </a:solidFill>
              </a:rPr>
              <a:t> unlock code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đồng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synchonized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30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 </a:t>
            </a:r>
            <a:r>
              <a:rPr lang="en-US" dirty="0" err="1"/>
              <a:t>và</a:t>
            </a:r>
            <a:r>
              <a:rPr lang="en-US" dirty="0"/>
              <a:t>  String Builder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Buffer :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length(), capacity(), </a:t>
            </a:r>
            <a:r>
              <a:rPr lang="en-US" dirty="0" err="1" smtClean="0"/>
              <a:t>ensureCapacity</a:t>
            </a:r>
            <a:r>
              <a:rPr lang="en-US" dirty="0" smtClean="0"/>
              <a:t>(), </a:t>
            </a:r>
            <a:r>
              <a:rPr lang="en-US" dirty="0" err="1" smtClean="0"/>
              <a:t>setLenghth</a:t>
            </a:r>
            <a:r>
              <a:rPr lang="en-US" dirty="0" smtClean="0"/>
              <a:t>(), </a:t>
            </a:r>
            <a:r>
              <a:rPr lang="en-US" dirty="0" err="1" smtClean="0"/>
              <a:t>charAt</a:t>
            </a:r>
            <a:r>
              <a:rPr lang="en-US" dirty="0" smtClean="0"/>
              <a:t>(), append(),..v.v..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(synchronized)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11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743200"/>
            <a:ext cx="5257800" cy="4114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589212" y="3200400"/>
            <a:ext cx="15240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92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 </a:t>
            </a:r>
            <a:r>
              <a:rPr lang="en-US" dirty="0" err="1"/>
              <a:t>và</a:t>
            </a:r>
            <a:r>
              <a:rPr lang="en-US" dirty="0"/>
              <a:t>  String Builder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Builder 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 Builder </a:t>
            </a:r>
            <a:r>
              <a:rPr lang="en-US" dirty="0" err="1" smtClean="0"/>
              <a:t>là</a:t>
            </a:r>
            <a:r>
              <a:rPr lang="en-US" dirty="0" smtClean="0"/>
              <a:t> non-synchronized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12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92" y="2514600"/>
            <a:ext cx="4995619" cy="40222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65412" y="3810000"/>
            <a:ext cx="1828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8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String,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 (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substring)</a:t>
            </a:r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 Builder </a:t>
            </a:r>
            <a:r>
              <a:rPr lang="en-US" dirty="0" err="1" smtClean="0"/>
              <a:t>và</a:t>
            </a:r>
            <a:r>
              <a:rPr lang="en-US" dirty="0" smtClean="0"/>
              <a:t> String Buffer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2D9C-440A-4EC8-B151-C4D6F99DF6EB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SƠ ĐỒ KẾ THỪA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02" y="2152402"/>
            <a:ext cx="8040222" cy="35437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9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String, String Buffer </a:t>
            </a:r>
            <a:r>
              <a:rPr lang="en-US" dirty="0" err="1" smtClean="0"/>
              <a:t>và</a:t>
            </a:r>
            <a:r>
              <a:rPr lang="en-US" dirty="0" smtClean="0"/>
              <a:t> String Builder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4</a:t>
            </a:fld>
            <a:endParaRPr lang="vi-V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438400"/>
            <a:ext cx="9036776" cy="3124200"/>
          </a:xfrm>
        </p:spPr>
      </p:pic>
    </p:spTree>
    <p:extLst>
      <p:ext uri="{BB962C8B-B14F-4D97-AF65-F5344CB8AC3E}">
        <p14:creationId xmlns:p14="http://schemas.microsoft.com/office/powerpoint/2010/main" val="11542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,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(String literal)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String literal: </a:t>
            </a:r>
          </a:p>
          <a:p>
            <a:endParaRPr lang="en-US" dirty="0"/>
          </a:p>
          <a:p>
            <a:r>
              <a:rPr lang="en-US" dirty="0" smtClean="0"/>
              <a:t>String Object: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5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173256"/>
            <a:ext cx="3199845" cy="408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1" y="4191000"/>
            <a:ext cx="40737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String str1 = new String(); //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str1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String str2 = new String(“Hello World”); //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str2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Hello World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Char[] </a:t>
            </a:r>
            <a:r>
              <a:rPr lang="en-US" dirty="0" err="1" smtClean="0"/>
              <a:t>ch</a:t>
            </a:r>
            <a:r>
              <a:rPr lang="en-US" dirty="0" smtClean="0"/>
              <a:t> = {‘</a:t>
            </a:r>
            <a:r>
              <a:rPr lang="en-US" dirty="0" err="1" smtClean="0"/>
              <a:t>a’,’b’,’c’,’d</a:t>
            </a:r>
            <a:r>
              <a:rPr lang="en-US" dirty="0" smtClean="0"/>
              <a:t>’};</a:t>
            </a:r>
          </a:p>
          <a:p>
            <a:pPr marL="45720" indent="0">
              <a:buNone/>
            </a:pPr>
            <a:r>
              <a:rPr lang="en-US" dirty="0" smtClean="0"/>
              <a:t>       String str3 = new String[</a:t>
            </a:r>
            <a:r>
              <a:rPr lang="en-US" dirty="0" err="1" smtClean="0"/>
              <a:t>ch</a:t>
            </a:r>
            <a:r>
              <a:rPr lang="en-US" dirty="0" smtClean="0"/>
              <a:t>];  //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marL="502920" indent="-457200">
              <a:buAutoNum type="arabicPeriod" startAt="4"/>
            </a:pPr>
            <a:r>
              <a:rPr lang="en-US" dirty="0" smtClean="0"/>
              <a:t>Char</a:t>
            </a:r>
            <a:r>
              <a:rPr lang="en-US" dirty="0"/>
              <a:t>[] </a:t>
            </a:r>
            <a:r>
              <a:rPr lang="en-US" dirty="0" err="1"/>
              <a:t>ch</a:t>
            </a:r>
            <a:r>
              <a:rPr lang="en-US" dirty="0"/>
              <a:t> = {‘</a:t>
            </a:r>
            <a:r>
              <a:rPr lang="en-US" dirty="0" err="1"/>
              <a:t>a’,’b’,’c’,’d</a:t>
            </a:r>
            <a:r>
              <a:rPr lang="en-US" dirty="0" smtClean="0"/>
              <a:t>’};</a:t>
            </a:r>
          </a:p>
          <a:p>
            <a:pPr marL="45720" indent="0">
              <a:buNone/>
            </a:pPr>
            <a:r>
              <a:rPr lang="en-US" dirty="0" smtClean="0"/>
              <a:t>       String str4 = new String[ch,0,2]; //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97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substring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substring:</a:t>
            </a:r>
          </a:p>
          <a:p>
            <a:pPr marL="502920" indent="-457200">
              <a:buAutoNum type="arabicPeriod"/>
            </a:pPr>
            <a:r>
              <a:rPr lang="en-US" dirty="0" smtClean="0"/>
              <a:t>substring(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r>
              <a:rPr lang="en-US" dirty="0" smtClean="0"/>
              <a:t>) 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</a:p>
          <a:p>
            <a:pPr marL="502920" indent="-457200">
              <a:buAutoNum type="arabicPeriod" startAt="2"/>
            </a:pPr>
            <a:r>
              <a:rPr lang="en-US" dirty="0" smtClean="0"/>
              <a:t>substring(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endIndex</a:t>
            </a:r>
            <a:r>
              <a:rPr lang="en-US" dirty="0" smtClean="0"/>
              <a:t>) 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beginIndex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endIndex-1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  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7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895600"/>
            <a:ext cx="3581400" cy="657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86" y="4360984"/>
            <a:ext cx="3633300" cy="4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substring</a:t>
            </a:r>
            <a:endParaRPr lang="vi-V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substring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</a:t>
            </a:r>
            <a:r>
              <a:rPr lang="en-US" dirty="0" err="1" smtClean="0"/>
              <a:t>rỉ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(memory leak)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8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590800"/>
            <a:ext cx="6287377" cy="27626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32012" y="3886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substring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038599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memory leak do substring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?</a:t>
            </a:r>
          </a:p>
          <a:p>
            <a:r>
              <a:rPr lang="vi-VN" dirty="0" smtClean="0"/>
              <a:t>Trong </a:t>
            </a:r>
            <a:r>
              <a:rPr lang="vi-VN" dirty="0"/>
              <a:t>trường hợp bạn đang tạo ra chuỗi con của chuỗi dài hơn đáng kể . Giải pháp đơn giản là để cắt chuỗi, và giữ cho kích thước của mảng ký tự theo chiều dài của chuỗi con. </a:t>
            </a:r>
          </a:p>
          <a:p>
            <a:r>
              <a:rPr lang="vi-VN" dirty="0" smtClean="0"/>
              <a:t>Trong gói thư viện java.lang.String có constructor để </a:t>
            </a:r>
            <a:r>
              <a:rPr lang="vi-VN" dirty="0"/>
              <a:t>làm điều này , như trong ví dụ </a:t>
            </a:r>
            <a:r>
              <a:rPr lang="vi-VN" dirty="0" smtClean="0"/>
              <a:t>bên </a:t>
            </a:r>
            <a:r>
              <a:rPr lang="vi-VN" dirty="0"/>
              <a:t>đây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9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573565"/>
            <a:ext cx="6133856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571877"/>
            <a:ext cx="5829056" cy="276706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618412" y="3126357"/>
            <a:ext cx="399928" cy="378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50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555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Business Contrast 16x9</vt:lpstr>
      <vt:lpstr>Tìm hiểu về String, StringBuffer và StringBuilder </vt:lpstr>
      <vt:lpstr>Nội Dung</vt:lpstr>
      <vt:lpstr>SƠ ĐỒ KẾ THỪA</vt:lpstr>
      <vt:lpstr>Bảng tóm tắt sơ lược về String, String Buffer và String Builder</vt:lpstr>
      <vt:lpstr>Sơ lược về String</vt:lpstr>
      <vt:lpstr>Một vài cách khai báo và khởi tạo chuỗi String</vt:lpstr>
      <vt:lpstr>Phương thức substring</vt:lpstr>
      <vt:lpstr>Phương thức substring</vt:lpstr>
      <vt:lpstr>Phương thức substring</vt:lpstr>
      <vt:lpstr>String Buffer  và  String Builder</vt:lpstr>
      <vt:lpstr>String Buffer  và  String Builder</vt:lpstr>
      <vt:lpstr>String Buffer  và  String Builder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2016-08-01T11:46:49Z</dcterms:created>
  <dcterms:modified xsi:type="dcterms:W3CDTF">2016-08-02T14:37:23Z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