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8" r:id="rId5"/>
    <p:sldId id="262" r:id="rId6"/>
    <p:sldId id="259" r:id="rId7"/>
    <p:sldId id="263" r:id="rId8"/>
    <p:sldId id="270" r:id="rId9"/>
    <p:sldId id="264" r:id="rId10"/>
    <p:sldId id="271" r:id="rId11"/>
    <p:sldId id="265" r:id="rId12"/>
    <p:sldId id="266" r:id="rId13"/>
    <p:sldId id="280" r:id="rId14"/>
    <p:sldId id="272" r:id="rId15"/>
    <p:sldId id="275" r:id="rId16"/>
    <p:sldId id="276" r:id="rId17"/>
    <p:sldId id="277" r:id="rId18"/>
    <p:sldId id="278" r:id="rId19"/>
    <p:sldId id="279" r:id="rId20"/>
    <p:sldId id="26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60"/>
  </p:normalViewPr>
  <p:slideViewPr>
    <p:cSldViewPr>
      <p:cViewPr>
        <p:scale>
          <a:sx n="66" d="100"/>
          <a:sy n="66" d="100"/>
        </p:scale>
        <p:origin x="-1296" y="-89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6BC3DD1-569B-4E35-AA41-1E3CF5FC7D80}" type="datetimeFigureOut">
              <a:rPr lang="en-US" smtClean="0"/>
              <a:t>7/29/2016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FD1B4F1-E28D-45DF-8D8C-B2195079A6D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BC3DD1-569B-4E35-AA41-1E3CF5FC7D80}" type="datetimeFigureOut">
              <a:rPr lang="en-US" smtClean="0"/>
              <a:t>7/29/2016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1B4F1-E28D-45DF-8D8C-B2195079A6D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BC3DD1-569B-4E35-AA41-1E3CF5FC7D80}" type="datetimeFigureOut">
              <a:rPr lang="en-US" smtClean="0"/>
              <a:t>7/29/2016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1B4F1-E28D-45DF-8D8C-B2195079A6D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6BC3DD1-569B-4E35-AA41-1E3CF5FC7D80}" type="datetimeFigureOut">
              <a:rPr lang="en-US" smtClean="0"/>
              <a:t>7/29/2016</a:t>
            </a:fld>
            <a:endParaRPr lang="en-US"/>
          </a:p>
        </p:txBody>
      </p:sp>
      <p:sp>
        <p:nvSpPr>
          <p:cNvPr id="9" name="Slide Number Placeholder 8"/>
          <p:cNvSpPr>
            <a:spLocks noGrp="1"/>
          </p:cNvSpPr>
          <p:nvPr>
            <p:ph type="sldNum" sz="quarter" idx="15"/>
          </p:nvPr>
        </p:nvSpPr>
        <p:spPr/>
        <p:txBody>
          <a:bodyPr rtlCol="0"/>
          <a:lstStyle/>
          <a:p>
            <a:fld id="{6FD1B4F1-E28D-45DF-8D8C-B2195079A6D5}"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6BC3DD1-569B-4E35-AA41-1E3CF5FC7D80}" type="datetimeFigureOut">
              <a:rPr lang="en-US" smtClean="0"/>
              <a:t>7/29/2016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FD1B4F1-E28D-45DF-8D8C-B2195079A6D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6BC3DD1-569B-4E35-AA41-1E3CF5FC7D80}" type="datetimeFigureOut">
              <a:rPr lang="en-US" smtClean="0"/>
              <a:t>7/29/2016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1B4F1-E28D-45DF-8D8C-B2195079A6D5}"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6BC3DD1-569B-4E35-AA41-1E3CF5FC7D80}" type="datetimeFigureOut">
              <a:rPr lang="en-US" smtClean="0"/>
              <a:t>7/29/2016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1B4F1-E28D-45DF-8D8C-B2195079A6D5}"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6BC3DD1-569B-4E35-AA41-1E3CF5FC7D80}" type="datetimeFigureOut">
              <a:rPr lang="en-US" smtClean="0"/>
              <a:t>7/29/2016</a:t>
            </a:fld>
            <a:endParaRPr lang="en-US"/>
          </a:p>
        </p:txBody>
      </p:sp>
      <p:sp>
        <p:nvSpPr>
          <p:cNvPr id="7" name="Slide Number Placeholder 6"/>
          <p:cNvSpPr>
            <a:spLocks noGrp="1"/>
          </p:cNvSpPr>
          <p:nvPr>
            <p:ph type="sldNum" sz="quarter" idx="11"/>
          </p:nvPr>
        </p:nvSpPr>
        <p:spPr/>
        <p:txBody>
          <a:bodyPr rtlCol="0"/>
          <a:lstStyle/>
          <a:p>
            <a:fld id="{6FD1B4F1-E28D-45DF-8D8C-B2195079A6D5}"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BC3DD1-569B-4E35-AA41-1E3CF5FC7D80}" type="datetimeFigureOut">
              <a:rPr lang="en-US" smtClean="0"/>
              <a:t>7/29/2016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1B4F1-E28D-45DF-8D8C-B2195079A6D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6BC3DD1-569B-4E35-AA41-1E3CF5FC7D80}" type="datetimeFigureOut">
              <a:rPr lang="en-US" smtClean="0"/>
              <a:t>7/29/2016</a:t>
            </a:fld>
            <a:endParaRPr lang="en-US"/>
          </a:p>
        </p:txBody>
      </p:sp>
      <p:sp>
        <p:nvSpPr>
          <p:cNvPr id="22" name="Slide Number Placeholder 21"/>
          <p:cNvSpPr>
            <a:spLocks noGrp="1"/>
          </p:cNvSpPr>
          <p:nvPr>
            <p:ph type="sldNum" sz="quarter" idx="15"/>
          </p:nvPr>
        </p:nvSpPr>
        <p:spPr/>
        <p:txBody>
          <a:bodyPr rtlCol="0"/>
          <a:lstStyle/>
          <a:p>
            <a:fld id="{6FD1B4F1-E28D-45DF-8D8C-B2195079A6D5}"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6BC3DD1-569B-4E35-AA41-1E3CF5FC7D80}" type="datetimeFigureOut">
              <a:rPr lang="en-US" smtClean="0"/>
              <a:t>7/29/2016</a:t>
            </a:fld>
            <a:endParaRPr lang="en-US"/>
          </a:p>
        </p:txBody>
      </p:sp>
      <p:sp>
        <p:nvSpPr>
          <p:cNvPr id="18" name="Slide Number Placeholder 17"/>
          <p:cNvSpPr>
            <a:spLocks noGrp="1"/>
          </p:cNvSpPr>
          <p:nvPr>
            <p:ph type="sldNum" sz="quarter" idx="11"/>
          </p:nvPr>
        </p:nvSpPr>
        <p:spPr/>
        <p:txBody>
          <a:bodyPr rtlCol="0"/>
          <a:lstStyle/>
          <a:p>
            <a:fld id="{6FD1B4F1-E28D-45DF-8D8C-B2195079A6D5}"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6BC3DD1-569B-4E35-AA41-1E3CF5FC7D80}" type="datetimeFigureOut">
              <a:rPr lang="en-US" smtClean="0"/>
              <a:t>7/29/2016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FD1B4F1-E28D-45DF-8D8C-B2195079A6D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o7planning.org/vi/10319/access-modifier-trong-java" TargetMode="External"/><Relationship Id="rId2" Type="http://schemas.openxmlformats.org/officeDocument/2006/relationships/hyperlink" Target="http://laptrinh.vn/d/5090-phuong-thuc-default-trong-interface-default-method.html" TargetMode="External"/><Relationship Id="rId1" Type="http://schemas.openxmlformats.org/officeDocument/2006/relationships/slideLayout" Target="../slideLayouts/slideLayout2.xml"/><Relationship Id="rId4" Type="http://schemas.openxmlformats.org/officeDocument/2006/relationships/hyperlink" Target="http://tek.eten.vn/tim-hieu-ve-bieu-thuc-lambda"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752600"/>
            <a:ext cx="6172200" cy="1295400"/>
          </a:xfrm>
        </p:spPr>
        <p:txBody>
          <a:bodyPr>
            <a:normAutofit/>
          </a:bodyPr>
          <a:lstStyle/>
          <a:p>
            <a:pPr algn="ctr"/>
            <a:r>
              <a:rPr lang="en-US" sz="3600" dirty="0" smtClean="0">
                <a:latin typeface="Times New Roman" pitchFamily="18" charset="0"/>
                <a:cs typeface="Times New Roman" pitchFamily="18" charset="0"/>
              </a:rPr>
              <a:t>PHƯƠNG THỨC, HÀM NÂNG CAO TRONG JAVA</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2209800" y="4343400"/>
            <a:ext cx="6172200" cy="1371600"/>
          </a:xfrm>
        </p:spPr>
        <p:txBody>
          <a:bodyPr>
            <a:normAutofit/>
          </a:bodyPr>
          <a:lstStyle/>
          <a:p>
            <a:pPr algn="ctr"/>
            <a:r>
              <a:rPr lang="en-US" sz="1400" dirty="0" smtClean="0">
                <a:latin typeface="Times New Roman" pitchFamily="18" charset="0"/>
                <a:cs typeface="Times New Roman" pitchFamily="18" charset="0"/>
              </a:rPr>
              <a:t>GV. KHUẤT THÙY PHƯƠNG</a:t>
            </a:r>
          </a:p>
          <a:p>
            <a:pPr algn="ctr"/>
            <a:r>
              <a:rPr lang="en-US" sz="1400" dirty="0" smtClean="0">
                <a:latin typeface="Times New Roman" pitchFamily="18" charset="0"/>
                <a:cs typeface="Times New Roman" pitchFamily="18" charset="0"/>
              </a:rPr>
              <a:t>ĐOÀN MINH QUÂN</a:t>
            </a:r>
          </a:p>
          <a:p>
            <a:pPr algn="ctr"/>
            <a:r>
              <a:rPr lang="en-US" sz="1400" dirty="0" smtClean="0">
                <a:latin typeface="Times New Roman" pitchFamily="18" charset="0"/>
                <a:cs typeface="Times New Roman" pitchFamily="18" charset="0"/>
              </a:rPr>
              <a:t>TRƯƠNG THỊ THANH THẢO</a:t>
            </a:r>
          </a:p>
        </p:txBody>
      </p:sp>
    </p:spTree>
    <p:extLst>
      <p:ext uri="{BB962C8B-B14F-4D97-AF65-F5344CB8AC3E}">
        <p14:creationId xmlns:p14="http://schemas.microsoft.com/office/powerpoint/2010/main" val="4199745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592590"/>
          </a:xfrm>
        </p:spPr>
        <p:txBody>
          <a:bodyPr/>
          <a:lstStyle/>
          <a:p>
            <a:r>
              <a:rPr lang="en-US" dirty="0"/>
              <a:t>II. KIỂU TRUY CẬP (MODIFIER)</a:t>
            </a:r>
            <a:endParaRPr lang="en-US" dirty="0"/>
          </a:p>
        </p:txBody>
      </p:sp>
      <p:sp>
        <p:nvSpPr>
          <p:cNvPr id="3" name="Content Placeholder 2"/>
          <p:cNvSpPr>
            <a:spLocks noGrp="1"/>
          </p:cNvSpPr>
          <p:nvPr>
            <p:ph sz="quarter" idx="1"/>
          </p:nvPr>
        </p:nvSpPr>
        <p:spPr>
          <a:xfrm>
            <a:off x="685800" y="1295400"/>
            <a:ext cx="7734300" cy="5026152"/>
          </a:xfrm>
        </p:spPr>
        <p:txBody>
          <a:bodyPr/>
          <a:lstStyle/>
          <a:p>
            <a:r>
              <a:rPr lang="en-US" sz="2000" b="1" dirty="0" smtClean="0"/>
              <a:t>Default</a:t>
            </a:r>
            <a:r>
              <a:rPr lang="en-US" dirty="0" smtClean="0"/>
              <a:t>.</a:t>
            </a:r>
          </a:p>
          <a:p>
            <a:pPr lvl="1"/>
            <a:r>
              <a:rPr lang="vi-VN" dirty="0"/>
              <a:t>Trong cùng một package bạn có thể truy cập vào các thành viên có access modifier mặc định</a:t>
            </a:r>
            <a:r>
              <a:rPr lang="vi-VN" dirty="0" smtClean="0"/>
              <a:t>.</a:t>
            </a:r>
            <a:endParaRPr lang="en-US" dirty="0" smtClean="0"/>
          </a:p>
          <a:p>
            <a:pPr lvl="1"/>
            <a:endParaRPr lang="en-US" dirty="0"/>
          </a:p>
          <a:p>
            <a:pPr lvl="1"/>
            <a:endParaRPr lang="en-US" dirty="0" smtClean="0"/>
          </a:p>
          <a:p>
            <a:pPr lvl="1"/>
            <a:endParaRPr lang="en-US" dirty="0"/>
          </a:p>
          <a:p>
            <a:pPr marL="365760" lvl="1" indent="0">
              <a:buNone/>
            </a:pPr>
            <a:endParaRPr lang="en-US" dirty="0"/>
          </a:p>
          <a:p>
            <a:pPr lvl="1"/>
            <a:r>
              <a:rPr lang="vi-VN" dirty="0"/>
              <a:t>Và không được phép truy cập bên ngoài package, kể cả trong class con.</a:t>
            </a:r>
            <a:endParaRPr lang="en-US" dirty="0" smtClean="0"/>
          </a:p>
          <a:p>
            <a:pPr lvl="1"/>
            <a:endParaRPr lang="en-US" b="1" dirty="0" smtClean="0"/>
          </a:p>
        </p:txBody>
      </p:sp>
      <p:sp>
        <p:nvSpPr>
          <p:cNvPr id="6" name="TextBox 5"/>
          <p:cNvSpPr txBox="1"/>
          <p:nvPr/>
        </p:nvSpPr>
        <p:spPr>
          <a:xfrm>
            <a:off x="1499896" y="2406134"/>
            <a:ext cx="915635" cy="369332"/>
          </a:xfrm>
          <a:prstGeom prst="rect">
            <a:avLst/>
          </a:prstGeom>
          <a:noFill/>
        </p:spPr>
        <p:txBody>
          <a:bodyPr wrap="none" rtlCol="0">
            <a:spAutoFit/>
          </a:bodyPr>
          <a:lstStyle/>
          <a:p>
            <a:r>
              <a:rPr lang="en-US" dirty="0" err="1" smtClean="0"/>
              <a:t>Ví</a:t>
            </a:r>
            <a:r>
              <a:rPr lang="en-US" dirty="0" smtClean="0"/>
              <a:t> </a:t>
            </a:r>
            <a:r>
              <a:rPr lang="en-US" dirty="0" err="1" smtClean="0"/>
              <a:t>dụ</a:t>
            </a:r>
            <a:r>
              <a:rPr lang="en-US" dirty="0" smtClean="0"/>
              <a:t> :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599" y="2406133"/>
            <a:ext cx="4876799" cy="1567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599" y="4832866"/>
            <a:ext cx="4876798" cy="158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417214" y="4680857"/>
            <a:ext cx="915635" cy="369332"/>
          </a:xfrm>
          <a:prstGeom prst="rect">
            <a:avLst/>
          </a:prstGeom>
          <a:noFill/>
        </p:spPr>
        <p:txBody>
          <a:bodyPr wrap="none" rtlCol="0">
            <a:spAutoFit/>
          </a:bodyPr>
          <a:lstStyle/>
          <a:p>
            <a:r>
              <a:rPr lang="en-US" dirty="0" err="1" smtClean="0"/>
              <a:t>Ví</a:t>
            </a:r>
            <a:r>
              <a:rPr lang="en-US" dirty="0" smtClean="0"/>
              <a:t> </a:t>
            </a:r>
            <a:r>
              <a:rPr lang="en-US" dirty="0" err="1" smtClean="0"/>
              <a:t>dụ</a:t>
            </a:r>
            <a:r>
              <a:rPr lang="en-US" dirty="0" smtClean="0"/>
              <a:t> : </a:t>
            </a:r>
            <a:endParaRPr lang="en-US" dirty="0"/>
          </a:p>
        </p:txBody>
      </p:sp>
      <p:sp>
        <p:nvSpPr>
          <p:cNvPr id="10" name="Rectangle 9"/>
          <p:cNvSpPr/>
          <p:nvPr/>
        </p:nvSpPr>
        <p:spPr>
          <a:xfrm>
            <a:off x="563679" y="923051"/>
            <a:ext cx="2622706" cy="461665"/>
          </a:xfrm>
          <a:prstGeom prst="rect">
            <a:avLst/>
          </a:prstGeom>
        </p:spPr>
        <p:txBody>
          <a:bodyPr wrap="none">
            <a:spAutoFit/>
          </a:bodyPr>
          <a:lstStyle/>
          <a:p>
            <a:r>
              <a:rPr lang="en-US" sz="2400" b="1" dirty="0" smtClean="0">
                <a:latin typeface="Times New Roman" pitchFamily="18" charset="0"/>
                <a:cs typeface="Times New Roman" pitchFamily="18" charset="0"/>
              </a:rPr>
              <a:t>1. Access </a:t>
            </a:r>
            <a:r>
              <a:rPr lang="en-US" sz="2400" b="1" dirty="0">
                <a:latin typeface="Times New Roman" pitchFamily="18" charset="0"/>
                <a:cs typeface="Times New Roman" pitchFamily="18" charset="0"/>
              </a:rPr>
              <a:t>modifier </a:t>
            </a:r>
            <a:endParaRPr lang="en-US" sz="2400" dirty="0"/>
          </a:p>
        </p:txBody>
      </p:sp>
    </p:spTree>
    <p:extLst>
      <p:ext uri="{BB962C8B-B14F-4D97-AF65-F5344CB8AC3E}">
        <p14:creationId xmlns:p14="http://schemas.microsoft.com/office/powerpoint/2010/main" val="3511917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6495"/>
            <a:ext cx="7467600" cy="648413"/>
          </a:xfrm>
        </p:spPr>
        <p:txBody>
          <a:bodyPr/>
          <a:lstStyle/>
          <a:p>
            <a:r>
              <a:rPr lang="en-US" dirty="0"/>
              <a:t>II. KIỂU TRUY CẬP (MODIFIER)</a:t>
            </a:r>
            <a:endParaRPr lang="en-US" dirty="0"/>
          </a:p>
        </p:txBody>
      </p:sp>
      <p:sp>
        <p:nvSpPr>
          <p:cNvPr id="3" name="Content Placeholder 2"/>
          <p:cNvSpPr>
            <a:spLocks noGrp="1"/>
          </p:cNvSpPr>
          <p:nvPr>
            <p:ph sz="quarter" idx="1"/>
          </p:nvPr>
        </p:nvSpPr>
        <p:spPr>
          <a:xfrm>
            <a:off x="676274" y="1384716"/>
            <a:ext cx="8001000" cy="4873752"/>
          </a:xfrm>
        </p:spPr>
        <p:txBody>
          <a:bodyPr/>
          <a:lstStyle/>
          <a:p>
            <a:r>
              <a:rPr lang="en-US" sz="2000" b="1" dirty="0" smtClean="0"/>
              <a:t>Protected</a:t>
            </a:r>
            <a:r>
              <a:rPr lang="en-US" sz="2000" dirty="0" smtClean="0"/>
              <a:t>.</a:t>
            </a:r>
          </a:p>
          <a:p>
            <a:pPr lvl="1"/>
            <a:r>
              <a:rPr lang="vi-VN" dirty="0"/>
              <a:t>Protected Access Modifier là có thể truy cập bên trong package và bên ngoài package nhưng chỉ thông qua tính kế </a:t>
            </a:r>
            <a:r>
              <a:rPr lang="vi-VN" dirty="0" smtClean="0"/>
              <a:t>thừa</a:t>
            </a:r>
            <a:endParaRPr lang="en-US" dirty="0" smtClean="0"/>
          </a:p>
          <a:p>
            <a:pPr lvl="1"/>
            <a:r>
              <a:rPr lang="vi-VN" dirty="0"/>
              <a:t>Protected Access Modifier không thể được áp dụng cho lớp và interface</a:t>
            </a:r>
            <a:endParaRPr lang="en-US"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3200400"/>
            <a:ext cx="569595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51757" y="3200400"/>
            <a:ext cx="723275" cy="369332"/>
          </a:xfrm>
          <a:prstGeom prst="rect">
            <a:avLst/>
          </a:prstGeom>
          <a:noFill/>
        </p:spPr>
        <p:txBody>
          <a:bodyPr wrap="none" rtlCol="0">
            <a:spAutoFit/>
          </a:bodyPr>
          <a:lstStyle/>
          <a:p>
            <a:r>
              <a:rPr lang="en-US" dirty="0" err="1" smtClean="0"/>
              <a:t>Ví</a:t>
            </a:r>
            <a:r>
              <a:rPr lang="en-US" dirty="0" smtClean="0"/>
              <a:t> </a:t>
            </a:r>
            <a:r>
              <a:rPr lang="en-US" dirty="0" err="1" smtClean="0"/>
              <a:t>dụ</a:t>
            </a:r>
            <a:endParaRPr lang="en-US" dirty="0"/>
          </a:p>
        </p:txBody>
      </p:sp>
      <p:sp>
        <p:nvSpPr>
          <p:cNvPr id="8" name="Rectangle 7"/>
          <p:cNvSpPr/>
          <p:nvPr/>
        </p:nvSpPr>
        <p:spPr>
          <a:xfrm>
            <a:off x="563679" y="923051"/>
            <a:ext cx="2622706" cy="461665"/>
          </a:xfrm>
          <a:prstGeom prst="rect">
            <a:avLst/>
          </a:prstGeom>
        </p:spPr>
        <p:txBody>
          <a:bodyPr wrap="none">
            <a:spAutoFit/>
          </a:bodyPr>
          <a:lstStyle/>
          <a:p>
            <a:r>
              <a:rPr lang="en-US" sz="2400" b="1" dirty="0" smtClean="0">
                <a:latin typeface="Times New Roman" pitchFamily="18" charset="0"/>
                <a:cs typeface="Times New Roman" pitchFamily="18" charset="0"/>
              </a:rPr>
              <a:t>1. Access </a:t>
            </a:r>
            <a:r>
              <a:rPr lang="en-US" sz="2400" b="1" dirty="0">
                <a:latin typeface="Times New Roman" pitchFamily="18" charset="0"/>
                <a:cs typeface="Times New Roman" pitchFamily="18" charset="0"/>
              </a:rPr>
              <a:t>modifier </a:t>
            </a:r>
            <a:endParaRPr lang="en-US" sz="2400" dirty="0"/>
          </a:p>
        </p:txBody>
      </p:sp>
    </p:spTree>
    <p:extLst>
      <p:ext uri="{BB962C8B-B14F-4D97-AF65-F5344CB8AC3E}">
        <p14:creationId xmlns:p14="http://schemas.microsoft.com/office/powerpoint/2010/main" val="1696913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48413"/>
          </a:xfrm>
        </p:spPr>
        <p:txBody>
          <a:bodyPr/>
          <a:lstStyle/>
          <a:p>
            <a:r>
              <a:rPr lang="en-US" dirty="0"/>
              <a:t>II. </a:t>
            </a:r>
            <a:r>
              <a:rPr lang="en-US" dirty="0" smtClean="0"/>
              <a:t>KIỂU TRUY CẬP (MODIFIER)</a:t>
            </a:r>
            <a:endParaRPr lang="en-US" dirty="0"/>
          </a:p>
        </p:txBody>
      </p:sp>
      <p:sp>
        <p:nvSpPr>
          <p:cNvPr id="3" name="Content Placeholder 2"/>
          <p:cNvSpPr>
            <a:spLocks noGrp="1"/>
          </p:cNvSpPr>
          <p:nvPr>
            <p:ph sz="quarter" idx="1"/>
          </p:nvPr>
        </p:nvSpPr>
        <p:spPr>
          <a:xfrm>
            <a:off x="685800" y="1447800"/>
            <a:ext cx="7734300" cy="4873752"/>
          </a:xfrm>
        </p:spPr>
        <p:txBody>
          <a:bodyPr/>
          <a:lstStyle/>
          <a:p>
            <a:r>
              <a:rPr lang="en-US" sz="2000" b="1" dirty="0" smtClean="0"/>
              <a:t>Public</a:t>
            </a:r>
            <a:r>
              <a:rPr lang="en-US" sz="2000" dirty="0" smtClean="0"/>
              <a:t>.</a:t>
            </a:r>
          </a:p>
          <a:p>
            <a:pPr lvl="1"/>
            <a:r>
              <a:rPr lang="vi-VN" dirty="0"/>
              <a:t>Public Access Modifier là có thể truy cập ở bất cứ đâu. Nó có phạm vi rộng nhất trong tất cả </a:t>
            </a:r>
            <a:r>
              <a:rPr lang="vi-VN" dirty="0" smtClean="0"/>
              <a:t>Modifier</a:t>
            </a:r>
            <a:endParaRPr lang="en-US" dirty="0" smtClean="0"/>
          </a:p>
          <a:p>
            <a:pPr lvl="1"/>
            <a:r>
              <a:rPr lang="vi-VN" dirty="0"/>
              <a:t>Tuy nhiên, nếu lớp public chúng ta đang cố gắng truy cập là trong một package khác, thì lớp public này vẫn cần để được import.</a:t>
            </a:r>
            <a:endParaRPr lang="en-US"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613666"/>
            <a:ext cx="5667375" cy="2734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467162" y="3613666"/>
            <a:ext cx="723275" cy="369332"/>
          </a:xfrm>
          <a:prstGeom prst="rect">
            <a:avLst/>
          </a:prstGeom>
          <a:noFill/>
        </p:spPr>
        <p:txBody>
          <a:bodyPr wrap="none" rtlCol="0">
            <a:spAutoFit/>
          </a:bodyPr>
          <a:lstStyle/>
          <a:p>
            <a:r>
              <a:rPr lang="en-US" dirty="0" err="1" smtClean="0"/>
              <a:t>Ví</a:t>
            </a:r>
            <a:r>
              <a:rPr lang="en-US" dirty="0" smtClean="0"/>
              <a:t> </a:t>
            </a:r>
            <a:r>
              <a:rPr lang="en-US" dirty="0" err="1" smtClean="0"/>
              <a:t>dụ</a:t>
            </a:r>
            <a:endParaRPr lang="en-US" dirty="0"/>
          </a:p>
        </p:txBody>
      </p:sp>
      <p:sp>
        <p:nvSpPr>
          <p:cNvPr id="7" name="Rectangle 6"/>
          <p:cNvSpPr/>
          <p:nvPr/>
        </p:nvSpPr>
        <p:spPr>
          <a:xfrm>
            <a:off x="563679" y="923051"/>
            <a:ext cx="2622706" cy="461665"/>
          </a:xfrm>
          <a:prstGeom prst="rect">
            <a:avLst/>
          </a:prstGeom>
        </p:spPr>
        <p:txBody>
          <a:bodyPr wrap="none">
            <a:spAutoFit/>
          </a:bodyPr>
          <a:lstStyle/>
          <a:p>
            <a:r>
              <a:rPr lang="en-US" sz="2400" b="1" dirty="0" smtClean="0">
                <a:latin typeface="Times New Roman" pitchFamily="18" charset="0"/>
                <a:cs typeface="Times New Roman" pitchFamily="18" charset="0"/>
              </a:rPr>
              <a:t>1. Access </a:t>
            </a:r>
            <a:r>
              <a:rPr lang="en-US" sz="2400" b="1" dirty="0">
                <a:latin typeface="Times New Roman" pitchFamily="18" charset="0"/>
                <a:cs typeface="Times New Roman" pitchFamily="18" charset="0"/>
              </a:rPr>
              <a:t>modifier </a:t>
            </a:r>
            <a:endParaRPr lang="en-US" sz="2400" dirty="0"/>
          </a:p>
        </p:txBody>
      </p:sp>
    </p:spTree>
    <p:extLst>
      <p:ext uri="{BB962C8B-B14F-4D97-AF65-F5344CB8AC3E}">
        <p14:creationId xmlns:p14="http://schemas.microsoft.com/office/powerpoint/2010/main" val="2700007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48413"/>
          </a:xfrm>
        </p:spPr>
        <p:txBody>
          <a:bodyPr/>
          <a:lstStyle/>
          <a:p>
            <a:r>
              <a:rPr lang="en-US" dirty="0"/>
              <a:t>II. KIỂU TRUY CẬP (MODIFIER)</a:t>
            </a:r>
            <a:endParaRPr lang="en-US" dirty="0"/>
          </a:p>
        </p:txBody>
      </p:sp>
      <p:sp>
        <p:nvSpPr>
          <p:cNvPr id="3" name="Content Placeholder 2"/>
          <p:cNvSpPr>
            <a:spLocks noGrp="1"/>
          </p:cNvSpPr>
          <p:nvPr>
            <p:ph sz="quarter" idx="1"/>
          </p:nvPr>
        </p:nvSpPr>
        <p:spPr>
          <a:xfrm>
            <a:off x="685800" y="1447800"/>
            <a:ext cx="7734300" cy="4873752"/>
          </a:xfrm>
        </p:spPr>
        <p:txBody>
          <a:bodyPr/>
          <a:lstStyle/>
          <a:p>
            <a:r>
              <a:rPr lang="en-US" sz="2000" b="1" dirty="0" smtClean="0"/>
              <a:t>Abstract</a:t>
            </a:r>
            <a:r>
              <a:rPr lang="en-US" sz="2000" dirty="0" smtClean="0"/>
              <a:t>.</a:t>
            </a:r>
          </a:p>
          <a:p>
            <a:pPr lvl="1"/>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abstract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Abstract class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Interface</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Abstract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hàm</a:t>
            </a:r>
            <a:endParaRPr lang="en-US" dirty="0" smtClean="0">
              <a:latin typeface="Times New Roman" pitchFamily="18" charset="0"/>
              <a:cs typeface="Times New Roman" pitchFamily="18" charset="0"/>
            </a:endParaRPr>
          </a:p>
          <a:p>
            <a:pPr marL="365760" lvl="1" indent="0">
              <a:buNone/>
            </a:pPr>
            <a:endParaRPr lang="en-US" dirty="0" smtClean="0">
              <a:latin typeface="Times New Roman" pitchFamily="18" charset="0"/>
              <a:cs typeface="Times New Roman" pitchFamily="18" charset="0"/>
            </a:endParaRPr>
          </a:p>
        </p:txBody>
      </p:sp>
      <p:sp>
        <p:nvSpPr>
          <p:cNvPr id="7" name="Rectangle 6"/>
          <p:cNvSpPr/>
          <p:nvPr/>
        </p:nvSpPr>
        <p:spPr>
          <a:xfrm>
            <a:off x="563679" y="923051"/>
            <a:ext cx="3290516" cy="461665"/>
          </a:xfrm>
          <a:prstGeom prst="rect">
            <a:avLst/>
          </a:prstGeom>
        </p:spPr>
        <p:txBody>
          <a:bodyPr wrap="none">
            <a:spAutoFit/>
          </a:bodyPr>
          <a:lstStyle/>
          <a:p>
            <a:r>
              <a:rPr lang="en-US" sz="2400" b="1" dirty="0">
                <a:latin typeface="Times New Roman" pitchFamily="18" charset="0"/>
                <a:cs typeface="Times New Roman" pitchFamily="18" charset="0"/>
              </a:rPr>
              <a:t>2</a:t>
            </a:r>
            <a:r>
              <a:rPr lang="en-US" sz="2400" b="1" dirty="0" smtClean="0">
                <a:latin typeface="Times New Roman" pitchFamily="18" charset="0"/>
                <a:cs typeface="Times New Roman" pitchFamily="18" charset="0"/>
              </a:rPr>
              <a:t>. Non-Access </a:t>
            </a:r>
            <a:r>
              <a:rPr lang="en-US" sz="2400" b="1" dirty="0">
                <a:latin typeface="Times New Roman" pitchFamily="18" charset="0"/>
                <a:cs typeface="Times New Roman" pitchFamily="18" charset="0"/>
              </a:rPr>
              <a:t>modifier </a:t>
            </a:r>
            <a:endParaRPr lang="en-US" sz="2400" dirty="0"/>
          </a:p>
        </p:txBody>
      </p:sp>
      <p:sp>
        <p:nvSpPr>
          <p:cNvPr id="8" name="TextBox 7"/>
          <p:cNvSpPr txBox="1"/>
          <p:nvPr/>
        </p:nvSpPr>
        <p:spPr>
          <a:xfrm>
            <a:off x="1467161" y="3429000"/>
            <a:ext cx="723275" cy="369332"/>
          </a:xfrm>
          <a:prstGeom prst="rect">
            <a:avLst/>
          </a:prstGeom>
          <a:noFill/>
        </p:spPr>
        <p:txBody>
          <a:bodyPr wrap="none" rtlCol="0">
            <a:spAutoFit/>
          </a:bodyPr>
          <a:lstStyle/>
          <a:p>
            <a:r>
              <a:rPr lang="en-US" dirty="0" err="1" smtClean="0"/>
              <a:t>Ví</a:t>
            </a:r>
            <a:r>
              <a:rPr lang="en-US" dirty="0" smtClean="0"/>
              <a:t> </a:t>
            </a:r>
            <a:r>
              <a:rPr lang="en-US" dirty="0" err="1" smtClean="0"/>
              <a:t>dụ</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613666"/>
            <a:ext cx="4143375" cy="2634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2223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991600" cy="609600"/>
          </a:xfrm>
        </p:spPr>
        <p:txBody>
          <a:bodyPr>
            <a:normAutofit fontScale="90000"/>
          </a:bodyPr>
          <a:lstStyle/>
          <a:p>
            <a:r>
              <a:rPr lang="en-US" dirty="0" smtClean="0"/>
              <a:t>III. GHI ĐÈ PHƯƠNG THỨC. (OVERRIDING METHOD)</a:t>
            </a:r>
            <a:endParaRPr lang="en-US" dirty="0"/>
          </a:p>
        </p:txBody>
      </p:sp>
      <p:sp>
        <p:nvSpPr>
          <p:cNvPr id="3" name="Content Placeholder 2"/>
          <p:cNvSpPr>
            <a:spLocks noGrp="1"/>
          </p:cNvSpPr>
          <p:nvPr>
            <p:ph sz="quarter" idx="1"/>
          </p:nvPr>
        </p:nvSpPr>
        <p:spPr>
          <a:xfrm>
            <a:off x="419100" y="1219200"/>
            <a:ext cx="8001000" cy="5102352"/>
          </a:xfrm>
        </p:spPr>
        <p:txBody>
          <a:bodyPr/>
          <a:lstStyle/>
          <a:p>
            <a:r>
              <a:rPr lang="en-US" b="1" dirty="0" smtClean="0"/>
              <a:t>Overriding method</a:t>
            </a:r>
            <a:r>
              <a:rPr lang="en-US" dirty="0" smtClean="0"/>
              <a:t>.</a:t>
            </a:r>
            <a:endParaRPr lang="en-US" dirty="0" smtClean="0"/>
          </a:p>
          <a:p>
            <a:pPr lvl="1"/>
            <a:r>
              <a:rPr lang="vi-VN" dirty="0"/>
              <a:t>Bạn có thể ghi đè một method của class cha với một method cùng tên cùng tham số tại class con, tuy nhiên bạn không được phép làm hạn chế phạm vi truy cập của method này.</a:t>
            </a:r>
            <a:endParaRPr lang="en-US" dirty="0" smtClean="0"/>
          </a:p>
        </p:txBody>
      </p:sp>
      <p:sp>
        <p:nvSpPr>
          <p:cNvPr id="6" name="TextBox 5"/>
          <p:cNvSpPr txBox="1"/>
          <p:nvPr/>
        </p:nvSpPr>
        <p:spPr>
          <a:xfrm>
            <a:off x="1080125" y="3059668"/>
            <a:ext cx="723275" cy="369332"/>
          </a:xfrm>
          <a:prstGeom prst="rect">
            <a:avLst/>
          </a:prstGeom>
          <a:noFill/>
        </p:spPr>
        <p:txBody>
          <a:bodyPr wrap="none" rtlCol="0">
            <a:spAutoFit/>
          </a:bodyPr>
          <a:lstStyle/>
          <a:p>
            <a:r>
              <a:rPr lang="en-US" dirty="0" err="1" smtClean="0"/>
              <a:t>Ví</a:t>
            </a:r>
            <a:r>
              <a:rPr lang="en-US" dirty="0" smtClean="0"/>
              <a:t> </a:t>
            </a:r>
            <a:r>
              <a:rPr lang="en-US" dirty="0" err="1" smtClean="0"/>
              <a:t>dụ</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244334"/>
            <a:ext cx="6019800" cy="285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8372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34400" cy="609600"/>
          </a:xfrm>
        </p:spPr>
        <p:txBody>
          <a:bodyPr>
            <a:normAutofit/>
          </a:bodyPr>
          <a:lstStyle/>
          <a:p>
            <a:r>
              <a:rPr lang="en-US" dirty="0" smtClean="0"/>
              <a:t>IV. ỦY THÁC (DELEGATE)</a:t>
            </a:r>
            <a:endParaRPr lang="en-US" dirty="0"/>
          </a:p>
        </p:txBody>
      </p:sp>
      <p:sp>
        <p:nvSpPr>
          <p:cNvPr id="3" name="Content Placeholder 2"/>
          <p:cNvSpPr>
            <a:spLocks noGrp="1"/>
          </p:cNvSpPr>
          <p:nvPr>
            <p:ph sz="quarter" idx="1"/>
          </p:nvPr>
        </p:nvSpPr>
        <p:spPr>
          <a:xfrm>
            <a:off x="419100" y="1295400"/>
            <a:ext cx="8001000" cy="5181600"/>
          </a:xfrm>
        </p:spPr>
        <p:txBody>
          <a:bodyPr/>
          <a:lstStyle/>
          <a:p>
            <a:r>
              <a:rPr lang="vi-VN" b="1" dirty="0"/>
              <a:t>Delegate</a:t>
            </a:r>
            <a:r>
              <a:rPr lang="en-US" dirty="0" smtClean="0"/>
              <a:t>.</a:t>
            </a:r>
            <a:endParaRPr lang="en-US" dirty="0" smtClean="0"/>
          </a:p>
          <a:p>
            <a:pPr lvl="1"/>
            <a:r>
              <a:rPr lang="vi-VN" dirty="0"/>
              <a:t>Delegate (hay còn gọi là ủy thác) cho phép ta định nghĩa danh sách tham số và kết quả trả về của một hàm, một phương thức </a:t>
            </a:r>
            <a:r>
              <a:rPr lang="vi-VN" dirty="0" smtClean="0"/>
              <a:t>mà</a:t>
            </a:r>
            <a:r>
              <a:rPr lang="en-US" dirty="0" smtClean="0"/>
              <a:t> </a:t>
            </a:r>
            <a:r>
              <a:rPr lang="vi-VN" dirty="0" smtClean="0"/>
              <a:t>không </a:t>
            </a:r>
            <a:r>
              <a:rPr lang="vi-VN" dirty="0"/>
              <a:t>quan tâm đến tên </a:t>
            </a:r>
            <a:r>
              <a:rPr lang="vi-VN" dirty="0" smtClean="0"/>
              <a:t>hàm</a:t>
            </a:r>
            <a:endParaRPr lang="en-US" dirty="0" smtClean="0"/>
          </a:p>
        </p:txBody>
      </p:sp>
      <p:sp>
        <p:nvSpPr>
          <p:cNvPr id="4" name="Rectangle 3"/>
          <p:cNvSpPr/>
          <p:nvPr/>
        </p:nvSpPr>
        <p:spPr>
          <a:xfrm>
            <a:off x="1194707" y="2735052"/>
            <a:ext cx="4166525" cy="369332"/>
          </a:xfrm>
          <a:prstGeom prst="rect">
            <a:avLst/>
          </a:prstGeom>
        </p:spPr>
        <p:txBody>
          <a:bodyPr wrap="none">
            <a:spAutoFit/>
          </a:bodyPr>
          <a:lstStyle/>
          <a:p>
            <a:r>
              <a:rPr lang="vi-VN" dirty="0"/>
              <a:t>Ví dụ sau đây tôi sẽ khai báo một delegate:</a:t>
            </a:r>
            <a:endParaRPr 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120486"/>
            <a:ext cx="40576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62050" y="3600662"/>
            <a:ext cx="6019800" cy="369332"/>
          </a:xfrm>
          <a:prstGeom prst="rect">
            <a:avLst/>
          </a:prstGeom>
        </p:spPr>
        <p:txBody>
          <a:bodyPr wrap="square">
            <a:spAutoFit/>
          </a:bodyPr>
          <a:lstStyle/>
          <a:p>
            <a:r>
              <a:rPr lang="vi-VN" dirty="0"/>
              <a:t>Tôi có một hàm cộng hai số nguyên được khai báo như sau:</a:t>
            </a:r>
            <a:endParaRPr lang="en-US" dirty="0"/>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275" y="4029075"/>
            <a:ext cx="37623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194707" y="5064846"/>
            <a:ext cx="4557658" cy="369332"/>
          </a:xfrm>
          <a:prstGeom prst="rect">
            <a:avLst/>
          </a:prstGeom>
        </p:spPr>
        <p:txBody>
          <a:bodyPr wrap="none">
            <a:spAutoFit/>
          </a:bodyPr>
          <a:lstStyle/>
          <a:p>
            <a:r>
              <a:rPr lang="vi-VN" dirty="0"/>
              <a:t>Khi đó tôi có thể tạo một thể hiện của delegate:</a:t>
            </a:r>
            <a:endParaRPr lang="en-US" dirty="0"/>
          </a:p>
        </p:txBody>
      </p:sp>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414" y="5422010"/>
            <a:ext cx="38385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20800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34400" cy="609600"/>
          </a:xfrm>
        </p:spPr>
        <p:txBody>
          <a:bodyPr>
            <a:normAutofit/>
          </a:bodyPr>
          <a:lstStyle/>
          <a:p>
            <a:r>
              <a:rPr lang="en-US" dirty="0" smtClean="0"/>
              <a:t>IV. ỦY </a:t>
            </a:r>
            <a:r>
              <a:rPr lang="en-US" dirty="0"/>
              <a:t>THÁC (DELEGATE)</a:t>
            </a:r>
            <a:endParaRPr lang="en-US" dirty="0"/>
          </a:p>
        </p:txBody>
      </p:sp>
      <p:sp>
        <p:nvSpPr>
          <p:cNvPr id="3" name="Content Placeholder 2"/>
          <p:cNvSpPr>
            <a:spLocks noGrp="1"/>
          </p:cNvSpPr>
          <p:nvPr>
            <p:ph sz="quarter" idx="1"/>
          </p:nvPr>
        </p:nvSpPr>
        <p:spPr>
          <a:xfrm>
            <a:off x="419100" y="1295400"/>
            <a:ext cx="8001000" cy="5181600"/>
          </a:xfrm>
        </p:spPr>
        <p:txBody>
          <a:bodyPr/>
          <a:lstStyle/>
          <a:p>
            <a:r>
              <a:rPr lang="vi-VN" b="1" dirty="0"/>
              <a:t>Delegate</a:t>
            </a:r>
            <a:r>
              <a:rPr lang="en-US" dirty="0" smtClean="0"/>
              <a:t>.</a:t>
            </a:r>
            <a:endParaRPr lang="en-US" dirty="0" smtClean="0"/>
          </a:p>
        </p:txBody>
      </p:sp>
      <p:sp>
        <p:nvSpPr>
          <p:cNvPr id="6" name="Rectangle 5"/>
          <p:cNvSpPr/>
          <p:nvPr/>
        </p:nvSpPr>
        <p:spPr>
          <a:xfrm>
            <a:off x="838200" y="1828800"/>
            <a:ext cx="2332690" cy="369332"/>
          </a:xfrm>
          <a:prstGeom prst="rect">
            <a:avLst/>
          </a:prstGeom>
        </p:spPr>
        <p:txBody>
          <a:bodyPr wrap="none">
            <a:spAutoFit/>
          </a:bodyPr>
          <a:lstStyle/>
          <a:p>
            <a:r>
              <a:rPr lang="vi-VN" dirty="0"/>
              <a:t>Code đầy đủ cho ví dụ:</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98132"/>
            <a:ext cx="6248400" cy="4202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4296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34400" cy="609600"/>
          </a:xfrm>
        </p:spPr>
        <p:txBody>
          <a:bodyPr>
            <a:normAutofit/>
          </a:bodyPr>
          <a:lstStyle/>
          <a:p>
            <a:r>
              <a:rPr lang="en-US" dirty="0" smtClean="0"/>
              <a:t>V. ANONYMOUS METHOD</a:t>
            </a:r>
            <a:endParaRPr lang="en-US" dirty="0"/>
          </a:p>
        </p:txBody>
      </p:sp>
      <p:sp>
        <p:nvSpPr>
          <p:cNvPr id="3" name="Content Placeholder 2"/>
          <p:cNvSpPr>
            <a:spLocks noGrp="1"/>
          </p:cNvSpPr>
          <p:nvPr>
            <p:ph sz="quarter" idx="1"/>
          </p:nvPr>
        </p:nvSpPr>
        <p:spPr>
          <a:xfrm>
            <a:off x="419100" y="1295400"/>
            <a:ext cx="8001000" cy="5181600"/>
          </a:xfrm>
        </p:spPr>
        <p:txBody>
          <a:bodyPr/>
          <a:lstStyle/>
          <a:p>
            <a:r>
              <a:rPr lang="vi-VN" b="1" dirty="0"/>
              <a:t>Anonymous </a:t>
            </a:r>
            <a:r>
              <a:rPr lang="vi-VN" b="1" dirty="0" smtClean="0"/>
              <a:t>method</a:t>
            </a:r>
            <a:endParaRPr lang="en-US" b="1" dirty="0" smtClean="0"/>
          </a:p>
          <a:p>
            <a:pPr lvl="1"/>
            <a:r>
              <a:rPr lang="vi-VN" dirty="0"/>
              <a:t>Anonymous method là hàm mà không có tên. Chúng ta có thể viết một hàm mà không cần đặt tên cho nó, hàm này sẽ được giữ tham chiếu bởi một biến kiểu </a:t>
            </a:r>
            <a:r>
              <a:rPr lang="vi-VN" dirty="0" smtClean="0"/>
              <a:t>delegate</a:t>
            </a:r>
            <a:r>
              <a:rPr lang="en-US" dirty="0" smtClean="0"/>
              <a:t>.</a:t>
            </a:r>
            <a:endParaRPr lang="en-US" dirty="0" smtClean="0"/>
          </a:p>
        </p:txBody>
      </p:sp>
      <p:sp>
        <p:nvSpPr>
          <p:cNvPr id="10" name="TextBox 9"/>
          <p:cNvSpPr txBox="1"/>
          <p:nvPr/>
        </p:nvSpPr>
        <p:spPr>
          <a:xfrm>
            <a:off x="1109154" y="2875002"/>
            <a:ext cx="723275" cy="369332"/>
          </a:xfrm>
          <a:prstGeom prst="rect">
            <a:avLst/>
          </a:prstGeom>
          <a:noFill/>
        </p:spPr>
        <p:txBody>
          <a:bodyPr wrap="none" rtlCol="0">
            <a:spAutoFit/>
          </a:bodyPr>
          <a:lstStyle/>
          <a:p>
            <a:r>
              <a:rPr lang="en-US" dirty="0" err="1" smtClean="0"/>
              <a:t>Ví</a:t>
            </a:r>
            <a:r>
              <a:rPr lang="en-US" dirty="0" smtClean="0"/>
              <a:t> </a:t>
            </a:r>
            <a:r>
              <a:rPr lang="en-US" dirty="0" err="1" smtClean="0"/>
              <a:t>dụ</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059668"/>
            <a:ext cx="5924550" cy="322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529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34400" cy="609600"/>
          </a:xfrm>
        </p:spPr>
        <p:txBody>
          <a:bodyPr>
            <a:normAutofit/>
          </a:bodyPr>
          <a:lstStyle/>
          <a:p>
            <a:r>
              <a:rPr lang="en-US" dirty="0" smtClean="0"/>
              <a:t>V. ANONYMOUS </a:t>
            </a:r>
            <a:r>
              <a:rPr lang="en-US" dirty="0"/>
              <a:t>METHOD</a:t>
            </a:r>
            <a:endParaRPr lang="en-US" dirty="0"/>
          </a:p>
        </p:txBody>
      </p:sp>
      <p:sp>
        <p:nvSpPr>
          <p:cNvPr id="3" name="Content Placeholder 2"/>
          <p:cNvSpPr>
            <a:spLocks noGrp="1"/>
          </p:cNvSpPr>
          <p:nvPr>
            <p:ph sz="quarter" idx="1"/>
          </p:nvPr>
        </p:nvSpPr>
        <p:spPr>
          <a:xfrm>
            <a:off x="419100" y="1295400"/>
            <a:ext cx="8001000" cy="5181600"/>
          </a:xfrm>
        </p:spPr>
        <p:txBody>
          <a:bodyPr/>
          <a:lstStyle/>
          <a:p>
            <a:r>
              <a:rPr lang="vi-VN" b="1" dirty="0"/>
              <a:t>Anonymous </a:t>
            </a:r>
            <a:r>
              <a:rPr lang="vi-VN" b="1" dirty="0" smtClean="0"/>
              <a:t>method</a:t>
            </a:r>
            <a:endParaRPr lang="en-US" b="1" dirty="0" smtClean="0"/>
          </a:p>
          <a:p>
            <a:pPr lvl="1"/>
            <a:r>
              <a:rPr lang="vi-VN" dirty="0"/>
              <a:t>Anonymous method là hàm mà không có tên. Chúng ta có thể viết một hàm mà không cần đặt tên cho nó, hàm này sẽ được giữ tham chiếu bởi một biến kiểu </a:t>
            </a:r>
            <a:r>
              <a:rPr lang="vi-VN" dirty="0" smtClean="0"/>
              <a:t>delegate</a:t>
            </a:r>
            <a:r>
              <a:rPr lang="en-US" dirty="0" smtClean="0"/>
              <a:t>.</a:t>
            </a:r>
            <a:endParaRPr lang="en-US" dirty="0" smtClean="0"/>
          </a:p>
        </p:txBody>
      </p:sp>
      <p:sp>
        <p:nvSpPr>
          <p:cNvPr id="10" name="TextBox 9"/>
          <p:cNvSpPr txBox="1"/>
          <p:nvPr/>
        </p:nvSpPr>
        <p:spPr>
          <a:xfrm>
            <a:off x="1109154" y="2875002"/>
            <a:ext cx="723275" cy="369332"/>
          </a:xfrm>
          <a:prstGeom prst="rect">
            <a:avLst/>
          </a:prstGeom>
          <a:noFill/>
        </p:spPr>
        <p:txBody>
          <a:bodyPr wrap="none" rtlCol="0">
            <a:spAutoFit/>
          </a:bodyPr>
          <a:lstStyle/>
          <a:p>
            <a:r>
              <a:rPr lang="en-US" dirty="0" err="1" smtClean="0"/>
              <a:t>Ví</a:t>
            </a:r>
            <a:r>
              <a:rPr lang="en-US" dirty="0" smtClean="0"/>
              <a:t> </a:t>
            </a:r>
            <a:r>
              <a:rPr lang="en-US" dirty="0" err="1" smtClean="0"/>
              <a:t>dụ</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059668"/>
            <a:ext cx="5924550" cy="322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3686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34400" cy="609600"/>
          </a:xfrm>
        </p:spPr>
        <p:txBody>
          <a:bodyPr>
            <a:normAutofit/>
          </a:bodyPr>
          <a:lstStyle/>
          <a:p>
            <a:r>
              <a:rPr lang="en-US" dirty="0" smtClean="0"/>
              <a:t>V. ANONYMOUS </a:t>
            </a:r>
            <a:r>
              <a:rPr lang="en-US" dirty="0"/>
              <a:t>METHOD</a:t>
            </a:r>
            <a:endParaRPr lang="en-US" dirty="0"/>
          </a:p>
        </p:txBody>
      </p:sp>
      <p:sp>
        <p:nvSpPr>
          <p:cNvPr id="3" name="Content Placeholder 2"/>
          <p:cNvSpPr>
            <a:spLocks noGrp="1"/>
          </p:cNvSpPr>
          <p:nvPr>
            <p:ph sz="quarter" idx="1"/>
          </p:nvPr>
        </p:nvSpPr>
        <p:spPr>
          <a:xfrm>
            <a:off x="419100" y="1295400"/>
            <a:ext cx="8001000" cy="5181600"/>
          </a:xfrm>
        </p:spPr>
        <p:txBody>
          <a:bodyPr/>
          <a:lstStyle/>
          <a:p>
            <a:r>
              <a:rPr lang="vi-VN" b="1" dirty="0"/>
              <a:t>Anonymous </a:t>
            </a:r>
            <a:r>
              <a:rPr lang="vi-VN" b="1" dirty="0" smtClean="0"/>
              <a:t>method</a:t>
            </a:r>
            <a:endParaRPr lang="en-US" b="1" dirty="0" smtClean="0"/>
          </a:p>
          <a:p>
            <a:pPr lvl="1"/>
            <a:r>
              <a:rPr lang="vi-VN" dirty="0"/>
              <a:t>Anonymous method là hàm mà không có tên. Chúng ta có thể viết một hàm mà không cần đặt tên cho nó, hàm này sẽ được giữ tham chiếu bởi một biến kiểu </a:t>
            </a:r>
            <a:r>
              <a:rPr lang="vi-VN" dirty="0" smtClean="0"/>
              <a:t>delegate</a:t>
            </a:r>
            <a:r>
              <a:rPr lang="en-US" dirty="0" smtClean="0"/>
              <a:t>.</a:t>
            </a:r>
            <a:endParaRPr lang="en-US" dirty="0" smtClean="0"/>
          </a:p>
        </p:txBody>
      </p:sp>
      <p:sp>
        <p:nvSpPr>
          <p:cNvPr id="10" name="TextBox 9"/>
          <p:cNvSpPr txBox="1"/>
          <p:nvPr/>
        </p:nvSpPr>
        <p:spPr>
          <a:xfrm>
            <a:off x="1109154" y="2875002"/>
            <a:ext cx="723275" cy="369332"/>
          </a:xfrm>
          <a:prstGeom prst="rect">
            <a:avLst/>
          </a:prstGeom>
          <a:noFill/>
        </p:spPr>
        <p:txBody>
          <a:bodyPr wrap="none" rtlCol="0">
            <a:spAutoFit/>
          </a:bodyPr>
          <a:lstStyle/>
          <a:p>
            <a:r>
              <a:rPr lang="en-US" dirty="0" err="1" smtClean="0"/>
              <a:t>Ví</a:t>
            </a:r>
            <a:r>
              <a:rPr lang="en-US" dirty="0" smtClean="0"/>
              <a:t> </a:t>
            </a:r>
            <a:r>
              <a:rPr lang="en-US" dirty="0" err="1" smtClean="0"/>
              <a:t>dụ</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059668"/>
            <a:ext cx="5924550" cy="322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6523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smtClean="0"/>
              <a:t>I. XÂY DỰNG PHƯƠNG THỨC/ HÀM</a:t>
            </a:r>
            <a:endParaRPr lang="en-US" dirty="0"/>
          </a:p>
        </p:txBody>
      </p:sp>
      <p:sp>
        <p:nvSpPr>
          <p:cNvPr id="3" name="Content Placeholder 2"/>
          <p:cNvSpPr>
            <a:spLocks noGrp="1"/>
          </p:cNvSpPr>
          <p:nvPr>
            <p:ph sz="quarter" idx="1"/>
          </p:nvPr>
        </p:nvSpPr>
        <p:spPr>
          <a:xfrm>
            <a:off x="457200" y="1371600"/>
            <a:ext cx="7467600" cy="5102352"/>
          </a:xfrm>
        </p:spPr>
        <p:txBody>
          <a:bodyPr/>
          <a:lstStyle/>
          <a:p>
            <a:r>
              <a:rPr lang="en-US" b="1" dirty="0" err="1" smtClean="0"/>
              <a:t>Contructor</a:t>
            </a:r>
            <a:r>
              <a:rPr lang="en-US" dirty="0" smtClean="0"/>
              <a:t>.</a:t>
            </a:r>
          </a:p>
          <a:p>
            <a:pPr lvl="1"/>
            <a:r>
              <a:rPr lang="vi-VN" dirty="0"/>
              <a:t>Mỗi lớp thường có một hàm constructor. Nếu chúng ta không khai báo hàm này rõ ràng trình biên dịch Java sẽ tạo một constructor mặc định cho lớp đó</a:t>
            </a:r>
            <a:r>
              <a:rPr lang="vi-VN" dirty="0" smtClean="0"/>
              <a:t>.</a:t>
            </a:r>
            <a:endParaRPr lang="vi-VN" dirty="0"/>
          </a:p>
          <a:p>
            <a:pPr lvl="1"/>
            <a:r>
              <a:rPr lang="vi-VN" dirty="0"/>
              <a:t>Mỗi lần một đối tượng mới được khởi tạo, ít nhất một constructor sẽ được gọi.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7673" y="3962400"/>
            <a:ext cx="4807527" cy="2471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04900" y="3962400"/>
            <a:ext cx="915635" cy="369332"/>
          </a:xfrm>
          <a:prstGeom prst="rect">
            <a:avLst/>
          </a:prstGeom>
          <a:noFill/>
        </p:spPr>
        <p:txBody>
          <a:bodyPr wrap="none" rtlCol="0">
            <a:spAutoFit/>
          </a:bodyPr>
          <a:lstStyle/>
          <a:p>
            <a:r>
              <a:rPr lang="en-US" dirty="0" err="1" smtClean="0"/>
              <a:t>Ví</a:t>
            </a:r>
            <a:r>
              <a:rPr lang="en-US" dirty="0" smtClean="0"/>
              <a:t> </a:t>
            </a:r>
            <a:r>
              <a:rPr lang="en-US" dirty="0" err="1" smtClean="0"/>
              <a:t>dụ</a:t>
            </a:r>
            <a:r>
              <a:rPr lang="en-US" dirty="0" smtClean="0"/>
              <a:t> : </a:t>
            </a:r>
            <a:endParaRPr lang="en-US" dirty="0"/>
          </a:p>
        </p:txBody>
      </p:sp>
    </p:spTree>
    <p:extLst>
      <p:ext uri="{BB962C8B-B14F-4D97-AF65-F5344CB8AC3E}">
        <p14:creationId xmlns:p14="http://schemas.microsoft.com/office/powerpoint/2010/main" val="2981423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smtClean="0"/>
              <a:t>TÀI LIỆU THAM KHẢO.</a:t>
            </a:r>
            <a:endParaRPr lang="en-US" dirty="0"/>
          </a:p>
        </p:txBody>
      </p:sp>
      <p:sp>
        <p:nvSpPr>
          <p:cNvPr id="3" name="Content Placeholder 2"/>
          <p:cNvSpPr>
            <a:spLocks noGrp="1"/>
          </p:cNvSpPr>
          <p:nvPr>
            <p:ph sz="quarter" idx="1"/>
          </p:nvPr>
        </p:nvSpPr>
        <p:spPr>
          <a:xfrm>
            <a:off x="457200" y="1600200"/>
            <a:ext cx="8153400" cy="4873752"/>
          </a:xfrm>
        </p:spPr>
        <p:txBody>
          <a:bodyPr/>
          <a:lstStyle/>
          <a:p>
            <a:pPr marL="365760" lvl="1" indent="0">
              <a:buNone/>
            </a:pPr>
            <a:r>
              <a:rPr lang="en-US" dirty="0" smtClean="0"/>
              <a:t>[1</a:t>
            </a:r>
            <a:r>
              <a:rPr lang="en-US" dirty="0"/>
              <a:t>] : </a:t>
            </a:r>
            <a:r>
              <a:rPr lang="en-US" u="sng" dirty="0">
                <a:solidFill>
                  <a:srgbClr val="0070C0"/>
                </a:solidFill>
                <a:hlinkClick r:id="rId2"/>
              </a:rPr>
              <a:t>http://</a:t>
            </a:r>
            <a:r>
              <a:rPr lang="en-US" u="sng" dirty="0" smtClean="0">
                <a:solidFill>
                  <a:srgbClr val="0070C0"/>
                </a:solidFill>
                <a:hlinkClick r:id="rId2"/>
              </a:rPr>
              <a:t>laptrinh.vn/d/5090-phuong-thuc-default-trong-interface-default-method.html</a:t>
            </a:r>
            <a:endParaRPr lang="en-US" u="sng" dirty="0" smtClean="0">
              <a:solidFill>
                <a:srgbClr val="0070C0"/>
              </a:solidFill>
            </a:endParaRPr>
          </a:p>
          <a:p>
            <a:pPr marL="365760" lvl="1" indent="0">
              <a:buNone/>
            </a:pPr>
            <a:r>
              <a:rPr lang="en-US" dirty="0" smtClean="0"/>
              <a:t>[2] </a:t>
            </a:r>
            <a:r>
              <a:rPr lang="en-US" u="sng" dirty="0">
                <a:hlinkClick r:id="rId3"/>
              </a:rPr>
              <a:t>http://</a:t>
            </a:r>
            <a:r>
              <a:rPr lang="en-US" u="sng" dirty="0" smtClean="0">
                <a:hlinkClick r:id="rId3"/>
              </a:rPr>
              <a:t>o7planning.org/vi/10319/access-modifier-trong-java</a:t>
            </a:r>
            <a:endParaRPr lang="en-US" u="sng" dirty="0" smtClean="0"/>
          </a:p>
          <a:p>
            <a:pPr marL="365760" lvl="1" indent="0">
              <a:buNone/>
            </a:pPr>
            <a:r>
              <a:rPr lang="en-US" dirty="0" smtClean="0"/>
              <a:t>[</a:t>
            </a:r>
            <a:r>
              <a:rPr lang="en-US" dirty="0"/>
              <a:t>3] </a:t>
            </a:r>
            <a:r>
              <a:rPr lang="en-US" u="sng" dirty="0">
                <a:hlinkClick r:id="rId4"/>
              </a:rPr>
              <a:t>http://</a:t>
            </a:r>
            <a:r>
              <a:rPr lang="en-US" u="sng" dirty="0" smtClean="0">
                <a:hlinkClick r:id="rId4"/>
              </a:rPr>
              <a:t>tek.eten.vn/tim-hieu-ve-bieu-thuc-lambda</a:t>
            </a:r>
            <a:endParaRPr lang="en-US" u="sng" dirty="0" smtClean="0"/>
          </a:p>
          <a:p>
            <a:pPr marL="365760" lvl="1" indent="0">
              <a:buNone/>
            </a:pPr>
            <a:endParaRPr lang="en-US" u="sng" dirty="0" smtClean="0"/>
          </a:p>
          <a:p>
            <a:pPr marL="365760" lvl="1" indent="0">
              <a:buNone/>
            </a:pPr>
            <a:endParaRPr lang="en-US" u="sng" dirty="0" smtClean="0"/>
          </a:p>
        </p:txBody>
      </p:sp>
    </p:spTree>
    <p:extLst>
      <p:ext uri="{BB962C8B-B14F-4D97-AF65-F5344CB8AC3E}">
        <p14:creationId xmlns:p14="http://schemas.microsoft.com/office/powerpoint/2010/main" val="2166673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I. XÂY </a:t>
            </a:r>
            <a:r>
              <a:rPr lang="en-US" dirty="0"/>
              <a:t>DỰNG PHƯƠNG THỨC/ HÀM</a:t>
            </a:r>
            <a:endParaRPr lang="en-US" dirty="0"/>
          </a:p>
        </p:txBody>
      </p:sp>
      <p:sp>
        <p:nvSpPr>
          <p:cNvPr id="3" name="Content Placeholder 2"/>
          <p:cNvSpPr>
            <a:spLocks noGrp="1"/>
          </p:cNvSpPr>
          <p:nvPr>
            <p:ph sz="quarter" idx="1"/>
          </p:nvPr>
        </p:nvSpPr>
        <p:spPr>
          <a:xfrm>
            <a:off x="457200" y="1066800"/>
            <a:ext cx="7467600" cy="5407152"/>
          </a:xfrm>
        </p:spPr>
        <p:txBody>
          <a:bodyPr>
            <a:normAutofit/>
          </a:bodyPr>
          <a:lstStyle/>
          <a:p>
            <a:r>
              <a:rPr lang="en-US" b="1" dirty="0"/>
              <a:t>Default method </a:t>
            </a:r>
            <a:r>
              <a:rPr lang="en-US" b="1" i="1" dirty="0"/>
              <a:t>I</a:t>
            </a:r>
            <a:r>
              <a:rPr lang="en-US" b="1" i="1" dirty="0" smtClean="0"/>
              <a:t>nterface</a:t>
            </a:r>
            <a:r>
              <a:rPr lang="en-US" b="1" dirty="0" smtClean="0"/>
              <a:t>.</a:t>
            </a:r>
            <a:endParaRPr lang="en-US" b="1" dirty="0" smtClean="0"/>
          </a:p>
          <a:p>
            <a:pPr lvl="1"/>
            <a:r>
              <a:rPr lang="vi-VN" dirty="0"/>
              <a:t>Để tạo một phương thức </a:t>
            </a:r>
            <a:r>
              <a:rPr lang="vi-VN" b="1" i="1" dirty="0"/>
              <a:t>default</a:t>
            </a:r>
            <a:r>
              <a:rPr lang="vi-VN" dirty="0"/>
              <a:t> trong </a:t>
            </a:r>
            <a:r>
              <a:rPr lang="vi-VN" b="1" i="1" dirty="0"/>
              <a:t>interface</a:t>
            </a:r>
            <a:r>
              <a:rPr lang="vi-VN" dirty="0"/>
              <a:t>, chúng ta sẽ sử dụng từ khóa </a:t>
            </a:r>
            <a:r>
              <a:rPr lang="vi-VN" b="1" i="1" dirty="0"/>
              <a:t>"default</a:t>
            </a:r>
            <a:r>
              <a:rPr lang="vi-VN" b="1" i="1" dirty="0" smtClean="0"/>
              <a:t>".</a:t>
            </a:r>
            <a:endParaRPr lang="en-US" b="1" i="1" dirty="0" smtClean="0"/>
          </a:p>
          <a:p>
            <a:pPr lvl="1"/>
            <a:endParaRPr lang="en-US" b="1" i="1" dirty="0"/>
          </a:p>
          <a:p>
            <a:pPr lvl="1"/>
            <a:endParaRPr lang="en-US" b="1" i="1" dirty="0" smtClean="0"/>
          </a:p>
          <a:p>
            <a:pPr lvl="1"/>
            <a:endParaRPr lang="en-US" b="1" i="1" dirty="0"/>
          </a:p>
          <a:p>
            <a:pPr lvl="1"/>
            <a:endParaRPr lang="en-US" b="1" i="1" dirty="0" smtClean="0"/>
          </a:p>
          <a:p>
            <a:pPr lvl="1"/>
            <a:endParaRPr lang="en-US" b="1" i="1" dirty="0"/>
          </a:p>
          <a:p>
            <a:pPr lvl="1"/>
            <a:endParaRPr lang="en-US" b="1" i="1" dirty="0" smtClean="0"/>
          </a:p>
          <a:p>
            <a:pPr lvl="1"/>
            <a:endParaRPr lang="en-US" b="1" i="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2" y="2971800"/>
            <a:ext cx="609123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21196" y="2787134"/>
            <a:ext cx="787395" cy="369332"/>
          </a:xfrm>
          <a:prstGeom prst="rect">
            <a:avLst/>
          </a:prstGeom>
          <a:noFill/>
        </p:spPr>
        <p:txBody>
          <a:bodyPr wrap="none" rtlCol="0">
            <a:spAutoFit/>
          </a:bodyPr>
          <a:lstStyle/>
          <a:p>
            <a:r>
              <a:rPr lang="en-US" i="1" dirty="0" err="1" smtClean="0"/>
              <a:t>Ví</a:t>
            </a:r>
            <a:r>
              <a:rPr lang="en-US" i="1" dirty="0" smtClean="0"/>
              <a:t> </a:t>
            </a:r>
            <a:r>
              <a:rPr lang="en-US" i="1" dirty="0" err="1" smtClean="0"/>
              <a:t>dụ</a:t>
            </a:r>
            <a:r>
              <a:rPr lang="en-US" i="1" dirty="0" smtClean="0"/>
              <a:t>:</a:t>
            </a:r>
            <a:endParaRPr lang="en-US" i="1" dirty="0"/>
          </a:p>
        </p:txBody>
      </p:sp>
    </p:spTree>
    <p:extLst>
      <p:ext uri="{BB962C8B-B14F-4D97-AF65-F5344CB8AC3E}">
        <p14:creationId xmlns:p14="http://schemas.microsoft.com/office/powerpoint/2010/main" val="1791275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I. XÂY </a:t>
            </a:r>
            <a:r>
              <a:rPr lang="en-US" dirty="0" smtClean="0"/>
              <a:t>DỰNG PHƯƠNG THỨC/ HÀM</a:t>
            </a:r>
            <a:endParaRPr lang="en-US" dirty="0"/>
          </a:p>
        </p:txBody>
      </p:sp>
      <p:sp>
        <p:nvSpPr>
          <p:cNvPr id="3" name="Content Placeholder 2"/>
          <p:cNvSpPr>
            <a:spLocks noGrp="1"/>
          </p:cNvSpPr>
          <p:nvPr>
            <p:ph sz="quarter" idx="1"/>
          </p:nvPr>
        </p:nvSpPr>
        <p:spPr>
          <a:xfrm>
            <a:off x="457200" y="1295400"/>
            <a:ext cx="7924800" cy="5178552"/>
          </a:xfrm>
        </p:spPr>
        <p:txBody>
          <a:bodyPr/>
          <a:lstStyle/>
          <a:p>
            <a:r>
              <a:rPr lang="en-US" b="1" dirty="0" err="1" smtClean="0"/>
              <a:t>Phương</a:t>
            </a:r>
            <a:r>
              <a:rPr lang="en-US" b="1" dirty="0" smtClean="0"/>
              <a:t> </a:t>
            </a:r>
            <a:r>
              <a:rPr lang="en-US" b="1" dirty="0" err="1" smtClean="0"/>
              <a:t>thức</a:t>
            </a:r>
            <a:r>
              <a:rPr lang="en-US" b="1" dirty="0" smtClean="0"/>
              <a:t> </a:t>
            </a:r>
            <a:r>
              <a:rPr lang="en-US" b="1" dirty="0" err="1" smtClean="0"/>
              <a:t>có</a:t>
            </a:r>
            <a:r>
              <a:rPr lang="en-US" b="1" dirty="0" smtClean="0"/>
              <a:t> </a:t>
            </a:r>
            <a:r>
              <a:rPr lang="en-US" b="1" dirty="0" err="1" smtClean="0"/>
              <a:t>kiểu</a:t>
            </a:r>
            <a:r>
              <a:rPr lang="en-US" b="1" dirty="0" smtClean="0"/>
              <a:t> </a:t>
            </a:r>
            <a:r>
              <a:rPr lang="en-US" b="1" dirty="0" err="1" smtClean="0"/>
              <a:t>trả</a:t>
            </a:r>
            <a:r>
              <a:rPr lang="en-US" b="1" dirty="0" smtClean="0"/>
              <a:t> </a:t>
            </a:r>
            <a:r>
              <a:rPr lang="en-US" b="1" dirty="0" err="1" smtClean="0"/>
              <a:t>về</a:t>
            </a:r>
            <a:r>
              <a:rPr lang="en-US" b="1" dirty="0" smtClean="0"/>
              <a:t> </a:t>
            </a:r>
            <a:r>
              <a:rPr lang="en-US" b="1" dirty="0" err="1" smtClean="0"/>
              <a:t>là</a:t>
            </a:r>
            <a:r>
              <a:rPr lang="en-US" b="1" dirty="0" smtClean="0"/>
              <a:t> Object</a:t>
            </a:r>
            <a:r>
              <a:rPr lang="en-US" dirty="0" smtClean="0"/>
              <a:t>.</a:t>
            </a:r>
            <a:endParaRPr lang="en-US" dirty="0"/>
          </a:p>
          <a:p>
            <a:pPr lvl="1"/>
            <a:r>
              <a:rPr lang="en-US" dirty="0" err="1" smtClean="0">
                <a:latin typeface="Times New Roman" pitchFamily="18" charset="0"/>
                <a:cs typeface="Times New Roman" pitchFamily="18" charset="0"/>
              </a:rPr>
              <a:t>Cú</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p>
          <a:p>
            <a:pPr marL="365760" lvl="1" indent="0">
              <a:buNone/>
            </a:pPr>
            <a:r>
              <a:rPr lang="en-US" sz="1800" dirty="0">
                <a:latin typeface="Times New Roman" pitchFamily="18" charset="0"/>
                <a:cs typeface="Times New Roman" pitchFamily="18" charset="0"/>
              </a:rPr>
              <a:t>[modifier] </a:t>
            </a:r>
            <a:r>
              <a:rPr lang="en-US" sz="1800" dirty="0">
                <a:solidFill>
                  <a:schemeClr val="accent2">
                    <a:lumMod val="50000"/>
                  </a:schemeClr>
                </a:solidFill>
                <a:latin typeface="Times New Roman" pitchFamily="18" charset="0"/>
                <a:cs typeface="Times New Roman" pitchFamily="18" charset="0"/>
              </a:rPr>
              <a:t>return </a:t>
            </a:r>
            <a:r>
              <a:rPr lang="en-US" sz="1800" dirty="0" err="1">
                <a:solidFill>
                  <a:schemeClr val="accent2">
                    <a:lumMod val="50000"/>
                  </a:schemeClr>
                </a:solidFill>
                <a:latin typeface="Times New Roman" pitchFamily="18" charset="0"/>
                <a:cs typeface="Times New Roman" pitchFamily="18" charset="0"/>
              </a:rPr>
              <a:t>TypeObject</a:t>
            </a:r>
            <a:r>
              <a:rPr lang="en-US" sz="1800" dirty="0">
                <a:solidFill>
                  <a:schemeClr val="accent2">
                    <a:lumMod val="50000"/>
                  </a:schemeClr>
                </a:solidFill>
                <a:latin typeface="Times New Roman" pitchFamily="18" charset="0"/>
                <a:cs typeface="Times New Roman" pitchFamily="18" charset="0"/>
              </a:rPr>
              <a:t> </a:t>
            </a:r>
            <a:r>
              <a:rPr lang="en-US" sz="1800" dirty="0" err="1">
                <a:latin typeface="Times New Roman" pitchFamily="18" charset="0"/>
                <a:cs typeface="Times New Roman" pitchFamily="18" charset="0"/>
              </a:rPr>
              <a:t>nameOfMEthod</a:t>
            </a:r>
            <a:r>
              <a:rPr lang="en-US" sz="1800" dirty="0">
                <a:latin typeface="Times New Roman" pitchFamily="18" charset="0"/>
                <a:cs typeface="Times New Roman" pitchFamily="18" charset="0"/>
              </a:rPr>
              <a:t>([Parameter List])  {</a:t>
            </a:r>
          </a:p>
          <a:p>
            <a:pPr marL="365760" lvl="1" indent="0">
              <a:buNone/>
            </a:pPr>
            <a:r>
              <a:rPr lang="en-US" sz="1800" dirty="0">
                <a:latin typeface="Times New Roman" pitchFamily="18" charset="0"/>
                <a:cs typeface="Times New Roman" pitchFamily="18" charset="0"/>
              </a:rPr>
              <a:t>	</a:t>
            </a:r>
            <a:r>
              <a:rPr lang="en-US" sz="1800" dirty="0">
                <a:solidFill>
                  <a:srgbClr val="92D050"/>
                </a:solidFill>
                <a:latin typeface="Times New Roman" pitchFamily="18" charset="0"/>
                <a:cs typeface="Times New Roman" pitchFamily="18" charset="0"/>
              </a:rPr>
              <a:t>// method main</a:t>
            </a:r>
          </a:p>
          <a:p>
            <a:pPr marL="365760" lvl="1" indent="0">
              <a:buNone/>
            </a:pPr>
            <a:r>
              <a:rPr lang="en-US" sz="1800" dirty="0">
                <a:latin typeface="Times New Roman" pitchFamily="18" charset="0"/>
                <a:cs typeface="Times New Roman" pitchFamily="18" charset="0"/>
              </a:rPr>
              <a:t>	</a:t>
            </a:r>
            <a:r>
              <a:rPr lang="en-US" sz="1800" dirty="0">
                <a:solidFill>
                  <a:schemeClr val="accent2">
                    <a:lumMod val="50000"/>
                  </a:schemeClr>
                </a:solidFill>
                <a:latin typeface="Times New Roman" pitchFamily="18" charset="0"/>
                <a:cs typeface="Times New Roman" pitchFamily="18" charset="0"/>
              </a:rPr>
              <a:t>return</a:t>
            </a:r>
            <a:r>
              <a:rPr lang="en-US" sz="1800" dirty="0">
                <a:latin typeface="Times New Roman" pitchFamily="18" charset="0"/>
                <a:cs typeface="Times New Roman" pitchFamily="18" charset="0"/>
              </a:rPr>
              <a:t> value;</a:t>
            </a:r>
          </a:p>
          <a:p>
            <a:pPr marL="365760" lvl="1" indent="0">
              <a:buNone/>
            </a:pP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marL="365760" lvl="1" indent="0">
              <a:buNone/>
            </a:pPr>
            <a:endParaRPr lang="en-US" dirty="0"/>
          </a:p>
        </p:txBody>
      </p:sp>
      <p:sp>
        <p:nvSpPr>
          <p:cNvPr id="5" name="TextBox 4"/>
          <p:cNvSpPr txBox="1"/>
          <p:nvPr/>
        </p:nvSpPr>
        <p:spPr>
          <a:xfrm>
            <a:off x="914400" y="3657600"/>
            <a:ext cx="787395" cy="369332"/>
          </a:xfrm>
          <a:prstGeom prst="rect">
            <a:avLst/>
          </a:prstGeom>
          <a:noFill/>
        </p:spPr>
        <p:txBody>
          <a:bodyPr wrap="none" rtlCol="0">
            <a:spAutoFit/>
          </a:bodyPr>
          <a:lstStyle/>
          <a:p>
            <a:r>
              <a:rPr lang="en-US" i="1" dirty="0" err="1" smtClean="0"/>
              <a:t>Ví</a:t>
            </a:r>
            <a:r>
              <a:rPr lang="en-US" i="1" dirty="0" smtClean="0"/>
              <a:t> </a:t>
            </a:r>
            <a:r>
              <a:rPr lang="en-US" i="1" dirty="0" err="1" smtClean="0"/>
              <a:t>dụ</a:t>
            </a:r>
            <a:r>
              <a:rPr lang="en-US" i="1" dirty="0" smtClean="0"/>
              <a:t>:</a:t>
            </a:r>
            <a:endParaRPr lang="en-US" i="1"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842266"/>
            <a:ext cx="5314950" cy="2701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207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II. KIỂU TRUY CẬP (MODIFIER)</a:t>
            </a:r>
            <a:endParaRPr lang="en-US" dirty="0"/>
          </a:p>
        </p:txBody>
      </p:sp>
      <p:sp>
        <p:nvSpPr>
          <p:cNvPr id="3" name="Content Placeholder 2"/>
          <p:cNvSpPr>
            <a:spLocks noGrp="1"/>
          </p:cNvSpPr>
          <p:nvPr>
            <p:ph sz="quarter" idx="1"/>
          </p:nvPr>
        </p:nvSpPr>
        <p:spPr>
          <a:xfrm>
            <a:off x="457200" y="1371600"/>
            <a:ext cx="8001000" cy="5102352"/>
          </a:xfrm>
        </p:spPr>
        <p:txBody>
          <a:bodyPr>
            <a:normAutofit/>
          </a:bodyPr>
          <a:lstStyle/>
          <a:p>
            <a:r>
              <a:rPr lang="fr-FR" dirty="0" err="1">
                <a:latin typeface="Times New Roman" pitchFamily="18" charset="0"/>
                <a:cs typeface="Times New Roman" pitchFamily="18" charset="0"/>
              </a:rPr>
              <a:t>Có</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hai</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loại</a:t>
            </a:r>
            <a:r>
              <a:rPr lang="fr-FR" dirty="0">
                <a:latin typeface="Times New Roman" pitchFamily="18" charset="0"/>
                <a:cs typeface="Times New Roman" pitchFamily="18" charset="0"/>
              </a:rPr>
              <a:t> Modifier </a:t>
            </a:r>
            <a:r>
              <a:rPr lang="fr-FR" dirty="0" err="1">
                <a:latin typeface="Times New Roman" pitchFamily="18" charset="0"/>
                <a:cs typeface="Times New Roman" pitchFamily="18" charset="0"/>
              </a:rPr>
              <a:t>trong</a:t>
            </a:r>
            <a:r>
              <a:rPr lang="fr-FR" dirty="0">
                <a:latin typeface="Times New Roman" pitchFamily="18" charset="0"/>
                <a:cs typeface="Times New Roman" pitchFamily="18" charset="0"/>
              </a:rPr>
              <a:t> Java, </a:t>
            </a:r>
            <a:r>
              <a:rPr lang="fr-FR" dirty="0" err="1">
                <a:latin typeface="Times New Roman" pitchFamily="18" charset="0"/>
                <a:cs typeface="Times New Roman" pitchFamily="18" charset="0"/>
              </a:rPr>
              <a:t>đó</a:t>
            </a:r>
            <a:r>
              <a:rPr lang="fr-FR" dirty="0">
                <a:latin typeface="Times New Roman" pitchFamily="18" charset="0"/>
                <a:cs typeface="Times New Roman" pitchFamily="18" charset="0"/>
              </a:rPr>
              <a:t> là: Access Modifier </a:t>
            </a:r>
            <a:r>
              <a:rPr lang="fr-FR" dirty="0" err="1">
                <a:latin typeface="Times New Roman" pitchFamily="18" charset="0"/>
                <a:cs typeface="Times New Roman" pitchFamily="18" charset="0"/>
              </a:rPr>
              <a:t>và</a:t>
            </a:r>
            <a:r>
              <a:rPr lang="fr-FR" dirty="0">
                <a:latin typeface="Times New Roman" pitchFamily="18" charset="0"/>
                <a:cs typeface="Times New Roman" pitchFamily="18" charset="0"/>
              </a:rPr>
              <a:t> Non-</a:t>
            </a:r>
            <a:r>
              <a:rPr lang="fr-FR" dirty="0" err="1">
                <a:latin typeface="Times New Roman" pitchFamily="18" charset="0"/>
                <a:cs typeface="Times New Roman" pitchFamily="18" charset="0"/>
              </a:rPr>
              <a:t>access</a:t>
            </a:r>
            <a:r>
              <a:rPr lang="fr-FR" dirty="0">
                <a:latin typeface="Times New Roman" pitchFamily="18" charset="0"/>
                <a:cs typeface="Times New Roman" pitchFamily="18" charset="0"/>
              </a:rPr>
              <a:t> </a:t>
            </a:r>
            <a:r>
              <a:rPr lang="fr-FR" dirty="0" smtClean="0">
                <a:latin typeface="Times New Roman" pitchFamily="18" charset="0"/>
                <a:cs typeface="Times New Roman" pitchFamily="18" charset="0"/>
              </a:rPr>
              <a:t>Modifier</a:t>
            </a:r>
            <a:r>
              <a:rPr lang="fr-FR" b="1" dirty="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lvl="1"/>
            <a:r>
              <a:rPr lang="vi-VN" sz="2400" b="1" dirty="0"/>
              <a:t>Access Modifer </a:t>
            </a:r>
            <a:r>
              <a:rPr lang="vi-VN" sz="2400" dirty="0"/>
              <a:t>trong Java xác định phạm vi có thể truy cập của thành viên dữ liệu, phương thức, constructor hoặc lớp. </a:t>
            </a:r>
            <a:endParaRPr lang="en-US" sz="2400" dirty="0" smtClean="0"/>
          </a:p>
          <a:p>
            <a:pPr lvl="2"/>
            <a:r>
              <a:rPr lang="vi-VN" sz="2400" dirty="0" smtClean="0"/>
              <a:t>Có </a:t>
            </a:r>
            <a:r>
              <a:rPr lang="vi-VN" sz="2400" dirty="0"/>
              <a:t>4 loại Access Modifier là: private, default, protected, và public</a:t>
            </a:r>
            <a:r>
              <a:rPr lang="vi-VN" sz="2400" dirty="0" smtClean="0"/>
              <a:t>.</a:t>
            </a:r>
            <a:endParaRPr lang="en-US" sz="2400" dirty="0" smtClean="0"/>
          </a:p>
          <a:p>
            <a:pPr lvl="1"/>
            <a:r>
              <a:rPr lang="vi-VN" sz="2400" b="1" dirty="0"/>
              <a:t>Non-access </a:t>
            </a:r>
            <a:r>
              <a:rPr lang="vi-VN" sz="2400" b="1" dirty="0" smtClean="0"/>
              <a:t>Modifier</a:t>
            </a:r>
            <a:r>
              <a:rPr lang="en-US" sz="2400" b="1" dirty="0" smtClean="0"/>
              <a:t> </a:t>
            </a:r>
            <a:r>
              <a:rPr lang="en-US" sz="2400" dirty="0" err="1" smtClean="0"/>
              <a:t>có</a:t>
            </a:r>
            <a:r>
              <a:rPr lang="en-US" sz="2400" dirty="0" smtClean="0"/>
              <a:t> </a:t>
            </a:r>
            <a:r>
              <a:rPr lang="en-US" sz="2400" dirty="0" err="1" smtClean="0"/>
              <a:t>các</a:t>
            </a:r>
            <a:r>
              <a:rPr lang="en-US" sz="2400" dirty="0" smtClean="0"/>
              <a:t> </a:t>
            </a:r>
            <a:r>
              <a:rPr lang="en-US" sz="2400" dirty="0" err="1" smtClean="0"/>
              <a:t>từ</a:t>
            </a:r>
            <a:r>
              <a:rPr lang="en-US" sz="2400" dirty="0" smtClean="0"/>
              <a:t> </a:t>
            </a:r>
            <a:r>
              <a:rPr lang="en-US" sz="2400" dirty="0" err="1" smtClean="0"/>
              <a:t>khóa</a:t>
            </a:r>
            <a:r>
              <a:rPr lang="en-US" sz="2400" dirty="0" smtClean="0"/>
              <a:t> </a:t>
            </a:r>
            <a:r>
              <a:rPr lang="en-US" sz="2400" dirty="0" err="1" smtClean="0"/>
              <a:t>như</a:t>
            </a:r>
            <a:r>
              <a:rPr lang="en-US" sz="2400" dirty="0" smtClean="0"/>
              <a:t>: </a:t>
            </a:r>
            <a:r>
              <a:rPr lang="vi-VN" sz="2400" dirty="0" smtClean="0"/>
              <a:t> </a:t>
            </a:r>
            <a:r>
              <a:rPr lang="vi-VN" sz="2400" dirty="0"/>
              <a:t>static, abstract, synchronized, </a:t>
            </a:r>
            <a:r>
              <a:rPr lang="vi-VN" sz="2400" dirty="0" smtClean="0"/>
              <a:t>native,volatile</a:t>
            </a:r>
            <a:r>
              <a:rPr lang="vi-VN" sz="2400" dirty="0"/>
              <a:t>, </a:t>
            </a:r>
            <a:r>
              <a:rPr lang="vi-VN" sz="2400" dirty="0" smtClean="0"/>
              <a:t>transient</a:t>
            </a:r>
            <a:r>
              <a:rPr lang="en-US" sz="2400" dirty="0" smtClean="0"/>
              <a:t>,…</a:t>
            </a:r>
          </a:p>
        </p:txBody>
      </p:sp>
    </p:spTree>
    <p:extLst>
      <p:ext uri="{BB962C8B-B14F-4D97-AF65-F5344CB8AC3E}">
        <p14:creationId xmlns:p14="http://schemas.microsoft.com/office/powerpoint/2010/main" val="3652208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II. KIỂU TRUY CẬP (MODIFIER)</a:t>
            </a:r>
            <a:endParaRPr lang="en-US" dirty="0"/>
          </a:p>
        </p:txBody>
      </p:sp>
      <p:sp>
        <p:nvSpPr>
          <p:cNvPr id="3" name="Content Placeholder 2"/>
          <p:cNvSpPr>
            <a:spLocks noGrp="1"/>
          </p:cNvSpPr>
          <p:nvPr>
            <p:ph sz="quarter" idx="1"/>
          </p:nvPr>
        </p:nvSpPr>
        <p:spPr>
          <a:xfrm>
            <a:off x="457200" y="1219200"/>
            <a:ext cx="8001000" cy="5254752"/>
          </a:xfrm>
        </p:spPr>
        <p:txBody>
          <a:bodyPr/>
          <a:lstStyle/>
          <a:p>
            <a:r>
              <a:rPr lang="en-US" b="1" dirty="0" smtClean="0">
                <a:latin typeface="Times New Roman" pitchFamily="18" charset="0"/>
                <a:cs typeface="Times New Roman" pitchFamily="18" charset="0"/>
              </a:rPr>
              <a:t>Access modifier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phạm</a:t>
            </a:r>
            <a:r>
              <a:rPr lang="en-US" dirty="0" smtClean="0">
                <a:latin typeface="Times New Roman" pitchFamily="18" charset="0"/>
                <a:cs typeface="Times New Roman" pitchFamily="18" charset="0"/>
              </a:rPr>
              <a:t> vi </a:t>
            </a:r>
            <a:r>
              <a:rPr lang="en-US" dirty="0" err="1" smtClean="0">
                <a:latin typeface="Times New Roman" pitchFamily="18" charset="0"/>
                <a:cs typeface="Times New Roman" pitchFamily="18" charset="0"/>
              </a:rPr>
              <a:t>truy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class,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a:t>
            </a:r>
          </a:p>
          <a:p>
            <a:pPr lvl="2"/>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4 </a:t>
            </a:r>
            <a:r>
              <a:rPr lang="en-US" sz="2400" dirty="0" err="1" smtClean="0">
                <a:latin typeface="Times New Roman" pitchFamily="18" charset="0"/>
                <a:cs typeface="Times New Roman" pitchFamily="18" charset="0"/>
              </a:rPr>
              <a:t>loại</a:t>
            </a:r>
            <a:r>
              <a:rPr lang="en-US" sz="2400" dirty="0" smtClean="0">
                <a:latin typeface="Times New Roman" pitchFamily="18" charset="0"/>
                <a:cs typeface="Times New Roman" pitchFamily="18" charset="0"/>
              </a:rPr>
              <a:t>: </a:t>
            </a:r>
            <a:r>
              <a:rPr lang="vi-VN" sz="2400" dirty="0">
                <a:latin typeface="Times New Roman" pitchFamily="18" charset="0"/>
                <a:cs typeface="Times New Roman" pitchFamily="18" charset="0"/>
              </a:rPr>
              <a:t>private, default, protected, và public.</a:t>
            </a:r>
            <a:endParaRPr lang="en-US" sz="2400" dirty="0">
              <a:latin typeface="Times New Roman" pitchFamily="18" charset="0"/>
              <a:cs typeface="Times New Roman" pitchFamily="18" charset="0"/>
            </a:endParaRPr>
          </a:p>
          <a:p>
            <a:pPr marL="365760" lvl="1" indent="0">
              <a:buNone/>
            </a:pPr>
            <a:r>
              <a:rPr lang="en-US" dirty="0" err="1" smtClean="0">
                <a:latin typeface="Times New Roman" pitchFamily="18" charset="0"/>
                <a:cs typeface="Times New Roman" pitchFamily="18" charset="0"/>
              </a:rPr>
              <a:t>Đặc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4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modifer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a:t>
            </a:r>
          </a:p>
          <a:p>
            <a:pPr lvl="1"/>
            <a:endParaRPr lang="en-US"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76600"/>
            <a:ext cx="5943599"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1594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399"/>
            <a:ext cx="7467600" cy="806937"/>
          </a:xfrm>
        </p:spPr>
        <p:txBody>
          <a:bodyPr/>
          <a:lstStyle/>
          <a:p>
            <a:r>
              <a:rPr lang="en-US" dirty="0"/>
              <a:t>II. KIỂU TRUY CẬP (MODIFIER)</a:t>
            </a:r>
            <a:endParaRPr lang="en-US" dirty="0"/>
          </a:p>
        </p:txBody>
      </p:sp>
      <p:sp>
        <p:nvSpPr>
          <p:cNvPr id="3" name="Content Placeholder 2"/>
          <p:cNvSpPr>
            <a:spLocks noGrp="1"/>
          </p:cNvSpPr>
          <p:nvPr>
            <p:ph sz="quarter" idx="1"/>
          </p:nvPr>
        </p:nvSpPr>
        <p:spPr>
          <a:xfrm>
            <a:off x="662840" y="1600200"/>
            <a:ext cx="7795360" cy="5029200"/>
          </a:xfrm>
        </p:spPr>
        <p:txBody>
          <a:bodyPr/>
          <a:lstStyle/>
          <a:p>
            <a:r>
              <a:rPr lang="en-US" sz="2000" b="1" dirty="0" smtClean="0"/>
              <a:t>Private</a:t>
            </a:r>
            <a:r>
              <a:rPr lang="en-US" dirty="0" smtClean="0"/>
              <a:t>.</a:t>
            </a:r>
          </a:p>
          <a:p>
            <a:pPr lvl="1"/>
            <a:r>
              <a:rPr lang="vi-VN" dirty="0"/>
              <a:t>Các phương thức, biến và constructor mà được khai báo </a:t>
            </a:r>
            <a:endParaRPr lang="en-US" dirty="0" smtClean="0"/>
          </a:p>
          <a:p>
            <a:pPr lvl="1"/>
            <a:r>
              <a:rPr lang="vi-VN" b="1" dirty="0" smtClean="0"/>
              <a:t>private</a:t>
            </a:r>
            <a:r>
              <a:rPr lang="vi-VN" dirty="0" smtClean="0"/>
              <a:t> </a:t>
            </a:r>
            <a:r>
              <a:rPr lang="vi-VN" dirty="0"/>
              <a:t>chỉ có thể được truy cập trong chính lớp được khai báo đó</a:t>
            </a:r>
            <a:r>
              <a:rPr lang="vi-VN" dirty="0" smtClean="0"/>
              <a:t>.</a:t>
            </a: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193" y="3429000"/>
            <a:ext cx="601980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50918" y="3104804"/>
            <a:ext cx="723275" cy="369332"/>
          </a:xfrm>
          <a:prstGeom prst="rect">
            <a:avLst/>
          </a:prstGeom>
          <a:noFill/>
        </p:spPr>
        <p:txBody>
          <a:bodyPr wrap="none" rtlCol="0">
            <a:spAutoFit/>
          </a:bodyPr>
          <a:lstStyle/>
          <a:p>
            <a:r>
              <a:rPr lang="en-US" dirty="0" err="1" smtClean="0"/>
              <a:t>Ví</a:t>
            </a:r>
            <a:r>
              <a:rPr lang="en-US" dirty="0" smtClean="0"/>
              <a:t> </a:t>
            </a:r>
            <a:r>
              <a:rPr lang="en-US" dirty="0" err="1" smtClean="0"/>
              <a:t>dụ</a:t>
            </a:r>
            <a:endParaRPr lang="en-US" dirty="0"/>
          </a:p>
        </p:txBody>
      </p:sp>
      <p:sp>
        <p:nvSpPr>
          <p:cNvPr id="5" name="Rectangle 4"/>
          <p:cNvSpPr/>
          <p:nvPr/>
        </p:nvSpPr>
        <p:spPr>
          <a:xfrm>
            <a:off x="633811" y="959336"/>
            <a:ext cx="2622706" cy="461665"/>
          </a:xfrm>
          <a:prstGeom prst="rect">
            <a:avLst/>
          </a:prstGeom>
        </p:spPr>
        <p:txBody>
          <a:bodyPr wrap="none">
            <a:spAutoFit/>
          </a:bodyPr>
          <a:lstStyle/>
          <a:p>
            <a:r>
              <a:rPr lang="en-US" sz="2400" b="1" dirty="0" smtClean="0">
                <a:latin typeface="Times New Roman" pitchFamily="18" charset="0"/>
                <a:cs typeface="Times New Roman" pitchFamily="18" charset="0"/>
              </a:rPr>
              <a:t>1. Access </a:t>
            </a:r>
            <a:r>
              <a:rPr lang="en-US" sz="2400" b="1" dirty="0">
                <a:latin typeface="Times New Roman" pitchFamily="18" charset="0"/>
                <a:cs typeface="Times New Roman" pitchFamily="18" charset="0"/>
              </a:rPr>
              <a:t>modifier </a:t>
            </a:r>
            <a:endParaRPr lang="en-US" sz="2400" dirty="0"/>
          </a:p>
        </p:txBody>
      </p:sp>
    </p:spTree>
    <p:extLst>
      <p:ext uri="{BB962C8B-B14F-4D97-AF65-F5344CB8AC3E}">
        <p14:creationId xmlns:p14="http://schemas.microsoft.com/office/powerpoint/2010/main" val="1491276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II. KIỂU TRUY CẬP (MODIFIER)</a:t>
            </a:r>
            <a:endParaRPr lang="en-US" dirty="0"/>
          </a:p>
        </p:txBody>
      </p:sp>
      <p:sp>
        <p:nvSpPr>
          <p:cNvPr id="3" name="Content Placeholder 2"/>
          <p:cNvSpPr>
            <a:spLocks noGrp="1"/>
          </p:cNvSpPr>
          <p:nvPr>
            <p:ph sz="quarter" idx="1"/>
          </p:nvPr>
        </p:nvSpPr>
        <p:spPr>
          <a:xfrm>
            <a:off x="762000" y="1600200"/>
            <a:ext cx="7696200" cy="5029200"/>
          </a:xfrm>
        </p:spPr>
        <p:txBody>
          <a:bodyPr/>
          <a:lstStyle/>
          <a:p>
            <a:r>
              <a:rPr lang="en-US" sz="2000" b="1" dirty="0" smtClean="0"/>
              <a:t>Private</a:t>
            </a:r>
            <a:r>
              <a:rPr lang="en-US" dirty="0" smtClean="0"/>
              <a:t>.</a:t>
            </a:r>
          </a:p>
          <a:p>
            <a:pPr lvl="1"/>
            <a:r>
              <a:rPr lang="vi-VN" dirty="0"/>
              <a:t>Bạn không thể truy cập vào trường private ở bên ngoài class định nghĩa trường private đó. Java sẽ thông báo lỗi tại thời điểm biên dịch class.</a:t>
            </a:r>
            <a:endParaRPr lang="en-US" dirty="0" smtClean="0"/>
          </a:p>
        </p:txBody>
      </p:sp>
      <p:sp>
        <p:nvSpPr>
          <p:cNvPr id="4" name="TextBox 3"/>
          <p:cNvSpPr txBox="1"/>
          <p:nvPr/>
        </p:nvSpPr>
        <p:spPr>
          <a:xfrm>
            <a:off x="1452648" y="3080214"/>
            <a:ext cx="723275" cy="369332"/>
          </a:xfrm>
          <a:prstGeom prst="rect">
            <a:avLst/>
          </a:prstGeom>
          <a:noFill/>
        </p:spPr>
        <p:txBody>
          <a:bodyPr wrap="none" rtlCol="0">
            <a:spAutoFit/>
          </a:bodyPr>
          <a:lstStyle/>
          <a:p>
            <a:r>
              <a:rPr lang="en-US" dirty="0" err="1" smtClean="0"/>
              <a:t>Ví</a:t>
            </a:r>
            <a:r>
              <a:rPr lang="en-US" dirty="0" smtClean="0"/>
              <a:t> </a:t>
            </a:r>
            <a:r>
              <a:rPr lang="en-US" dirty="0" err="1" smtClean="0"/>
              <a:t>dụ</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256841"/>
            <a:ext cx="571500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62840" y="1153885"/>
            <a:ext cx="2622706" cy="461665"/>
          </a:xfrm>
          <a:prstGeom prst="rect">
            <a:avLst/>
          </a:prstGeom>
        </p:spPr>
        <p:txBody>
          <a:bodyPr wrap="none">
            <a:spAutoFit/>
          </a:bodyPr>
          <a:lstStyle/>
          <a:p>
            <a:r>
              <a:rPr lang="en-US" sz="2400" b="1" dirty="0" smtClean="0">
                <a:latin typeface="Times New Roman" pitchFamily="18" charset="0"/>
                <a:cs typeface="Times New Roman" pitchFamily="18" charset="0"/>
              </a:rPr>
              <a:t>1. Access </a:t>
            </a:r>
            <a:r>
              <a:rPr lang="en-US" sz="2400" b="1" dirty="0">
                <a:latin typeface="Times New Roman" pitchFamily="18" charset="0"/>
                <a:cs typeface="Times New Roman" pitchFamily="18" charset="0"/>
              </a:rPr>
              <a:t>modifier </a:t>
            </a:r>
            <a:endParaRPr lang="en-US" sz="2400" dirty="0"/>
          </a:p>
        </p:txBody>
      </p:sp>
    </p:spTree>
    <p:extLst>
      <p:ext uri="{BB962C8B-B14F-4D97-AF65-F5344CB8AC3E}">
        <p14:creationId xmlns:p14="http://schemas.microsoft.com/office/powerpoint/2010/main" val="1146100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II. KIỂU TRUY CẬP (MODIFIER)</a:t>
            </a:r>
            <a:endParaRPr lang="en-US" dirty="0"/>
          </a:p>
        </p:txBody>
      </p:sp>
      <p:sp>
        <p:nvSpPr>
          <p:cNvPr id="3" name="Content Placeholder 2"/>
          <p:cNvSpPr>
            <a:spLocks noGrp="1"/>
          </p:cNvSpPr>
          <p:nvPr>
            <p:ph sz="quarter" idx="1"/>
          </p:nvPr>
        </p:nvSpPr>
        <p:spPr>
          <a:xfrm>
            <a:off x="685800" y="1464544"/>
            <a:ext cx="7734300" cy="4857008"/>
          </a:xfrm>
        </p:spPr>
        <p:txBody>
          <a:bodyPr/>
          <a:lstStyle/>
          <a:p>
            <a:r>
              <a:rPr lang="en-US" sz="2000" b="1" dirty="0" smtClean="0"/>
              <a:t>Default</a:t>
            </a:r>
            <a:r>
              <a:rPr lang="en-US" dirty="0" smtClean="0"/>
              <a:t>.</a:t>
            </a:r>
          </a:p>
          <a:p>
            <a:pPr lvl="1"/>
            <a:r>
              <a:rPr lang="vi-VN" dirty="0"/>
              <a:t>Default Access Modifier nghĩa là chúng ta không khai báo một cách rõ ràng một Access Modifier cho một lớp, trường, phương thức, </a:t>
            </a:r>
            <a:r>
              <a:rPr lang="vi-VN" dirty="0" smtClean="0"/>
              <a:t>…</a:t>
            </a:r>
            <a:endParaRPr lang="en-US" dirty="0" smtClean="0"/>
          </a:p>
        </p:txBody>
      </p:sp>
      <p:sp>
        <p:nvSpPr>
          <p:cNvPr id="6" name="TextBox 5"/>
          <p:cNvSpPr txBox="1"/>
          <p:nvPr/>
        </p:nvSpPr>
        <p:spPr>
          <a:xfrm>
            <a:off x="1295400" y="3065700"/>
            <a:ext cx="915635" cy="369332"/>
          </a:xfrm>
          <a:prstGeom prst="rect">
            <a:avLst/>
          </a:prstGeom>
          <a:noFill/>
        </p:spPr>
        <p:txBody>
          <a:bodyPr wrap="none" rtlCol="0">
            <a:spAutoFit/>
          </a:bodyPr>
          <a:lstStyle/>
          <a:p>
            <a:r>
              <a:rPr lang="en-US" dirty="0" err="1" smtClean="0"/>
              <a:t>Ví</a:t>
            </a:r>
            <a:r>
              <a:rPr lang="en-US" dirty="0" smtClean="0"/>
              <a:t> </a:t>
            </a:r>
            <a:r>
              <a:rPr lang="en-US" dirty="0" err="1" smtClean="0"/>
              <a:t>dụ</a:t>
            </a:r>
            <a:r>
              <a:rPr lang="en-US" dirty="0" smtClean="0"/>
              <a:t> : </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199" y="3284803"/>
            <a:ext cx="5349421"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63679" y="1002878"/>
            <a:ext cx="2622706" cy="461665"/>
          </a:xfrm>
          <a:prstGeom prst="rect">
            <a:avLst/>
          </a:prstGeom>
        </p:spPr>
        <p:txBody>
          <a:bodyPr wrap="none">
            <a:spAutoFit/>
          </a:bodyPr>
          <a:lstStyle/>
          <a:p>
            <a:r>
              <a:rPr lang="en-US" sz="2400" b="1" dirty="0" smtClean="0">
                <a:latin typeface="Times New Roman" pitchFamily="18" charset="0"/>
                <a:cs typeface="Times New Roman" pitchFamily="18" charset="0"/>
              </a:rPr>
              <a:t>1. Access </a:t>
            </a:r>
            <a:r>
              <a:rPr lang="en-US" sz="2400" b="1" dirty="0">
                <a:latin typeface="Times New Roman" pitchFamily="18" charset="0"/>
                <a:cs typeface="Times New Roman" pitchFamily="18" charset="0"/>
              </a:rPr>
              <a:t>modifier </a:t>
            </a:r>
            <a:endParaRPr lang="en-US" sz="2400" dirty="0"/>
          </a:p>
        </p:txBody>
      </p:sp>
    </p:spTree>
    <p:extLst>
      <p:ext uri="{BB962C8B-B14F-4D97-AF65-F5344CB8AC3E}">
        <p14:creationId xmlns:p14="http://schemas.microsoft.com/office/powerpoint/2010/main" val="14647133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267</TotalTime>
  <Words>960</Words>
  <Application>Microsoft Office PowerPoint</Application>
  <PresentationFormat>On-screen Show (4:3)</PresentationFormat>
  <Paragraphs>109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Oriel</vt:lpstr>
      <vt:lpstr>PHƯƠNG THỨC, HÀM NÂNG CAO TRONG JAVA</vt:lpstr>
      <vt:lpstr>I. XÂY DỰNG PHƯƠNG THỨC/ HÀM</vt:lpstr>
      <vt:lpstr>I. XÂY DỰNG PHƯƠNG THỨC/ HÀM</vt:lpstr>
      <vt:lpstr>I. XÂY DỰNG PHƯƠNG THỨC/ HÀM</vt:lpstr>
      <vt:lpstr>II. KIỂU TRUY CẬP (MODIFIER)</vt:lpstr>
      <vt:lpstr>II. KIỂU TRUY CẬP (MODIFIER)</vt:lpstr>
      <vt:lpstr>II. KIỂU TRUY CẬP (MODIFIER)</vt:lpstr>
      <vt:lpstr>II. KIỂU TRUY CẬP (MODIFIER)</vt:lpstr>
      <vt:lpstr>II. KIỂU TRUY CẬP (MODIFIER)</vt:lpstr>
      <vt:lpstr>II. KIỂU TRUY CẬP (MODIFIER)</vt:lpstr>
      <vt:lpstr>II. KIỂU TRUY CẬP (MODIFIER)</vt:lpstr>
      <vt:lpstr>II. KIỂU TRUY CẬP (MODIFIER)</vt:lpstr>
      <vt:lpstr>II. KIỂU TRUY CẬP (MODIFIER)</vt:lpstr>
      <vt:lpstr>III. GHI ĐÈ PHƯƠNG THỨC. (OVERRIDING METHOD)</vt:lpstr>
      <vt:lpstr>IV. ỦY THÁC (DELEGATE)</vt:lpstr>
      <vt:lpstr>IV. ỦY THÁC (DELEGATE)</vt:lpstr>
      <vt:lpstr>V. ANONYMOUS METHOD</vt:lpstr>
      <vt:lpstr>V. ANONYMOUS METHOD</vt:lpstr>
      <vt:lpstr>V. ANONYMOUS METHOD</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PHƯƠNG THỨC, HÀM NÂNG CAO TRONG JAVA</dc:title>
  <dc:creator>hv</dc:creator>
  <cp:lastModifiedBy>hv</cp:lastModifiedBy>
  <cp:revision>20</cp:revision>
  <dcterms:created xsi:type="dcterms:W3CDTF">2016-07-29T01:15:11Z</dcterms:created>
  <dcterms:modified xsi:type="dcterms:W3CDTF">2016-07-29T06:45:48Z</dcterms:modified>
</cp:coreProperties>
</file>