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77" r:id="rId3"/>
    <p:sldId id="265" r:id="rId4"/>
    <p:sldId id="267" r:id="rId5"/>
    <p:sldId id="286" r:id="rId6"/>
    <p:sldId id="268" r:id="rId7"/>
    <p:sldId id="264" r:id="rId8"/>
    <p:sldId id="278" r:id="rId9"/>
    <p:sldId id="279" r:id="rId10"/>
    <p:sldId id="271" r:id="rId11"/>
    <p:sldId id="281" r:id="rId12"/>
    <p:sldId id="274" r:id="rId13"/>
    <p:sldId id="283" r:id="rId14"/>
    <p:sldId id="288" r:id="rId15"/>
    <p:sldId id="280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45815-5407-4A80-BB22-5DA281A7E06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23E4-84F3-4339-B87C-8F70210E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9EF6-8AF5-455F-86ED-A4D838B0106C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1A5D-5548-43CB-ABD8-87D3CC27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pendent_and_identically_distributed_random_variabl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5469" y="2451694"/>
            <a:ext cx="8262871" cy="1162608"/>
          </a:xfrm>
        </p:spPr>
        <p:txBody>
          <a:bodyPr>
            <a:noAutofit/>
          </a:bodyPr>
          <a:lstStyle/>
          <a:p>
            <a:r>
              <a:rPr lang="en-US" sz="7200" b="1" smtClean="0"/>
              <a:t>HAWKES PROCESS 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7565" y="4836486"/>
            <a:ext cx="6666070" cy="1372228"/>
          </a:xfrm>
        </p:spPr>
        <p:txBody>
          <a:bodyPr>
            <a:normAutofit/>
          </a:bodyPr>
          <a:lstStyle/>
          <a:p>
            <a:pPr algn="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Teacher: Dr. Nguyen Chi Thien </a:t>
            </a:r>
          </a:p>
          <a:p>
            <a:pPr algn="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Phan Lien Hong Mai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186007003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Thi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Thu –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186007004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6676" cy="96591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3293" y="171704"/>
            <a:ext cx="722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VIETNAM GENERAL CONFEDERATION OF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DUC THANG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FACULTY OF MATHEMATICS AND STATISTICS </a:t>
            </a:r>
          </a:p>
        </p:txBody>
      </p:sp>
    </p:spTree>
    <p:extLst>
      <p:ext uri="{BB962C8B-B14F-4D97-AF65-F5344CB8AC3E}">
        <p14:creationId xmlns:p14="http://schemas.microsoft.com/office/powerpoint/2010/main" val="24114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5450" y="707886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Ogata’s modified thinning algorithm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520686"/>
            <a:ext cx="5031324" cy="48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4477" y="5344732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 by thinning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2" y="901522"/>
            <a:ext cx="8487178" cy="44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3385" y="707886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Immigration-Birth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06" y="707886"/>
            <a:ext cx="6027311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3977" y="4841630"/>
            <a:ext cx="888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points generated by the immigrant–birth representation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77" y="695459"/>
            <a:ext cx="8177606" cy="39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28742" y="5705341"/>
            <a:ext cx="4165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intensity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2" y="1287887"/>
            <a:ext cx="6890198" cy="37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4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8984" y="1"/>
            <a:ext cx="754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2300" y="2979894"/>
                <a:ext cx="4464050" cy="91905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 := u + ct 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2300" y="2979894"/>
                <a:ext cx="4464050" cy="919050"/>
              </a:xfrm>
              <a:blipFill rotWithShape="0">
                <a:blip r:embed="rId2"/>
                <a:stretch>
                  <a:fillRect t="-18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401033" y="4018209"/>
                <a:ext cx="10584645" cy="2017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</a:p>
              <a:p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initial capital of an insurance company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rate of at which premium is paid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ndependent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identically distributed random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  <a:endParaRPr lang="en-US" sz="2400" u="sng">
                  <a:hlinkClick r:id="rId3"/>
                </a:endParaRPr>
              </a:p>
              <a:p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N(t)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Hawkes process.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independent.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3" y="4018209"/>
                <a:ext cx="10584645" cy="2017333"/>
              </a:xfrm>
              <a:prstGeom prst="rect">
                <a:avLst/>
              </a:prstGeom>
              <a:blipFill rotWithShape="0">
                <a:blip r:embed="rId4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00328" y="976646"/>
            <a:ext cx="595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Insurance-Risk Model</a:t>
            </a:r>
          </a:p>
          <a:p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surplus process is written as: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376" y="4438463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Insurance-Risk Model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404" y="1772544"/>
            <a:ext cx="5473520" cy="22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1" y="1804943"/>
            <a:ext cx="9144000" cy="1672352"/>
          </a:xfrm>
        </p:spPr>
        <p:txBody>
          <a:bodyPr>
            <a:normAutofit/>
          </a:bodyPr>
          <a:lstStyle/>
          <a:p>
            <a:r>
              <a:rPr lang="en-US" sz="7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7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FA97910-8830-48AB-A6E0-C6F418445313}" type="slidenum">
              <a:rPr lang="en-US" altLang="en-US" sz="90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grpSp>
        <p:nvGrpSpPr>
          <p:cNvPr id="6149" name="Group 197"/>
          <p:cNvGrpSpPr>
            <a:grpSpLocks/>
          </p:cNvGrpSpPr>
          <p:nvPr/>
        </p:nvGrpSpPr>
        <p:grpSpPr bwMode="auto">
          <a:xfrm>
            <a:off x="9943385" y="5462354"/>
            <a:ext cx="1555368" cy="1566650"/>
            <a:chOff x="850379" y="4661627"/>
            <a:chExt cx="1554615" cy="1565752"/>
          </a:xfrm>
        </p:grpSpPr>
        <p:sp>
          <p:nvSpPr>
            <p:cNvPr id="6153" name="TextBox 198"/>
            <p:cNvSpPr txBox="1">
              <a:spLocks noChangeArrowheads="1"/>
            </p:cNvSpPr>
            <p:nvPr/>
          </p:nvSpPr>
          <p:spPr bwMode="auto">
            <a:xfrm>
              <a:off x="1532636" y="5858259"/>
              <a:ext cx="184641" cy="36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en-US" sz="1800">
                <a:solidFill>
                  <a:srgbClr val="525252"/>
                </a:solidFill>
              </a:endParaRPr>
            </a:p>
          </p:txBody>
        </p:sp>
        <p:pic>
          <p:nvPicPr>
            <p:cNvPr id="6154" name="Picture 1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79" y="4661627"/>
              <a:ext cx="1554615" cy="112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0" name="Group 200"/>
          <p:cNvGrpSpPr>
            <a:grpSpLocks/>
          </p:cNvGrpSpPr>
          <p:nvPr/>
        </p:nvGrpSpPr>
        <p:grpSpPr bwMode="auto">
          <a:xfrm>
            <a:off x="10721069" y="3259072"/>
            <a:ext cx="1292198" cy="1731665"/>
            <a:chOff x="6932922" y="4497021"/>
            <a:chExt cx="1292464" cy="1730273"/>
          </a:xfrm>
        </p:grpSpPr>
        <p:sp>
          <p:nvSpPr>
            <p:cNvPr id="6151" name="TextBox 201"/>
            <p:cNvSpPr txBox="1">
              <a:spLocks noChangeArrowheads="1"/>
            </p:cNvSpPr>
            <p:nvPr/>
          </p:nvSpPr>
          <p:spPr bwMode="auto">
            <a:xfrm>
              <a:off x="7485301" y="5858259"/>
              <a:ext cx="184768" cy="36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en-US" sz="1800">
                <a:solidFill>
                  <a:srgbClr val="525252"/>
                </a:solidFill>
              </a:endParaRPr>
            </a:p>
          </p:txBody>
        </p:sp>
        <p:pic>
          <p:nvPicPr>
            <p:cNvPr id="6152" name="Picture 2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22" y="4497021"/>
              <a:ext cx="1292464" cy="129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Pentagon 41"/>
          <p:cNvSpPr/>
          <p:nvPr/>
        </p:nvSpPr>
        <p:spPr>
          <a:xfrm>
            <a:off x="4546242" y="2909511"/>
            <a:ext cx="5926428" cy="829209"/>
          </a:xfrm>
          <a:prstGeom prst="homePlate">
            <a:avLst>
              <a:gd name="adj" fmla="val 36274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lumMod val="80000"/>
                  <a:lumOff val="20000"/>
                </a:schemeClr>
              </a:gs>
              <a:gs pos="50000">
                <a:schemeClr val="accent3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3">
                  <a:shade val="100000"/>
                  <a:satMod val="115000"/>
                  <a:lumMod val="80000"/>
                  <a:lumOff val="20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smtClean="0"/>
              <a:t>HAWKES PROCESS</a:t>
            </a:r>
            <a:endParaRPr lang="en-US" sz="2500"/>
          </a:p>
        </p:txBody>
      </p:sp>
      <p:sp>
        <p:nvSpPr>
          <p:cNvPr id="43" name="Pentagon 42"/>
          <p:cNvSpPr/>
          <p:nvPr/>
        </p:nvSpPr>
        <p:spPr>
          <a:xfrm>
            <a:off x="4546242" y="4402888"/>
            <a:ext cx="5926428" cy="823658"/>
          </a:xfrm>
          <a:prstGeom prst="homePlate">
            <a:avLst>
              <a:gd name="adj" fmla="val 36274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lumMod val="80000"/>
                  <a:lumOff val="20000"/>
                </a:schemeClr>
              </a:gs>
              <a:gs pos="50000">
                <a:schemeClr val="accent3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3">
                  <a:shade val="100000"/>
                  <a:satMod val="115000"/>
                  <a:lumMod val="80000"/>
                  <a:lumOff val="20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smtClean="0"/>
              <a:t>APPLICATION</a:t>
            </a:r>
            <a:endParaRPr lang="en-US" sz="2500"/>
          </a:p>
        </p:txBody>
      </p:sp>
      <p:sp>
        <p:nvSpPr>
          <p:cNvPr id="44" name="Pentagon 43"/>
          <p:cNvSpPr/>
          <p:nvPr/>
        </p:nvSpPr>
        <p:spPr>
          <a:xfrm>
            <a:off x="4546242" y="1295664"/>
            <a:ext cx="5926428" cy="854553"/>
          </a:xfrm>
          <a:prstGeom prst="homePlate">
            <a:avLst>
              <a:gd name="adj" fmla="val 36274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lumMod val="80000"/>
                  <a:lumOff val="20000"/>
                </a:schemeClr>
              </a:gs>
              <a:gs pos="50000">
                <a:schemeClr val="accent3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3">
                  <a:shade val="100000"/>
                  <a:satMod val="115000"/>
                  <a:lumMod val="80000"/>
                  <a:lumOff val="20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smtClean="0"/>
              <a:t>BACKGROUND</a:t>
            </a:r>
            <a:endParaRPr lang="en-US" sz="2500"/>
          </a:p>
        </p:txBody>
      </p:sp>
      <p:sp>
        <p:nvSpPr>
          <p:cNvPr id="2" name="Oval 1"/>
          <p:cNvSpPr/>
          <p:nvPr/>
        </p:nvSpPr>
        <p:spPr>
          <a:xfrm>
            <a:off x="736062" y="2199077"/>
            <a:ext cx="2756080" cy="225007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0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HAWKES </a:t>
            </a:r>
            <a:r>
              <a:rPr lang="en-US" alt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ctr"/>
            <a:endParaRPr lang="en-US" sz="3000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Straight Arrow Connector 5"/>
          <p:cNvCxnSpPr>
            <a:stCxn id="2" idx="6"/>
            <a:endCxn id="44" idx="1"/>
          </p:cNvCxnSpPr>
          <p:nvPr/>
        </p:nvCxnSpPr>
        <p:spPr>
          <a:xfrm flipV="1">
            <a:off x="3492142" y="1722941"/>
            <a:ext cx="1054100" cy="16011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6"/>
            <a:endCxn id="42" idx="1"/>
          </p:cNvCxnSpPr>
          <p:nvPr/>
        </p:nvCxnSpPr>
        <p:spPr>
          <a:xfrm>
            <a:off x="3492142" y="3324115"/>
            <a:ext cx="10541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43" idx="1"/>
          </p:cNvCxnSpPr>
          <p:nvPr/>
        </p:nvCxnSpPr>
        <p:spPr>
          <a:xfrm>
            <a:off x="3492142" y="3324115"/>
            <a:ext cx="1054100" cy="1490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1 (Counting Process)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611" y="1877141"/>
                <a:ext cx="10617200" cy="34163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process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stochastic process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: t ≥ 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values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satisfies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N(0) = 0,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almost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surely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finite, and is a right-continuous step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with increments of size +1. Further, denote by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H(u) : u ≥ 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 history of the arrivals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to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process can be viewed as a cumulative count of the number of ‘arrivals’ into a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up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current time. Another way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a process is to consider the sequence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random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times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}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which the counting process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N(·)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jumped.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611" y="1877141"/>
                <a:ext cx="10617200" cy="3416301"/>
              </a:xfrm>
              <a:blipFill rotWithShape="0">
                <a:blip r:embed="rId2"/>
                <a:stretch>
                  <a:fillRect l="-86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6714" y="103031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2 (Point Process)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587" y="1951735"/>
                <a:ext cx="5730563" cy="31489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random variables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}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taking values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[0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∞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. . . )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and the number of points in a bounded region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(simple) point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587" y="1951735"/>
                <a:ext cx="5730563" cy="3148936"/>
              </a:xfrm>
              <a:blipFill rotWithShape="0">
                <a:blip r:embed="rId2"/>
                <a:stretch>
                  <a:fillRect l="-1596" t="-2708" r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2118" y="60978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83" y="1167371"/>
            <a:ext cx="4641626" cy="426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0" y="5588593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point process realisation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and corresponding counting process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N(t).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88593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00" t="-5660" r="-130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8301" y="990600"/>
                <a:ext cx="11277600" cy="5474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(Non-homogeneous Poisson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 a process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: t ≥ 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process and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it satisfies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∀s &lt; t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− N(s)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of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N(s)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(N(t + h) − N(t) = m </a:t>
                </a:r>
                <a:r>
                  <a:rPr lang="pt-BR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N(t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1 −</m:t>
                            </m:r>
                            <m:r>
                              <m:rPr>
                                <m:nor/>
                              </m:rPr>
                              <a:rPr lang="el-G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4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a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homogeneous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process with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the intensity function; though if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λ(t) = λ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≥ 0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Poisson process.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01" y="990600"/>
                <a:ext cx="11277600" cy="5474236"/>
              </a:xfrm>
              <a:blipFill rotWithShape="0">
                <a:blip r:embed="rId2"/>
                <a:stretch>
                  <a:fillRect l="-1081" t="-2004" r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2825"/>
            <a:ext cx="11341100" cy="812800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4 (Conditional intensity function)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825625"/>
                <a:ext cx="5842716" cy="47297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Consider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counting process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histories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a (non-negative)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exists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</a:p>
              <a:p>
                <a:pPr marL="0" indent="0">
                  <a:buNone/>
                </a:pPr>
                <a:endPara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𝔼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+ </m:t>
                                </m:r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26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)|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)]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relies on information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past (that is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)-measurable), then it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intensity function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825625"/>
                <a:ext cx="5842716" cy="4729721"/>
              </a:xfrm>
              <a:blipFill rotWithShape="0">
                <a:blip r:embed="rId2"/>
                <a:stretch>
                  <a:fillRect l="-1566" t="-1804" r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" y="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16" y="1825625"/>
            <a:ext cx="5165122" cy="3003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45499" y="5031278"/>
                <a:ext cx="5338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self-exciting process.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99" y="5031278"/>
                <a:ext cx="53383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933" y="948267"/>
                <a:ext cx="10828867" cy="549116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(Hawkes Process)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Consider 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 : t ≥ 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 counting process, with associated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history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t ≥ 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that satisfies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(N(t + h) − N(t) = m </a:t>
                </a:r>
                <a:r>
                  <a:rPr lang="pt-BR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H(t</a:t>
                </a:r>
                <a:r>
                  <a:rPr lang="pt-B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22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pt-B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220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sz="22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pt-BR" sz="220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process’ conditional intensity function is of the form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4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λ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µ(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dN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l-PL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(0, ∞) → [0, ∞) which are called the background intensity and excitation function respectively. Assume that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0 to avoid the trivial case, that is, a homogeneous Poisson process. Such a process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N(·)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Hawkes process.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933" y="948267"/>
                <a:ext cx="10828867" cy="5491169"/>
              </a:xfrm>
              <a:blipFill rotWithShape="0">
                <a:blip r:embed="rId2"/>
                <a:stretch>
                  <a:fillRect l="-1125" t="-2778" r="-7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Hawkes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933" y="948268"/>
                <a:ext cx="10828867" cy="51397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Hawkes conditional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intensity </a:t>
                </a:r>
                <a:r>
                  <a:rPr lang="en-US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</a:p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smtClean="0"/>
                  <a:t>,….,</a:t>
                </a:r>
                <a:r>
                  <a:rPr lang="en-US" sz="2400" i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mtClean="0"/>
                  <a:t>}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sequence of past arrival times of the point process up to time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 </a:t>
                </a:r>
              </a:p>
              <a:p>
                <a:pPr marL="0" indent="0">
                  <a:buNone/>
                </a:pP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Hawkes conditional intensity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pt-BR" sz="2400" i="1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µ(⋅)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specified by constants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α,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 each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in the system instantaneously increases the arrival intensity by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over time this arrival’s influence decays at rate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933" y="948268"/>
                <a:ext cx="10828867" cy="5139796"/>
              </a:xfrm>
              <a:blipFill rotWithShape="0">
                <a:blip r:embed="rId2"/>
                <a:stretch>
                  <a:fillRect l="-1125" t="-2135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0112" y="28848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81825" y="5550794"/>
                <a:ext cx="10985680" cy="68258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3: A typical Hawkes process realisation </a:t>
                </a:r>
                <a:r>
                  <a:rPr lang="en-US" sz="2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N(t)</a:t>
                </a:r>
                <a:r>
                  <a:rPr lang="en-US" sz="2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associated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pt-BR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plotted against their expected values</a:t>
                </a:r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81825" y="5550794"/>
                <a:ext cx="10985680" cy="682581"/>
              </a:xfrm>
              <a:blipFill rotWithShape="0">
                <a:blip r:embed="rId2"/>
                <a:stretch>
                  <a:fillRect l="-721" t="-10714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00" y="690752"/>
            <a:ext cx="8250105" cy="45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346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HAWKES PROCESS </vt:lpstr>
      <vt:lpstr>PowerPoint Presentation</vt:lpstr>
      <vt:lpstr>Definition 1 (Counting Process)</vt:lpstr>
      <vt:lpstr>Definition 2 (Point Process)</vt:lpstr>
      <vt:lpstr>Hawkes Process</vt:lpstr>
      <vt:lpstr>Definition 4 (Conditional intensity function)</vt:lpstr>
      <vt:lpstr>Hawkes Process</vt:lpstr>
      <vt:lpstr>Hawkes Process</vt:lpstr>
      <vt:lpstr>PowerPoint Presentation</vt:lpstr>
      <vt:lpstr>Ogata’s modified thinning algorithm</vt:lpstr>
      <vt:lpstr>PowerPoint Presentation</vt:lpstr>
      <vt:lpstr>Immigration-Birth</vt:lpstr>
      <vt:lpstr>PowerPoint Presentation</vt:lpstr>
      <vt:lpstr>PowerPoint Presentation</vt:lpstr>
      <vt:lpstr> U(t) := u + ct − ∑_(k=1)^(N(t))▒Z_k ,   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Hawkes Process</dc:title>
  <dc:creator>Do, Thu</dc:creator>
  <cp:lastModifiedBy>Admin</cp:lastModifiedBy>
  <cp:revision>71</cp:revision>
  <dcterms:created xsi:type="dcterms:W3CDTF">2019-05-22T04:10:22Z</dcterms:created>
  <dcterms:modified xsi:type="dcterms:W3CDTF">2019-06-15T12:21:28Z</dcterms:modified>
</cp:coreProperties>
</file>