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35"/>
  </p:notesMasterIdLst>
  <p:sldIdLst>
    <p:sldId id="317" r:id="rId2"/>
    <p:sldId id="268" r:id="rId3"/>
    <p:sldId id="333" r:id="rId4"/>
    <p:sldId id="334" r:id="rId5"/>
    <p:sldId id="335" r:id="rId6"/>
    <p:sldId id="373" r:id="rId7"/>
    <p:sldId id="393" r:id="rId8"/>
    <p:sldId id="392" r:id="rId9"/>
    <p:sldId id="374" r:id="rId10"/>
    <p:sldId id="274" r:id="rId11"/>
    <p:sldId id="375" r:id="rId12"/>
    <p:sldId id="376" r:id="rId13"/>
    <p:sldId id="377" r:id="rId14"/>
    <p:sldId id="378" r:id="rId15"/>
    <p:sldId id="379" r:id="rId16"/>
    <p:sldId id="380" r:id="rId17"/>
    <p:sldId id="381" r:id="rId18"/>
    <p:sldId id="346" r:id="rId19"/>
    <p:sldId id="382" r:id="rId20"/>
    <p:sldId id="383" r:id="rId21"/>
    <p:sldId id="365" r:id="rId22"/>
    <p:sldId id="384" r:id="rId23"/>
    <p:sldId id="395" r:id="rId24"/>
    <p:sldId id="396" r:id="rId25"/>
    <p:sldId id="387" r:id="rId26"/>
    <p:sldId id="366" r:id="rId27"/>
    <p:sldId id="397" r:id="rId28"/>
    <p:sldId id="398" r:id="rId29"/>
    <p:sldId id="399" r:id="rId30"/>
    <p:sldId id="390" r:id="rId31"/>
    <p:sldId id="391" r:id="rId32"/>
    <p:sldId id="400" r:id="rId33"/>
    <p:sldId id="309" r:id="rId34"/>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825">
          <p15:clr>
            <a:srgbClr val="A4A3A4"/>
          </p15:clr>
        </p15:guide>
        <p15:guide id="4" orient="horz" pos="3008">
          <p15:clr>
            <a:srgbClr val="A4A3A4"/>
          </p15:clr>
        </p15:guide>
        <p15:guide id="5" orient="horz" pos="279">
          <p15:clr>
            <a:srgbClr val="A4A3A4"/>
          </p15:clr>
        </p15:guide>
        <p15:guide id="6" orient="horz" pos="1760">
          <p15:clr>
            <a:srgbClr val="A4A3A4"/>
          </p15:clr>
        </p15:guide>
        <p15:guide id="7" orient="horz" pos="542">
          <p15:clr>
            <a:srgbClr val="A4A3A4"/>
          </p15:clr>
        </p15:guide>
        <p15:guide id="8" orient="horz" pos="325">
          <p15:clr>
            <a:srgbClr val="A4A3A4"/>
          </p15:clr>
        </p15:guide>
        <p15:guide id="9" pos="5544" userDrawn="1">
          <p15:clr>
            <a:srgbClr val="A4A3A4"/>
          </p15:clr>
        </p15:guide>
        <p15:guide id="10" pos="5174">
          <p15:clr>
            <a:srgbClr val="A4A3A4"/>
          </p15:clr>
        </p15:guide>
        <p15:guide id="11" pos="226">
          <p15:clr>
            <a:srgbClr val="A4A3A4"/>
          </p15:clr>
        </p15:guide>
        <p15:guide id="12" pos="593">
          <p15:clr>
            <a:srgbClr val="A4A3A4"/>
          </p15:clr>
        </p15:guide>
        <p15:guide id="13" pos="669">
          <p15:clr>
            <a:srgbClr val="A4A3A4"/>
          </p15:clr>
        </p15:guide>
        <p15:guide id="14" pos="1043">
          <p15:clr>
            <a:srgbClr val="A4A3A4"/>
          </p15:clr>
        </p15:guide>
        <p15:guide id="15" pos="1122">
          <p15:clr>
            <a:srgbClr val="A4A3A4"/>
          </p15:clr>
        </p15:guide>
        <p15:guide id="16" pos="1482">
          <p15:clr>
            <a:srgbClr val="A4A3A4"/>
          </p15:clr>
        </p15:guide>
        <p15:guide id="17" pos="1576">
          <p15:clr>
            <a:srgbClr val="A4A3A4"/>
          </p15:clr>
        </p15:guide>
        <p15:guide id="18" pos="1944" userDrawn="1">
          <p15:clr>
            <a:srgbClr val="A4A3A4"/>
          </p15:clr>
        </p15:guide>
        <p15:guide id="19" pos="2016" userDrawn="1">
          <p15:clr>
            <a:srgbClr val="A4A3A4"/>
          </p15:clr>
        </p15:guide>
        <p15:guide id="20" pos="2381">
          <p15:clr>
            <a:srgbClr val="A4A3A4"/>
          </p15:clr>
        </p15:guide>
        <p15:guide id="21" pos="2475">
          <p15:clr>
            <a:srgbClr val="A4A3A4"/>
          </p15:clr>
        </p15:guide>
        <p15:guide id="22" pos="2834">
          <p15:clr>
            <a:srgbClr val="A4A3A4"/>
          </p15:clr>
        </p15:guide>
        <p15:guide id="23" pos="2924">
          <p15:clr>
            <a:srgbClr val="A4A3A4"/>
          </p15:clr>
        </p15:guide>
        <p15:guide id="24" pos="3282">
          <p15:clr>
            <a:srgbClr val="A4A3A4"/>
          </p15:clr>
        </p15:guide>
        <p15:guide id="25" pos="3375">
          <p15:clr>
            <a:srgbClr val="A4A3A4"/>
          </p15:clr>
        </p15:guide>
        <p15:guide id="26" pos="3734">
          <p15:clr>
            <a:srgbClr val="A4A3A4"/>
          </p15:clr>
        </p15:guide>
        <p15:guide id="27" pos="3817">
          <p15:clr>
            <a:srgbClr val="A4A3A4"/>
          </p15:clr>
        </p15:guide>
        <p15:guide id="28" pos="4182">
          <p15:clr>
            <a:srgbClr val="A4A3A4"/>
          </p15:clr>
        </p15:guide>
        <p15:guide id="29" pos="4723">
          <p15:clr>
            <a:srgbClr val="A4A3A4"/>
          </p15:clr>
        </p15:guide>
        <p15:guide id="30" pos="4626">
          <p15:clr>
            <a:srgbClr val="A4A3A4"/>
          </p15:clr>
        </p15:guide>
        <p15:guide id="31" pos="4272">
          <p15:clr>
            <a:srgbClr val="A4A3A4"/>
          </p15:clr>
        </p15:guide>
        <p15:guide id="32" pos="5083">
          <p15:clr>
            <a:srgbClr val="A4A3A4"/>
          </p15:clr>
        </p15:guide>
        <p15:guide id="33" pos="1584" userDrawn="1">
          <p15:clr>
            <a:srgbClr val="A4A3A4"/>
          </p15:clr>
        </p15:guide>
        <p15:guide id="34" orient="horz" pos="1673">
          <p15:clr>
            <a:srgbClr val="A4A3A4"/>
          </p15:clr>
        </p15:guide>
        <p15:guide id="35" orient="horz" pos="1738">
          <p15:clr>
            <a:srgbClr val="A4A3A4"/>
          </p15:clr>
        </p15:guide>
        <p15:guide id="36" orient="horz" pos="987">
          <p15:clr>
            <a:srgbClr val="A4A3A4"/>
          </p15:clr>
        </p15:guide>
        <p15:guide id="37" pos="2491">
          <p15:clr>
            <a:srgbClr val="A4A3A4"/>
          </p15:clr>
        </p15:guide>
        <p15:guide id="38" pos="508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Wales-McGrath" initials="SW" lastIdx="1" clrIdx="0">
    <p:extLst/>
  </p:cmAuthor>
  <p:cmAuthor id="2" name="Sarah Wales-McGrath" initials="SW [2]" lastIdx="1" clrIdx="1">
    <p:extLst/>
  </p:cmAuthor>
  <p:cmAuthor id="3" name="Molnar, Julie M" initials="MJM" lastIdx="1" clrIdx="2">
    <p:extLst/>
  </p:cmAuthor>
  <p:cmAuthor id="4" name="Pearson Inc." initials="" lastIdx="47" clrIdx="3"/>
  <p:cmAuthor id="5" name="David Clark" initials="DC" lastIdx="135" clrIdx="4">
    <p:extLst/>
  </p:cmAuthor>
  <p:cmAuthor id="6" name="Seth Ditchcreek" initials="SD" lastIdx="6" clrIdx="5">
    <p:extLst/>
  </p:cmAuthor>
  <p:cmAuthor id="7" name="Microsoft Office User" initials="MOU" lastIdx="3" clrIdx="6">
    <p:extLst/>
  </p:cmAuthor>
  <p:cmAuthor id="8" name="Microsoft Office User" initials="MOU [2]" lastIdx="1" clrIdx="7">
    <p:extLst/>
  </p:cmAuthor>
  <p:cmAuthor id="9" name="Microsoft Office User" initials="MOU [3]" lastIdx="1" clrIdx="8">
    <p:extLst/>
  </p:cmAuthor>
  <p:cmAuthor id="10" name="Microsoft Office User" initials="MOU [4]" lastIdx="1" clrIdx="9">
    <p:extLst/>
  </p:cmAuthor>
  <p:cmAuthor id="11" name="Microsoft Office User" initials="MOU [5]" lastIdx="1" clrIdx="10">
    <p:extLst/>
  </p:cmAuthor>
  <p:cmAuthor id="12" name="Microsoft Office User" initials="MOU [6]" lastIdx="1" clrIdx="11">
    <p:extLst/>
  </p:cmAuthor>
  <p:cmAuthor id="13" name="Microsoft Office User" initials="MOU [7]" lastIdx="1" clrIdx="12">
    <p:extLst/>
  </p:cmAuthor>
  <p:cmAuthor id="14" name="Microsoft Office User" initials="MOU [8]" lastIdx="1" clrIdx="13">
    <p:extLst/>
  </p:cmAuthor>
  <p:cmAuthor id="15" name="Microsoft Office User" initials="MOU [9]" lastIdx="1" clrIdx="14">
    <p:extLst/>
  </p:cmAuthor>
  <p:cmAuthor id="16" name="Microsoft Office User" initials="MOU [10]" lastIdx="1" clrIdx="15">
    <p:extLst/>
  </p:cmAuthor>
  <p:cmAuthor id="17" name="Microsoft Office User" initials="MOU [11]" lastIdx="1" clrIdx="16">
    <p:extLst/>
  </p:cmAuthor>
  <p:cmAuthor id="18" name="Microsoft Office User" initials="MOU [12]" lastIdx="1" clrIdx="17">
    <p:extLst/>
  </p:cmAuthor>
  <p:cmAuthor id="19" name="Microsoft Office User" initials="MOU [13]" lastIdx="1" clrIdx="18">
    <p:extLst/>
  </p:cmAuthor>
  <p:cmAuthor id="20" name="Microsoft Office User" initials="MOU [14]" lastIdx="1" clrIdx="19">
    <p:extLst/>
  </p:cmAuthor>
  <p:cmAuthor id="21" name="Microsoft Office User" initials="MOU [15]" lastIdx="1" clrIdx="20">
    <p:extLst/>
  </p:cmAuthor>
  <p:cmAuthor id="22" name="Microsoft Office User" initials="MOU [16]" lastIdx="1" clrIdx="21">
    <p:extLst/>
  </p:cmAuthor>
  <p:cmAuthor id="23" name="Jeremy Schaar" initials="" lastIdx="2" clrIdx="22"/>
  <p:cmAuthor id="24" name="Susan M.  Walker" initials="smw" lastIdx="5" clrIdx="23"/>
  <p:cmAuthor id="25" name="Sanjeev Sharma" initials="SS" lastIdx="18" clrIdx="2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59"/>
    <a:srgbClr val="D9CFAC"/>
    <a:srgbClr val="E7E7E7"/>
    <a:srgbClr val="FFC3A4"/>
    <a:srgbClr val="FFFFFF"/>
    <a:srgbClr val="FF8E7E"/>
    <a:srgbClr val="F12C3E"/>
    <a:srgbClr val="D0ECF3"/>
    <a:srgbClr val="C7EDF6"/>
    <a:srgbClr val="F7A0A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9" autoAdjust="0"/>
    <p:restoredTop sz="55604" autoAdjust="0"/>
  </p:normalViewPr>
  <p:slideViewPr>
    <p:cSldViewPr snapToGrid="0" showGuides="1">
      <p:cViewPr varScale="1">
        <p:scale>
          <a:sx n="78" d="100"/>
          <a:sy n="78" d="100"/>
        </p:scale>
        <p:origin x="2752" y="176"/>
      </p:cViewPr>
      <p:guideLst>
        <p:guide orient="horz" pos="1620"/>
        <p:guide pos="2880"/>
        <p:guide orient="horz" pos="1825"/>
        <p:guide orient="horz" pos="3008"/>
        <p:guide orient="horz" pos="279"/>
        <p:guide orient="horz" pos="1760"/>
        <p:guide orient="horz" pos="542"/>
        <p:guide orient="horz" pos="325"/>
        <p:guide pos="5544"/>
        <p:guide pos="5174"/>
        <p:guide pos="226"/>
        <p:guide pos="593"/>
        <p:guide pos="669"/>
        <p:guide pos="1043"/>
        <p:guide pos="1122"/>
        <p:guide pos="1482"/>
        <p:guide pos="1576"/>
        <p:guide pos="1944"/>
        <p:guide pos="2016"/>
        <p:guide pos="2381"/>
        <p:guide pos="2475"/>
        <p:guide pos="2834"/>
        <p:guide pos="2924"/>
        <p:guide pos="3282"/>
        <p:guide pos="3375"/>
        <p:guide pos="3734"/>
        <p:guide pos="3817"/>
        <p:guide pos="4182"/>
        <p:guide pos="4723"/>
        <p:guide pos="4626"/>
        <p:guide pos="4272"/>
        <p:guide pos="5083"/>
        <p:guide pos="1584"/>
        <p:guide orient="horz" pos="1673"/>
        <p:guide orient="horz" pos="1738"/>
        <p:guide orient="horz" pos="987"/>
        <p:guide pos="2491"/>
        <p:guide pos="50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1" d="100"/>
        <a:sy n="171" d="100"/>
      </p:scale>
      <p:origin x="0" y="0"/>
    </p:cViewPr>
  </p:sorterViewPr>
  <p:notesViewPr>
    <p:cSldViewPr snapToGrid="0" snapToObjects="1">
      <p:cViewPr varScale="1">
        <p:scale>
          <a:sx n="156" d="100"/>
          <a:sy n="156" d="100"/>
        </p:scale>
        <p:origin x="-640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812A7-FDF3-634D-BDAE-C5CF0D77B04D}" type="datetimeFigureOut">
              <a:rPr lang="en-US" smtClean="0"/>
              <a:t>4/18/17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40642-D2FD-D046-87EF-349296A3D9A8}" type="slidenum">
              <a:rPr lang="en-US" smtClean="0"/>
              <a:t>‹#›</a:t>
            </a:fld>
            <a:endParaRPr lang="en-US"/>
          </a:p>
        </p:txBody>
      </p:sp>
    </p:spTree>
    <p:extLst>
      <p:ext uri="{BB962C8B-B14F-4D97-AF65-F5344CB8AC3E}">
        <p14:creationId xmlns:p14="http://schemas.microsoft.com/office/powerpoint/2010/main" val="87142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ENCOUNTER 20</a:t>
            </a:r>
          </a:p>
          <a:p>
            <a:endParaRPr lang="en-US" sz="1200" b="0" kern="1200" dirty="0" smtClean="0">
              <a:solidFill>
                <a:schemeClr val="tx1"/>
              </a:solidFill>
              <a:effectLst/>
              <a:latin typeface="+mn-lt"/>
              <a:ea typeface="+mn-ea"/>
              <a:cs typeface="+mn-cs"/>
            </a:endParaRPr>
          </a:p>
          <a:p>
            <a:r>
              <a:rPr lang="en-GB" sz="1200" b="0" strike="noStrike" kern="1200" dirty="0" smtClean="0">
                <a:solidFill>
                  <a:schemeClr val="tx1"/>
                </a:solidFill>
                <a:effectLst/>
                <a:latin typeface="+mn-lt"/>
                <a:ea typeface="+mn-ea"/>
                <a:cs typeface="+mn-cs"/>
              </a:rPr>
              <a:t>REVIEW STUDENT PROGRESS</a:t>
            </a:r>
          </a:p>
          <a:p>
            <a:pPr marL="171450" indent="-171450">
              <a:buFont typeface="Arial" charset="0"/>
              <a:buChar char="•"/>
            </a:pPr>
            <a:r>
              <a:rPr lang="en-US" sz="1200" kern="1200" dirty="0" smtClean="0">
                <a:solidFill>
                  <a:schemeClr val="tx1"/>
                </a:solidFill>
                <a:effectLst/>
                <a:latin typeface="+mn-lt"/>
                <a:ea typeface="+mn-ea"/>
                <a:cs typeface="+mn-cs"/>
              </a:rPr>
              <a:t>Check for last Encounter attendance. </a:t>
            </a:r>
          </a:p>
          <a:p>
            <a:pPr marL="171450" indent="-171450">
              <a:buFont typeface="Arial" charset="0"/>
              <a:buChar char="•"/>
            </a:pPr>
            <a:r>
              <a:rPr lang="en-US" sz="1200" kern="1200" dirty="0" smtClean="0">
                <a:solidFill>
                  <a:schemeClr val="tx1"/>
                </a:solidFill>
                <a:effectLst/>
                <a:latin typeface="+mn-lt"/>
                <a:ea typeface="+mn-ea"/>
                <a:cs typeface="+mn-cs"/>
              </a:rPr>
              <a:t>Check for last Speaking Center attendance and time spent. </a:t>
            </a:r>
          </a:p>
          <a:p>
            <a:pPr marL="171450" indent="-171450">
              <a:buFont typeface="Arial" charset="0"/>
              <a:buChar char="•"/>
            </a:pPr>
            <a:r>
              <a:rPr lang="en-US" sz="1200" kern="1200" dirty="0" smtClean="0">
                <a:solidFill>
                  <a:schemeClr val="tx1"/>
                </a:solidFill>
                <a:effectLst/>
                <a:latin typeface="+mn-lt"/>
                <a:ea typeface="+mn-ea"/>
                <a:cs typeface="+mn-cs"/>
              </a:rPr>
              <a:t>Check that Lesson 3 has been completed. </a:t>
            </a:r>
          </a:p>
          <a:p>
            <a:pPr marL="171450" indent="-171450">
              <a:buFont typeface="Arial" charset="0"/>
              <a:buChar char="•"/>
            </a:pPr>
            <a:r>
              <a:rPr lang="en-US" sz="1200" kern="1200" dirty="0" smtClean="0">
                <a:solidFill>
                  <a:schemeClr val="tx1"/>
                </a:solidFill>
                <a:effectLst/>
                <a:latin typeface="+mn-lt"/>
                <a:ea typeface="+mn-ea"/>
                <a:cs typeface="+mn-cs"/>
              </a:rPr>
              <a:t>Prepare general comments on Student attendance, study habits, and overall progress. </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VIDEO SUMMARY</a:t>
            </a:r>
          </a:p>
          <a:p>
            <a:r>
              <a:rPr lang="en-US" sz="1200" kern="1200" dirty="0" err="1" smtClean="0">
                <a:solidFill>
                  <a:schemeClr val="tx1"/>
                </a:solidFill>
                <a:effectLst/>
                <a:latin typeface="+mn-lt"/>
                <a:ea typeface="+mn-ea"/>
                <a:cs typeface="+mn-cs"/>
              </a:rPr>
              <a:t>Khae</a:t>
            </a:r>
            <a:r>
              <a:rPr lang="en-US" sz="1200" kern="1200" dirty="0" smtClean="0">
                <a:solidFill>
                  <a:schemeClr val="tx1"/>
                </a:solidFill>
                <a:effectLst/>
                <a:latin typeface="+mn-lt"/>
                <a:ea typeface="+mn-ea"/>
                <a:cs typeface="+mn-cs"/>
              </a:rPr>
              <a:t> bumps into Mrs. Berry in the hallway outside her apartment. Mrs. Berry asks </a:t>
            </a:r>
            <a:r>
              <a:rPr lang="en-US" sz="1200" kern="1200" dirty="0" err="1" smtClean="0">
                <a:solidFill>
                  <a:schemeClr val="tx1"/>
                </a:solidFill>
                <a:effectLst/>
                <a:latin typeface="+mn-lt"/>
                <a:ea typeface="+mn-ea"/>
                <a:cs typeface="+mn-cs"/>
              </a:rPr>
              <a:t>Khae</a:t>
            </a:r>
            <a:r>
              <a:rPr lang="en-US" sz="1200" kern="1200" dirty="0" smtClean="0">
                <a:solidFill>
                  <a:schemeClr val="tx1"/>
                </a:solidFill>
                <a:effectLst/>
                <a:latin typeface="+mn-lt"/>
                <a:ea typeface="+mn-ea"/>
                <a:cs typeface="+mn-cs"/>
              </a:rPr>
              <a:t> about her plans for the day and asks her to run some errands for her. Mrs. Berry gives </a:t>
            </a:r>
            <a:r>
              <a:rPr lang="en-US" sz="1200" kern="1200" dirty="0" err="1" smtClean="0">
                <a:solidFill>
                  <a:schemeClr val="tx1"/>
                </a:solidFill>
                <a:effectLst/>
                <a:latin typeface="+mn-lt"/>
                <a:ea typeface="+mn-ea"/>
                <a:cs typeface="+mn-cs"/>
              </a:rPr>
              <a:t>Khae</a:t>
            </a:r>
            <a:r>
              <a:rPr lang="en-US" sz="1200" kern="1200" dirty="0" smtClean="0">
                <a:solidFill>
                  <a:schemeClr val="tx1"/>
                </a:solidFill>
                <a:effectLst/>
                <a:latin typeface="+mn-lt"/>
                <a:ea typeface="+mn-ea"/>
                <a:cs typeface="+mn-cs"/>
              </a:rPr>
              <a:t> a lot of money to cover the cost of the errands. </a:t>
            </a:r>
            <a:r>
              <a:rPr lang="en-US" sz="1200" kern="1200" dirty="0" err="1" smtClean="0">
                <a:solidFill>
                  <a:schemeClr val="tx1"/>
                </a:solidFill>
                <a:effectLst/>
                <a:latin typeface="+mn-lt"/>
                <a:ea typeface="+mn-ea"/>
                <a:cs typeface="+mn-cs"/>
              </a:rPr>
              <a:t>Khae</a:t>
            </a:r>
            <a:r>
              <a:rPr lang="en-US" sz="1200" kern="1200" dirty="0" smtClean="0">
                <a:solidFill>
                  <a:schemeClr val="tx1"/>
                </a:solidFill>
                <a:effectLst/>
                <a:latin typeface="+mn-lt"/>
                <a:ea typeface="+mn-ea"/>
                <a:cs typeface="+mn-cs"/>
              </a:rPr>
              <a:t> goes to the post office, the department store, and the supermarket.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Eli comes to visit </a:t>
            </a:r>
            <a:r>
              <a:rPr lang="en-US" sz="1200" kern="1200" dirty="0" err="1" smtClean="0">
                <a:solidFill>
                  <a:schemeClr val="tx1"/>
                </a:solidFill>
                <a:effectLst/>
                <a:latin typeface="+mn-lt"/>
                <a:ea typeface="+mn-ea"/>
                <a:cs typeface="+mn-cs"/>
              </a:rPr>
              <a:t>Sofi</a:t>
            </a:r>
            <a:r>
              <a:rPr lang="en-US" sz="1200" kern="1200" dirty="0" smtClean="0">
                <a:solidFill>
                  <a:schemeClr val="tx1"/>
                </a:solidFill>
                <a:effectLst/>
                <a:latin typeface="+mn-lt"/>
                <a:ea typeface="+mn-ea"/>
                <a:cs typeface="+mn-cs"/>
              </a:rPr>
              <a:t> at the restaurant, and they chat for some time. After he eats, Eli leaves a very large tip, along with a thank-you note for </a:t>
            </a:r>
            <a:r>
              <a:rPr lang="en-US" sz="1200" kern="1200" dirty="0" err="1" smtClean="0">
                <a:solidFill>
                  <a:schemeClr val="tx1"/>
                </a:solidFill>
                <a:effectLst/>
                <a:latin typeface="+mn-lt"/>
                <a:ea typeface="+mn-ea"/>
                <a:cs typeface="+mn-cs"/>
              </a:rPr>
              <a:t>Sofi</a:t>
            </a:r>
            <a:r>
              <a:rPr lang="en-US" sz="1200" kern="1200" dirty="0" smtClean="0">
                <a:solidFill>
                  <a:schemeClr val="tx1"/>
                </a:solidFill>
                <a:effectLst/>
                <a:latin typeface="+mn-lt"/>
                <a:ea typeface="+mn-ea"/>
                <a:cs typeface="+mn-cs"/>
              </a:rPr>
              <a:t> and Diego.</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Benny lends </a:t>
            </a:r>
            <a:r>
              <a:rPr lang="en-US" sz="1200" kern="1200" dirty="0" err="1" smtClean="0">
                <a:solidFill>
                  <a:schemeClr val="tx1"/>
                </a:solidFill>
                <a:effectLst/>
                <a:latin typeface="+mn-lt"/>
                <a:ea typeface="+mn-ea"/>
                <a:cs typeface="+mn-cs"/>
              </a:rPr>
              <a:t>Shen</a:t>
            </a:r>
            <a:r>
              <a:rPr lang="en-US" sz="1200" kern="1200" dirty="0" smtClean="0">
                <a:solidFill>
                  <a:schemeClr val="tx1"/>
                </a:solidFill>
                <a:effectLst/>
                <a:latin typeface="+mn-lt"/>
                <a:ea typeface="+mn-ea"/>
                <a:cs typeface="+mn-cs"/>
              </a:rPr>
              <a:t> a spandex bodysuit to wear for his first night as a doorman. </a:t>
            </a:r>
            <a:r>
              <a:rPr lang="en-US" sz="1200" kern="1200" dirty="0" err="1" smtClean="0">
                <a:solidFill>
                  <a:schemeClr val="tx1"/>
                </a:solidFill>
                <a:effectLst/>
                <a:latin typeface="+mn-lt"/>
                <a:ea typeface="+mn-ea"/>
                <a:cs typeface="+mn-cs"/>
              </a:rPr>
              <a:t>Shen</a:t>
            </a:r>
            <a:r>
              <a:rPr lang="en-US" sz="1200" kern="1200" dirty="0" smtClean="0">
                <a:solidFill>
                  <a:schemeClr val="tx1"/>
                </a:solidFill>
                <a:effectLst/>
                <a:latin typeface="+mn-lt"/>
                <a:ea typeface="+mn-ea"/>
                <a:cs typeface="+mn-cs"/>
              </a:rPr>
              <a:t> is deflated when he realizes that there is no acting involved. He works the door and meets many famous people, although Dan Blaze does not make an appearance, much to his dismay.</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VOCABULARY OBJECTIVES</a:t>
            </a:r>
          </a:p>
          <a:p>
            <a:pPr marL="171450" lvl="0" indent="-171450">
              <a:buFont typeface="Arial"/>
              <a:buChar char="•"/>
            </a:pPr>
            <a:r>
              <a:rPr lang="en-US" sz="1200" kern="1200" dirty="0" smtClean="0">
                <a:solidFill>
                  <a:schemeClr val="tx1"/>
                </a:solidFill>
                <a:effectLst/>
                <a:latin typeface="+mn-lt"/>
                <a:ea typeface="+mn-ea"/>
                <a:cs typeface="+mn-cs"/>
              </a:rPr>
              <a:t>Can name very well-known nations, nationalities, and languages (</a:t>
            </a:r>
            <a:r>
              <a:rPr lang="en-US" sz="1200" i="1" kern="1200" dirty="0" smtClean="0">
                <a:solidFill>
                  <a:schemeClr val="tx1"/>
                </a:solidFill>
                <a:effectLst/>
                <a:latin typeface="+mn-lt"/>
                <a:ea typeface="+mn-ea"/>
                <a:cs typeface="+mn-cs"/>
              </a:rPr>
              <a:t>Canadian; American; British; French; Thai; Chinese; Russian; German; Spanish; Mexican; Italian</a:t>
            </a:r>
            <a:r>
              <a:rPr lang="en-US" sz="1200" kern="1200" dirty="0" smtClean="0">
                <a:solidFill>
                  <a:schemeClr val="tx1"/>
                </a:solidFill>
                <a:effectLst/>
                <a:latin typeface="+mn-lt"/>
                <a:ea typeface="+mn-ea"/>
                <a:cs typeface="+mn-cs"/>
              </a:rPr>
              <a:t>)</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GRAMMAR OBJECTIVES</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describe facts and states with the present simple, but with limited control (</a:t>
            </a:r>
            <a:r>
              <a:rPr lang="en-US" sz="1200" i="1" kern="1200" dirty="0" smtClean="0">
                <a:solidFill>
                  <a:schemeClr val="tx1"/>
                </a:solidFill>
                <a:effectLst/>
                <a:latin typeface="+mn-lt"/>
                <a:ea typeface="+mn-ea"/>
                <a:cs typeface="+mn-cs"/>
              </a:rPr>
              <a:t>He's nice and he wants to talk to you.</a:t>
            </a:r>
            <a:r>
              <a:rPr lang="en-US" sz="1200" kern="1200" dirty="0" smtClean="0">
                <a:solidFill>
                  <a:schemeClr val="tx1"/>
                </a:solidFill>
                <a:effectLst/>
                <a:latin typeface="+mn-lt"/>
                <a:ea typeface="+mn-ea"/>
                <a:cs typeface="+mn-cs"/>
              </a:rPr>
              <a: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use </a:t>
            </a:r>
            <a:r>
              <a:rPr lang="en-US" sz="1200" i="1" kern="1200" dirty="0" smtClean="0">
                <a:solidFill>
                  <a:schemeClr val="tx1"/>
                </a:solidFill>
                <a:effectLst/>
                <a:latin typeface="+mn-lt"/>
                <a:ea typeface="+mn-ea"/>
                <a:cs typeface="+mn-cs"/>
              </a:rPr>
              <a:t>what, where, when, why </a:t>
            </a:r>
            <a:r>
              <a:rPr lang="en-US" sz="1200" i="0" kern="1200" dirty="0" smtClean="0">
                <a:solidFill>
                  <a:schemeClr val="tx1"/>
                </a:solidFill>
                <a:effectLst/>
                <a:latin typeface="+mn-lt"/>
                <a:ea typeface="+mn-ea"/>
                <a:cs typeface="+mn-cs"/>
              </a:rPr>
              <a:t>and </a:t>
            </a:r>
            <a:r>
              <a:rPr lang="en-US" sz="1200" i="1" kern="1200" dirty="0" smtClean="0">
                <a:solidFill>
                  <a:schemeClr val="tx1"/>
                </a:solidFill>
                <a:effectLst/>
                <a:latin typeface="+mn-lt"/>
                <a:ea typeface="+mn-ea"/>
                <a:cs typeface="+mn-cs"/>
              </a:rPr>
              <a:t>how </a:t>
            </a:r>
            <a:r>
              <a:rPr lang="en-US" sz="1200" kern="1200" dirty="0" smtClean="0">
                <a:solidFill>
                  <a:schemeClr val="tx1"/>
                </a:solidFill>
                <a:effectLst/>
                <a:latin typeface="+mn-lt"/>
                <a:ea typeface="+mn-ea"/>
                <a:cs typeface="+mn-cs"/>
              </a:rPr>
              <a:t>to ask for information (</a:t>
            </a:r>
            <a:r>
              <a:rPr lang="en-US" sz="1200" i="1" kern="1200" dirty="0" smtClean="0">
                <a:solidFill>
                  <a:schemeClr val="tx1"/>
                </a:solidFill>
                <a:effectLst/>
                <a:latin typeface="+mn-lt"/>
                <a:ea typeface="+mn-ea"/>
                <a:cs typeface="+mn-cs"/>
              </a:rPr>
              <a:t>When do you visit your parents?</a:t>
            </a:r>
            <a:r>
              <a:rPr lang="en-US" sz="1200" kern="1200" dirty="0" smtClean="0">
                <a:solidFill>
                  <a:schemeClr val="tx1"/>
                </a:solidFill>
                <a:effectLst/>
                <a:latin typeface="+mn-lt"/>
                <a:ea typeface="+mn-ea"/>
                <a:cs typeface="+mn-cs"/>
              </a:rPr>
              <a: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name very common nationalities based on country names (</a:t>
            </a:r>
            <a:r>
              <a:rPr lang="en-US" sz="1200" i="1" kern="1200" dirty="0" smtClean="0">
                <a:solidFill>
                  <a:schemeClr val="tx1"/>
                </a:solidFill>
                <a:effectLst/>
                <a:latin typeface="+mn-lt"/>
                <a:ea typeface="+mn-ea"/>
                <a:cs typeface="+mn-cs"/>
              </a:rPr>
              <a:t>Is he American?</a:t>
            </a:r>
            <a:r>
              <a:rPr lang="en-US" sz="1200" kern="1200" dirty="0" smtClean="0">
                <a:solidFill>
                  <a:schemeClr val="tx1"/>
                </a:solidFill>
                <a:effectLst/>
                <a:latin typeface="+mn-lt"/>
                <a:ea typeface="+mn-ea"/>
                <a:cs typeface="+mn-cs"/>
              </a:rPr>
              <a:t>)</a:t>
            </a:r>
          </a:p>
          <a:p>
            <a:pPr marL="171450" lvl="0" indent="-171450">
              <a:buFont typeface="Arial"/>
              <a:buChar char="•"/>
            </a:pPr>
            <a:endParaRPr lang="en-US" sz="1200" kern="1200" dirty="0" smtClean="0">
              <a:solidFill>
                <a:schemeClr val="tx1"/>
              </a:solidFill>
              <a:effectLst/>
              <a:latin typeface="+mn-lt"/>
              <a:ea typeface="+mn-ea"/>
              <a:cs typeface="+mn-cs"/>
            </a:endParaRPr>
          </a:p>
          <a:p>
            <a:pPr marL="0" lvl="0" indent="0">
              <a:buFont typeface="Arial"/>
              <a:buNone/>
            </a:pPr>
            <a:r>
              <a:rPr lang="en-US" sz="1200" kern="1200" dirty="0" smtClean="0">
                <a:solidFill>
                  <a:schemeClr val="tx1"/>
                </a:solidFill>
                <a:effectLst/>
                <a:latin typeface="+mn-lt"/>
                <a:ea typeface="+mn-ea"/>
                <a:cs typeface="+mn-cs"/>
              </a:rPr>
              <a:t>SPEAKING OBJECTIVE</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Can ask and answer simple questions about people they know in a limited way (</a:t>
            </a:r>
            <a:r>
              <a:rPr lang="en-US" sz="1200" i="1" kern="1200" dirty="0" err="1" smtClean="0">
                <a:solidFill>
                  <a:schemeClr val="tx1"/>
                </a:solidFill>
                <a:effectLst/>
                <a:latin typeface="+mn-lt"/>
                <a:ea typeface="+mn-ea"/>
                <a:cs typeface="+mn-cs"/>
              </a:rPr>
              <a:t>Sofi</a:t>
            </a:r>
            <a:r>
              <a:rPr lang="en-US" sz="1200" i="1" kern="1200" dirty="0" smtClean="0">
                <a:solidFill>
                  <a:schemeClr val="tx1"/>
                </a:solidFill>
                <a:effectLst/>
                <a:latin typeface="+mn-lt"/>
                <a:ea typeface="+mn-ea"/>
                <a:cs typeface="+mn-cs"/>
              </a:rPr>
              <a:t>, what’s that man’s name?</a:t>
            </a:r>
            <a:r>
              <a:rPr lang="en-US" sz="120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30340642-D2FD-D046-87EF-349296A3D9A8}" type="slidenum">
              <a:rPr lang="en-US" smtClean="0"/>
              <a:t>1</a:t>
            </a:fld>
            <a:endParaRPr lang="en-US"/>
          </a:p>
        </p:txBody>
      </p:sp>
    </p:spTree>
    <p:extLst>
      <p:ext uri="{BB962C8B-B14F-4D97-AF65-F5344CB8AC3E}">
        <p14:creationId xmlns:p14="http://schemas.microsoft.com/office/powerpoint/2010/main" val="138125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Where</a:t>
            </a:r>
            <a:r>
              <a:rPr lang="en-GB" sz="1200" kern="1200" dirty="0" smtClean="0">
                <a:solidFill>
                  <a:schemeClr val="tx1"/>
                </a:solidFill>
                <a:effectLst/>
                <a:latin typeface="+mn-lt"/>
                <a:ea typeface="+mn-ea"/>
                <a:cs typeface="+mn-cs"/>
              </a:rPr>
              <a:t> Are They From?</a:t>
            </a:r>
            <a:endParaRPr lang="en-US" sz="1200" b="0" kern="1200" dirty="0" smtClean="0">
              <a:solidFill>
                <a:schemeClr val="tx1"/>
              </a:solidFill>
              <a:effectLst/>
              <a:latin typeface="+mn-lt"/>
              <a:ea typeface="+mn-ea"/>
              <a:cs typeface="+mn-cs"/>
            </a:endParaRPr>
          </a:p>
          <a:p>
            <a:endParaRPr lang="en-US" b="1" baseline="0"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p:txBody>
      </p:sp>
      <p:sp>
        <p:nvSpPr>
          <p:cNvPr id="4" name="Slide Number Placeholder 3"/>
          <p:cNvSpPr>
            <a:spLocks noGrp="1"/>
          </p:cNvSpPr>
          <p:nvPr>
            <p:ph type="sldNum" sz="quarter" idx="10"/>
          </p:nvPr>
        </p:nvSpPr>
        <p:spPr/>
        <p:txBody>
          <a:bodyPr/>
          <a:lstStyle/>
          <a:p>
            <a:fld id="{30340642-D2FD-D046-87EF-349296A3D9A8}" type="slidenum">
              <a:rPr lang="en-US" smtClean="0"/>
              <a:t>10</a:t>
            </a:fld>
            <a:endParaRPr lang="en-US"/>
          </a:p>
        </p:txBody>
      </p:sp>
    </p:spTree>
    <p:extLst>
      <p:ext uri="{BB962C8B-B14F-4D97-AF65-F5344CB8AC3E}">
        <p14:creationId xmlns:p14="http://schemas.microsoft.com/office/powerpoint/2010/main" val="2714447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Character</a:t>
            </a:r>
            <a:r>
              <a:rPr lang="en-GB" sz="1200" kern="1200" dirty="0" smtClean="0">
                <a:solidFill>
                  <a:schemeClr val="tx1"/>
                </a:solidFill>
                <a:effectLst/>
                <a:latin typeface="+mn-lt"/>
                <a:ea typeface="+mn-ea"/>
                <a:cs typeface="+mn-cs"/>
              </a:rPr>
              <a:t> Interviews</a:t>
            </a:r>
            <a:r>
              <a:rPr lang="en-US" sz="1200" b="0" kern="1200" dirty="0" smtClean="0">
                <a:solidFill>
                  <a:schemeClr val="tx1"/>
                </a:solidFill>
                <a:effectLst/>
                <a:latin typeface="+mn-lt"/>
                <a:ea typeface="+mn-ea"/>
                <a:cs typeface="+mn-cs"/>
              </a:rPr>
              <a:t> (10 min)</a:t>
            </a:r>
          </a:p>
          <a:p>
            <a:r>
              <a:rPr lang="en-US" sz="1200" b="0" kern="1200" dirty="0" smtClean="0">
                <a:solidFill>
                  <a:schemeClr val="tx1"/>
                </a:solidFill>
                <a:effectLst/>
                <a:latin typeface="+mn-lt"/>
                <a:ea typeface="+mn-ea"/>
                <a:cs typeface="+mn-cs"/>
              </a:rPr>
              <a:t>Allow one minute for this slide.</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OBJECTIVES</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describe facts and states with the present simple, but with limited control (</a:t>
            </a:r>
            <a:r>
              <a:rPr lang="en-US" sz="1200" i="1" kern="1200" dirty="0" smtClean="0">
                <a:solidFill>
                  <a:schemeClr val="tx1"/>
                </a:solidFill>
                <a:effectLst/>
                <a:latin typeface="+mn-lt"/>
                <a:ea typeface="+mn-ea"/>
                <a:cs typeface="+mn-cs"/>
              </a:rPr>
              <a:t>He's nice and he wants to talk to you.</a:t>
            </a:r>
            <a:r>
              <a:rPr lang="en-US" sz="1200" kern="1200" dirty="0" smtClean="0">
                <a:solidFill>
                  <a:schemeClr val="tx1"/>
                </a:solidFill>
                <a:effectLst/>
                <a:latin typeface="+mn-lt"/>
                <a:ea typeface="+mn-ea"/>
                <a:cs typeface="+mn-cs"/>
              </a:rPr>
              <a: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use </a:t>
            </a:r>
            <a:r>
              <a:rPr lang="en-US" sz="1200" i="1" kern="1200" dirty="0" smtClean="0">
                <a:solidFill>
                  <a:schemeClr val="tx1"/>
                </a:solidFill>
                <a:effectLst/>
                <a:latin typeface="+mn-lt"/>
                <a:ea typeface="+mn-ea"/>
                <a:cs typeface="+mn-cs"/>
              </a:rPr>
              <a:t>what, where, when, why </a:t>
            </a:r>
            <a:r>
              <a:rPr lang="en-US" sz="1200" i="0" kern="1200" dirty="0" smtClean="0">
                <a:solidFill>
                  <a:schemeClr val="tx1"/>
                </a:solidFill>
                <a:effectLst/>
                <a:latin typeface="+mn-lt"/>
                <a:ea typeface="+mn-ea"/>
                <a:cs typeface="+mn-cs"/>
              </a:rPr>
              <a:t>and</a:t>
            </a:r>
            <a:r>
              <a:rPr lang="en-US" sz="1200" i="1" kern="1200" dirty="0" smtClean="0">
                <a:solidFill>
                  <a:schemeClr val="tx1"/>
                </a:solidFill>
                <a:effectLst/>
                <a:latin typeface="+mn-lt"/>
                <a:ea typeface="+mn-ea"/>
                <a:cs typeface="+mn-cs"/>
              </a:rPr>
              <a:t> how </a:t>
            </a:r>
            <a:r>
              <a:rPr lang="en-US" sz="1200" kern="1200" dirty="0" smtClean="0">
                <a:solidFill>
                  <a:schemeClr val="tx1"/>
                </a:solidFill>
                <a:effectLst/>
                <a:latin typeface="+mn-lt"/>
                <a:ea typeface="+mn-ea"/>
                <a:cs typeface="+mn-cs"/>
              </a:rPr>
              <a:t>to ask for information (</a:t>
            </a:r>
            <a:r>
              <a:rPr lang="en-US" sz="1200" i="1" kern="1200" dirty="0" smtClean="0">
                <a:solidFill>
                  <a:schemeClr val="tx1"/>
                </a:solidFill>
                <a:effectLst/>
                <a:latin typeface="+mn-lt"/>
                <a:ea typeface="+mn-ea"/>
                <a:cs typeface="+mn-cs"/>
              </a:rPr>
              <a:t>When do you visit your parents?</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Draw the Students’ attention to the cue words at the top of the screen [What/name?</a:t>
            </a:r>
            <a:r>
              <a:rPr lang="en-US" sz="1200" dirty="0" smtClean="0"/>
              <a:t> Where/from? How/old? When/go/museum? Why/live/New York City?] </a:t>
            </a:r>
            <a:r>
              <a:rPr lang="en-US" sz="1200" kern="1200" dirty="0" smtClean="0">
                <a:solidFill>
                  <a:schemeClr val="tx1"/>
                </a:solidFill>
                <a:effectLst/>
                <a:latin typeface="+mn-lt"/>
                <a:ea typeface="+mn-ea"/>
                <a:cs typeface="+mn-cs"/>
              </a:rPr>
              <a:t>and the image of </a:t>
            </a:r>
            <a:r>
              <a:rPr lang="en-US" sz="1200" kern="1200" dirty="0" err="1" smtClean="0">
                <a:solidFill>
                  <a:schemeClr val="tx1"/>
                </a:solidFill>
                <a:effectLst/>
                <a:latin typeface="+mn-lt"/>
                <a:ea typeface="+mn-ea"/>
                <a:cs typeface="+mn-cs"/>
              </a:rPr>
              <a:t>Sofi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#2. Draw the Students’ attention back to the first set of cue words at the top of the screen. [What/name?]</a:t>
            </a:r>
          </a:p>
          <a:p>
            <a:r>
              <a:rPr lang="en-US" sz="1200" kern="1200" dirty="0" smtClean="0">
                <a:solidFill>
                  <a:schemeClr val="tx1"/>
                </a:solidFill>
                <a:effectLst/>
                <a:latin typeface="+mn-lt"/>
                <a:ea typeface="+mn-ea"/>
                <a:cs typeface="+mn-cs"/>
              </a:rPr>
              <a:t>#3. Have</a:t>
            </a:r>
            <a:r>
              <a:rPr lang="en-US" sz="1200" kern="1200" baseline="0" dirty="0" smtClean="0">
                <a:solidFill>
                  <a:schemeClr val="tx1"/>
                </a:solidFill>
                <a:effectLst/>
                <a:latin typeface="+mn-lt"/>
                <a:ea typeface="+mn-ea"/>
                <a:cs typeface="+mn-cs"/>
              </a:rPr>
              <a:t> the Students ask the corresponding question.</a:t>
            </a:r>
          </a:p>
          <a:p>
            <a:r>
              <a:rPr lang="en-US" sz="1200" kern="1200" baseline="0" dirty="0" smtClean="0">
                <a:solidFill>
                  <a:schemeClr val="tx1"/>
                </a:solidFill>
                <a:effectLst/>
                <a:latin typeface="+mn-lt"/>
                <a:ea typeface="+mn-ea"/>
                <a:cs typeface="+mn-cs"/>
              </a:rPr>
              <a:t>#4. Reveal the question. [What’s her name?]</a:t>
            </a:r>
          </a:p>
          <a:p>
            <a:r>
              <a:rPr lang="en-US" sz="1200" kern="1200" baseline="0" dirty="0" smtClean="0">
                <a:solidFill>
                  <a:schemeClr val="tx1"/>
                </a:solidFill>
                <a:effectLst/>
                <a:latin typeface="+mn-lt"/>
                <a:ea typeface="+mn-ea"/>
                <a:cs typeface="+mn-cs"/>
              </a:rPr>
              <a:t>#5. Encourage the Students to answer. </a:t>
            </a:r>
          </a:p>
          <a:p>
            <a:r>
              <a:rPr lang="en-US" sz="1200" kern="1200" baseline="0" dirty="0" smtClean="0">
                <a:solidFill>
                  <a:schemeClr val="tx1"/>
                </a:solidFill>
                <a:effectLst/>
                <a:latin typeface="+mn-lt"/>
                <a:ea typeface="+mn-ea"/>
                <a:cs typeface="+mn-cs"/>
              </a:rPr>
              <a:t>#6. Reveal the answer. [Her name is </a:t>
            </a:r>
            <a:r>
              <a:rPr lang="en-US" sz="1200" kern="1200" baseline="0" dirty="0" err="1" smtClean="0">
                <a:solidFill>
                  <a:schemeClr val="tx1"/>
                </a:solidFill>
                <a:effectLst/>
                <a:latin typeface="+mn-lt"/>
                <a:ea typeface="+mn-ea"/>
                <a:cs typeface="+mn-cs"/>
              </a:rPr>
              <a:t>Sofi</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examples of the target structure(s).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endParaRPr lang="en-US" sz="1200" i="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11</a:t>
            </a:fld>
            <a:endParaRPr lang="en-US"/>
          </a:p>
        </p:txBody>
      </p:sp>
    </p:spTree>
    <p:extLst>
      <p:ext uri="{BB962C8B-B14F-4D97-AF65-F5344CB8AC3E}">
        <p14:creationId xmlns:p14="http://schemas.microsoft.com/office/powerpoint/2010/main" val="3494051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Character</a:t>
            </a:r>
            <a:r>
              <a:rPr lang="en-GB" sz="1200" kern="1200" dirty="0" smtClean="0">
                <a:solidFill>
                  <a:schemeClr val="tx1"/>
                </a:solidFill>
                <a:effectLst/>
                <a:latin typeface="+mn-lt"/>
                <a:ea typeface="+mn-ea"/>
                <a:cs typeface="+mn-cs"/>
              </a:rPr>
              <a:t> Interviews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one minute for this slide.</a:t>
            </a:r>
          </a:p>
          <a:p>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Concept check by returning the Students’ </a:t>
            </a:r>
            <a:r>
              <a:rPr lang="en-US" sz="1200" i="0" kern="1200" dirty="0" smtClean="0">
                <a:solidFill>
                  <a:schemeClr val="tx1"/>
                </a:solidFill>
                <a:effectLst/>
                <a:latin typeface="+mn-lt"/>
                <a:ea typeface="+mn-ea"/>
                <a:cs typeface="+mn-cs"/>
              </a:rPr>
              <a:t>attention to the cue words at the top of the screen ” [Where/from? How/old? When/go/museum? Why/live/New York City?] and asking, “What other questions can we ask?</a:t>
            </a:r>
          </a:p>
          <a:p>
            <a:r>
              <a:rPr lang="en-US" sz="1200" i="0" kern="1200" dirty="0" smtClean="0">
                <a:solidFill>
                  <a:schemeClr val="tx1"/>
                </a:solidFill>
                <a:effectLst/>
                <a:latin typeface="+mn-lt"/>
                <a:ea typeface="+mn-ea"/>
                <a:cs typeface="+mn-cs"/>
              </a:rPr>
              <a:t>#2. Encourage the Students to say the corresponding questions.</a:t>
            </a:r>
          </a:p>
          <a:p>
            <a:r>
              <a:rPr lang="en-US" sz="1200" i="0" kern="1200" dirty="0" smtClean="0">
                <a:solidFill>
                  <a:schemeClr val="tx1"/>
                </a:solidFill>
                <a:effectLst/>
                <a:latin typeface="+mn-lt"/>
                <a:ea typeface="+mn-ea"/>
                <a:cs typeface="+mn-cs"/>
              </a:rPr>
              <a:t>#3. Reveal the answers. [Where’s she from?/How old is she?/When does she go to a museum?/Why does she live in New York City?]</a:t>
            </a:r>
          </a:p>
          <a:p>
            <a:endParaRPr lang="en-US" sz="120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a:t>
            </a:r>
          </a:p>
          <a:p>
            <a:pPr marL="171450" indent="-171450">
              <a:buFont typeface="Arial"/>
              <a:buChar char="•"/>
            </a:pPr>
            <a:r>
              <a:rPr lang="en-US" sz="1200" b="0" i="0" kern="1200" baseline="0" dirty="0" smtClean="0">
                <a:solidFill>
                  <a:schemeClr val="tx1"/>
                </a:solidFill>
                <a:effectLst/>
                <a:latin typeface="+mn-lt"/>
                <a:ea typeface="+mn-ea"/>
                <a:cs typeface="+mn-cs"/>
              </a:rPr>
              <a:t>Elicit target language from each Student.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12</a:t>
            </a:fld>
            <a:endParaRPr lang="en-US"/>
          </a:p>
        </p:txBody>
      </p:sp>
    </p:spTree>
    <p:extLst>
      <p:ext uri="{BB962C8B-B14F-4D97-AF65-F5344CB8AC3E}">
        <p14:creationId xmlns:p14="http://schemas.microsoft.com/office/powerpoint/2010/main" val="3494051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Character</a:t>
            </a:r>
            <a:r>
              <a:rPr lang="en-GB" sz="1200" kern="1200" dirty="0" smtClean="0">
                <a:solidFill>
                  <a:schemeClr val="tx1"/>
                </a:solidFill>
                <a:effectLst/>
                <a:latin typeface="+mn-lt"/>
                <a:ea typeface="+mn-ea"/>
                <a:cs typeface="+mn-cs"/>
              </a:rPr>
              <a:t> Interviews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two minutes for this slide.</a:t>
            </a:r>
          </a:p>
          <a:p>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The Students should take turns asking questions with each of the question words at the top of the screen. For example,</a:t>
            </a:r>
          </a:p>
          <a:p>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What’s her name?</a:t>
            </a:r>
          </a:p>
          <a:p>
            <a:pPr lvl="1"/>
            <a:r>
              <a:rPr lang="en-US" sz="1200" kern="1200" dirty="0" smtClean="0">
                <a:solidFill>
                  <a:schemeClr val="tx1"/>
                </a:solidFill>
                <a:effectLst/>
                <a:latin typeface="+mn-lt"/>
                <a:ea typeface="+mn-ea"/>
                <a:cs typeface="+mn-cs"/>
              </a:rPr>
              <a:t>Where is she from?</a:t>
            </a:r>
          </a:p>
          <a:p>
            <a:pPr lvl="1"/>
            <a:r>
              <a:rPr lang="en-US" sz="1200" kern="1200" dirty="0" smtClean="0">
                <a:solidFill>
                  <a:schemeClr val="tx1"/>
                </a:solidFill>
                <a:effectLst/>
                <a:latin typeface="+mn-lt"/>
                <a:ea typeface="+mn-ea"/>
                <a:cs typeface="+mn-cs"/>
              </a:rPr>
              <a:t>Etc.</a:t>
            </a:r>
          </a:p>
          <a:p>
            <a:endParaRPr lang="en-US" sz="120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ANSWER KEY (sample answers)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What’s her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name?</a:t>
            </a:r>
          </a:p>
          <a:p>
            <a:r>
              <a:rPr lang="en-US" sz="1200" kern="1200" dirty="0" smtClean="0">
                <a:solidFill>
                  <a:schemeClr val="tx1"/>
                </a:solidFill>
                <a:effectLst/>
                <a:latin typeface="+mn-lt"/>
                <a:ea typeface="+mn-ea"/>
                <a:cs typeface="+mn-cs"/>
              </a:rPr>
              <a:t>What’s her job?</a:t>
            </a:r>
          </a:p>
          <a:p>
            <a:r>
              <a:rPr lang="en-US" sz="1200" kern="1200" dirty="0" smtClean="0">
                <a:solidFill>
                  <a:schemeClr val="tx1"/>
                </a:solidFill>
                <a:effectLst/>
                <a:latin typeface="+mn-lt"/>
                <a:ea typeface="+mn-ea"/>
                <a:cs typeface="+mn-cs"/>
              </a:rPr>
              <a:t>What are her hobbies?</a:t>
            </a:r>
          </a:p>
          <a:p>
            <a:r>
              <a:rPr lang="en-US" sz="1200" kern="1200" dirty="0" smtClean="0">
                <a:solidFill>
                  <a:schemeClr val="tx1"/>
                </a:solidFill>
                <a:effectLst/>
                <a:latin typeface="+mn-lt"/>
                <a:ea typeface="+mn-ea"/>
                <a:cs typeface="+mn-cs"/>
              </a:rPr>
              <a:t>Where is she from?</a:t>
            </a:r>
          </a:p>
          <a:p>
            <a:r>
              <a:rPr lang="en-US" sz="1200" kern="1200" dirty="0" smtClean="0">
                <a:solidFill>
                  <a:schemeClr val="tx1"/>
                </a:solidFill>
                <a:effectLst/>
                <a:latin typeface="+mn-lt"/>
                <a:ea typeface="+mn-ea"/>
                <a:cs typeface="+mn-cs"/>
              </a:rPr>
              <a:t>Where does she work?</a:t>
            </a:r>
          </a:p>
          <a:p>
            <a:r>
              <a:rPr lang="en-US" sz="1200" kern="1200" dirty="0" smtClean="0">
                <a:solidFill>
                  <a:schemeClr val="tx1"/>
                </a:solidFill>
                <a:effectLst/>
                <a:latin typeface="+mn-lt"/>
                <a:ea typeface="+mn-ea"/>
                <a:cs typeface="+mn-cs"/>
              </a:rPr>
              <a:t>How old is she?</a:t>
            </a:r>
          </a:p>
          <a:p>
            <a:r>
              <a:rPr lang="en-US" sz="1200" kern="1200" dirty="0" smtClean="0">
                <a:solidFill>
                  <a:schemeClr val="tx1"/>
                </a:solidFill>
                <a:effectLst/>
                <a:latin typeface="+mn-lt"/>
                <a:ea typeface="+mn-ea"/>
                <a:cs typeface="+mn-cs"/>
              </a:rPr>
              <a:t>When does she go to the gym?</a:t>
            </a:r>
          </a:p>
          <a:p>
            <a:r>
              <a:rPr lang="en-US" sz="1200" kern="1200" dirty="0" smtClean="0">
                <a:solidFill>
                  <a:schemeClr val="tx1"/>
                </a:solidFill>
                <a:effectLst/>
                <a:latin typeface="+mn-lt"/>
                <a:ea typeface="+mn-ea"/>
                <a:cs typeface="+mn-cs"/>
              </a:rPr>
              <a:t>Why does she like/live in New York?</a:t>
            </a:r>
          </a:p>
          <a:p>
            <a:endParaRPr lang="en-US" sz="120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TEACHING TIPS</a:t>
            </a:r>
            <a:endParaRPr lang="en-US" sz="1200" b="0" i="0" kern="1200" dirty="0" smtClean="0">
              <a:solidFill>
                <a:schemeClr val="tx1"/>
              </a:solidFill>
              <a:effectLst/>
              <a:latin typeface="+mn-lt"/>
              <a:ea typeface="+mn-ea"/>
              <a:cs typeface="+mn-cs"/>
            </a:endParaRPr>
          </a:p>
          <a:p>
            <a:pPr marL="171450" indent="-171450">
              <a:buFont typeface="Arial"/>
              <a:buChar char="•"/>
            </a:pPr>
            <a:r>
              <a:rPr lang="en-US" sz="1200" i="0" kern="1200" dirty="0" smtClean="0">
                <a:solidFill>
                  <a:schemeClr val="tx1"/>
                </a:solidFill>
                <a:effectLst/>
                <a:latin typeface="+mn-lt"/>
                <a:ea typeface="+mn-ea"/>
                <a:cs typeface="+mn-cs"/>
              </a:rPr>
              <a:t>Encourage the Students to ask different questions about the hobbies for each character to elicit questions with “when” and “why.” For example, “Why does she like going to the gym?” “When does she go</a:t>
            </a:r>
            <a:r>
              <a:rPr lang="en-US" sz="1200" i="0" kern="1200" baseline="0" dirty="0" smtClean="0">
                <a:solidFill>
                  <a:schemeClr val="tx1"/>
                </a:solidFill>
                <a:effectLst/>
                <a:latin typeface="+mn-lt"/>
                <a:ea typeface="+mn-ea"/>
                <a:cs typeface="+mn-cs"/>
              </a:rPr>
              <a:t> to the gym</a:t>
            </a:r>
            <a:r>
              <a:rPr lang="en-US" sz="1200" i="0" kern="1200" dirty="0" smtClean="0">
                <a:solidFill>
                  <a:schemeClr val="tx1"/>
                </a:solidFill>
                <a:effectLst/>
                <a:latin typeface="+mn-lt"/>
                <a:ea typeface="+mn-ea"/>
                <a:cs typeface="+mn-cs"/>
              </a:rPr>
              <a:t>?”</a:t>
            </a:r>
          </a:p>
          <a:p>
            <a:pPr marL="171450" indent="-171450">
              <a:buFont typeface="Arial"/>
              <a:buChar char="•"/>
            </a:pPr>
            <a:r>
              <a:rPr lang="en-US" sz="1200" i="0" kern="1200" dirty="0" smtClean="0">
                <a:solidFill>
                  <a:schemeClr val="tx1"/>
                </a:solidFill>
                <a:effectLst/>
                <a:latin typeface="+mn-lt"/>
                <a:ea typeface="+mn-ea"/>
                <a:cs typeface="+mn-cs"/>
              </a:rPr>
              <a:t>Insist on full sentences and encourage the Students to invent information about the characters if needed.</a:t>
            </a:r>
          </a:p>
          <a:p>
            <a:pPr marL="171450" indent="-171450">
              <a:buFont typeface="Arial"/>
              <a:buChar char="•"/>
            </a:pPr>
            <a:r>
              <a:rPr lang="en-US" sz="1200" i="0" kern="1200" dirty="0" smtClean="0">
                <a:solidFill>
                  <a:schemeClr val="tx1"/>
                </a:solidFill>
                <a:effectLst/>
                <a:latin typeface="+mn-lt"/>
                <a:ea typeface="+mn-ea"/>
                <a:cs typeface="+mn-cs"/>
              </a:rPr>
              <a:t>If you have a stronger group, have the Students make two questions with each question word.</a:t>
            </a:r>
          </a:p>
          <a:p>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13</a:t>
            </a:fld>
            <a:endParaRPr lang="en-US"/>
          </a:p>
        </p:txBody>
      </p:sp>
    </p:spTree>
    <p:extLst>
      <p:ext uri="{BB962C8B-B14F-4D97-AF65-F5344CB8AC3E}">
        <p14:creationId xmlns:p14="http://schemas.microsoft.com/office/powerpoint/2010/main" val="3494051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Character</a:t>
            </a:r>
            <a:r>
              <a:rPr lang="en-GB" sz="1200" kern="1200" dirty="0" smtClean="0">
                <a:solidFill>
                  <a:schemeClr val="tx1"/>
                </a:solidFill>
                <a:effectLst/>
                <a:latin typeface="+mn-lt"/>
                <a:ea typeface="+mn-ea"/>
                <a:cs typeface="+mn-cs"/>
              </a:rPr>
              <a:t> Interviews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two minutes for this slide.</a:t>
            </a:r>
          </a:p>
          <a:p>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The Students should take turns asking questions with each of the question words at the top of the screen, for example,</a:t>
            </a:r>
          </a:p>
          <a:p>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What’s 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name?</a:t>
            </a:r>
          </a:p>
          <a:p>
            <a:pPr lvl="1"/>
            <a:r>
              <a:rPr lang="en-US" sz="1200" kern="1200" dirty="0" smtClean="0">
                <a:solidFill>
                  <a:schemeClr val="tx1"/>
                </a:solidFill>
                <a:effectLst/>
                <a:latin typeface="+mn-lt"/>
                <a:ea typeface="+mn-ea"/>
                <a:cs typeface="+mn-cs"/>
              </a:rPr>
              <a:t>Where is he from?</a:t>
            </a:r>
          </a:p>
          <a:p>
            <a:pPr lvl="1"/>
            <a:r>
              <a:rPr lang="en-US" sz="1200" kern="1200" dirty="0" smtClean="0">
                <a:solidFill>
                  <a:schemeClr val="tx1"/>
                </a:solidFill>
                <a:effectLst/>
                <a:latin typeface="+mn-lt"/>
                <a:ea typeface="+mn-ea"/>
                <a:cs typeface="+mn-cs"/>
              </a:rPr>
              <a:t>Etc.</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14</a:t>
            </a:fld>
            <a:endParaRPr lang="en-US"/>
          </a:p>
        </p:txBody>
      </p:sp>
    </p:spTree>
    <p:extLst>
      <p:ext uri="{BB962C8B-B14F-4D97-AF65-F5344CB8AC3E}">
        <p14:creationId xmlns:p14="http://schemas.microsoft.com/office/powerpoint/2010/main" val="3494051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Character</a:t>
            </a:r>
            <a:r>
              <a:rPr lang="en-GB" sz="1200" kern="1200" dirty="0" smtClean="0">
                <a:solidFill>
                  <a:schemeClr val="tx1"/>
                </a:solidFill>
                <a:effectLst/>
                <a:latin typeface="+mn-lt"/>
                <a:ea typeface="+mn-ea"/>
                <a:cs typeface="+mn-cs"/>
              </a:rPr>
              <a:t> Interviews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two minutes for this slide.</a:t>
            </a:r>
          </a:p>
          <a:p>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The Students should take turns asking questions with each of the question words at the top of the screen, for example,</a:t>
            </a:r>
          </a:p>
          <a:p>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What’s 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name?</a:t>
            </a:r>
          </a:p>
          <a:p>
            <a:pPr lvl="1"/>
            <a:r>
              <a:rPr lang="en-US" sz="1200" kern="1200" dirty="0" smtClean="0">
                <a:solidFill>
                  <a:schemeClr val="tx1"/>
                </a:solidFill>
                <a:effectLst/>
                <a:latin typeface="+mn-lt"/>
                <a:ea typeface="+mn-ea"/>
                <a:cs typeface="+mn-cs"/>
              </a:rPr>
              <a:t>Where is he from?</a:t>
            </a:r>
          </a:p>
          <a:p>
            <a:pPr lvl="1"/>
            <a:r>
              <a:rPr lang="en-US" sz="1200" kern="1200" dirty="0" smtClean="0">
                <a:solidFill>
                  <a:schemeClr val="tx1"/>
                </a:solidFill>
                <a:effectLst/>
                <a:latin typeface="+mn-lt"/>
                <a:ea typeface="+mn-ea"/>
                <a:cs typeface="+mn-cs"/>
              </a:rPr>
              <a:t>Etc.</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15</a:t>
            </a:fld>
            <a:endParaRPr lang="en-US"/>
          </a:p>
        </p:txBody>
      </p:sp>
    </p:spTree>
    <p:extLst>
      <p:ext uri="{BB962C8B-B14F-4D97-AF65-F5344CB8AC3E}">
        <p14:creationId xmlns:p14="http://schemas.microsoft.com/office/powerpoint/2010/main" val="3494051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Character</a:t>
            </a:r>
            <a:r>
              <a:rPr lang="en-GB" sz="1200" kern="1200" dirty="0" smtClean="0">
                <a:solidFill>
                  <a:schemeClr val="tx1"/>
                </a:solidFill>
                <a:effectLst/>
                <a:latin typeface="+mn-lt"/>
                <a:ea typeface="+mn-ea"/>
                <a:cs typeface="+mn-cs"/>
              </a:rPr>
              <a:t> Interviews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two minutes for this slide.</a:t>
            </a:r>
          </a:p>
          <a:p>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The Students should take turns asking questions with each of the question words at the top of the screen, for example,</a:t>
            </a:r>
          </a:p>
          <a:p>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What’s her name?</a:t>
            </a:r>
          </a:p>
          <a:p>
            <a:pPr lvl="1"/>
            <a:r>
              <a:rPr lang="en-US" sz="1200" kern="1200" dirty="0" smtClean="0">
                <a:solidFill>
                  <a:schemeClr val="tx1"/>
                </a:solidFill>
                <a:effectLst/>
                <a:latin typeface="+mn-lt"/>
                <a:ea typeface="+mn-ea"/>
                <a:cs typeface="+mn-cs"/>
              </a:rPr>
              <a:t>Where is she from?</a:t>
            </a:r>
          </a:p>
          <a:p>
            <a:pPr lvl="1"/>
            <a:r>
              <a:rPr lang="en-US" sz="1200" kern="1200" dirty="0" smtClean="0">
                <a:solidFill>
                  <a:schemeClr val="tx1"/>
                </a:solidFill>
                <a:effectLst/>
                <a:latin typeface="+mn-lt"/>
                <a:ea typeface="+mn-ea"/>
                <a:cs typeface="+mn-cs"/>
              </a:rPr>
              <a:t>Etc.</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16</a:t>
            </a:fld>
            <a:endParaRPr lang="en-US"/>
          </a:p>
        </p:txBody>
      </p:sp>
    </p:spTree>
    <p:extLst>
      <p:ext uri="{BB962C8B-B14F-4D97-AF65-F5344CB8AC3E}">
        <p14:creationId xmlns:p14="http://schemas.microsoft.com/office/powerpoint/2010/main" val="3494051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Character</a:t>
            </a:r>
            <a:r>
              <a:rPr lang="en-GB" sz="1200" kern="1200" dirty="0" smtClean="0">
                <a:solidFill>
                  <a:schemeClr val="tx1"/>
                </a:solidFill>
                <a:effectLst/>
                <a:latin typeface="+mn-lt"/>
                <a:ea typeface="+mn-ea"/>
                <a:cs typeface="+mn-cs"/>
              </a:rPr>
              <a:t> Interviews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Optional Extension</a:t>
            </a:r>
          </a:p>
          <a:p>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The Students take turns taking on</a:t>
            </a:r>
            <a:r>
              <a:rPr lang="en-US" sz="1200" kern="1200" baseline="0" dirty="0" smtClean="0">
                <a:solidFill>
                  <a:schemeClr val="tx1"/>
                </a:solidFill>
                <a:effectLst/>
                <a:latin typeface="+mn-lt"/>
                <a:ea typeface="+mn-ea"/>
                <a:cs typeface="+mn-cs"/>
              </a:rPr>
              <a:t> the role of one of the characters on the screen. Their classmates try to guess who they are, using the target words to ask questions. F</a:t>
            </a:r>
            <a:r>
              <a:rPr lang="en-US" sz="1200" kern="1200" dirty="0" smtClean="0">
                <a:solidFill>
                  <a:schemeClr val="tx1"/>
                </a:solidFill>
                <a:effectLst/>
                <a:latin typeface="+mn-lt"/>
                <a:ea typeface="+mn-ea"/>
                <a:cs typeface="+mn-cs"/>
              </a:rPr>
              <a:t>or example,</a:t>
            </a:r>
          </a:p>
          <a:p>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What’s your job?</a:t>
            </a:r>
          </a:p>
          <a:p>
            <a:pPr lvl="1"/>
            <a:r>
              <a:rPr lang="en-US" sz="1200" kern="1200" dirty="0" smtClean="0">
                <a:solidFill>
                  <a:schemeClr val="tx1"/>
                </a:solidFill>
                <a:effectLst/>
                <a:latin typeface="+mn-lt"/>
                <a:ea typeface="+mn-ea"/>
                <a:cs typeface="+mn-cs"/>
              </a:rPr>
              <a:t>Where are you from?</a:t>
            </a:r>
          </a:p>
          <a:p>
            <a:pPr lvl="1"/>
            <a:r>
              <a:rPr lang="en-US" sz="1200" kern="1200" dirty="0" smtClean="0">
                <a:solidFill>
                  <a:schemeClr val="tx1"/>
                </a:solidFill>
                <a:effectLst/>
                <a:latin typeface="+mn-lt"/>
                <a:ea typeface="+mn-ea"/>
                <a:cs typeface="+mn-cs"/>
              </a:rPr>
              <a:t>Etc.</a:t>
            </a:r>
          </a:p>
          <a:p>
            <a:pPr lvl="1"/>
            <a:endParaRPr lang="en-US" sz="1200" kern="1200" dirty="0" smtClean="0">
              <a:solidFill>
                <a:schemeClr val="tx1"/>
              </a:solidFill>
              <a:effectLst/>
              <a:latin typeface="+mn-lt"/>
              <a:ea typeface="+mn-ea"/>
              <a:cs typeface="+mn-cs"/>
            </a:endParaRPr>
          </a:p>
          <a:p>
            <a:pPr marL="171450" lvl="0" indent="-171450">
              <a:buFont typeface="Arial" charset="0"/>
              <a:buChar char="•"/>
            </a:pPr>
            <a:r>
              <a:rPr lang="en-US" sz="1200" kern="1200" dirty="0" smtClean="0">
                <a:solidFill>
                  <a:schemeClr val="tx1"/>
                </a:solidFill>
                <a:effectLst/>
                <a:latin typeface="+mn-lt"/>
                <a:ea typeface="+mn-ea"/>
                <a:cs typeface="+mn-cs"/>
              </a:rPr>
              <a:t>When the Students answer the questions, they can use their own information or make up answers.</a:t>
            </a:r>
          </a:p>
          <a:p>
            <a:pPr lvl="1"/>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17</a:t>
            </a:fld>
            <a:endParaRPr lang="en-US"/>
          </a:p>
        </p:txBody>
      </p:sp>
    </p:spTree>
    <p:extLst>
      <p:ext uri="{BB962C8B-B14F-4D97-AF65-F5344CB8AC3E}">
        <p14:creationId xmlns:p14="http://schemas.microsoft.com/office/powerpoint/2010/main" val="3494051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Character</a:t>
            </a:r>
            <a:r>
              <a:rPr lang="en-GB" sz="1200" kern="1200" dirty="0" smtClean="0">
                <a:solidFill>
                  <a:schemeClr val="tx1"/>
                </a:solidFill>
                <a:effectLst/>
                <a:latin typeface="+mn-lt"/>
                <a:ea typeface="+mn-ea"/>
                <a:cs typeface="+mn-cs"/>
              </a:rPr>
              <a:t> Interviews</a:t>
            </a:r>
          </a:p>
          <a:p>
            <a:endParaRPr lang="en-US"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p:txBody>
      </p:sp>
      <p:sp>
        <p:nvSpPr>
          <p:cNvPr id="4" name="Slide Number Placeholder 3"/>
          <p:cNvSpPr>
            <a:spLocks noGrp="1"/>
          </p:cNvSpPr>
          <p:nvPr>
            <p:ph type="sldNum" sz="quarter" idx="10"/>
          </p:nvPr>
        </p:nvSpPr>
        <p:spPr/>
        <p:txBody>
          <a:bodyPr/>
          <a:lstStyle/>
          <a:p>
            <a:fld id="{30340642-D2FD-D046-87EF-349296A3D9A8}" type="slidenum">
              <a:rPr lang="en-US" smtClean="0"/>
              <a:t>18</a:t>
            </a:fld>
            <a:endParaRPr lang="en-US"/>
          </a:p>
        </p:txBody>
      </p:sp>
    </p:spTree>
    <p:extLst>
      <p:ext uri="{BB962C8B-B14F-4D97-AF65-F5344CB8AC3E}">
        <p14:creationId xmlns:p14="http://schemas.microsoft.com/office/powerpoint/2010/main" val="3994471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Guess Who? (15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two </a:t>
            </a:r>
            <a:r>
              <a:rPr lang="en-US" b="0" baseline="0" dirty="0" smtClean="0"/>
              <a:t>minutes for this slide.</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r>
              <a:rPr lang="en-US" sz="1200" b="0" i="0" u="none" strike="noStrike" kern="1200" baseline="0" dirty="0" smtClean="0">
                <a:solidFill>
                  <a:schemeClr val="tx1"/>
                </a:solidFill>
                <a:latin typeface="+mn-lt"/>
                <a:ea typeface="+mn-ea"/>
                <a:cs typeface="+mn-cs"/>
              </a:rPr>
              <a:t>OBJECTIVES</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describe facts and states with the present simple, but with limited control (</a:t>
            </a:r>
            <a:r>
              <a:rPr lang="en-US" sz="1200" i="1" kern="1200" dirty="0" smtClean="0">
                <a:solidFill>
                  <a:schemeClr val="tx1"/>
                </a:solidFill>
                <a:effectLst/>
                <a:latin typeface="+mn-lt"/>
                <a:ea typeface="+mn-ea"/>
                <a:cs typeface="+mn-cs"/>
              </a:rPr>
              <a:t>He's nice and he wants to talk to you.</a:t>
            </a:r>
            <a:r>
              <a:rPr lang="en-US" sz="1200" kern="1200" dirty="0" smtClean="0">
                <a:solidFill>
                  <a:schemeClr val="tx1"/>
                </a:solidFill>
                <a:effectLst/>
                <a:latin typeface="+mn-lt"/>
                <a:ea typeface="+mn-ea"/>
                <a:cs typeface="+mn-cs"/>
              </a:rPr>
              <a: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use </a:t>
            </a:r>
            <a:r>
              <a:rPr lang="en-US" sz="1200" i="1" kern="1200" dirty="0" smtClean="0">
                <a:solidFill>
                  <a:schemeClr val="tx1"/>
                </a:solidFill>
                <a:effectLst/>
                <a:latin typeface="+mn-lt"/>
                <a:ea typeface="+mn-ea"/>
                <a:cs typeface="+mn-cs"/>
              </a:rPr>
              <a:t>what, where, when, why </a:t>
            </a:r>
            <a:r>
              <a:rPr lang="en-US" sz="1200" i="0" kern="1200" dirty="0" smtClean="0">
                <a:solidFill>
                  <a:schemeClr val="tx1"/>
                </a:solidFill>
                <a:effectLst/>
                <a:latin typeface="+mn-lt"/>
                <a:ea typeface="+mn-ea"/>
                <a:cs typeface="+mn-cs"/>
              </a:rPr>
              <a:t>and </a:t>
            </a:r>
            <a:r>
              <a:rPr lang="en-US" sz="1200" i="1" kern="1200" dirty="0" smtClean="0">
                <a:solidFill>
                  <a:schemeClr val="tx1"/>
                </a:solidFill>
                <a:effectLst/>
                <a:latin typeface="+mn-lt"/>
                <a:ea typeface="+mn-ea"/>
                <a:cs typeface="+mn-cs"/>
              </a:rPr>
              <a:t>how </a:t>
            </a:r>
            <a:r>
              <a:rPr lang="en-US" sz="1200" kern="1200" dirty="0" smtClean="0">
                <a:solidFill>
                  <a:schemeClr val="tx1"/>
                </a:solidFill>
                <a:effectLst/>
                <a:latin typeface="+mn-lt"/>
                <a:ea typeface="+mn-ea"/>
                <a:cs typeface="+mn-cs"/>
              </a:rPr>
              <a:t>to ask for information (</a:t>
            </a:r>
            <a:r>
              <a:rPr lang="en-US" sz="1200" i="1" kern="1200" dirty="0" smtClean="0">
                <a:solidFill>
                  <a:schemeClr val="tx1"/>
                </a:solidFill>
                <a:effectLst/>
                <a:latin typeface="+mn-lt"/>
                <a:ea typeface="+mn-ea"/>
                <a:cs typeface="+mn-cs"/>
              </a:rPr>
              <a:t>When do you visit your parents?</a:t>
            </a:r>
            <a:r>
              <a:rPr lang="en-US" sz="1200" kern="1200" dirty="0" smtClean="0">
                <a:solidFill>
                  <a:schemeClr val="tx1"/>
                </a:solidFill>
                <a:effectLst/>
                <a:latin typeface="+mn-lt"/>
                <a:ea typeface="+mn-ea"/>
                <a:cs typeface="+mn-cs"/>
              </a:rPr>
              <a:t>)</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Can ask and answer simple questions about people they know in a limited way (</a:t>
            </a:r>
            <a:r>
              <a:rPr lang="en-US" sz="1200" i="1" kern="1200" dirty="0" err="1" smtClean="0">
                <a:solidFill>
                  <a:schemeClr val="tx1"/>
                </a:solidFill>
                <a:effectLst/>
                <a:latin typeface="+mn-lt"/>
                <a:ea typeface="+mn-ea"/>
                <a:cs typeface="+mn-cs"/>
              </a:rPr>
              <a:t>Sofi</a:t>
            </a:r>
            <a:r>
              <a:rPr lang="en-US" sz="1200" i="1" kern="1200" dirty="0" smtClean="0">
                <a:solidFill>
                  <a:schemeClr val="tx1"/>
                </a:solidFill>
                <a:effectLst/>
                <a:latin typeface="+mn-lt"/>
                <a:ea typeface="+mn-ea"/>
                <a:cs typeface="+mn-cs"/>
              </a:rPr>
              <a:t>, what’s that man’s name?</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INSTRUCTIONS</a:t>
            </a:r>
          </a:p>
          <a:p>
            <a:pPr marL="171450" indent="-171450">
              <a:buFont typeface="Arial"/>
              <a:buChar char="•"/>
            </a:pPr>
            <a:r>
              <a:rPr lang="en-US" sz="1200" i="0" kern="1200" dirty="0" smtClean="0">
                <a:solidFill>
                  <a:schemeClr val="tx1"/>
                </a:solidFill>
                <a:effectLst/>
                <a:latin typeface="+mn-lt"/>
                <a:ea typeface="+mn-ea"/>
                <a:cs typeface="+mn-cs"/>
              </a:rPr>
              <a:t>Tell the Students, “I'm thinking of a living famous person. I can't tell you this person's name, but I can answer any other questions. Ask me questions to find out the famous person’s name.”</a:t>
            </a:r>
          </a:p>
          <a:p>
            <a:pPr marL="171450" indent="-171450">
              <a:buFont typeface="Arial"/>
              <a:buChar char="•"/>
            </a:pPr>
            <a:r>
              <a:rPr lang="en-US" sz="1200" i="0" kern="1200" dirty="0" smtClean="0">
                <a:solidFill>
                  <a:schemeClr val="tx1"/>
                </a:solidFill>
                <a:effectLst/>
                <a:latin typeface="+mn-lt"/>
                <a:ea typeface="+mn-ea"/>
                <a:cs typeface="+mn-cs"/>
              </a:rPr>
              <a:t>Elicit </a:t>
            </a:r>
            <a:r>
              <a:rPr lang="en-US" sz="1200" kern="1200" dirty="0" smtClean="0">
                <a:solidFill>
                  <a:schemeClr val="tx1"/>
                </a:solidFill>
                <a:effectLst/>
                <a:latin typeface="+mn-lt"/>
                <a:ea typeface="+mn-ea"/>
                <a:cs typeface="+mn-cs"/>
              </a:rPr>
              <a:t>questions, for example,</a:t>
            </a:r>
          </a:p>
          <a:p>
            <a:r>
              <a:rPr lang="en-US" sz="1200"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Where does s/he live?</a:t>
            </a:r>
          </a:p>
          <a:p>
            <a:r>
              <a:rPr lang="en-US" sz="1200" i="0" kern="1200" dirty="0" smtClean="0">
                <a:solidFill>
                  <a:schemeClr val="tx1"/>
                </a:solidFill>
                <a:effectLst/>
                <a:latin typeface="+mn-lt"/>
                <a:ea typeface="+mn-ea"/>
                <a:cs typeface="+mn-cs"/>
              </a:rPr>
              <a:t>	Is this person a man or a woman?</a:t>
            </a:r>
          </a:p>
          <a:p>
            <a:r>
              <a:rPr lang="en-US" sz="1200" i="0" kern="1200" dirty="0" smtClean="0">
                <a:solidFill>
                  <a:schemeClr val="tx1"/>
                </a:solidFill>
                <a:effectLst/>
                <a:latin typeface="+mn-lt"/>
                <a:ea typeface="+mn-ea"/>
                <a:cs typeface="+mn-cs"/>
              </a:rPr>
              <a:t>	What is his/her job?</a:t>
            </a:r>
          </a:p>
          <a:p>
            <a:r>
              <a:rPr lang="en-US" sz="1200" i="0" kern="1200" dirty="0" smtClean="0">
                <a:solidFill>
                  <a:schemeClr val="tx1"/>
                </a:solidFill>
                <a:effectLst/>
                <a:latin typeface="+mn-lt"/>
                <a:ea typeface="+mn-ea"/>
                <a:cs typeface="+mn-cs"/>
              </a:rPr>
              <a:t>	Does s/he have children?</a:t>
            </a:r>
          </a:p>
          <a:p>
            <a:pPr marL="0" indent="0">
              <a:buFont typeface="Arial"/>
              <a:buNone/>
            </a:pP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Answer the Students' questions until they can guess the name of the famous person.</a:t>
            </a:r>
          </a:p>
          <a:p>
            <a:pPr marL="171450" indent="-171450">
              <a:buFont typeface="Arial"/>
              <a:buChar char="•"/>
            </a:pPr>
            <a:endParaRPr lang="en-US" sz="120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For the example in open class, choose a famous local celebrity so that the Students can get the answer quickly and begin the activity independently.</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Brainstorm/elicit a variety of the target language, which will be used and assessed during the practice.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19</a:t>
            </a:fld>
            <a:endParaRPr lang="en-US"/>
          </a:p>
        </p:txBody>
      </p:sp>
    </p:spTree>
    <p:extLst>
      <p:ext uri="{BB962C8B-B14F-4D97-AF65-F5344CB8AC3E}">
        <p14:creationId xmlns:p14="http://schemas.microsoft.com/office/powerpoint/2010/main" val="4184030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IN</a:t>
            </a:r>
            <a:r>
              <a:rPr lang="en-US" sz="1100" b="0" kern="1200" dirty="0" smtClean="0">
                <a:solidFill>
                  <a:schemeClr val="tx1"/>
                </a:solidFill>
                <a:effectLst/>
                <a:latin typeface="+mn-lt"/>
                <a:ea typeface="+mn-ea"/>
                <a:cs typeface="+mn-cs"/>
              </a:rPr>
              <a:t>STRUCTIONS</a:t>
            </a:r>
            <a:r>
              <a:rPr lang="en-US" sz="1100" b="1" kern="1200" dirty="0" smtClean="0">
                <a:solidFill>
                  <a:schemeClr val="tx1"/>
                </a:solidFill>
                <a:effectLst/>
                <a:latin typeface="+mn-lt"/>
                <a:ea typeface="+mn-ea"/>
                <a:cs typeface="+mn-cs"/>
              </a:rPr>
              <a:t>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100" dirty="0" smtClean="0"/>
              <a:t>This is a warm-up activity and should not be assessed.</a:t>
            </a:r>
          </a:p>
          <a:p>
            <a:pPr marL="171450" indent="-171450">
              <a:buFont typeface="Arial"/>
              <a:buChar char="•"/>
            </a:pPr>
            <a:r>
              <a:rPr lang="en-US" sz="1100" kern="1200" dirty="0" smtClean="0">
                <a:solidFill>
                  <a:schemeClr val="tx1"/>
                </a:solidFill>
                <a:effectLst/>
                <a:latin typeface="+mn-lt"/>
                <a:ea typeface="+mn-ea"/>
                <a:cs typeface="+mn-cs"/>
              </a:rPr>
              <a:t>Introduce yourself to the Students. Then ask each individual Student what his/her name is. Tell the Students:</a:t>
            </a:r>
            <a:endParaRPr lang="en-US" sz="1100" i="0" kern="1200" dirty="0" smtClean="0">
              <a:solidFill>
                <a:schemeClr val="tx1"/>
              </a:solidFill>
              <a:effectLst/>
              <a:latin typeface="+mn-lt"/>
              <a:ea typeface="+mn-ea"/>
              <a:cs typeface="+mn-cs"/>
            </a:endParaRPr>
          </a:p>
          <a:p>
            <a:pPr lvl="1"/>
            <a:endParaRPr lang="en-US" sz="1100" i="0" kern="1200" dirty="0" smtClean="0">
              <a:solidFill>
                <a:schemeClr val="tx1"/>
              </a:solidFill>
              <a:effectLst/>
              <a:latin typeface="+mn-lt"/>
              <a:ea typeface="+mn-ea"/>
              <a:cs typeface="+mn-cs"/>
            </a:endParaRPr>
          </a:p>
          <a:p>
            <a:pPr lvl="1"/>
            <a:r>
              <a:rPr lang="en-US" sz="1100" i="0" kern="1200" dirty="0" smtClean="0">
                <a:solidFill>
                  <a:schemeClr val="tx1"/>
                </a:solidFill>
                <a:effectLst/>
                <a:latin typeface="+mn-lt"/>
                <a:ea typeface="+mn-ea"/>
                <a:cs typeface="+mn-cs"/>
              </a:rPr>
              <a:t>Hello. My name’s _______. What’s your name?</a:t>
            </a:r>
          </a:p>
          <a:p>
            <a:pPr lvl="1"/>
            <a:r>
              <a:rPr lang="en-US" sz="1100" i="0" kern="1200" dirty="0" smtClean="0">
                <a:solidFill>
                  <a:schemeClr val="tx1"/>
                </a:solidFill>
                <a:effectLst/>
                <a:latin typeface="+mn-lt"/>
                <a:ea typeface="+mn-ea"/>
                <a:cs typeface="+mn-cs"/>
              </a:rPr>
              <a:t>Sample Responses: My name’s _______. / My name is _______.</a:t>
            </a:r>
          </a:p>
          <a:p>
            <a:pPr lvl="0"/>
            <a:endParaRPr lang="en-US" sz="1100" i="0" kern="1200" dirty="0" smtClean="0">
              <a:solidFill>
                <a:schemeClr val="tx1"/>
              </a:solidFill>
              <a:effectLst/>
              <a:latin typeface="+mn-lt"/>
              <a:ea typeface="+mn-ea"/>
              <a:cs typeface="+mn-cs"/>
            </a:endParaRPr>
          </a:p>
          <a:p>
            <a:pPr lvl="0"/>
            <a:r>
              <a:rPr lang="en-US" sz="1100" i="0" kern="1200" dirty="0" smtClean="0">
                <a:solidFill>
                  <a:schemeClr val="tx1"/>
                </a:solidFill>
                <a:effectLst/>
                <a:latin typeface="+mn-lt"/>
                <a:ea typeface="+mn-ea"/>
                <a:cs typeface="+mn-cs"/>
              </a:rPr>
              <a:t>TEACHING</a:t>
            </a:r>
            <a:r>
              <a:rPr lang="en-US" sz="1100" i="0" kern="1200" baseline="0" dirty="0" smtClean="0">
                <a:solidFill>
                  <a:schemeClr val="tx1"/>
                </a:solidFill>
                <a:effectLst/>
                <a:latin typeface="+mn-lt"/>
                <a:ea typeface="+mn-ea"/>
                <a:cs typeface="+mn-cs"/>
              </a:rPr>
              <a:t> TIPS</a:t>
            </a:r>
          </a:p>
          <a:p>
            <a:pPr marL="171450" lvl="0" indent="-171450">
              <a:buFont typeface="Arial" panose="020B0604020202020204" pitchFamily="34" charset="0"/>
              <a:buChar char="•"/>
            </a:pPr>
            <a:r>
              <a:rPr lang="en-US" sz="1100" i="0" kern="1200" baseline="0" dirty="0" smtClean="0">
                <a:solidFill>
                  <a:schemeClr val="tx1"/>
                </a:solidFill>
                <a:effectLst/>
                <a:latin typeface="+mn-lt"/>
                <a:ea typeface="+mn-ea"/>
                <a:cs typeface="+mn-cs"/>
              </a:rPr>
              <a:t>Ask the Students about their study habits. (i.e., “Have you finished your Speaking Center Lessons? How about your Student Manual or Digital book?”)</a:t>
            </a:r>
          </a:p>
          <a:p>
            <a:pPr marL="171450" lvl="0" indent="-171450">
              <a:buFont typeface="Arial" panose="020B0604020202020204" pitchFamily="34" charset="0"/>
              <a:buChar char="•"/>
            </a:pPr>
            <a:r>
              <a:rPr lang="en-US" sz="1100" i="0" kern="1200" baseline="0" dirty="0" smtClean="0">
                <a:solidFill>
                  <a:schemeClr val="tx1"/>
                </a:solidFill>
                <a:effectLst/>
                <a:latin typeface="+mn-lt"/>
                <a:ea typeface="+mn-ea"/>
                <a:cs typeface="+mn-cs"/>
              </a:rPr>
              <a:t>Check for IT issues.</a:t>
            </a:r>
            <a:endParaRPr lang="en-US" sz="110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a:t>
            </a:fld>
            <a:endParaRPr lang="en-US"/>
          </a:p>
        </p:txBody>
      </p:sp>
    </p:spTree>
    <p:extLst>
      <p:ext uri="{BB962C8B-B14F-4D97-AF65-F5344CB8AC3E}">
        <p14:creationId xmlns:p14="http://schemas.microsoft.com/office/powerpoint/2010/main" val="4127501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Guess Who?</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thirteen </a:t>
            </a:r>
            <a:r>
              <a:rPr lang="en-US" b="0" baseline="0" dirty="0" smtClean="0"/>
              <a:t>minutes for this slide.</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r>
              <a:rPr lang="en-GB" sz="1200" b="0" kern="120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The Students take turns thinking of a famous person for their</a:t>
            </a:r>
            <a:r>
              <a:rPr lang="en-US" sz="1200" kern="1200" baseline="0" dirty="0" smtClean="0">
                <a:solidFill>
                  <a:schemeClr val="tx1"/>
                </a:solidFill>
                <a:effectLst/>
                <a:latin typeface="+mn-lt"/>
                <a:ea typeface="+mn-ea"/>
                <a:cs typeface="+mn-cs"/>
              </a:rPr>
              <a:t> classmates to guess in the same way</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TEACHING TIPS</a:t>
            </a:r>
          </a:p>
          <a:p>
            <a:pPr marL="171450" indent="-171450">
              <a:buFont typeface="Arial"/>
              <a:buChar char="•"/>
            </a:pPr>
            <a:r>
              <a:rPr lang="en-US" sz="1200" kern="1200" dirty="0" smtClean="0">
                <a:solidFill>
                  <a:schemeClr val="tx1"/>
                </a:solidFill>
                <a:effectLst/>
                <a:latin typeface="+mn-lt"/>
                <a:ea typeface="+mn-ea"/>
                <a:cs typeface="+mn-cs"/>
              </a:rPr>
              <a:t>Use a stopwatch to time each round of questions to make the activity more fast-paced. </a:t>
            </a:r>
          </a:p>
          <a:p>
            <a:pPr marL="171450" indent="-171450">
              <a:buFont typeface="Arial"/>
              <a:buChar char="•"/>
            </a:pPr>
            <a:r>
              <a:rPr lang="en-US" sz="1200" kern="1200" dirty="0" smtClean="0">
                <a:solidFill>
                  <a:schemeClr val="tx1"/>
                </a:solidFill>
                <a:effectLst/>
                <a:latin typeface="+mn-lt"/>
                <a:ea typeface="+mn-ea"/>
                <a:cs typeface="+mn-cs"/>
              </a:rPr>
              <a:t>Make sure the Students choose current celebrities, rather than historical figures, so that the need to use past verb forms does not arise.</a:t>
            </a:r>
          </a:p>
          <a:p>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20</a:t>
            </a:fld>
            <a:endParaRPr lang="en-US"/>
          </a:p>
        </p:txBody>
      </p:sp>
    </p:spTree>
    <p:extLst>
      <p:ext uri="{BB962C8B-B14F-4D97-AF65-F5344CB8AC3E}">
        <p14:creationId xmlns:p14="http://schemas.microsoft.com/office/powerpoint/2010/main" val="4184030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Guess Who?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If you have a full class, focus on just a couple points each (i.e., their greatest strength and what they need to work on).</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endParaRPr lang="en-US" b="0" dirty="0" smtClean="0"/>
          </a:p>
          <a:p>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21</a:t>
            </a:fld>
            <a:endParaRPr lang="en-US"/>
          </a:p>
        </p:txBody>
      </p:sp>
    </p:spTree>
    <p:extLst>
      <p:ext uri="{BB962C8B-B14F-4D97-AF65-F5344CB8AC3E}">
        <p14:creationId xmlns:p14="http://schemas.microsoft.com/office/powerpoint/2010/main" val="2206619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kern="1200" dirty="0" smtClean="0">
                <a:solidFill>
                  <a:schemeClr val="tx1"/>
                </a:solidFill>
                <a:effectLst/>
                <a:latin typeface="+mn-lt"/>
                <a:ea typeface="+mn-ea"/>
                <a:cs typeface="+mn-cs"/>
              </a:rPr>
              <a:t>Marc and Maria</a:t>
            </a:r>
            <a:r>
              <a:rPr lang="en-US" b="0" dirty="0" smtClean="0"/>
              <a:t> (15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two minutes 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r>
              <a:rPr lang="en-US" sz="1200" b="0" i="0" u="none" strike="noStrike" kern="1200" baseline="0" dirty="0" smtClean="0">
                <a:solidFill>
                  <a:schemeClr val="tx1"/>
                </a:solidFill>
                <a:latin typeface="+mn-lt"/>
                <a:ea typeface="+mn-ea"/>
                <a:cs typeface="+mn-cs"/>
              </a:rPr>
              <a:t>OBJECTIVES</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name very common nationalities based on country names (</a:t>
            </a:r>
            <a:r>
              <a:rPr lang="en-US" sz="1200" i="1" kern="1200" dirty="0" smtClean="0">
                <a:solidFill>
                  <a:schemeClr val="tx1"/>
                </a:solidFill>
                <a:effectLst/>
                <a:latin typeface="+mn-lt"/>
                <a:ea typeface="+mn-ea"/>
                <a:cs typeface="+mn-cs"/>
              </a:rPr>
              <a:t>Is he American?</a:t>
            </a:r>
            <a:r>
              <a:rPr lang="en-US" sz="1200" kern="1200" dirty="0" smtClean="0">
                <a:solidFill>
                  <a:schemeClr val="tx1"/>
                </a:solidFill>
                <a:effectLst/>
                <a:latin typeface="+mn-lt"/>
                <a:ea typeface="+mn-ea"/>
                <a:cs typeface="+mn-cs"/>
              </a:rPr>
              <a:t>)</a:t>
            </a:r>
          </a:p>
          <a:p>
            <a:pPr marL="171450" lvl="0" indent="-171450">
              <a:buFont typeface="Arial"/>
              <a:buChar char="•"/>
            </a:pPr>
            <a:r>
              <a:rPr lang="en-US" sz="1200" kern="1200" dirty="0" smtClean="0">
                <a:solidFill>
                  <a:schemeClr val="tx1"/>
                </a:solidFill>
                <a:effectLst/>
                <a:latin typeface="+mn-lt"/>
                <a:ea typeface="+mn-ea"/>
                <a:cs typeface="+mn-cs"/>
              </a:rPr>
              <a:t>Can name very well-known nations, nationalities, and languages (</a:t>
            </a:r>
            <a:r>
              <a:rPr lang="en-US" sz="1200" i="1" kern="1200" dirty="0" smtClean="0">
                <a:solidFill>
                  <a:schemeClr val="tx1"/>
                </a:solidFill>
                <a:effectLst/>
                <a:latin typeface="+mn-lt"/>
                <a:ea typeface="+mn-ea"/>
                <a:cs typeface="+mn-cs"/>
              </a:rPr>
              <a:t>Canadian; American; British; French; Thai; Chinese; Russian; German; Spanish; Mexican; Italian</a:t>
            </a:r>
            <a:r>
              <a:rPr lang="en-US" sz="1200" kern="1200" dirty="0" smtClean="0">
                <a:solidFill>
                  <a:schemeClr val="tx1"/>
                </a:solidFill>
                <a:effectLst/>
                <a:latin typeface="+mn-lt"/>
                <a:ea typeface="+mn-ea"/>
                <a:cs typeface="+mn-cs"/>
              </a:rPr>
              <a: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describe facts and states with the present simple, but with limited control (</a:t>
            </a:r>
            <a:r>
              <a:rPr lang="en-US" sz="1200" i="1" kern="1200" dirty="0" smtClean="0">
                <a:solidFill>
                  <a:schemeClr val="tx1"/>
                </a:solidFill>
                <a:effectLst/>
                <a:latin typeface="+mn-lt"/>
                <a:ea typeface="+mn-ea"/>
                <a:cs typeface="+mn-cs"/>
              </a:rPr>
              <a:t>He's nice and he wants to talk to you.</a:t>
            </a:r>
            <a:r>
              <a:rPr lang="en-US" sz="1200" kern="1200" dirty="0" smtClean="0">
                <a:solidFill>
                  <a:schemeClr val="tx1"/>
                </a:solidFill>
                <a:effectLst/>
                <a:latin typeface="+mn-lt"/>
                <a:ea typeface="+mn-ea"/>
                <a:cs typeface="+mn-cs"/>
              </a:rPr>
              <a: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use </a:t>
            </a:r>
            <a:r>
              <a:rPr lang="en-US" sz="1200" i="1" kern="1200" dirty="0" smtClean="0">
                <a:solidFill>
                  <a:schemeClr val="tx1"/>
                </a:solidFill>
                <a:effectLst/>
                <a:latin typeface="+mn-lt"/>
                <a:ea typeface="+mn-ea"/>
                <a:cs typeface="+mn-cs"/>
              </a:rPr>
              <a:t>what, where, when, why </a:t>
            </a:r>
            <a:r>
              <a:rPr lang="en-US" sz="1200" i="0" kern="1200" dirty="0" smtClean="0">
                <a:solidFill>
                  <a:schemeClr val="tx1"/>
                </a:solidFill>
                <a:effectLst/>
                <a:latin typeface="+mn-lt"/>
                <a:ea typeface="+mn-ea"/>
                <a:cs typeface="+mn-cs"/>
              </a:rPr>
              <a:t>and </a:t>
            </a:r>
            <a:r>
              <a:rPr lang="en-US" sz="1200" i="1" kern="1200" dirty="0" smtClean="0">
                <a:solidFill>
                  <a:schemeClr val="tx1"/>
                </a:solidFill>
                <a:effectLst/>
                <a:latin typeface="+mn-lt"/>
                <a:ea typeface="+mn-ea"/>
                <a:cs typeface="+mn-cs"/>
              </a:rPr>
              <a:t>how </a:t>
            </a:r>
            <a:r>
              <a:rPr lang="en-US" sz="1200" kern="1200" dirty="0" smtClean="0">
                <a:solidFill>
                  <a:schemeClr val="tx1"/>
                </a:solidFill>
                <a:effectLst/>
                <a:latin typeface="+mn-lt"/>
                <a:ea typeface="+mn-ea"/>
                <a:cs typeface="+mn-cs"/>
              </a:rPr>
              <a:t>to ask for information (</a:t>
            </a:r>
            <a:r>
              <a:rPr lang="en-US" sz="1200" i="1" kern="1200" dirty="0" smtClean="0">
                <a:solidFill>
                  <a:schemeClr val="tx1"/>
                </a:solidFill>
                <a:effectLst/>
                <a:latin typeface="+mn-lt"/>
                <a:ea typeface="+mn-ea"/>
                <a:cs typeface="+mn-cs"/>
              </a:rPr>
              <a:t>When do you visit your parents?</a:t>
            </a:r>
            <a:r>
              <a:rPr lang="en-US" sz="1200" kern="1200" dirty="0" smtClean="0">
                <a:solidFill>
                  <a:schemeClr val="tx1"/>
                </a:solidFill>
                <a:effectLst/>
                <a:latin typeface="+mn-lt"/>
                <a:ea typeface="+mn-ea"/>
                <a:cs typeface="+mn-cs"/>
              </a:rPr>
              <a:t>)</a:t>
            </a:r>
          </a:p>
          <a:p>
            <a:pPr marL="171450" lvl="0" indent="-171450">
              <a:buFont typeface="Arial"/>
              <a:buChar cha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INSTRUCTIONS</a:t>
            </a:r>
            <a:r>
              <a:rPr lang="en-US" b="0" baseline="0" dirty="0" smtClean="0"/>
              <a:t> </a:t>
            </a:r>
          </a:p>
          <a:p>
            <a:r>
              <a:rPr lang="en-US" sz="1200" kern="1200" dirty="0" smtClean="0">
                <a:solidFill>
                  <a:schemeClr val="tx1"/>
                </a:solidFill>
                <a:effectLst/>
                <a:latin typeface="+mn-lt"/>
                <a:ea typeface="+mn-ea"/>
                <a:cs typeface="+mn-cs"/>
              </a:rPr>
              <a:t>#1. Draw the Students’ attention to the statements about </a:t>
            </a:r>
            <a:r>
              <a:rPr lang="en-US" sz="1200" kern="1200" dirty="0" err="1" smtClean="0">
                <a:solidFill>
                  <a:schemeClr val="tx1"/>
                </a:solidFill>
                <a:effectLst/>
                <a:latin typeface="+mn-lt"/>
                <a:ea typeface="+mn-ea"/>
                <a:cs typeface="+mn-cs"/>
              </a:rPr>
              <a:t>Shen</a:t>
            </a:r>
            <a:r>
              <a:rPr lang="en-US" sz="120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Shen</a:t>
            </a:r>
            <a:r>
              <a:rPr lang="en-US" sz="1200" i="0" kern="1200" dirty="0" smtClean="0">
                <a:solidFill>
                  <a:schemeClr val="tx1"/>
                </a:solidFill>
                <a:effectLst/>
                <a:latin typeface="+mn-lt"/>
                <a:ea typeface="+mn-ea"/>
                <a:cs typeface="+mn-cs"/>
              </a:rPr>
              <a:t> is from China./</a:t>
            </a:r>
            <a:r>
              <a:rPr lang="en-US" sz="1200" i="0" kern="1200" dirty="0" err="1" smtClean="0">
                <a:solidFill>
                  <a:schemeClr val="tx1"/>
                </a:solidFill>
                <a:effectLst/>
                <a:latin typeface="+mn-lt"/>
                <a:ea typeface="+mn-ea"/>
                <a:cs typeface="+mn-cs"/>
              </a:rPr>
              <a:t>Shen</a:t>
            </a:r>
            <a:r>
              <a:rPr lang="en-US" sz="1200" i="0" kern="1200" dirty="0" smtClean="0">
                <a:solidFill>
                  <a:schemeClr val="tx1"/>
                </a:solidFill>
                <a:effectLst/>
                <a:latin typeface="+mn-lt"/>
                <a:ea typeface="+mn-ea"/>
                <a:cs typeface="+mn-cs"/>
              </a:rPr>
              <a:t> speaks Chinese and English./</a:t>
            </a:r>
            <a:r>
              <a:rPr lang="en-US" sz="1200" i="0" kern="1200" dirty="0" err="1" smtClean="0">
                <a:solidFill>
                  <a:schemeClr val="tx1"/>
                </a:solidFill>
                <a:effectLst/>
                <a:latin typeface="+mn-lt"/>
                <a:ea typeface="+mn-ea"/>
                <a:cs typeface="+mn-cs"/>
              </a:rPr>
              <a:t>Shen</a:t>
            </a:r>
            <a:r>
              <a:rPr lang="en-US" sz="1200" i="0" kern="1200" dirty="0" smtClean="0">
                <a:solidFill>
                  <a:schemeClr val="tx1"/>
                </a:solidFill>
                <a:effectLst/>
                <a:latin typeface="+mn-lt"/>
                <a:ea typeface="+mn-ea"/>
                <a:cs typeface="+mn-cs"/>
              </a:rPr>
              <a:t> wakes up at eight o’clock./</a:t>
            </a:r>
            <a:r>
              <a:rPr lang="en-GB" sz="1200" i="0" kern="1200" dirty="0" err="1" smtClean="0">
                <a:solidFill>
                  <a:schemeClr val="tx1"/>
                </a:solidFill>
                <a:effectLst/>
                <a:latin typeface="+mn-lt"/>
                <a:ea typeface="+mn-ea"/>
                <a:cs typeface="+mn-cs"/>
              </a:rPr>
              <a:t>Shen</a:t>
            </a:r>
            <a:r>
              <a:rPr lang="en-GB" sz="1200" i="0" kern="1200" dirty="0" smtClean="0">
                <a:solidFill>
                  <a:schemeClr val="tx1"/>
                </a:solidFill>
                <a:effectLst/>
                <a:latin typeface="+mn-lt"/>
                <a:ea typeface="+mn-ea"/>
                <a:cs typeface="+mn-cs"/>
              </a:rPr>
              <a:t> lives with Benny because New York is expensive</a:t>
            </a:r>
            <a:r>
              <a:rPr lang="en-US" sz="1200" i="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Have a Student read the question. [</a:t>
            </a:r>
            <a:r>
              <a:rPr lang="en-GB" sz="1200" i="0" kern="1200" dirty="0" smtClean="0">
                <a:solidFill>
                  <a:schemeClr val="tx1"/>
                </a:solidFill>
                <a:effectLst/>
                <a:latin typeface="+mn-lt"/>
                <a:ea typeface="+mn-ea"/>
                <a:cs typeface="+mn-cs"/>
              </a:rPr>
              <a:t>Can you ask me questions to find this information</a:t>
            </a:r>
            <a:r>
              <a:rPr lang="en-US" sz="1200" i="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Encourage Students to say the question corresponding to the first statement.</a:t>
            </a:r>
          </a:p>
          <a:p>
            <a:r>
              <a:rPr lang="en-US" sz="1200" kern="1200" baseline="0" dirty="0" smtClean="0">
                <a:solidFill>
                  <a:schemeClr val="tx1"/>
                </a:solidFill>
                <a:effectLst/>
                <a:latin typeface="+mn-lt"/>
                <a:ea typeface="+mn-ea"/>
                <a:cs typeface="+mn-cs"/>
              </a:rPr>
              <a:t>#4. Reveal the answer. [Where is </a:t>
            </a:r>
            <a:r>
              <a:rPr lang="en-US" sz="1200" kern="1200" baseline="0" dirty="0" err="1" smtClean="0">
                <a:solidFill>
                  <a:schemeClr val="tx1"/>
                </a:solidFill>
                <a:effectLst/>
                <a:latin typeface="+mn-lt"/>
                <a:ea typeface="+mn-ea"/>
                <a:cs typeface="+mn-cs"/>
              </a:rPr>
              <a:t>Shen</a:t>
            </a:r>
            <a:r>
              <a:rPr lang="en-US" sz="1200" kern="1200" baseline="0" dirty="0" smtClean="0">
                <a:solidFill>
                  <a:schemeClr val="tx1"/>
                </a:solidFill>
                <a:effectLst/>
                <a:latin typeface="+mn-lt"/>
                <a:ea typeface="+mn-ea"/>
                <a:cs typeface="+mn-cs"/>
              </a:rPr>
              <a:t> from?]</a:t>
            </a:r>
          </a:p>
          <a:p>
            <a:r>
              <a:rPr lang="en-US" sz="1200" kern="1200" dirty="0" smtClean="0">
                <a:solidFill>
                  <a:schemeClr val="tx1"/>
                </a:solidFill>
                <a:effectLst/>
                <a:latin typeface="+mn-lt"/>
                <a:ea typeface="+mn-ea"/>
                <a:cs typeface="+mn-cs"/>
              </a:rPr>
              <a:t>#5.</a:t>
            </a:r>
            <a:r>
              <a:rPr lang="en-US" sz="1200" kern="1200" baseline="0" dirty="0" smtClean="0">
                <a:solidFill>
                  <a:schemeClr val="tx1"/>
                </a:solidFill>
                <a:effectLst/>
                <a:latin typeface="+mn-lt"/>
                <a:ea typeface="+mn-ea"/>
                <a:cs typeface="+mn-cs"/>
              </a:rPr>
              <a:t> Encourage the Students to say the question corresponding to the second statement.</a:t>
            </a:r>
          </a:p>
          <a:p>
            <a:r>
              <a:rPr lang="en-US" sz="1200" kern="1200" baseline="0" dirty="0" smtClean="0">
                <a:solidFill>
                  <a:schemeClr val="tx1"/>
                </a:solidFill>
                <a:effectLst/>
                <a:latin typeface="+mn-lt"/>
                <a:ea typeface="+mn-ea"/>
                <a:cs typeface="+mn-cs"/>
              </a:rPr>
              <a:t>#6. Reveal the answer. [What languages does </a:t>
            </a:r>
            <a:r>
              <a:rPr lang="en-US" sz="1200" kern="1200" baseline="0" dirty="0" err="1" smtClean="0">
                <a:solidFill>
                  <a:schemeClr val="tx1"/>
                </a:solidFill>
                <a:effectLst/>
                <a:latin typeface="+mn-lt"/>
                <a:ea typeface="+mn-ea"/>
                <a:cs typeface="+mn-cs"/>
              </a:rPr>
              <a:t>Shen</a:t>
            </a:r>
            <a:r>
              <a:rPr lang="en-US" sz="1200" kern="1200" baseline="0" dirty="0" smtClean="0">
                <a:solidFill>
                  <a:schemeClr val="tx1"/>
                </a:solidFill>
                <a:effectLst/>
                <a:latin typeface="+mn-lt"/>
                <a:ea typeface="+mn-ea"/>
                <a:cs typeface="+mn-cs"/>
              </a:rPr>
              <a:t> speak?]</a:t>
            </a:r>
          </a:p>
          <a:p>
            <a:r>
              <a:rPr lang="en-US" sz="1200" kern="1200" dirty="0" smtClean="0">
                <a:solidFill>
                  <a:schemeClr val="tx1"/>
                </a:solidFill>
                <a:effectLst/>
                <a:latin typeface="+mn-lt"/>
                <a:ea typeface="+mn-ea"/>
                <a:cs typeface="+mn-cs"/>
              </a:rPr>
              <a:t>#7.</a:t>
            </a:r>
            <a:r>
              <a:rPr lang="en-US" sz="1200" kern="1200" baseline="0" dirty="0" smtClean="0">
                <a:solidFill>
                  <a:schemeClr val="tx1"/>
                </a:solidFill>
                <a:effectLst/>
                <a:latin typeface="+mn-lt"/>
                <a:ea typeface="+mn-ea"/>
                <a:cs typeface="+mn-cs"/>
              </a:rPr>
              <a:t> Encourage the Students to say the question corresponding to the third statement.</a:t>
            </a:r>
          </a:p>
          <a:p>
            <a:r>
              <a:rPr lang="en-US" sz="1200" kern="1200" baseline="0" dirty="0" smtClean="0">
                <a:solidFill>
                  <a:schemeClr val="tx1"/>
                </a:solidFill>
                <a:effectLst/>
                <a:latin typeface="+mn-lt"/>
                <a:ea typeface="+mn-ea"/>
                <a:cs typeface="+mn-cs"/>
              </a:rPr>
              <a:t>#8. Reveal the answer. [When does </a:t>
            </a:r>
            <a:r>
              <a:rPr lang="en-US" sz="1200" kern="1200" baseline="0" dirty="0" err="1" smtClean="0">
                <a:solidFill>
                  <a:schemeClr val="tx1"/>
                </a:solidFill>
                <a:effectLst/>
                <a:latin typeface="+mn-lt"/>
                <a:ea typeface="+mn-ea"/>
                <a:cs typeface="+mn-cs"/>
              </a:rPr>
              <a:t>Shen</a:t>
            </a:r>
            <a:r>
              <a:rPr lang="en-US" sz="1200" kern="1200" baseline="0" dirty="0" smtClean="0">
                <a:solidFill>
                  <a:schemeClr val="tx1"/>
                </a:solidFill>
                <a:effectLst/>
                <a:latin typeface="+mn-lt"/>
                <a:ea typeface="+mn-ea"/>
                <a:cs typeface="+mn-cs"/>
              </a:rPr>
              <a:t> wake up?]</a:t>
            </a:r>
          </a:p>
          <a:p>
            <a:r>
              <a:rPr lang="en-US" sz="1200" kern="1200" dirty="0" smtClean="0">
                <a:solidFill>
                  <a:schemeClr val="tx1"/>
                </a:solidFill>
                <a:effectLst/>
                <a:latin typeface="+mn-lt"/>
                <a:ea typeface="+mn-ea"/>
                <a:cs typeface="+mn-cs"/>
              </a:rPr>
              <a:t>#9.</a:t>
            </a:r>
            <a:r>
              <a:rPr lang="en-US" sz="1200" kern="1200" baseline="0" dirty="0" smtClean="0">
                <a:solidFill>
                  <a:schemeClr val="tx1"/>
                </a:solidFill>
                <a:effectLst/>
                <a:latin typeface="+mn-lt"/>
                <a:ea typeface="+mn-ea"/>
                <a:cs typeface="+mn-cs"/>
              </a:rPr>
              <a:t> Encourage the Students to say the question corresponding to the fourth statement.</a:t>
            </a:r>
          </a:p>
          <a:p>
            <a:r>
              <a:rPr lang="en-US" sz="1200" kern="1200" baseline="0" dirty="0" smtClean="0">
                <a:solidFill>
                  <a:schemeClr val="tx1"/>
                </a:solidFill>
                <a:effectLst/>
                <a:latin typeface="+mn-lt"/>
                <a:ea typeface="+mn-ea"/>
                <a:cs typeface="+mn-cs"/>
              </a:rPr>
              <a:t>#10. Reveal the answer. [Why does </a:t>
            </a:r>
            <a:r>
              <a:rPr lang="en-US" sz="1200" kern="1200" baseline="0" dirty="0" err="1" smtClean="0">
                <a:solidFill>
                  <a:schemeClr val="tx1"/>
                </a:solidFill>
                <a:effectLst/>
                <a:latin typeface="+mn-lt"/>
                <a:ea typeface="+mn-ea"/>
                <a:cs typeface="+mn-cs"/>
              </a:rPr>
              <a:t>Shen</a:t>
            </a:r>
            <a:r>
              <a:rPr lang="en-US" sz="1200" kern="1200" baseline="0" dirty="0" smtClean="0">
                <a:solidFill>
                  <a:schemeClr val="tx1"/>
                </a:solidFill>
                <a:effectLst/>
                <a:latin typeface="+mn-lt"/>
                <a:ea typeface="+mn-ea"/>
                <a:cs typeface="+mn-cs"/>
              </a:rPr>
              <a:t> live with Benny?]</a:t>
            </a:r>
          </a:p>
          <a:p>
            <a:endParaRPr lang="en-US" sz="120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Brainstorm/elicit a variety of the target language, which will be used and assessed during the practice.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22</a:t>
            </a:fld>
            <a:endParaRPr lang="en-US"/>
          </a:p>
        </p:txBody>
      </p:sp>
    </p:spTree>
    <p:extLst>
      <p:ext uri="{BB962C8B-B14F-4D97-AF65-F5344CB8AC3E}">
        <p14:creationId xmlns:p14="http://schemas.microsoft.com/office/powerpoint/2010/main" val="4184030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kern="1200" dirty="0" smtClean="0">
                <a:solidFill>
                  <a:schemeClr val="tx1"/>
                </a:solidFill>
                <a:effectLst/>
                <a:latin typeface="+mn-lt"/>
                <a:ea typeface="+mn-ea"/>
                <a:cs typeface="+mn-cs"/>
              </a:rPr>
              <a:t>Marc and Maria</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seven minutes for this slide.</a:t>
            </a:r>
          </a:p>
          <a:p>
            <a:pPr marL="0" indent="0">
              <a:buFont typeface="Arial"/>
              <a:buNone/>
            </a:pPr>
            <a:endParaRPr lang="en-US" i="0" dirty="0" smtClean="0"/>
          </a:p>
          <a:p>
            <a:pPr marL="0" indent="0">
              <a:buFont typeface="Arial"/>
              <a:buNone/>
            </a:pPr>
            <a:r>
              <a:rPr lang="en-US" i="0" dirty="0" smtClean="0"/>
              <a:t>INSTRUCTIONS</a:t>
            </a:r>
          </a:p>
          <a:p>
            <a:pPr marL="171450" indent="-171450">
              <a:buFont typeface="Arial"/>
              <a:buChar char="•"/>
            </a:pPr>
            <a:r>
              <a:rPr lang="en-US" sz="1200" kern="1200" dirty="0" smtClean="0">
                <a:solidFill>
                  <a:schemeClr val="tx1"/>
                </a:solidFill>
                <a:effectLst/>
                <a:latin typeface="+mn-lt"/>
                <a:ea typeface="+mn-ea"/>
                <a:cs typeface="+mn-cs"/>
              </a:rPr>
              <a:t>Call</a:t>
            </a:r>
            <a:r>
              <a:rPr lang="en-US" sz="1200" kern="1200" baseline="0" dirty="0" smtClean="0">
                <a:solidFill>
                  <a:schemeClr val="tx1"/>
                </a:solidFill>
                <a:effectLst/>
                <a:latin typeface="+mn-lt"/>
                <a:ea typeface="+mn-ea"/>
                <a:cs typeface="+mn-cs"/>
              </a:rPr>
              <a:t> out two Students. Tell them to ask and answer questions to find out about Maria.</a:t>
            </a: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Have the Students discuss, using the question prompts and the information on the screen. Then have them switch roles and do the activity again.</a:t>
            </a:r>
          </a:p>
          <a:p>
            <a:pPr marL="171450" indent="-171450">
              <a:buFont typeface="Arial"/>
              <a:buChar char="•"/>
            </a:pPr>
            <a:r>
              <a:rPr lang="en-US" sz="1200" kern="1200" dirty="0" smtClean="0">
                <a:solidFill>
                  <a:schemeClr val="tx1"/>
                </a:solidFill>
                <a:effectLst/>
                <a:latin typeface="+mn-lt"/>
                <a:ea typeface="+mn-ea"/>
                <a:cs typeface="+mn-cs"/>
              </a:rPr>
              <a:t>Afterward, have each Student say at least two things they learned about Maria.</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or example,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Maria is from Spain, and she’s Spanish. </a:t>
            </a:r>
          </a:p>
          <a:p>
            <a:r>
              <a:rPr lang="en-US" sz="1200" kern="1200" dirty="0" smtClean="0">
                <a:solidFill>
                  <a:schemeClr val="tx1"/>
                </a:solidFill>
                <a:effectLst/>
                <a:latin typeface="+mn-lt"/>
                <a:ea typeface="+mn-ea"/>
                <a:cs typeface="+mn-cs"/>
              </a:rPr>
              <a:t>	She lives in New York and speaks English and Spanish.</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TEACHING TIPS</a:t>
            </a:r>
          </a:p>
          <a:p>
            <a:pPr marL="171450" indent="-171450">
              <a:buFont typeface="Arial"/>
              <a:buChar char="•"/>
            </a:pPr>
            <a:r>
              <a:rPr lang="en-US" sz="1200" kern="1200" dirty="0" smtClean="0">
                <a:solidFill>
                  <a:schemeClr val="tx1"/>
                </a:solidFill>
                <a:effectLst/>
                <a:latin typeface="+mn-lt"/>
                <a:ea typeface="+mn-ea"/>
                <a:cs typeface="+mn-cs"/>
              </a:rPr>
              <a:t>Ask the Students</a:t>
            </a:r>
            <a:r>
              <a:rPr lang="en-US" sz="1200" kern="1200" baseline="0" dirty="0" smtClean="0">
                <a:solidFill>
                  <a:schemeClr val="tx1"/>
                </a:solidFill>
                <a:effectLst/>
                <a:latin typeface="+mn-lt"/>
                <a:ea typeface="+mn-ea"/>
                <a:cs typeface="+mn-cs"/>
              </a:rPr>
              <a:t> to speak in </a:t>
            </a:r>
            <a:r>
              <a:rPr lang="en-US" sz="1200" kern="1200" dirty="0" smtClean="0">
                <a:solidFill>
                  <a:schemeClr val="tx1"/>
                </a:solidFill>
                <a:effectLst/>
                <a:latin typeface="+mn-lt"/>
                <a:ea typeface="+mn-ea"/>
                <a:cs typeface="+mn-cs"/>
              </a:rPr>
              <a:t>full sentences.</a:t>
            </a:r>
          </a:p>
          <a:p>
            <a:pPr marL="171450" indent="-171450">
              <a:buFont typeface="Arial"/>
              <a:buChar char="•"/>
            </a:pPr>
            <a:r>
              <a:rPr lang="en-GB" sz="1200" kern="1200" dirty="0" smtClean="0">
                <a:solidFill>
                  <a:schemeClr val="tx1"/>
                </a:solidFill>
                <a:effectLst/>
                <a:latin typeface="+mn-lt"/>
                <a:ea typeface="+mn-ea"/>
                <a:cs typeface="+mn-cs"/>
              </a:rPr>
              <a:t>If you have a weaker group or if the Students need extra practice, have the Students repeat the activity, using the prompts on the next screen.</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23</a:t>
            </a:fld>
            <a:endParaRPr lang="en-US"/>
          </a:p>
        </p:txBody>
      </p:sp>
    </p:spTree>
    <p:extLst>
      <p:ext uri="{BB962C8B-B14F-4D97-AF65-F5344CB8AC3E}">
        <p14:creationId xmlns:p14="http://schemas.microsoft.com/office/powerpoint/2010/main" val="137888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kern="1200" dirty="0" smtClean="0">
                <a:solidFill>
                  <a:schemeClr val="tx1"/>
                </a:solidFill>
                <a:effectLst/>
                <a:latin typeface="+mn-lt"/>
                <a:ea typeface="+mn-ea"/>
                <a:cs typeface="+mn-cs"/>
              </a:rPr>
              <a:t>Marc and Maria</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six minutes for this slide.</a:t>
            </a:r>
          </a:p>
          <a:p>
            <a:pPr marL="0" indent="0">
              <a:buFont typeface="Arial"/>
              <a:buNone/>
            </a:pPr>
            <a:endParaRPr lang="en-US" i="0" dirty="0" smtClean="0"/>
          </a:p>
          <a:p>
            <a:pPr marL="0" indent="0">
              <a:buFont typeface="Arial"/>
              <a:buNone/>
            </a:pPr>
            <a:r>
              <a:rPr lang="en-US" i="0" dirty="0" smtClean="0"/>
              <a:t>INSTRUCTIONS</a:t>
            </a:r>
          </a:p>
          <a:p>
            <a:pPr marL="171450" indent="-171450">
              <a:buFont typeface="Arial"/>
              <a:buChar char="•"/>
            </a:pPr>
            <a:r>
              <a:rPr lang="en-US" sz="1200" kern="1200" dirty="0" smtClean="0">
                <a:solidFill>
                  <a:schemeClr val="tx1"/>
                </a:solidFill>
                <a:effectLst/>
                <a:latin typeface="+mn-lt"/>
                <a:ea typeface="+mn-ea"/>
                <a:cs typeface="+mn-cs"/>
              </a:rPr>
              <a:t>Call</a:t>
            </a:r>
            <a:r>
              <a:rPr lang="en-US" sz="1200" kern="1200" baseline="0" dirty="0" smtClean="0">
                <a:solidFill>
                  <a:schemeClr val="tx1"/>
                </a:solidFill>
                <a:effectLst/>
                <a:latin typeface="+mn-lt"/>
                <a:ea typeface="+mn-ea"/>
                <a:cs typeface="+mn-cs"/>
              </a:rPr>
              <a:t> out two Students. Tell them to ask and answer questions to find out about Marc.</a:t>
            </a: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Have the Students discuss, using the question prompts and the information on the screen. Then have them switch roles and do the activity again.</a:t>
            </a:r>
          </a:p>
          <a:p>
            <a:pPr marL="171450" indent="-171450">
              <a:buFont typeface="Arial"/>
              <a:buChar char="•"/>
            </a:pPr>
            <a:r>
              <a:rPr lang="en-US" sz="1200" kern="1200" dirty="0" smtClean="0">
                <a:solidFill>
                  <a:schemeClr val="tx1"/>
                </a:solidFill>
                <a:effectLst/>
                <a:latin typeface="+mn-lt"/>
                <a:ea typeface="+mn-ea"/>
                <a:cs typeface="+mn-cs"/>
              </a:rPr>
              <a:t>Afterward, have each Student say at least two things they learned about Marc.</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or example,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Marc is an Engineer. He speaks French, English, and German. He is from France.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TEACHING TIPS</a:t>
            </a:r>
          </a:p>
          <a:p>
            <a:pPr marL="171450" indent="-171450">
              <a:buFont typeface="Arial"/>
              <a:buChar char="•"/>
            </a:pPr>
            <a:r>
              <a:rPr lang="en-US" sz="1200" kern="1200" dirty="0" smtClean="0">
                <a:solidFill>
                  <a:schemeClr val="tx1"/>
                </a:solidFill>
                <a:effectLst/>
                <a:latin typeface="+mn-lt"/>
                <a:ea typeface="+mn-ea"/>
                <a:cs typeface="+mn-cs"/>
              </a:rPr>
              <a:t>Ask the Students</a:t>
            </a:r>
            <a:r>
              <a:rPr lang="en-US" sz="1200" kern="1200" baseline="0" dirty="0" smtClean="0">
                <a:solidFill>
                  <a:schemeClr val="tx1"/>
                </a:solidFill>
                <a:effectLst/>
                <a:latin typeface="+mn-lt"/>
                <a:ea typeface="+mn-ea"/>
                <a:cs typeface="+mn-cs"/>
              </a:rPr>
              <a:t> to speak in </a:t>
            </a:r>
            <a:r>
              <a:rPr lang="en-US" sz="1200" kern="1200" dirty="0" smtClean="0">
                <a:solidFill>
                  <a:schemeClr val="tx1"/>
                </a:solidFill>
                <a:effectLst/>
                <a:latin typeface="+mn-lt"/>
                <a:ea typeface="+mn-ea"/>
                <a:cs typeface="+mn-cs"/>
              </a:rPr>
              <a:t>full sentences.</a:t>
            </a:r>
          </a:p>
          <a:p>
            <a:pPr marL="171450" indent="-171450">
              <a:buFont typeface="Arial"/>
              <a:buChar char="•"/>
            </a:pPr>
            <a:r>
              <a:rPr lang="en-GB" sz="1200" kern="1200" dirty="0" smtClean="0">
                <a:solidFill>
                  <a:schemeClr val="tx1"/>
                </a:solidFill>
                <a:effectLst/>
                <a:latin typeface="+mn-lt"/>
                <a:ea typeface="+mn-ea"/>
                <a:cs typeface="+mn-cs"/>
              </a:rPr>
              <a:t>If you have a weaker group or if Students need extra practice, have the Students repeat the activity, using the prompts on the previous screen.</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24</a:t>
            </a:fld>
            <a:endParaRPr lang="en-US"/>
          </a:p>
        </p:txBody>
      </p:sp>
    </p:spTree>
    <p:extLst>
      <p:ext uri="{BB962C8B-B14F-4D97-AF65-F5344CB8AC3E}">
        <p14:creationId xmlns:p14="http://schemas.microsoft.com/office/powerpoint/2010/main" val="2980372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kern="1200" dirty="0" smtClean="0">
                <a:solidFill>
                  <a:schemeClr val="tx1"/>
                </a:solidFill>
                <a:effectLst/>
                <a:latin typeface="+mn-lt"/>
                <a:ea typeface="+mn-ea"/>
                <a:cs typeface="+mn-cs"/>
              </a:rPr>
              <a:t>Marc and Maria</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If you have a full class, focus on just a couple points each (i.e., their greatest strength and what they need to work on).</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endParaRPr lang="en-US" b="0" dirty="0" smtClean="0"/>
          </a:p>
          <a:p>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25</a:t>
            </a:fld>
            <a:endParaRPr lang="en-US"/>
          </a:p>
        </p:txBody>
      </p:sp>
    </p:spTree>
    <p:extLst>
      <p:ext uri="{BB962C8B-B14F-4D97-AF65-F5344CB8AC3E}">
        <p14:creationId xmlns:p14="http://schemas.microsoft.com/office/powerpoint/2010/main" val="2206619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OVERALL FEEDBACK</a:t>
            </a:r>
            <a:r>
              <a:rPr lang="en-US" sz="1200" b="0" kern="1200" baseline="0" dirty="0" smtClean="0">
                <a:solidFill>
                  <a:schemeClr val="tx1"/>
                </a:solidFill>
                <a:effectLst/>
                <a:latin typeface="+mn-lt"/>
                <a:ea typeface="+mn-ea"/>
                <a:cs typeface="+mn-cs"/>
              </a:rPr>
              <a:t> </a:t>
            </a:r>
            <a:r>
              <a:rPr lang="en-US" sz="1200" b="0" strike="noStrike" kern="1200" dirty="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Allow one minute for this slide.</a:t>
            </a:r>
          </a:p>
          <a:p>
            <a:endParaRPr lang="en-US" sz="1200" b="1" kern="1200" dirty="0" smtClean="0">
              <a:solidFill>
                <a:schemeClr val="tx1"/>
              </a:solidFill>
              <a:effectLst/>
              <a:latin typeface="+mn-lt"/>
              <a:ea typeface="+mn-ea"/>
              <a:cs typeface="+mn-cs"/>
            </a:endParaRPr>
          </a:p>
          <a:p>
            <a:pPr marL="171450" indent="-171450">
              <a:buFont typeface="Arial"/>
              <a:buChar char="•"/>
            </a:pPr>
            <a:r>
              <a:rPr lang="en-US" sz="1200" b="0" kern="1200" dirty="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dirty="0" smtClean="0">
                <a:solidFill>
                  <a:schemeClr val="tx1"/>
                </a:solidFill>
                <a:effectLst/>
                <a:latin typeface="+mn-lt"/>
                <a:ea typeface="+mn-ea"/>
                <a:cs typeface="+mn-cs"/>
              </a:rPr>
              <a:t> </a:t>
            </a:r>
          </a:p>
          <a:p>
            <a:pPr marL="171450" indent="-171450">
              <a:buFont typeface="Wingdings" charset="2"/>
              <a:buChar char="ü"/>
            </a:pPr>
            <a:r>
              <a:rPr lang="en-US" sz="1200" b="0" kern="1200" dirty="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dirty="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dirty="0" smtClean="0">
                <a:solidFill>
                  <a:schemeClr val="tx1"/>
                </a:solidFill>
                <a:effectLst/>
                <a:latin typeface="+mn-lt"/>
                <a:ea typeface="+mn-ea"/>
                <a:cs typeface="+mn-cs"/>
              </a:rPr>
              <a:t>The language points I didn’t hear </a:t>
            </a:r>
            <a:r>
              <a:rPr lang="en-US" sz="1200" b="0" i="0" kern="1200" dirty="0" smtClean="0">
                <a:solidFill>
                  <a:schemeClr val="tx1"/>
                </a:solidFill>
                <a:effectLst/>
                <a:latin typeface="+mn-lt"/>
                <a:ea typeface="+mn-ea"/>
                <a:cs typeface="+mn-cs"/>
              </a:rPr>
              <a:t>you use were...</a:t>
            </a:r>
          </a:p>
          <a:p>
            <a:pPr marL="171450" indent="-171450">
              <a:buFont typeface="Wingdings" charset="2"/>
              <a:buChar char="ü"/>
            </a:pPr>
            <a:r>
              <a:rPr lang="en-US" sz="1200" b="0" i="0" kern="1200" dirty="0" smtClean="0">
                <a:solidFill>
                  <a:schemeClr val="tx1"/>
                </a:solidFill>
                <a:effectLst/>
                <a:latin typeface="+mn-lt"/>
                <a:ea typeface="+mn-ea"/>
                <a:cs typeface="+mn-cs"/>
              </a:rPr>
              <a:t>As a result, I’d recommend that you… [continue on to Unit 21… work on (X, Y, Z ) and repeat Encounter 20].</a:t>
            </a:r>
          </a:p>
          <a:p>
            <a:pPr marL="171450" indent="-171450">
              <a:buFont typeface="Wingdings" charset="2"/>
              <a:buChar char="ü"/>
            </a:pPr>
            <a:r>
              <a:rPr lang="en-US" sz="1200" b="0" i="0" kern="1200" dirty="0" smtClean="0">
                <a:solidFill>
                  <a:schemeClr val="tx1"/>
                </a:solidFill>
                <a:effectLst/>
                <a:latin typeface="+mn-lt"/>
                <a:ea typeface="+mn-ea"/>
                <a:cs typeface="+mn-cs"/>
              </a:rPr>
              <a:t>Do you have any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26</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OVERALL FEEDBACK</a:t>
            </a:r>
            <a:r>
              <a:rPr lang="en-US" sz="1200" b="0" kern="1200" baseline="0" dirty="0" smtClean="0">
                <a:solidFill>
                  <a:schemeClr val="tx1"/>
                </a:solidFill>
                <a:effectLst/>
                <a:latin typeface="+mn-lt"/>
                <a:ea typeface="+mn-ea"/>
                <a:cs typeface="+mn-cs"/>
              </a:rPr>
              <a:t> </a:t>
            </a:r>
            <a:r>
              <a:rPr lang="en-US" sz="1200" b="0" strike="noStrike" kern="1200" dirty="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Allow one minute for this slide.</a:t>
            </a:r>
          </a:p>
          <a:p>
            <a:endParaRPr lang="en-US" sz="1200" b="1" kern="1200" dirty="0" smtClean="0">
              <a:solidFill>
                <a:schemeClr val="tx1"/>
              </a:solidFill>
              <a:effectLst/>
              <a:latin typeface="+mn-lt"/>
              <a:ea typeface="+mn-ea"/>
              <a:cs typeface="+mn-cs"/>
            </a:endParaRPr>
          </a:p>
          <a:p>
            <a:pPr marL="171450" indent="-171450">
              <a:buFont typeface="Arial"/>
              <a:buChar char="•"/>
            </a:pPr>
            <a:r>
              <a:rPr lang="en-US" sz="1200" b="0" kern="1200" dirty="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dirty="0" smtClean="0">
                <a:solidFill>
                  <a:schemeClr val="tx1"/>
                </a:solidFill>
                <a:effectLst/>
                <a:latin typeface="+mn-lt"/>
                <a:ea typeface="+mn-ea"/>
                <a:cs typeface="+mn-cs"/>
              </a:rPr>
              <a:t> </a:t>
            </a:r>
          </a:p>
          <a:p>
            <a:pPr marL="171450" indent="-171450">
              <a:buFont typeface="Wingdings" charset="2"/>
              <a:buChar char="ü"/>
            </a:pPr>
            <a:r>
              <a:rPr lang="en-US" sz="1200" b="0" kern="1200" dirty="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dirty="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dirty="0" smtClean="0">
                <a:solidFill>
                  <a:schemeClr val="tx1"/>
                </a:solidFill>
                <a:effectLst/>
                <a:latin typeface="+mn-lt"/>
                <a:ea typeface="+mn-ea"/>
                <a:cs typeface="+mn-cs"/>
              </a:rPr>
              <a:t>The language points I didn’t hear </a:t>
            </a:r>
            <a:r>
              <a:rPr lang="en-US" sz="1200" b="0" i="0" kern="1200" dirty="0" smtClean="0">
                <a:solidFill>
                  <a:schemeClr val="tx1"/>
                </a:solidFill>
                <a:effectLst/>
                <a:latin typeface="+mn-lt"/>
                <a:ea typeface="+mn-ea"/>
                <a:cs typeface="+mn-cs"/>
              </a:rPr>
              <a:t>you use were...</a:t>
            </a:r>
          </a:p>
          <a:p>
            <a:pPr marL="171450" indent="-171450">
              <a:buFont typeface="Wingdings" charset="2"/>
              <a:buChar char="ü"/>
            </a:pPr>
            <a:r>
              <a:rPr lang="en-US" sz="1200" b="0" i="0" kern="1200" dirty="0" smtClean="0">
                <a:solidFill>
                  <a:schemeClr val="tx1"/>
                </a:solidFill>
                <a:effectLst/>
                <a:latin typeface="+mn-lt"/>
                <a:ea typeface="+mn-ea"/>
                <a:cs typeface="+mn-cs"/>
              </a:rPr>
              <a:t>As a result, I’d recommend that you… [continue on to Unit 21… work on (X, Y, Z ) and repeat Encounter 20].</a:t>
            </a:r>
          </a:p>
          <a:p>
            <a:pPr marL="171450" indent="-171450">
              <a:buFont typeface="Wingdings" charset="2"/>
              <a:buChar char="ü"/>
            </a:pPr>
            <a:r>
              <a:rPr lang="en-US" sz="1200" b="0" i="0" kern="1200" dirty="0" smtClean="0">
                <a:solidFill>
                  <a:schemeClr val="tx1"/>
                </a:solidFill>
                <a:effectLst/>
                <a:latin typeface="+mn-lt"/>
                <a:ea typeface="+mn-ea"/>
                <a:cs typeface="+mn-cs"/>
              </a:rPr>
              <a:t>Do you have any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27</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OVERALL FEEDBACK</a:t>
            </a:r>
            <a:r>
              <a:rPr lang="en-US" sz="1200" b="0" kern="1200" baseline="0" dirty="0" smtClean="0">
                <a:solidFill>
                  <a:schemeClr val="tx1"/>
                </a:solidFill>
                <a:effectLst/>
                <a:latin typeface="+mn-lt"/>
                <a:ea typeface="+mn-ea"/>
                <a:cs typeface="+mn-cs"/>
              </a:rPr>
              <a:t> </a:t>
            </a:r>
            <a:r>
              <a:rPr lang="en-US" sz="1200" b="0" strike="noStrike" kern="1200" dirty="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Allow one minute for this slide.</a:t>
            </a:r>
          </a:p>
          <a:p>
            <a:endParaRPr lang="en-US" sz="1200" b="1" kern="1200" dirty="0" smtClean="0">
              <a:solidFill>
                <a:schemeClr val="tx1"/>
              </a:solidFill>
              <a:effectLst/>
              <a:latin typeface="+mn-lt"/>
              <a:ea typeface="+mn-ea"/>
              <a:cs typeface="+mn-cs"/>
            </a:endParaRPr>
          </a:p>
          <a:p>
            <a:pPr marL="171450" indent="-171450">
              <a:buFont typeface="Arial"/>
              <a:buChar char="•"/>
            </a:pPr>
            <a:r>
              <a:rPr lang="en-US" sz="1200" b="0" kern="1200" dirty="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dirty="0" smtClean="0">
                <a:solidFill>
                  <a:schemeClr val="tx1"/>
                </a:solidFill>
                <a:effectLst/>
                <a:latin typeface="+mn-lt"/>
                <a:ea typeface="+mn-ea"/>
                <a:cs typeface="+mn-cs"/>
              </a:rPr>
              <a:t> </a:t>
            </a:r>
          </a:p>
          <a:p>
            <a:pPr marL="171450" indent="-171450">
              <a:buFont typeface="Wingdings" charset="2"/>
              <a:buChar char="ü"/>
            </a:pPr>
            <a:r>
              <a:rPr lang="en-US" sz="1200" b="0" kern="1200" dirty="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dirty="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dirty="0" smtClean="0">
                <a:solidFill>
                  <a:schemeClr val="tx1"/>
                </a:solidFill>
                <a:effectLst/>
                <a:latin typeface="+mn-lt"/>
                <a:ea typeface="+mn-ea"/>
                <a:cs typeface="+mn-cs"/>
              </a:rPr>
              <a:t>The language points I didn’t hear </a:t>
            </a:r>
            <a:r>
              <a:rPr lang="en-US" sz="1200" b="0" i="0" kern="1200" dirty="0" smtClean="0">
                <a:solidFill>
                  <a:schemeClr val="tx1"/>
                </a:solidFill>
                <a:effectLst/>
                <a:latin typeface="+mn-lt"/>
                <a:ea typeface="+mn-ea"/>
                <a:cs typeface="+mn-cs"/>
              </a:rPr>
              <a:t>you use were...</a:t>
            </a:r>
          </a:p>
          <a:p>
            <a:pPr marL="171450" indent="-171450">
              <a:buFont typeface="Wingdings" charset="2"/>
              <a:buChar char="ü"/>
            </a:pPr>
            <a:r>
              <a:rPr lang="en-US" sz="1200" b="0" i="0" kern="1200" dirty="0" smtClean="0">
                <a:solidFill>
                  <a:schemeClr val="tx1"/>
                </a:solidFill>
                <a:effectLst/>
                <a:latin typeface="+mn-lt"/>
                <a:ea typeface="+mn-ea"/>
                <a:cs typeface="+mn-cs"/>
              </a:rPr>
              <a:t>As a result, I’d recommend that you… [continue on to Unit 21… work on (X, Y, Z ) and repeat Encounter 20].</a:t>
            </a:r>
          </a:p>
          <a:p>
            <a:pPr marL="171450" indent="-171450">
              <a:buFont typeface="Wingdings" charset="2"/>
              <a:buChar char="ü"/>
            </a:pPr>
            <a:r>
              <a:rPr lang="en-US" sz="1200" b="0" i="0" kern="1200" dirty="0" smtClean="0">
                <a:solidFill>
                  <a:schemeClr val="tx1"/>
                </a:solidFill>
                <a:effectLst/>
                <a:latin typeface="+mn-lt"/>
                <a:ea typeface="+mn-ea"/>
                <a:cs typeface="+mn-cs"/>
              </a:rPr>
              <a:t>Do you have any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28</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OVERALL FEEDBACK</a:t>
            </a:r>
            <a:r>
              <a:rPr lang="en-US" sz="1200" b="0" kern="1200" baseline="0" dirty="0" smtClean="0">
                <a:solidFill>
                  <a:schemeClr val="tx1"/>
                </a:solidFill>
                <a:effectLst/>
                <a:latin typeface="+mn-lt"/>
                <a:ea typeface="+mn-ea"/>
                <a:cs typeface="+mn-cs"/>
              </a:rPr>
              <a:t> </a:t>
            </a:r>
            <a:r>
              <a:rPr lang="en-US" sz="1200" b="0" strike="noStrike" kern="1200" dirty="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Allow one minute for this slide.</a:t>
            </a:r>
          </a:p>
          <a:p>
            <a:endParaRPr lang="en-US" sz="1200" b="1" kern="1200" dirty="0" smtClean="0">
              <a:solidFill>
                <a:schemeClr val="tx1"/>
              </a:solidFill>
              <a:effectLst/>
              <a:latin typeface="+mn-lt"/>
              <a:ea typeface="+mn-ea"/>
              <a:cs typeface="+mn-cs"/>
            </a:endParaRPr>
          </a:p>
          <a:p>
            <a:pPr marL="171450" indent="-171450">
              <a:buFont typeface="Arial"/>
              <a:buChar char="•"/>
            </a:pPr>
            <a:r>
              <a:rPr lang="en-US" sz="1200" b="0" kern="1200" dirty="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dirty="0" smtClean="0">
                <a:solidFill>
                  <a:schemeClr val="tx1"/>
                </a:solidFill>
                <a:effectLst/>
                <a:latin typeface="+mn-lt"/>
                <a:ea typeface="+mn-ea"/>
                <a:cs typeface="+mn-cs"/>
              </a:rPr>
              <a:t> </a:t>
            </a:r>
          </a:p>
          <a:p>
            <a:pPr marL="171450" indent="-171450">
              <a:buFont typeface="Wingdings" charset="2"/>
              <a:buChar char="ü"/>
            </a:pPr>
            <a:r>
              <a:rPr lang="en-US" sz="1200" b="0" kern="1200" dirty="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dirty="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dirty="0" smtClean="0">
                <a:solidFill>
                  <a:schemeClr val="tx1"/>
                </a:solidFill>
                <a:effectLst/>
                <a:latin typeface="+mn-lt"/>
                <a:ea typeface="+mn-ea"/>
                <a:cs typeface="+mn-cs"/>
              </a:rPr>
              <a:t>The language points I didn’t hear </a:t>
            </a:r>
            <a:r>
              <a:rPr lang="en-US" sz="1200" b="0" i="0" kern="1200" dirty="0" smtClean="0">
                <a:solidFill>
                  <a:schemeClr val="tx1"/>
                </a:solidFill>
                <a:effectLst/>
                <a:latin typeface="+mn-lt"/>
                <a:ea typeface="+mn-ea"/>
                <a:cs typeface="+mn-cs"/>
              </a:rPr>
              <a:t>you use were...</a:t>
            </a:r>
          </a:p>
          <a:p>
            <a:pPr marL="171450" indent="-171450">
              <a:buFont typeface="Wingdings" charset="2"/>
              <a:buChar char="ü"/>
            </a:pPr>
            <a:r>
              <a:rPr lang="en-US" sz="1200" b="0" i="0" kern="1200" dirty="0" smtClean="0">
                <a:solidFill>
                  <a:schemeClr val="tx1"/>
                </a:solidFill>
                <a:effectLst/>
                <a:latin typeface="+mn-lt"/>
                <a:ea typeface="+mn-ea"/>
                <a:cs typeface="+mn-cs"/>
              </a:rPr>
              <a:t>As a result, I’d recommend that you… [continue on to Unit 21… work on (X, Y, Z ) and repeat Encounter 20].</a:t>
            </a:r>
          </a:p>
          <a:p>
            <a:pPr marL="171450" indent="-171450">
              <a:buFont typeface="Wingdings" charset="2"/>
              <a:buChar char="ü"/>
            </a:pPr>
            <a:r>
              <a:rPr lang="en-US" sz="1200" b="0" i="0" kern="1200" dirty="0" smtClean="0">
                <a:solidFill>
                  <a:schemeClr val="tx1"/>
                </a:solidFill>
                <a:effectLst/>
                <a:latin typeface="+mn-lt"/>
                <a:ea typeface="+mn-ea"/>
                <a:cs typeface="+mn-cs"/>
              </a:rPr>
              <a:t>Do you have any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29</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1.1 Categories</a:t>
            </a:r>
            <a:r>
              <a:rPr lang="en-US" b="0" baseline="0" dirty="0" smtClean="0"/>
              <a:t> </a:t>
            </a:r>
            <a:r>
              <a:rPr lang="en-US" b="0" dirty="0" smtClean="0"/>
              <a:t>(5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five minutes 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OBJECTIVE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GB" sz="1200" kern="1200" dirty="0" smtClean="0">
                <a:solidFill>
                  <a:schemeClr val="tx1"/>
                </a:solidFill>
                <a:effectLst/>
                <a:latin typeface="+mn-lt"/>
                <a:ea typeface="+mn-ea"/>
                <a:cs typeface="+mn-cs"/>
              </a:rPr>
              <a:t>To help the Students relax and start thinking in English</a:t>
            </a:r>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INSTRUCTIONS</a:t>
            </a:r>
          </a:p>
          <a:p>
            <a:pPr marL="0" indent="0">
              <a:buFont typeface="Arial"/>
              <a:buNone/>
            </a:pPr>
            <a:r>
              <a:rPr lang="en-US" i="0" baseline="0" dirty="0" smtClean="0"/>
              <a:t>#1. Draw the Students’ attention to the cue at the top of the screen [things you can eat]. Have the Students name as many things one can eat that they can think of. Aim to get 10 words for this category. </a:t>
            </a:r>
          </a:p>
          <a:p>
            <a:pPr marL="0" indent="0">
              <a:buFont typeface="Arial"/>
              <a:buNone/>
            </a:pPr>
            <a:r>
              <a:rPr lang="en-US" i="0" baseline="0" dirty="0" smtClean="0"/>
              <a:t>#2. Reveal the second prompt. [things you can wear]. Again, have the Students name as many things in the category as they can think of.</a:t>
            </a:r>
          </a:p>
          <a:p>
            <a:pPr marL="0" indent="0">
              <a:buFont typeface="Arial"/>
              <a:buNone/>
            </a:pPr>
            <a:r>
              <a:rPr lang="en-US" i="0" baseline="0" dirty="0" smtClean="0"/>
              <a:t>#3. Reveal the third prompt. [countries in Europe]. Again, have the Students name as many things in the category as they can think of.</a:t>
            </a:r>
          </a:p>
          <a:p>
            <a:pPr marL="0" indent="0">
              <a:buFont typeface="Arial"/>
              <a:buNone/>
            </a:pPr>
            <a:endParaRPr lang="en-US" i="0" baseline="0" dirty="0" smtClean="0"/>
          </a:p>
          <a:p>
            <a:pPr marL="0" indent="0">
              <a:buFont typeface="Arial"/>
              <a:buNone/>
            </a:pPr>
            <a:r>
              <a:rPr lang="en-US" i="0" dirty="0" smtClean="0"/>
              <a:t>TEACHING TIP</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dirty="0" smtClean="0"/>
              <a:t>This is a warm-up activity and should not be assessed.</a:t>
            </a: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5.1 Spelling</a:t>
            </a:r>
            <a:r>
              <a:rPr lang="en-US" sz="1200" b="0" i="0" kern="1200" baseline="0" dirty="0" smtClean="0">
                <a:solidFill>
                  <a:schemeClr val="tx1"/>
                </a:solidFill>
                <a:effectLst/>
                <a:latin typeface="+mn-lt"/>
                <a:ea typeface="+mn-ea"/>
                <a:cs typeface="+mn-cs"/>
              </a:rPr>
              <a:t> Bee </a:t>
            </a:r>
            <a:r>
              <a:rPr lang="en-US" sz="1200" b="0" i="0" kern="1200" dirty="0" smtClean="0">
                <a:solidFill>
                  <a:schemeClr val="tx1"/>
                </a:solidFill>
                <a:effectLst/>
                <a:latin typeface="+mn-lt"/>
                <a:ea typeface="+mn-ea"/>
                <a:cs typeface="+mn-cs"/>
              </a:rPr>
              <a:t>(5 min)</a:t>
            </a:r>
          </a:p>
          <a:p>
            <a:r>
              <a:rPr lang="en-US" sz="1200" b="0" i="0" kern="1200" dirty="0" smtClean="0">
                <a:solidFill>
                  <a:schemeClr val="tx1"/>
                </a:solidFill>
                <a:effectLst/>
                <a:latin typeface="+mn-lt"/>
                <a:ea typeface="+mn-ea"/>
                <a:cs typeface="+mn-cs"/>
              </a:rPr>
              <a:t>Allow</a:t>
            </a:r>
            <a:r>
              <a:rPr lang="en-US" sz="1200" b="0" i="0" kern="1200" baseline="0" dirty="0" smtClean="0">
                <a:solidFill>
                  <a:schemeClr val="tx1"/>
                </a:solidFill>
                <a:effectLst/>
                <a:latin typeface="+mn-lt"/>
                <a:ea typeface="+mn-ea"/>
                <a:cs typeface="+mn-cs"/>
              </a:rPr>
              <a:t> three minutes for this slide.</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OBJECTIVE</a:t>
            </a:r>
          </a:p>
          <a:p>
            <a:r>
              <a:rPr lang="en-GB" sz="1200" b="0" kern="1200" dirty="0" smtClean="0">
                <a:solidFill>
                  <a:schemeClr val="tx1"/>
                </a:solidFill>
                <a:effectLst/>
                <a:latin typeface="+mn-lt"/>
                <a:ea typeface="+mn-ea"/>
                <a:cs typeface="+mn-cs"/>
              </a:rPr>
              <a:t>•</a:t>
            </a:r>
            <a:r>
              <a:rPr lang="en-GB" sz="1200" b="0" kern="1200" baseline="0" dirty="0" smtClean="0">
                <a:solidFill>
                  <a:schemeClr val="tx1"/>
                </a:solidFill>
                <a:effectLst/>
                <a:latin typeface="+mn-lt"/>
                <a:ea typeface="+mn-ea"/>
                <a:cs typeface="+mn-cs"/>
              </a:rPr>
              <a:t>   </a:t>
            </a:r>
            <a:r>
              <a:rPr lang="en-GB" sz="1200" b="0" kern="1200" dirty="0" smtClean="0">
                <a:solidFill>
                  <a:schemeClr val="tx1"/>
                </a:solidFill>
                <a:effectLst/>
                <a:latin typeface="+mn-lt"/>
                <a:ea typeface="+mn-ea"/>
                <a:cs typeface="+mn-cs"/>
              </a:rPr>
              <a:t>To review and practice target language from the Unit</a:t>
            </a:r>
            <a:r>
              <a:rPr lang="en-US" b="0" dirty="0" smtClean="0">
                <a:effectLst/>
              </a:rPr>
              <a:t> </a:t>
            </a:r>
            <a:endParaRPr lang="en-US" sz="1200" b="0" i="0" kern="1200" baseline="0" dirty="0" smtClean="0">
              <a:solidFill>
                <a:schemeClr val="tx1"/>
              </a:solidFill>
              <a:effectLst/>
              <a:latin typeface="+mn-lt"/>
              <a:ea typeface="+mn-ea"/>
              <a:cs typeface="+mn-cs"/>
            </a:endParaRPr>
          </a:p>
          <a:p>
            <a:pPr marL="0" indent="0">
              <a:buFont typeface="Arial"/>
              <a:buNone/>
            </a:pPr>
            <a:endParaRPr lang="en-US" i="0" baseline="0" dirty="0" smtClean="0"/>
          </a:p>
          <a:p>
            <a:r>
              <a:rPr lang="en-GB" sz="1200" b="0" kern="1200" dirty="0" smtClean="0">
                <a:solidFill>
                  <a:schemeClr val="tx1"/>
                </a:solidFill>
                <a:effectLst/>
                <a:latin typeface="+mn-lt"/>
                <a:ea typeface="+mn-ea"/>
                <a:cs typeface="+mn-cs"/>
              </a:rPr>
              <a:t>INSTRUCTIONS</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#1.</a:t>
            </a:r>
            <a:r>
              <a:rPr lang="en-GB" sz="1200" b="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Ask the Students, “How do you spell France?” Then elicit the correct spelling.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Next, ask, “How do you spell French?” and elicit the correct spelling.</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#2.</a:t>
            </a:r>
            <a:r>
              <a:rPr lang="en-GB" sz="1200" b="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Ask the Students, “How do you spell China?” Then elicit the correct spelling.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Next, ask, “How do you spell Chinese?” and elicit the correct spelling.</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#3.</a:t>
            </a:r>
            <a:r>
              <a:rPr lang="en-GB" sz="1200" b="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Ask the Students, “How do you spell England?” Then elicit the correct spelling.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Next, ask, “How do you spell English?” and elicit the correct spelling.</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#4.</a:t>
            </a:r>
            <a:r>
              <a:rPr lang="en-GB" sz="1200" b="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Ask the Students, “How do you spell Spain?” Then elicit the correct spelling.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Next, ask, “How do you spell Spanish?” and elicit the correct spelling.</a:t>
            </a:r>
          </a:p>
          <a:p>
            <a:endParaRPr lang="en-US" sz="120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30</a:t>
            </a:fld>
            <a:endParaRPr lang="en-US"/>
          </a:p>
        </p:txBody>
      </p:sp>
    </p:spTree>
    <p:extLst>
      <p:ext uri="{BB962C8B-B14F-4D97-AF65-F5344CB8AC3E}">
        <p14:creationId xmlns:p14="http://schemas.microsoft.com/office/powerpoint/2010/main" val="4184030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5.1 Spelling</a:t>
            </a:r>
            <a:r>
              <a:rPr lang="en-US" sz="1200" b="0" i="0" kern="1200" baseline="0" dirty="0" smtClean="0">
                <a:solidFill>
                  <a:schemeClr val="tx1"/>
                </a:solidFill>
                <a:effectLst/>
                <a:latin typeface="+mn-lt"/>
                <a:ea typeface="+mn-ea"/>
                <a:cs typeface="+mn-cs"/>
              </a:rPr>
              <a:t> Bee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Allow</a:t>
            </a:r>
            <a:r>
              <a:rPr lang="en-US" sz="1200" b="0" i="0" kern="1200" baseline="0" dirty="0" smtClean="0">
                <a:solidFill>
                  <a:schemeClr val="tx1"/>
                </a:solidFill>
                <a:effectLst/>
                <a:latin typeface="+mn-lt"/>
                <a:ea typeface="+mn-ea"/>
                <a:cs typeface="+mn-cs"/>
              </a:rPr>
              <a:t> two minutes for this slide.</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INSTRUCTIONS</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#1.</a:t>
            </a:r>
            <a:r>
              <a:rPr lang="en-GB" sz="1200" b="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Ask the Students, “How do you spell Italy?” Then elicit the correct spelling.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Next, ask, “How do you spell Italian?” and elicit the correct spelling.</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#2.</a:t>
            </a:r>
            <a:r>
              <a:rPr lang="en-GB" sz="1200" b="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Ask the Students, “How do you spell Brazil?” Then elicit the correct spelling.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Next, ask, “How do you spell Brazilian?” and elicit the correct spelling.</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#3.</a:t>
            </a:r>
            <a:r>
              <a:rPr lang="en-GB" sz="1200" b="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Ask the Students, “How do you spell Russia?” Then elicit the correct spelling.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Next, ask, “How do you spell Russian?” and elicit the correct spelling.</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#4.</a:t>
            </a:r>
            <a:r>
              <a:rPr lang="en-GB" sz="1200" b="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Ask the Students, “How do you spell Germany?” Then elicit the correct spelling.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Next, ask, “How do you spell German?” and elicit the correct spelling.</a:t>
            </a:r>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31</a:t>
            </a:fld>
            <a:endParaRPr lang="en-US"/>
          </a:p>
        </p:txBody>
      </p:sp>
    </p:spTree>
    <p:extLst>
      <p:ext uri="{BB962C8B-B14F-4D97-AF65-F5344CB8AC3E}">
        <p14:creationId xmlns:p14="http://schemas.microsoft.com/office/powerpoint/2010/main" val="4184030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Where</a:t>
            </a:r>
            <a:r>
              <a:rPr lang="en-GB" sz="1200" kern="1200" dirty="0" smtClean="0">
                <a:solidFill>
                  <a:schemeClr val="tx1"/>
                </a:solidFill>
                <a:effectLst/>
                <a:latin typeface="+mn-lt"/>
                <a:ea typeface="+mn-ea"/>
                <a:cs typeface="+mn-cs"/>
              </a:rPr>
              <a:t> Are They From?</a:t>
            </a:r>
            <a:r>
              <a:rPr lang="en-US" sz="1200" b="0" kern="1200" dirty="0" smtClean="0">
                <a:solidFill>
                  <a:schemeClr val="tx1"/>
                </a:solidFill>
                <a:effectLst/>
                <a:latin typeface="+mn-lt"/>
                <a:ea typeface="+mn-ea"/>
                <a:cs typeface="+mn-cs"/>
              </a:rPr>
              <a:t> (10 min)</a:t>
            </a:r>
          </a:p>
          <a:p>
            <a:r>
              <a:rPr lang="en-US" sz="1200" b="0" kern="1200" dirty="0" smtClean="0">
                <a:solidFill>
                  <a:schemeClr val="tx1"/>
                </a:solidFill>
                <a:effectLst/>
                <a:latin typeface="+mn-lt"/>
                <a:ea typeface="+mn-ea"/>
                <a:cs typeface="+mn-cs"/>
              </a:rPr>
              <a:t>Allow two minutes for this slide.</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OBJECTIVES</a:t>
            </a:r>
          </a:p>
          <a:p>
            <a:pPr marL="171450" lvl="0" indent="-171450">
              <a:buFont typeface="Arial"/>
              <a:buChar char="•"/>
            </a:pPr>
            <a:r>
              <a:rPr lang="en-US" sz="1200" kern="1200" dirty="0" smtClean="0">
                <a:solidFill>
                  <a:schemeClr val="tx1"/>
                </a:solidFill>
                <a:effectLst/>
                <a:latin typeface="+mn-lt"/>
                <a:ea typeface="+mn-ea"/>
                <a:cs typeface="+mn-cs"/>
              </a:rPr>
              <a:t>Can name very well-known nations, nationalities, and languages (</a:t>
            </a:r>
            <a:r>
              <a:rPr lang="en-US" sz="1200" i="1" kern="1200" dirty="0" smtClean="0">
                <a:solidFill>
                  <a:schemeClr val="tx1"/>
                </a:solidFill>
                <a:effectLst/>
                <a:latin typeface="+mn-lt"/>
                <a:ea typeface="+mn-ea"/>
                <a:cs typeface="+mn-cs"/>
              </a:rPr>
              <a:t>Canadian; American; British; French; Thai; Chinese; Russian; German; Spanish; Mexican; Italian</a:t>
            </a:r>
            <a:r>
              <a:rPr lang="en-US" sz="1200" kern="1200" dirty="0" smtClean="0">
                <a:solidFill>
                  <a:schemeClr val="tx1"/>
                </a:solidFill>
                <a:effectLst/>
                <a:latin typeface="+mn-lt"/>
                <a:ea typeface="+mn-ea"/>
                <a:cs typeface="+mn-cs"/>
              </a:rPr>
              <a: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name very common nationalities based on country names (</a:t>
            </a:r>
            <a:r>
              <a:rPr lang="en-US" sz="1200" i="1" kern="1200" dirty="0" smtClean="0">
                <a:solidFill>
                  <a:schemeClr val="tx1"/>
                </a:solidFill>
                <a:effectLst/>
                <a:latin typeface="+mn-lt"/>
                <a:ea typeface="+mn-ea"/>
                <a:cs typeface="+mn-cs"/>
              </a:rPr>
              <a:t>Is he American?</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 Student read the </a:t>
            </a:r>
            <a:r>
              <a:rPr lang="en-US" sz="1200" i="0" kern="1200" dirty="0" smtClean="0">
                <a:solidFill>
                  <a:schemeClr val="tx1"/>
                </a:solidFill>
                <a:effectLst/>
                <a:latin typeface="+mn-lt"/>
                <a:ea typeface="+mn-ea"/>
                <a:cs typeface="+mn-cs"/>
              </a:rPr>
              <a:t>question. [</a:t>
            </a:r>
            <a:r>
              <a:rPr lang="en-GB" sz="1200" i="0" kern="1200" dirty="0" smtClean="0">
                <a:solidFill>
                  <a:schemeClr val="tx1"/>
                </a:solidFill>
                <a:effectLst/>
                <a:latin typeface="+mn-lt"/>
                <a:ea typeface="+mn-ea"/>
                <a:cs typeface="+mn-cs"/>
              </a:rPr>
              <a:t>Do you know where I'm from?</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the Students to answer.</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#3. Reveal</a:t>
            </a:r>
            <a:r>
              <a:rPr lang="en-US" sz="1200" i="0" kern="1200" baseline="0" dirty="0" smtClean="0">
                <a:solidFill>
                  <a:schemeClr val="tx1"/>
                </a:solidFill>
                <a:effectLst/>
                <a:latin typeface="+mn-lt"/>
                <a:ea typeface="+mn-ea"/>
                <a:cs typeface="+mn-cs"/>
              </a:rPr>
              <a:t> the answer. [</a:t>
            </a:r>
            <a:r>
              <a:rPr lang="en-US" sz="1200" i="0" kern="1200" dirty="0" smtClean="0">
                <a:solidFill>
                  <a:schemeClr val="tx1"/>
                </a:solidFill>
                <a:effectLst/>
                <a:latin typeface="+mn-lt"/>
                <a:ea typeface="+mn-ea"/>
                <a:cs typeface="+mn-cs"/>
              </a:rPr>
              <a:t>You’re from Canada.]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#4. Have a Student read the statement and question. [</a:t>
            </a:r>
            <a:r>
              <a:rPr lang="en-US" sz="1200" kern="1200" dirty="0" smtClean="0"/>
              <a:t>That’s right. I’m from Canada, so </a:t>
            </a:r>
            <a:r>
              <a:rPr lang="en-US" sz="1200" dirty="0" smtClean="0"/>
              <a:t>w</a:t>
            </a:r>
            <a:r>
              <a:rPr lang="en-US" sz="1200" kern="1200" dirty="0" smtClean="0"/>
              <a:t>hat am I?</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#5.</a:t>
            </a:r>
            <a:r>
              <a:rPr lang="en-US" sz="1200" i="0" kern="1200" baseline="0" dirty="0" smtClean="0">
                <a:solidFill>
                  <a:schemeClr val="tx1"/>
                </a:solidFill>
                <a:effectLst/>
                <a:latin typeface="+mn-lt"/>
                <a:ea typeface="+mn-ea"/>
                <a:cs typeface="+mn-cs"/>
              </a:rPr>
              <a:t> Encourage the Students to answer.</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#6. Reveal</a:t>
            </a:r>
            <a:r>
              <a:rPr lang="en-US" sz="1200" i="0" kern="1200" baseline="0" dirty="0" smtClean="0">
                <a:solidFill>
                  <a:schemeClr val="tx1"/>
                </a:solidFill>
                <a:effectLst/>
                <a:latin typeface="+mn-lt"/>
                <a:ea typeface="+mn-ea"/>
                <a:cs typeface="+mn-cs"/>
              </a:rPr>
              <a:t> the answer. [</a:t>
            </a:r>
            <a:r>
              <a:rPr lang="en-US" sz="1200" i="0" kern="1200" dirty="0" smtClean="0">
                <a:solidFill>
                  <a:schemeClr val="tx1"/>
                </a:solidFill>
                <a:effectLst/>
                <a:latin typeface="+mn-lt"/>
                <a:ea typeface="+mn-ea"/>
                <a:cs typeface="+mn-cs"/>
              </a:rPr>
              <a:t>You’re Canadian.]</a:t>
            </a:r>
          </a:p>
          <a:p>
            <a:r>
              <a:rPr lang="en-US" sz="1200" i="0" kern="1200" dirty="0" smtClean="0">
                <a:solidFill>
                  <a:schemeClr val="tx1"/>
                </a:solidFill>
                <a:effectLst/>
                <a:latin typeface="+mn-lt"/>
                <a:ea typeface="+mn-ea"/>
                <a:cs typeface="+mn-cs"/>
              </a:rPr>
              <a:t>#7. Have a Student read the question. [</a:t>
            </a:r>
            <a:r>
              <a:rPr lang="en-GB" sz="1200" i="0" kern="1200" dirty="0" smtClean="0">
                <a:solidFill>
                  <a:schemeClr val="tx1"/>
                </a:solidFill>
                <a:effectLst/>
                <a:latin typeface="+mn-lt"/>
                <a:ea typeface="+mn-ea"/>
                <a:cs typeface="+mn-cs"/>
              </a:rPr>
              <a:t>What language do I speak?</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#8.</a:t>
            </a:r>
            <a:r>
              <a:rPr lang="en-US" sz="1200" i="0" kern="1200" baseline="0" dirty="0" smtClean="0">
                <a:solidFill>
                  <a:schemeClr val="tx1"/>
                </a:solidFill>
                <a:effectLst/>
                <a:latin typeface="+mn-lt"/>
                <a:ea typeface="+mn-ea"/>
                <a:cs typeface="+mn-cs"/>
              </a:rPr>
              <a:t> Encourage the Students to answer.</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#9. Reveal</a:t>
            </a:r>
            <a:r>
              <a:rPr lang="en-US" sz="1200" i="0" kern="1200" baseline="0" dirty="0" smtClean="0">
                <a:solidFill>
                  <a:schemeClr val="tx1"/>
                </a:solidFill>
                <a:effectLst/>
                <a:latin typeface="+mn-lt"/>
                <a:ea typeface="+mn-ea"/>
                <a:cs typeface="+mn-cs"/>
              </a:rPr>
              <a:t> the sample answer. [</a:t>
            </a:r>
            <a:r>
              <a:rPr lang="en-US" sz="1200" i="0" kern="1200" dirty="0" smtClean="0">
                <a:solidFill>
                  <a:schemeClr val="tx1"/>
                </a:solidFill>
                <a:effectLst/>
                <a:latin typeface="+mn-lt"/>
                <a:ea typeface="+mn-ea"/>
                <a:cs typeface="+mn-cs"/>
              </a:rPr>
              <a:t>You speak English.]</a:t>
            </a:r>
          </a:p>
          <a:p>
            <a:pPr marL="0" indent="0">
              <a:buFont typeface="Arial" charset="0"/>
              <a:buNone/>
            </a:pPr>
            <a:endParaRPr lang="en-US" sz="120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a variety of the target vocabulary.</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charset="0"/>
              <a:buNone/>
            </a:pP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4</a:t>
            </a:fld>
            <a:endParaRPr lang="en-US"/>
          </a:p>
        </p:txBody>
      </p:sp>
    </p:spTree>
    <p:extLst>
      <p:ext uri="{BB962C8B-B14F-4D97-AF65-F5344CB8AC3E}">
        <p14:creationId xmlns:p14="http://schemas.microsoft.com/office/powerpoint/2010/main" val="224855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Where</a:t>
            </a:r>
            <a:r>
              <a:rPr lang="en-GB" sz="1200" kern="1200" dirty="0" smtClean="0">
                <a:solidFill>
                  <a:schemeClr val="tx1"/>
                </a:solidFill>
                <a:effectLst/>
                <a:latin typeface="+mn-lt"/>
                <a:ea typeface="+mn-ea"/>
                <a:cs typeface="+mn-cs"/>
              </a:rPr>
              <a:t> Are They From?</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one minute for this slide.</a:t>
            </a:r>
          </a:p>
          <a:p>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 Student read the statements. [</a:t>
            </a:r>
            <a:r>
              <a:rPr lang="en-GB" sz="1200" i="0" kern="1200" dirty="0" smtClean="0">
                <a:solidFill>
                  <a:schemeClr val="tx1"/>
                </a:solidFill>
                <a:effectLst/>
                <a:latin typeface="+mn-lt"/>
                <a:ea typeface="+mn-ea"/>
                <a:cs typeface="+mn-cs"/>
              </a:rPr>
              <a:t>Make three sentences. Say where I'm from, what I am, and what language I speak.</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the Students to answer.</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#3. Reveal</a:t>
            </a:r>
            <a:r>
              <a:rPr lang="en-US" sz="1200" i="0" kern="1200" baseline="0" dirty="0" smtClean="0">
                <a:solidFill>
                  <a:schemeClr val="tx1"/>
                </a:solidFill>
                <a:effectLst/>
                <a:latin typeface="+mn-lt"/>
                <a:ea typeface="+mn-ea"/>
                <a:cs typeface="+mn-cs"/>
              </a:rPr>
              <a:t> the answer. [</a:t>
            </a:r>
            <a:r>
              <a:rPr lang="en-GB" sz="1200" i="0" kern="1200" dirty="0" smtClean="0">
                <a:solidFill>
                  <a:schemeClr val="tx1"/>
                </a:solidFill>
                <a:effectLst/>
                <a:latin typeface="+mn-lt"/>
                <a:ea typeface="+mn-ea"/>
                <a:cs typeface="+mn-cs"/>
              </a:rPr>
              <a:t>You're from Canada. You're Canadian. You speak English</a:t>
            </a:r>
            <a:r>
              <a:rPr lang="en-US" sz="1200" i="0" kern="1200" dirty="0" smtClean="0">
                <a:solidFill>
                  <a:schemeClr val="tx1"/>
                </a:solidFill>
                <a:effectLst/>
                <a:latin typeface="+mn-lt"/>
                <a:ea typeface="+mn-ea"/>
                <a:cs typeface="+mn-cs"/>
              </a:rPr>
              <a:t>.]</a:t>
            </a:r>
          </a:p>
          <a:p>
            <a:pPr marL="0" indent="0">
              <a:buFont typeface="Arial"/>
              <a:buNone/>
            </a:pPr>
            <a:endParaRPr lang="en-US" i="0" baseline="0" dirty="0" smtClean="0"/>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a variety of the target vocabulary.</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5</a:t>
            </a:fld>
            <a:endParaRPr lang="en-US"/>
          </a:p>
        </p:txBody>
      </p:sp>
    </p:spTree>
    <p:extLst>
      <p:ext uri="{BB962C8B-B14F-4D97-AF65-F5344CB8AC3E}">
        <p14:creationId xmlns:p14="http://schemas.microsoft.com/office/powerpoint/2010/main" val="848454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rgbClr val="000000"/>
                </a:solidFill>
                <a:effectLst/>
                <a:latin typeface="+mn-lt"/>
                <a:ea typeface="+mn-ea"/>
                <a:cs typeface="+mn-cs"/>
              </a:rPr>
              <a:t>2.1 Where</a:t>
            </a:r>
            <a:r>
              <a:rPr lang="en-GB" sz="1200" kern="1200" dirty="0" smtClean="0">
                <a:solidFill>
                  <a:srgbClr val="000000"/>
                </a:solidFill>
                <a:effectLst/>
                <a:latin typeface="+mn-lt"/>
                <a:ea typeface="+mn-ea"/>
                <a:cs typeface="+mn-cs"/>
              </a:rPr>
              <a:t> Are They From?</a:t>
            </a:r>
            <a:endParaRPr lang="en-US" sz="1200" b="0" kern="1200" dirty="0" smtClean="0">
              <a:solidFill>
                <a:srgbClr val="000000"/>
              </a:solidFill>
              <a:effectLst/>
              <a:latin typeface="+mn-lt"/>
              <a:ea typeface="+mn-ea"/>
              <a:cs typeface="+mn-cs"/>
            </a:endParaRPr>
          </a:p>
          <a:p>
            <a:r>
              <a:rPr lang="en-US" sz="1200" b="0" kern="1200" dirty="0" smtClean="0">
                <a:solidFill>
                  <a:srgbClr val="000000"/>
                </a:solidFill>
                <a:effectLst/>
                <a:latin typeface="+mn-lt"/>
                <a:ea typeface="+mn-ea"/>
                <a:cs typeface="+mn-cs"/>
              </a:rPr>
              <a:t>Allow one minute for this slide.</a:t>
            </a:r>
          </a:p>
          <a:p>
            <a:endParaRPr lang="en-US" sz="1200" b="0" kern="1200" dirty="0" smtClean="0">
              <a:solidFill>
                <a:srgbClr val="000000"/>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rgbClr val="000000"/>
                </a:solidFill>
                <a:effectLst/>
                <a:latin typeface="+mn-lt"/>
                <a:ea typeface="+mn-ea"/>
                <a:cs typeface="+mn-cs"/>
              </a:rPr>
              <a:t>INSTRUCTIONS</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smtClean="0">
                <a:solidFill>
                  <a:srgbClr val="000000"/>
                </a:solidFill>
                <a:effectLst/>
                <a:latin typeface="+mn-lt"/>
                <a:ea typeface="+mn-ea"/>
                <a:cs typeface="+mn-cs"/>
              </a:rPr>
              <a:t>#1. </a:t>
            </a:r>
            <a:r>
              <a:rPr lang="en-US" sz="1200" i="0" kern="1200" dirty="0" smtClean="0">
                <a:solidFill>
                  <a:srgbClr val="000000"/>
                </a:solidFill>
                <a:effectLst/>
                <a:latin typeface="+mn-lt"/>
                <a:ea typeface="+mn-ea"/>
                <a:cs typeface="+mn-cs"/>
              </a:rPr>
              <a:t>Concept check by having a Student read the questions. [How about you? Where are you from? What are you? What language do you speak?]</a:t>
            </a:r>
          </a:p>
          <a:p>
            <a:pPr marL="0" indent="0">
              <a:buFont typeface="Arial" charset="0"/>
              <a:buNone/>
            </a:pPr>
            <a:r>
              <a:rPr lang="en-US" sz="1200" i="0" kern="1200" dirty="0" smtClean="0">
                <a:solidFill>
                  <a:srgbClr val="000000"/>
                </a:solidFill>
                <a:effectLst/>
                <a:latin typeface="+mn-lt"/>
                <a:ea typeface="+mn-ea"/>
                <a:cs typeface="+mn-cs"/>
              </a:rPr>
              <a:t>#2. Encourage the Students to answer.</a:t>
            </a:r>
          </a:p>
          <a:p>
            <a:pPr marL="0" indent="0">
              <a:buFont typeface="Arial" charset="0"/>
              <a:buNone/>
            </a:pPr>
            <a:r>
              <a:rPr lang="en-US" sz="1200" i="0" kern="1200" dirty="0" smtClean="0">
                <a:solidFill>
                  <a:srgbClr val="000000"/>
                </a:solidFill>
                <a:effectLst/>
                <a:latin typeface="+mn-lt"/>
                <a:ea typeface="+mn-ea"/>
                <a:cs typeface="+mn-cs"/>
              </a:rPr>
              <a:t>#3. Reveal the sample answers. [</a:t>
            </a:r>
            <a:r>
              <a:rPr lang="en-GB" sz="1200" dirty="0" smtClean="0">
                <a:solidFill>
                  <a:srgbClr val="000000"/>
                </a:solidFill>
                <a:latin typeface="+mn-lt"/>
              </a:rPr>
              <a:t>I’m from Germany. I’m German. I speak German</a:t>
            </a:r>
            <a:r>
              <a:rPr lang="en-US" sz="1200" i="0" kern="1200" dirty="0" smtClean="0">
                <a:solidFill>
                  <a:srgbClr val="000000"/>
                </a:solidFill>
                <a:effectLst/>
                <a:latin typeface="+mn-lt"/>
                <a:ea typeface="+mn-ea"/>
                <a:cs typeface="+mn-cs"/>
              </a:rPr>
              <a:t>.]</a:t>
            </a:r>
            <a:endParaRPr lang="en-US" i="0" baseline="0" dirty="0" smtClean="0">
              <a:solidFill>
                <a:srgbClr val="000000"/>
              </a:solidFill>
            </a:endParaRPr>
          </a:p>
          <a:p>
            <a:endParaRPr lang="en-US" sz="1200" b="0" i="0" kern="1200" baseline="0" dirty="0" smtClean="0">
              <a:solidFill>
                <a:srgbClr val="000000"/>
              </a:solidFill>
              <a:effectLst/>
              <a:latin typeface="+mn-lt"/>
              <a:ea typeface="+mn-ea"/>
              <a:cs typeface="+mn-cs"/>
            </a:endParaRPr>
          </a:p>
          <a:p>
            <a:r>
              <a:rPr lang="en-US" sz="1200" b="0" i="0" kern="1200" baseline="0" dirty="0" smtClean="0">
                <a:solidFill>
                  <a:srgbClr val="000000"/>
                </a:solidFill>
                <a:effectLst/>
                <a:latin typeface="+mn-lt"/>
                <a:ea typeface="+mn-ea"/>
                <a:cs typeface="+mn-cs"/>
              </a:rPr>
              <a:t>TEACHING TIP</a:t>
            </a:r>
          </a:p>
          <a:p>
            <a:pPr marL="171450" indent="-171450">
              <a:buFont typeface="Arial"/>
              <a:buChar char="•"/>
            </a:pPr>
            <a:r>
              <a:rPr lang="en-US" sz="1200" b="0" i="0" kern="1200" baseline="0" dirty="0" smtClean="0">
                <a:solidFill>
                  <a:srgbClr val="000000"/>
                </a:solidFill>
                <a:effectLst/>
                <a:latin typeface="+mn-lt"/>
                <a:ea typeface="+mn-ea"/>
                <a:cs typeface="+mn-cs"/>
              </a:rPr>
              <a:t>Elicit target language from each Student.</a:t>
            </a:r>
          </a:p>
        </p:txBody>
      </p:sp>
      <p:sp>
        <p:nvSpPr>
          <p:cNvPr id="4" name="Slide Number Placeholder 3"/>
          <p:cNvSpPr>
            <a:spLocks noGrp="1"/>
          </p:cNvSpPr>
          <p:nvPr>
            <p:ph type="sldNum" sz="quarter" idx="10"/>
          </p:nvPr>
        </p:nvSpPr>
        <p:spPr/>
        <p:txBody>
          <a:bodyPr/>
          <a:lstStyle/>
          <a:p>
            <a:fld id="{30340642-D2FD-D046-87EF-349296A3D9A8}" type="slidenum">
              <a:rPr lang="en-US" smtClean="0"/>
              <a:t>6</a:t>
            </a:fld>
            <a:endParaRPr lang="en-US"/>
          </a:p>
        </p:txBody>
      </p:sp>
    </p:spTree>
    <p:extLst>
      <p:ext uri="{BB962C8B-B14F-4D97-AF65-F5344CB8AC3E}">
        <p14:creationId xmlns:p14="http://schemas.microsoft.com/office/powerpoint/2010/main" val="848454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Where</a:t>
            </a:r>
            <a:r>
              <a:rPr lang="en-GB" sz="1200" kern="1200" dirty="0" smtClean="0">
                <a:solidFill>
                  <a:schemeClr val="tx1"/>
                </a:solidFill>
                <a:effectLst/>
                <a:latin typeface="+mn-lt"/>
                <a:ea typeface="+mn-ea"/>
                <a:cs typeface="+mn-cs"/>
              </a:rPr>
              <a:t> Are They From?</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three minutes for this slide.</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The Students take turns making sentences to describe the pictures, following the pattern in the Context Creation. For example,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Student A: </a:t>
            </a:r>
            <a:r>
              <a:rPr lang="en-US" sz="1200" i="0" kern="1200" dirty="0" smtClean="0">
                <a:solidFill>
                  <a:schemeClr val="tx1"/>
                </a:solidFill>
                <a:effectLst/>
                <a:latin typeface="+mn-lt"/>
                <a:ea typeface="+mn-ea"/>
                <a:cs typeface="+mn-cs"/>
              </a:rPr>
              <a:t>He’s from France. He’s French. He speaks French.</a:t>
            </a:r>
          </a:p>
          <a:p>
            <a:r>
              <a:rPr lang="en-US" sz="1200" i="0" kern="1200" dirty="0" smtClean="0">
                <a:solidFill>
                  <a:schemeClr val="tx1"/>
                </a:solidFill>
                <a:effectLst/>
                <a:latin typeface="+mn-lt"/>
                <a:ea typeface="+mn-ea"/>
                <a:cs typeface="+mn-cs"/>
              </a:rPr>
              <a:t>	Student B: She’s from England/Great Britain. She’s English. She speaks English.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pPr marL="171450" indent="-171450">
              <a:buFont typeface="Arial"/>
              <a:buChar char="•"/>
            </a:pPr>
            <a:r>
              <a:rPr lang="en-US" sz="1200" kern="1200" dirty="0" smtClean="0">
                <a:solidFill>
                  <a:schemeClr val="tx1"/>
                </a:solidFill>
                <a:effectLst/>
                <a:latin typeface="+mn-lt"/>
                <a:ea typeface="+mn-ea"/>
                <a:cs typeface="+mn-cs"/>
              </a:rPr>
              <a:t>Allow two minutes for the Students</a:t>
            </a:r>
            <a:r>
              <a:rPr lang="en-US" sz="1200" kern="1200" baseline="0" dirty="0" smtClean="0">
                <a:solidFill>
                  <a:schemeClr val="tx1"/>
                </a:solidFill>
                <a:effectLst/>
                <a:latin typeface="+mn-lt"/>
                <a:ea typeface="+mn-ea"/>
                <a:cs typeface="+mn-cs"/>
              </a:rPr>
              <a:t> to describe the pictures.</a:t>
            </a: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Go through the answers in open class, eliciting at least one full answer from each Student in turn.</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sz="1200" kern="1200" dirty="0" smtClean="0">
                <a:solidFill>
                  <a:schemeClr val="tx1"/>
                </a:solidFill>
                <a:effectLst/>
                <a:latin typeface="+mn-lt"/>
                <a:ea typeface="+mn-ea"/>
                <a:cs typeface="+mn-cs"/>
              </a:rPr>
              <a:t>Allow one minute for this section.</a:t>
            </a:r>
            <a:r>
              <a:rPr lang="en-US" dirty="0" smtClean="0">
                <a:effectLst/>
              </a:rPr>
              <a:t> </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0" i="0" baseline="0"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0" i="0" baseline="0" dirty="0" smtClean="0"/>
              <a:t>ANSWER KEY</a:t>
            </a:r>
          </a:p>
          <a:p>
            <a:pPr marL="0" indent="0">
              <a:buNone/>
            </a:pPr>
            <a:r>
              <a:rPr lang="en-US" sz="1200" kern="1200" dirty="0" smtClean="0">
                <a:solidFill>
                  <a:schemeClr val="tx1"/>
                </a:solidFill>
                <a:effectLst/>
                <a:latin typeface="+mn-lt"/>
                <a:ea typeface="+mn-ea"/>
                <a:cs typeface="+mn-cs"/>
              </a:rPr>
              <a:t>A. He’s from France. He’s French. He speaks French.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He’s from China. He’s Chinese. He speaks Chinese.</a:t>
            </a:r>
          </a:p>
          <a:p>
            <a:pPr marL="0" indent="0">
              <a:buNone/>
            </a:pPr>
            <a:r>
              <a:rPr lang="en-US" sz="1200" kern="1200" dirty="0" smtClean="0">
                <a:solidFill>
                  <a:schemeClr val="tx1"/>
                </a:solidFill>
                <a:effectLst/>
                <a:latin typeface="+mn-lt"/>
                <a:ea typeface="+mn-ea"/>
                <a:cs typeface="+mn-cs"/>
              </a:rPr>
              <a:t>C. She’s from England. She’s English. She speaks English.</a:t>
            </a:r>
          </a:p>
          <a:p>
            <a:r>
              <a:rPr lang="en-US" sz="1200" kern="1200" dirty="0" smtClean="0">
                <a:solidFill>
                  <a:schemeClr val="tx1"/>
                </a:solidFill>
                <a:effectLst/>
                <a:latin typeface="+mn-lt"/>
                <a:ea typeface="+mn-ea"/>
                <a:cs typeface="+mn-cs"/>
              </a:rPr>
              <a:t>D. She’s from Spain. She’s Spanish. She speaks Spanish.</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r>
              <a:rPr lang="en-US" sz="1200" b="0" kern="1200" dirty="0" smtClean="0">
                <a:solidFill>
                  <a:schemeClr val="tx1"/>
                </a:solidFill>
                <a:effectLst/>
                <a:latin typeface="+mn-lt"/>
                <a:ea typeface="+mn-ea"/>
                <a:cs typeface="+mn-cs"/>
              </a:rPr>
              <a:t>TEACHING TIP</a:t>
            </a:r>
          </a:p>
          <a:p>
            <a:pPr marL="171450" indent="-171450">
              <a:buFont typeface="Arial" charset="0"/>
              <a:buChar char="•"/>
            </a:pPr>
            <a:r>
              <a:rPr lang="en-US" sz="1200" kern="1200" dirty="0" smtClean="0">
                <a:solidFill>
                  <a:schemeClr val="tx1"/>
                </a:solidFill>
                <a:effectLst/>
                <a:latin typeface="+mn-lt"/>
                <a:ea typeface="+mn-ea"/>
                <a:cs typeface="+mn-cs"/>
              </a:rPr>
              <a:t>Note any images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from the activity that cause problems, and review them at the end of the activity.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7</a:t>
            </a:fld>
            <a:endParaRPr lang="en-US"/>
          </a:p>
        </p:txBody>
      </p:sp>
    </p:spTree>
    <p:extLst>
      <p:ext uri="{BB962C8B-B14F-4D97-AF65-F5344CB8AC3E}">
        <p14:creationId xmlns:p14="http://schemas.microsoft.com/office/powerpoint/2010/main" val="4184030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Where</a:t>
            </a:r>
            <a:r>
              <a:rPr lang="en-GB" sz="1200" kern="1200" dirty="0" smtClean="0">
                <a:solidFill>
                  <a:schemeClr val="tx1"/>
                </a:solidFill>
                <a:effectLst/>
                <a:latin typeface="+mn-lt"/>
                <a:ea typeface="+mn-ea"/>
                <a:cs typeface="+mn-cs"/>
              </a:rPr>
              <a:t> Are They From?</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three minutes for this slide.</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The Students take turns making sentences to describe the pictures, following the pattern in the Context Creation. For example,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Student A:  He’s from Italy. He’s Italian. He speaks Italian.</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Student B: </a:t>
            </a:r>
            <a:r>
              <a:rPr lang="en-US" sz="1200" kern="1200" dirty="0" smtClean="0">
                <a:solidFill>
                  <a:schemeClr val="tx1"/>
                </a:solidFill>
                <a:effectLst/>
                <a:latin typeface="+mn-lt"/>
                <a:ea typeface="+mn-ea"/>
                <a:cs typeface="+mn-cs"/>
              </a:rPr>
              <a:t>She’s from Brazil. She’s Brazilian. She speaks Portuguese.</a:t>
            </a:r>
            <a:endParaRPr lang="en-US" sz="120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pPr marL="171450" indent="-171450">
              <a:buFont typeface="Arial"/>
              <a:buChar char="•"/>
            </a:pPr>
            <a:r>
              <a:rPr lang="en-US" sz="1200" kern="1200" dirty="0" smtClean="0">
                <a:solidFill>
                  <a:schemeClr val="tx1"/>
                </a:solidFill>
                <a:effectLst/>
                <a:latin typeface="+mn-lt"/>
                <a:ea typeface="+mn-ea"/>
                <a:cs typeface="+mn-cs"/>
              </a:rPr>
              <a:t>Allow two minutes for the Students</a:t>
            </a:r>
            <a:r>
              <a:rPr lang="en-US" sz="1200" kern="1200" baseline="0" dirty="0" smtClean="0">
                <a:solidFill>
                  <a:schemeClr val="tx1"/>
                </a:solidFill>
                <a:effectLst/>
                <a:latin typeface="+mn-lt"/>
                <a:ea typeface="+mn-ea"/>
                <a:cs typeface="+mn-cs"/>
              </a:rPr>
              <a:t> to describe the pictures.</a:t>
            </a: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Go through the answers in open class, eliciting at least one full answer from each Student in turn.</a:t>
            </a:r>
          </a:p>
          <a:p>
            <a:pPr marL="171450" indent="-171450">
              <a:buFont typeface="Arial"/>
              <a:buChar char="•"/>
            </a:pPr>
            <a:r>
              <a:rPr lang="en-GB" sz="1200" kern="1200" dirty="0" smtClean="0">
                <a:solidFill>
                  <a:schemeClr val="tx1"/>
                </a:solidFill>
                <a:effectLst/>
                <a:latin typeface="+mn-lt"/>
                <a:ea typeface="+mn-ea"/>
                <a:cs typeface="+mn-cs"/>
              </a:rPr>
              <a:t>Allow one minute for this section.</a:t>
            </a:r>
            <a:r>
              <a:rPr lang="en-US" dirty="0" smtClean="0">
                <a:effectLst/>
              </a:rPr>
              <a:t> </a:t>
            </a:r>
            <a:endParaRPr lang="en-US" b="0" i="0" baseline="0"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0" i="0" baseline="0"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0" i="0" baseline="0" dirty="0" smtClean="0"/>
              <a:t>ANSWER KEY</a:t>
            </a:r>
          </a:p>
          <a:p>
            <a:r>
              <a:rPr lang="en-US" sz="1200" kern="1200" dirty="0" smtClean="0">
                <a:solidFill>
                  <a:schemeClr val="tx1"/>
                </a:solidFill>
                <a:effectLst/>
                <a:latin typeface="+mn-lt"/>
                <a:ea typeface="+mn-ea"/>
                <a:cs typeface="+mn-cs"/>
              </a:rPr>
              <a:t>A. He’s from Italy. He’s Italian. He speaks Italian.</a:t>
            </a:r>
          </a:p>
          <a:p>
            <a:r>
              <a:rPr lang="en-US" sz="1200" kern="1200" dirty="0" smtClean="0">
                <a:solidFill>
                  <a:schemeClr val="tx1"/>
                </a:solidFill>
                <a:effectLst/>
                <a:latin typeface="+mn-lt"/>
                <a:ea typeface="+mn-ea"/>
                <a:cs typeface="+mn-cs"/>
              </a:rPr>
              <a:t>B. She’s from Brazil. She’s Brazilian. She speaks Portuguese.</a:t>
            </a:r>
          </a:p>
          <a:p>
            <a:r>
              <a:rPr lang="en-US" sz="1200" kern="1200" dirty="0" smtClean="0">
                <a:solidFill>
                  <a:schemeClr val="tx1"/>
                </a:solidFill>
                <a:effectLst/>
                <a:latin typeface="+mn-lt"/>
                <a:ea typeface="+mn-ea"/>
                <a:cs typeface="+mn-cs"/>
              </a:rPr>
              <a:t>C. He’s from Russia. He’s Russian. He speaks Russian.</a:t>
            </a:r>
          </a:p>
          <a:p>
            <a:r>
              <a:rPr lang="en-US" sz="1200" kern="1200" dirty="0" smtClean="0">
                <a:solidFill>
                  <a:schemeClr val="tx1"/>
                </a:solidFill>
                <a:effectLst/>
                <a:latin typeface="+mn-lt"/>
                <a:ea typeface="+mn-ea"/>
                <a:cs typeface="+mn-cs"/>
              </a:rPr>
              <a:t>D. She’s from Germany. She’s German. She speaks German.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r>
              <a:rPr lang="en-US" sz="1200" b="0" kern="1200" dirty="0" smtClean="0">
                <a:solidFill>
                  <a:schemeClr val="tx1"/>
                </a:solidFill>
                <a:effectLst/>
                <a:latin typeface="+mn-lt"/>
                <a:ea typeface="+mn-ea"/>
                <a:cs typeface="+mn-cs"/>
              </a:rPr>
              <a:t>TEACHING TIP</a:t>
            </a:r>
          </a:p>
          <a:p>
            <a:pPr marL="171450" indent="-171450">
              <a:buFont typeface="Arial" charset="0"/>
              <a:buChar char="•"/>
            </a:pPr>
            <a:r>
              <a:rPr lang="en-US" sz="1200" kern="1200" dirty="0" smtClean="0">
                <a:solidFill>
                  <a:schemeClr val="tx1"/>
                </a:solidFill>
                <a:effectLst/>
                <a:latin typeface="+mn-lt"/>
                <a:ea typeface="+mn-ea"/>
                <a:cs typeface="+mn-cs"/>
              </a:rPr>
              <a:t>Note any images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from the activity that cause problems, and review them at the end of the activity.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8</a:t>
            </a:fld>
            <a:endParaRPr lang="en-US"/>
          </a:p>
        </p:txBody>
      </p:sp>
    </p:spTree>
    <p:extLst>
      <p:ext uri="{BB962C8B-B14F-4D97-AF65-F5344CB8AC3E}">
        <p14:creationId xmlns:p14="http://schemas.microsoft.com/office/powerpoint/2010/main" val="4184030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Where</a:t>
            </a:r>
            <a:r>
              <a:rPr lang="en-GB" sz="1200" kern="1200" dirty="0" smtClean="0">
                <a:solidFill>
                  <a:schemeClr val="tx1"/>
                </a:solidFill>
                <a:effectLst/>
                <a:latin typeface="+mn-lt"/>
                <a:ea typeface="+mn-ea"/>
                <a:cs typeface="+mn-cs"/>
              </a:rPr>
              <a:t> Are They From?</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Optional Extension</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charset="0"/>
              <a:buChar char="•"/>
            </a:pPr>
            <a:r>
              <a:rPr lang="en-US" sz="1200" i="0" kern="1200" dirty="0" smtClean="0">
                <a:solidFill>
                  <a:schemeClr val="tx1"/>
                </a:solidFill>
                <a:effectLst/>
                <a:latin typeface="+mn-lt"/>
                <a:ea typeface="+mn-ea"/>
                <a:cs typeface="+mn-cs"/>
              </a:rPr>
              <a:t>Say to the Students, “Tell me about (storyline character/famous person).” For example, “Tell me about </a:t>
            </a:r>
            <a:r>
              <a:rPr lang="en-US" sz="1200" i="0" kern="1200" dirty="0" err="1" smtClean="0">
                <a:solidFill>
                  <a:schemeClr val="tx1"/>
                </a:solidFill>
                <a:effectLst/>
                <a:latin typeface="+mn-lt"/>
                <a:ea typeface="+mn-ea"/>
                <a:cs typeface="+mn-cs"/>
              </a:rPr>
              <a:t>Shen</a:t>
            </a:r>
            <a:r>
              <a:rPr lang="en-US" sz="1200" i="0" kern="1200" dirty="0" smtClean="0">
                <a:solidFill>
                  <a:schemeClr val="tx1"/>
                </a:solidFill>
                <a:effectLst/>
                <a:latin typeface="+mn-lt"/>
                <a:ea typeface="+mn-ea"/>
                <a:cs typeface="+mn-cs"/>
              </a:rPr>
              <a:t>/</a:t>
            </a:r>
            <a:r>
              <a:rPr lang="en-US" sz="1200" i="0" kern="1200" dirty="0" err="1" smtClean="0">
                <a:solidFill>
                  <a:schemeClr val="tx1"/>
                </a:solidFill>
                <a:effectLst/>
                <a:latin typeface="+mn-lt"/>
                <a:ea typeface="+mn-ea"/>
                <a:cs typeface="+mn-cs"/>
              </a:rPr>
              <a:t>Sofi</a:t>
            </a:r>
            <a:r>
              <a:rPr lang="en-US" sz="1200" i="0" kern="1200" dirty="0" smtClean="0">
                <a:solidFill>
                  <a:schemeClr val="tx1"/>
                </a:solidFill>
                <a:effectLst/>
                <a:latin typeface="+mn-lt"/>
                <a:ea typeface="+mn-ea"/>
                <a:cs typeface="+mn-cs"/>
              </a:rPr>
              <a:t>/Taylor Swift.”</a:t>
            </a:r>
          </a:p>
          <a:p>
            <a:pPr marL="171450" indent="-171450">
              <a:buFont typeface="Arial" charset="0"/>
              <a:buChar char="•"/>
            </a:pPr>
            <a:r>
              <a:rPr lang="en-US" sz="1200" i="0" kern="1200" dirty="0" smtClean="0">
                <a:solidFill>
                  <a:schemeClr val="tx1"/>
                </a:solidFill>
                <a:effectLst/>
                <a:latin typeface="+mn-lt"/>
                <a:ea typeface="+mn-ea"/>
                <a:cs typeface="+mn-cs"/>
              </a:rPr>
              <a:t>Elicit a sentence, such as, “</a:t>
            </a:r>
            <a:r>
              <a:rPr lang="en-US" sz="1200" i="0" kern="1200" dirty="0" err="1" smtClean="0">
                <a:solidFill>
                  <a:schemeClr val="tx1"/>
                </a:solidFill>
                <a:effectLst/>
                <a:latin typeface="+mn-lt"/>
                <a:ea typeface="+mn-ea"/>
                <a:cs typeface="+mn-cs"/>
              </a:rPr>
              <a:t>Shen’s</a:t>
            </a:r>
            <a:r>
              <a:rPr lang="en-US" sz="1200" i="0" kern="1200" dirty="0" smtClean="0">
                <a:solidFill>
                  <a:schemeClr val="tx1"/>
                </a:solidFill>
                <a:effectLst/>
                <a:latin typeface="+mn-lt"/>
                <a:ea typeface="+mn-ea"/>
                <a:cs typeface="+mn-cs"/>
              </a:rPr>
              <a:t> from China. He’s Chinese. He speaks Chinese.”</a:t>
            </a:r>
          </a:p>
          <a:p>
            <a:pPr marL="171450" indent="-171450">
              <a:buFont typeface="Arial" charset="0"/>
              <a:buChar char="•"/>
            </a:pPr>
            <a:r>
              <a:rPr lang="en-US" sz="1200" i="0" kern="1200" dirty="0" smtClean="0">
                <a:solidFill>
                  <a:schemeClr val="tx1"/>
                </a:solidFill>
                <a:effectLst/>
                <a:latin typeface="+mn-lt"/>
                <a:ea typeface="+mn-ea"/>
                <a:cs typeface="+mn-cs"/>
              </a:rPr>
              <a:t>Say, “Work together to make three sentences about characters from the storyline or famous people. Make sentences about five different people.”</a:t>
            </a:r>
          </a:p>
          <a:p>
            <a:pPr marL="171450" indent="-171450">
              <a:buFont typeface="Arial" charset="0"/>
              <a:buChar char="•"/>
            </a:pPr>
            <a:r>
              <a:rPr lang="en-US" sz="1200" i="0" kern="1200" dirty="0" smtClean="0">
                <a:solidFill>
                  <a:schemeClr val="tx1"/>
                </a:solidFill>
                <a:effectLst/>
                <a:latin typeface="+mn-lt"/>
                <a:ea typeface="+mn-ea"/>
                <a:cs typeface="+mn-cs"/>
              </a:rPr>
              <a:t>Have the Students talk with their classmates, taking turns to make sentences. Then review their sentences as a class.</a:t>
            </a: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9</a:t>
            </a:fld>
            <a:endParaRPr lang="en-US"/>
          </a:p>
        </p:txBody>
      </p:sp>
    </p:spTree>
    <p:extLst>
      <p:ext uri="{BB962C8B-B14F-4D97-AF65-F5344CB8AC3E}">
        <p14:creationId xmlns:p14="http://schemas.microsoft.com/office/powerpoint/2010/main" val="349405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657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444065"/>
      </p:ext>
    </p:extLst>
  </p:cSld>
  <p:clrMap bg1="lt1" tx1="dk1" bg2="lt2" tx2="dk2" accent1="accent1" accent2="accent2" accent3="accent3" accent4="accent4" accent5="accent5" accent6="accent6" hlink="hlink" folHlink="folHlink"/>
  <p:sldLayoutIdLst>
    <p:sldLayoutId id="2147483730"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emf"/><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9.emf"/><Relationship Id="rId5" Type="http://schemas.openxmlformats.org/officeDocument/2006/relationships/image" Target="../media/image10.jpeg"/><Relationship Id="rId6" Type="http://schemas.openxmlformats.org/officeDocument/2006/relationships/image" Target="../media/image12.jpeg"/><Relationship Id="rId7" Type="http://schemas.openxmlformats.org/officeDocument/2006/relationships/image" Target="../media/image11.jpe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5000625"/>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pic>
        <p:nvPicPr>
          <p:cNvPr id="5" name="Picture 4" descr="WSE_MASTER LOGO_COLOUR_NEGATIV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3214" y="355600"/>
            <a:ext cx="1569076" cy="1196626"/>
          </a:xfrm>
          <a:prstGeom prst="rect">
            <a:avLst/>
          </a:prstGeom>
        </p:spPr>
      </p:pic>
      <p:sp>
        <p:nvSpPr>
          <p:cNvPr id="6" name="Title 1"/>
          <p:cNvSpPr txBox="1">
            <a:spLocks/>
          </p:cNvSpPr>
          <p:nvPr/>
        </p:nvSpPr>
        <p:spPr>
          <a:xfrm>
            <a:off x="419100" y="3020845"/>
            <a:ext cx="8216900" cy="1538455"/>
          </a:xfrm>
          <a:prstGeom prst="rect">
            <a:avLst/>
          </a:prstGeom>
        </p:spPr>
        <p:txBody>
          <a:bodyPr lIns="0" tIns="0" rIns="0" bIns="0" anchor="b">
            <a:spAutoFit/>
          </a:bodyPr>
          <a:lstStyle>
            <a:lvl1pPr algn="l" defTabSz="457200" rtl="0" eaLnBrk="1" latinLnBrk="0" hangingPunct="1">
              <a:lnSpc>
                <a:spcPts val="5900"/>
              </a:lnSpc>
              <a:spcBef>
                <a:spcPct val="0"/>
              </a:spcBef>
              <a:buNone/>
              <a:defRPr sz="5900" b="1" i="0" kern="1200">
                <a:solidFill>
                  <a:srgbClr val="FFFFFF"/>
                </a:solidFill>
                <a:latin typeface="Arial Black"/>
                <a:ea typeface="+mj-ea"/>
                <a:cs typeface="Arial Black"/>
              </a:defRPr>
            </a:lvl1pPr>
          </a:lstStyle>
          <a:p>
            <a:r>
              <a:rPr lang="en-GB" dirty="0" smtClean="0">
                <a:latin typeface="Arial" pitchFamily="34" charset="0"/>
                <a:cs typeface="Arial" pitchFamily="34" charset="0"/>
              </a:rPr>
              <a:t>Online</a:t>
            </a:r>
            <a:r>
              <a:rPr lang="en-GB" dirty="0">
                <a:latin typeface="Arial" pitchFamily="34" charset="0"/>
                <a:cs typeface="Arial" pitchFamily="34" charset="0"/>
              </a:rPr>
              <a:t/>
            </a:r>
            <a:br>
              <a:rPr lang="en-GB" dirty="0">
                <a:latin typeface="Arial" pitchFamily="34" charset="0"/>
                <a:cs typeface="Arial" pitchFamily="34" charset="0"/>
              </a:rPr>
            </a:br>
            <a:r>
              <a:rPr lang="en-GB" dirty="0">
                <a:latin typeface="Arial" pitchFamily="34" charset="0"/>
                <a:cs typeface="Arial" pitchFamily="34" charset="0"/>
              </a:rPr>
              <a:t>Encounter </a:t>
            </a:r>
            <a:r>
              <a:rPr lang="en-GB" dirty="0" smtClean="0">
                <a:latin typeface="Arial" pitchFamily="34" charset="0"/>
                <a:cs typeface="Arial" pitchFamily="34" charset="0"/>
              </a:rPr>
              <a:t>20</a:t>
            </a:r>
            <a:endParaRPr lang="en-US" dirty="0">
              <a:latin typeface="Arial" pitchFamily="34" charset="0"/>
              <a:cs typeface="Arial" pitchFamily="34" charset="0"/>
            </a:endParaRPr>
          </a:p>
        </p:txBody>
      </p:sp>
      <p:grpSp>
        <p:nvGrpSpPr>
          <p:cNvPr id="9" name="Group 8"/>
          <p:cNvGrpSpPr/>
          <p:nvPr/>
        </p:nvGrpSpPr>
        <p:grpSpPr>
          <a:xfrm>
            <a:off x="0" y="4999500"/>
            <a:ext cx="9144000" cy="144000"/>
            <a:chOff x="0" y="4999500"/>
            <a:chExt cx="9144000" cy="144000"/>
          </a:xfrm>
        </p:grpSpPr>
        <p:sp>
          <p:nvSpPr>
            <p:cNvPr id="10" name="Rectangle 9"/>
            <p:cNvSpPr/>
            <p:nvPr/>
          </p:nvSpPr>
          <p:spPr>
            <a:xfrm>
              <a:off x="0" y="4999500"/>
              <a:ext cx="9144000" cy="144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p:nvSpPr>
          <p:spPr>
            <a:xfrm>
              <a:off x="1" y="4999500"/>
              <a:ext cx="415924" cy="144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528121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Feedback</a:t>
            </a:r>
            <a:endParaRPr lang="en-GB" sz="1400" dirty="0">
              <a:latin typeface="Arial" pitchFamily="34" charset="0"/>
              <a:cs typeface="Arial" pitchFamily="34" charset="0"/>
            </a:endParaRPr>
          </a:p>
        </p:txBody>
      </p:sp>
      <p:grpSp>
        <p:nvGrpSpPr>
          <p:cNvPr id="9" name="Group 1"/>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1</a:t>
              </a:r>
              <a:endParaRPr lang="en-US" sz="1400" b="1" i="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21" name="Group 2"/>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2</a:t>
              </a:r>
              <a:endParaRPr lang="en-US" sz="1400" b="1" i="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32" name="Group 3"/>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3</a:t>
              </a:r>
              <a:endParaRPr lang="en-US" sz="1400" b="1" i="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43" name="Group 4"/>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4</a:t>
              </a:r>
              <a:endParaRPr lang="en-US" sz="1400" b="1" i="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58" name="Group 57"/>
          <p:cNvGrpSpPr/>
          <p:nvPr/>
        </p:nvGrpSpPr>
        <p:grpSpPr>
          <a:xfrm>
            <a:off x="0" y="446088"/>
            <a:ext cx="9144000" cy="72000"/>
            <a:chOff x="0" y="446088"/>
            <a:chExt cx="9144000" cy="72000"/>
          </a:xfrm>
        </p:grpSpPr>
        <p:sp>
          <p:nvSpPr>
            <p:cNvPr id="59" name="Rectangle 5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0" name="Rectangle 5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3790960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a:solidFill>
                  <a:srgbClr val="FFFFFF"/>
                </a:solidFill>
                <a:latin typeface="Arial" pitchFamily="34" charset="0"/>
                <a:ea typeface="+mj-ea"/>
                <a:cs typeface="Arial" pitchFamily="34" charset="0"/>
              </a:rPr>
              <a:t>Activity </a:t>
            </a:r>
            <a:r>
              <a:rPr lang="en-US" sz="1600" dirty="0" smtClean="0">
                <a:solidFill>
                  <a:srgbClr val="FFFFFF"/>
                </a:solidFill>
                <a:latin typeface="Arial" pitchFamily="34" charset="0"/>
                <a:ea typeface="+mj-ea"/>
                <a:cs typeface="Arial" pitchFamily="34" charset="0"/>
              </a:rPr>
              <a:t>3.1</a:t>
            </a:r>
            <a:r>
              <a:rPr lang="en-US" sz="1600" dirty="0">
                <a:solidFill>
                  <a:srgbClr val="FFFFFF"/>
                </a:solidFill>
                <a:latin typeface="Arial" pitchFamily="34" charset="0"/>
                <a:ea typeface="+mj-ea"/>
                <a:cs typeface="Arial" pitchFamily="34" charset="0"/>
              </a:rPr>
              <a:t>: Context Creation</a:t>
            </a:r>
          </a:p>
        </p:txBody>
      </p:sp>
      <p:sp>
        <p:nvSpPr>
          <p:cNvPr id="14" name="TextBox 11"/>
          <p:cNvSpPr/>
          <p:nvPr/>
        </p:nvSpPr>
        <p:spPr>
          <a:xfrm>
            <a:off x="412483" y="860339"/>
            <a:ext cx="1406154" cy="338554"/>
          </a:xfrm>
          <a:prstGeom prst="rect">
            <a:avLst/>
          </a:prstGeom>
        </p:spPr>
        <p:txBody>
          <a:bodyPr wrap="none">
            <a:spAutoFit/>
          </a:bodyPr>
          <a:lstStyle/>
          <a:p>
            <a:r>
              <a:rPr lang="en-US" sz="1600" dirty="0">
                <a:solidFill>
                  <a:srgbClr val="003359"/>
                </a:solidFill>
                <a:latin typeface="Arial" pitchFamily="34" charset="0"/>
                <a:cs typeface="Arial" pitchFamily="34" charset="0"/>
              </a:rPr>
              <a:t>What/name? </a:t>
            </a:r>
          </a:p>
        </p:txBody>
      </p:sp>
      <p:sp>
        <p:nvSpPr>
          <p:cNvPr id="13" name="TextBox 12"/>
          <p:cNvSpPr txBox="1"/>
          <p:nvPr/>
        </p:nvSpPr>
        <p:spPr>
          <a:xfrm>
            <a:off x="1834524" y="860339"/>
            <a:ext cx="6896993" cy="338554"/>
          </a:xfrm>
          <a:prstGeom prst="rect">
            <a:avLst/>
          </a:prstGeom>
          <a:noFill/>
        </p:spPr>
        <p:txBody>
          <a:bodyPr wrap="square" rtlCol="0">
            <a:spAutoFit/>
          </a:bodyPr>
          <a:lstStyle/>
          <a:p>
            <a:r>
              <a:rPr lang="en-US" sz="1600" dirty="0" smtClean="0">
                <a:solidFill>
                  <a:srgbClr val="003359"/>
                </a:solidFill>
                <a:latin typeface="Arial" pitchFamily="34" charset="0"/>
                <a:cs typeface="Arial" pitchFamily="34" charset="0"/>
              </a:rPr>
              <a:t>Where/from?    How</a:t>
            </a:r>
            <a:r>
              <a:rPr lang="en-US" sz="1600" dirty="0">
                <a:solidFill>
                  <a:srgbClr val="003359"/>
                </a:solidFill>
                <a:latin typeface="Arial" pitchFamily="34" charset="0"/>
                <a:cs typeface="Arial" pitchFamily="34" charset="0"/>
              </a:rPr>
              <a:t>/old</a:t>
            </a:r>
            <a:r>
              <a:rPr lang="en-US" sz="1600" dirty="0" smtClean="0">
                <a:solidFill>
                  <a:srgbClr val="003359"/>
                </a:solidFill>
                <a:latin typeface="Arial" pitchFamily="34" charset="0"/>
                <a:cs typeface="Arial" pitchFamily="34" charset="0"/>
              </a:rPr>
              <a:t>?    When/go/museum?   Why/live/New York City?</a:t>
            </a:r>
            <a:endParaRPr lang="en-US" sz="1600" dirty="0">
              <a:solidFill>
                <a:srgbClr val="003359"/>
              </a:solidFill>
              <a:latin typeface="Arial" pitchFamily="34" charset="0"/>
              <a:cs typeface="Arial"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6947265" y="2057901"/>
            <a:ext cx="1569600" cy="1883083"/>
          </a:xfrm>
          <a:prstGeom prst="rect">
            <a:avLst/>
          </a:prstGeom>
          <a:noFill/>
          <a:ln w="9525">
            <a:noFill/>
            <a:miter lim="800000"/>
            <a:headEnd/>
            <a:tailEnd/>
          </a:ln>
        </p:spPr>
      </p:pic>
      <p:grpSp>
        <p:nvGrpSpPr>
          <p:cNvPr id="20" name="Group 11"/>
          <p:cNvGrpSpPr/>
          <p:nvPr/>
        </p:nvGrpSpPr>
        <p:grpSpPr>
          <a:xfrm flipH="1">
            <a:off x="6745665" y="1276151"/>
            <a:ext cx="1972800" cy="861696"/>
            <a:chOff x="2352820" y="1446530"/>
            <a:chExt cx="1972800" cy="861696"/>
          </a:xfrm>
          <a:solidFill>
            <a:srgbClr val="D0ECF3"/>
          </a:solidFill>
        </p:grpSpPr>
        <p:sp>
          <p:nvSpPr>
            <p:cNvPr id="21" name="TextBox 20"/>
            <p:cNvSpPr txBox="1"/>
            <p:nvPr/>
          </p:nvSpPr>
          <p:spPr>
            <a:xfrm>
              <a:off x="2352820" y="144653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2" name="Right Triangle 21"/>
            <p:cNvSpPr/>
            <p:nvPr/>
          </p:nvSpPr>
          <p:spPr>
            <a:xfrm flipH="1" flipV="1">
              <a:off x="2406094" y="216217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7" name="TextBox 11"/>
          <p:cNvSpPr txBox="1"/>
          <p:nvPr/>
        </p:nvSpPr>
        <p:spPr>
          <a:xfrm>
            <a:off x="6878637" y="1430383"/>
            <a:ext cx="1628947" cy="338554"/>
          </a:xfrm>
          <a:prstGeom prst="rect">
            <a:avLst/>
          </a:prstGeom>
          <a:noFill/>
        </p:spPr>
        <p:txBody>
          <a:bodyPr wrap="none" rtlCol="0" anchor="ctr">
            <a:spAutoFit/>
          </a:bodyPr>
          <a:lstStyle/>
          <a:p>
            <a:pPr algn="ctr"/>
            <a:r>
              <a:rPr lang="en-GB" sz="1600" dirty="0">
                <a:solidFill>
                  <a:srgbClr val="003359"/>
                </a:solidFill>
                <a:latin typeface="Arial" pitchFamily="34" charset="0"/>
                <a:cs typeface="Arial" pitchFamily="34" charset="0"/>
              </a:rPr>
              <a:t>What's her name</a:t>
            </a:r>
            <a:endParaRPr lang="en-US" sz="1600" dirty="0">
              <a:solidFill>
                <a:srgbClr val="003359"/>
              </a:solidFill>
              <a:latin typeface="Arial" pitchFamily="34" charset="0"/>
              <a:cs typeface="Arial" pitchFamily="34" charset="0"/>
            </a:endParaRPr>
          </a:p>
        </p:txBody>
      </p:sp>
      <p:grpSp>
        <p:nvGrpSpPr>
          <p:cNvPr id="23" name="Group 12"/>
          <p:cNvGrpSpPr/>
          <p:nvPr/>
        </p:nvGrpSpPr>
        <p:grpSpPr>
          <a:xfrm>
            <a:off x="6732966" y="3836326"/>
            <a:ext cx="1972800" cy="866440"/>
            <a:chOff x="3155951" y="2796223"/>
            <a:chExt cx="1972800" cy="866440"/>
          </a:xfrm>
          <a:solidFill>
            <a:srgbClr val="D0ECF3"/>
          </a:solidFill>
        </p:grpSpPr>
        <p:sp>
          <p:nvSpPr>
            <p:cNvPr id="24" name="TextBox 23"/>
            <p:cNvSpPr txBox="1"/>
            <p:nvPr/>
          </p:nvSpPr>
          <p:spPr>
            <a:xfrm flipH="1">
              <a:off x="3155951" y="3014663"/>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u="dotted" dirty="0">
                <a:solidFill>
                  <a:srgbClr val="003359"/>
                </a:solidFill>
                <a:latin typeface="Arial" pitchFamily="34" charset="0"/>
                <a:cs typeface="Arial" pitchFamily="34" charset="0"/>
              </a:endParaRPr>
            </a:p>
          </p:txBody>
        </p:sp>
        <p:sp>
          <p:nvSpPr>
            <p:cNvPr id="25" name="Right Triangle 24"/>
            <p:cNvSpPr/>
            <p:nvPr/>
          </p:nvSpPr>
          <p:spPr>
            <a:xfrm rot="16200000">
              <a:off x="3616245" y="279622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6" name="TextBox 12"/>
          <p:cNvSpPr txBox="1"/>
          <p:nvPr/>
        </p:nvSpPr>
        <p:spPr>
          <a:xfrm>
            <a:off x="6921591" y="4212082"/>
            <a:ext cx="1667784"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Her name is </a:t>
            </a:r>
            <a:r>
              <a:rPr lang="en-US" sz="1600" dirty="0" err="1" smtClean="0">
                <a:solidFill>
                  <a:srgbClr val="003359"/>
                </a:solidFill>
                <a:latin typeface="Arial" pitchFamily="34" charset="0"/>
                <a:cs typeface="Arial" pitchFamily="34" charset="0"/>
              </a:rPr>
              <a:t>Sofi</a:t>
            </a:r>
            <a:endParaRPr lang="en-US" sz="1600" kern="1200" dirty="0">
              <a:solidFill>
                <a:srgbClr val="003359"/>
              </a:solidFill>
              <a:latin typeface="Arial" pitchFamily="34" charset="0"/>
              <a:cs typeface="Arial" pitchFamily="34" charset="0"/>
            </a:endParaRPr>
          </a:p>
        </p:txBody>
      </p:sp>
      <p:grpSp>
        <p:nvGrpSpPr>
          <p:cNvPr id="28" name="Group 27"/>
          <p:cNvGrpSpPr/>
          <p:nvPr/>
        </p:nvGrpSpPr>
        <p:grpSpPr>
          <a:xfrm>
            <a:off x="0" y="446088"/>
            <a:ext cx="9144000" cy="72000"/>
            <a:chOff x="0" y="446088"/>
            <a:chExt cx="9144000" cy="72000"/>
          </a:xfrm>
        </p:grpSpPr>
        <p:sp>
          <p:nvSpPr>
            <p:cNvPr id="29" name="Rectangle 2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0" name="Rectangle 2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40" name="Group 39"/>
          <p:cNvGrpSpPr/>
          <p:nvPr/>
        </p:nvGrpSpPr>
        <p:grpSpPr>
          <a:xfrm>
            <a:off x="317759" y="1159034"/>
            <a:ext cx="2744174" cy="3612297"/>
            <a:chOff x="317759" y="1216184"/>
            <a:chExt cx="2744174" cy="3612297"/>
          </a:xfrm>
        </p:grpSpPr>
        <p:pic>
          <p:nvPicPr>
            <p:cNvPr id="41" name="Picture 40"/>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062038" y="1677178"/>
              <a:ext cx="1290638" cy="1199467"/>
            </a:xfrm>
            <a:prstGeom prst="rect">
              <a:avLst/>
            </a:prstGeom>
          </p:spPr>
        </p:pic>
        <p:grpSp>
          <p:nvGrpSpPr>
            <p:cNvPr id="42" name="Group 41"/>
            <p:cNvGrpSpPr/>
            <p:nvPr/>
          </p:nvGrpSpPr>
          <p:grpSpPr>
            <a:xfrm>
              <a:off x="317759" y="1216184"/>
              <a:ext cx="2744174" cy="3612297"/>
              <a:chOff x="317759" y="1216184"/>
              <a:chExt cx="2744174" cy="3612297"/>
            </a:xfrm>
          </p:grpSpPr>
          <p:sp>
            <p:nvSpPr>
              <p:cNvPr id="43" name="TextBox 42"/>
              <p:cNvSpPr txBox="1"/>
              <p:nvPr/>
            </p:nvSpPr>
            <p:spPr>
              <a:xfrm>
                <a:off x="317759" y="2906417"/>
                <a:ext cx="2700000" cy="1323439"/>
              </a:xfrm>
              <a:prstGeom prst="rect">
                <a:avLst/>
              </a:prstGeom>
              <a:noFill/>
            </p:spPr>
            <p:txBody>
              <a:bodyPr wrap="none" lIns="180000" rtlCol="0">
                <a:spAutoFit/>
              </a:bodyPr>
              <a:lstStyle/>
              <a:p>
                <a:r>
                  <a:rPr lang="en-US" sz="1600" dirty="0" smtClean="0">
                    <a:solidFill>
                      <a:srgbClr val="003359"/>
                    </a:solidFill>
                    <a:latin typeface="Arial" pitchFamily="34" charset="0"/>
                    <a:cs typeface="Arial" pitchFamily="34" charset="0"/>
                  </a:rPr>
                  <a:t>31 years </a:t>
                </a:r>
                <a:r>
                  <a:rPr lang="en-US" sz="1600" dirty="0">
                    <a:solidFill>
                      <a:srgbClr val="003359"/>
                    </a:solidFill>
                    <a:latin typeface="Arial" pitchFamily="34" charset="0"/>
                    <a:cs typeface="Arial" pitchFamily="34" charset="0"/>
                  </a:rPr>
                  <a:t>old</a:t>
                </a:r>
              </a:p>
              <a:p>
                <a:r>
                  <a:rPr lang="en-US" sz="1600" dirty="0">
                    <a:solidFill>
                      <a:srgbClr val="003359"/>
                    </a:solidFill>
                    <a:latin typeface="Arial" pitchFamily="34" charset="0"/>
                    <a:cs typeface="Arial" pitchFamily="34" charset="0"/>
                  </a:rPr>
                  <a:t>From France</a:t>
                </a:r>
              </a:p>
              <a:p>
                <a:r>
                  <a:rPr lang="en-US" sz="1600" dirty="0">
                    <a:solidFill>
                      <a:srgbClr val="003359"/>
                    </a:solidFill>
                    <a:latin typeface="Arial" pitchFamily="34" charset="0"/>
                    <a:cs typeface="Arial" pitchFamily="34" charset="0"/>
                  </a:rPr>
                  <a:t>Chef</a:t>
                </a:r>
              </a:p>
              <a:p>
                <a:r>
                  <a:rPr lang="en-GB" sz="1600" dirty="0">
                    <a:solidFill>
                      <a:srgbClr val="003359"/>
                    </a:solidFill>
                    <a:latin typeface="Arial" pitchFamily="34" charset="0"/>
                    <a:cs typeface="Arial" pitchFamily="34" charset="0"/>
                  </a:rPr>
                  <a:t>Hobbies: cooking, </a:t>
                </a:r>
                <a:r>
                  <a:rPr lang="en-GB" sz="1600" dirty="0" smtClean="0">
                    <a:solidFill>
                      <a:srgbClr val="003359"/>
                    </a:solidFill>
                    <a:latin typeface="Arial" pitchFamily="34" charset="0"/>
                    <a:cs typeface="Arial" pitchFamily="34" charset="0"/>
                  </a:rPr>
                  <a:t>watching</a:t>
                </a:r>
              </a:p>
              <a:p>
                <a:r>
                  <a:rPr lang="en-GB" sz="1600" dirty="0" smtClean="0">
                    <a:solidFill>
                      <a:srgbClr val="003359"/>
                    </a:solidFill>
                    <a:latin typeface="Arial" pitchFamily="34" charset="0"/>
                    <a:cs typeface="Arial" pitchFamily="34" charset="0"/>
                  </a:rPr>
                  <a:t>TV</a:t>
                </a:r>
                <a:r>
                  <a:rPr lang="en-GB" sz="1600" dirty="0">
                    <a:solidFill>
                      <a:srgbClr val="003359"/>
                    </a:solidFill>
                    <a:latin typeface="Arial" pitchFamily="34" charset="0"/>
                    <a:cs typeface="Arial" pitchFamily="34" charset="0"/>
                  </a:rPr>
                  <a:t>, </a:t>
                </a:r>
                <a:r>
                  <a:rPr lang="en-GB" sz="1600" dirty="0" smtClean="0">
                    <a:solidFill>
                      <a:srgbClr val="003359"/>
                    </a:solidFill>
                    <a:latin typeface="Arial" pitchFamily="34" charset="0"/>
                    <a:cs typeface="Arial" pitchFamily="34" charset="0"/>
                  </a:rPr>
                  <a:t>going </a:t>
                </a:r>
                <a:r>
                  <a:rPr lang="en-GB" sz="1600" dirty="0">
                    <a:solidFill>
                      <a:srgbClr val="003359"/>
                    </a:solidFill>
                    <a:latin typeface="Arial" pitchFamily="34" charset="0"/>
                    <a:cs typeface="Arial" pitchFamily="34" charset="0"/>
                  </a:rPr>
                  <a:t>to </a:t>
                </a:r>
                <a:r>
                  <a:rPr lang="en-GB" sz="1600" dirty="0" smtClean="0">
                    <a:solidFill>
                      <a:srgbClr val="003359"/>
                    </a:solidFill>
                    <a:latin typeface="Arial" pitchFamily="34" charset="0"/>
                    <a:cs typeface="Arial" pitchFamily="34" charset="0"/>
                  </a:rPr>
                  <a:t>museums</a:t>
                </a:r>
                <a:r>
                  <a:rPr lang="en-US" sz="1600"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grpSp>
            <p:nvGrpSpPr>
              <p:cNvPr id="44" name="Group 43"/>
              <p:cNvGrpSpPr/>
              <p:nvPr/>
            </p:nvGrpSpPr>
            <p:grpSpPr>
              <a:xfrm>
                <a:off x="370800" y="1216184"/>
                <a:ext cx="2691133" cy="3612297"/>
                <a:chOff x="378420" y="1071404"/>
                <a:chExt cx="2691133" cy="3612297"/>
              </a:xfrm>
            </p:grpSpPr>
            <p:sp>
              <p:nvSpPr>
                <p:cNvPr id="45" name="Rectangle 44"/>
                <p:cNvSpPr/>
                <p:nvPr/>
              </p:nvSpPr>
              <p:spPr>
                <a:xfrm>
                  <a:off x="378420" y="1111096"/>
                  <a:ext cx="2691133" cy="283305"/>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6" name="Rectangle 45"/>
                <p:cNvSpPr/>
                <p:nvPr/>
              </p:nvSpPr>
              <p:spPr>
                <a:xfrm>
                  <a:off x="387274" y="1155701"/>
                  <a:ext cx="2673426" cy="3528000"/>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7" name="TextBox 24"/>
                <p:cNvSpPr txBox="1"/>
                <p:nvPr/>
              </p:nvSpPr>
              <p:spPr>
                <a:xfrm>
                  <a:off x="570300" y="1071404"/>
                  <a:ext cx="2331650"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algn="ctr"/>
                  <a:r>
                    <a:rPr lang="en-US" sz="1600" b="1" dirty="0" smtClean="0">
                      <a:solidFill>
                        <a:srgbClr val="253551"/>
                      </a:solidFill>
                      <a:latin typeface="Arial" panose="020B0604020202020204" pitchFamily="34" charset="0"/>
                      <a:cs typeface="Arial" panose="020B0604020202020204" pitchFamily="34" charset="0"/>
                    </a:rPr>
                    <a:t>Sofi</a:t>
                  </a:r>
                  <a:endParaRPr lang="en-US" sz="1600" b="1" dirty="0">
                    <a:solidFill>
                      <a:srgbClr val="253551"/>
                    </a:solidFill>
                    <a:latin typeface="Arial" panose="020B0604020202020204" pitchFamily="34" charset="0"/>
                    <a:cs typeface="Arial" panose="020B0604020202020204" pitchFamily="34" charset="0"/>
                  </a:endParaRPr>
                </a:p>
              </p:txBody>
            </p:sp>
          </p:grpSp>
        </p:grpSp>
      </p:grpSp>
    </p:spTree>
    <p:extLst>
      <p:ext uri="{BB962C8B-B14F-4D97-AF65-F5344CB8AC3E}">
        <p14:creationId xmlns:p14="http://schemas.microsoft.com/office/powerpoint/2010/main" val="205126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3" grpId="1"/>
      <p:bldP spid="27"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a:solidFill>
                  <a:schemeClr val="bg1"/>
                </a:solidFill>
                <a:latin typeface="Arial" pitchFamily="34" charset="0"/>
                <a:cs typeface="Arial" pitchFamily="34" charset="0"/>
              </a:rPr>
              <a:t>Activity 3.1: Concept Check</a:t>
            </a:r>
            <a:endParaRPr lang="en-US" sz="1600" dirty="0">
              <a:solidFill>
                <a:schemeClr val="bg1"/>
              </a:solidFill>
              <a:latin typeface="Arial" pitchFamily="34" charset="0"/>
              <a:ea typeface="+mj-ea"/>
              <a:cs typeface="Arial" pitchFamily="34" charset="0"/>
            </a:endParaRPr>
          </a:p>
        </p:txBody>
      </p:sp>
      <p:sp>
        <p:nvSpPr>
          <p:cNvPr id="14" name="TextBox 1"/>
          <p:cNvSpPr txBox="1"/>
          <p:nvPr/>
        </p:nvSpPr>
        <p:spPr>
          <a:xfrm>
            <a:off x="1170000" y="858571"/>
            <a:ext cx="6804000" cy="338554"/>
          </a:xfrm>
          <a:prstGeom prst="rect">
            <a:avLst/>
          </a:prstGeom>
          <a:noFill/>
        </p:spPr>
        <p:txBody>
          <a:bodyPr wrap="square" rtlCol="0">
            <a:spAutoFit/>
          </a:bodyPr>
          <a:lstStyle/>
          <a:p>
            <a:r>
              <a:rPr lang="en-US" sz="1600" dirty="0" smtClean="0">
                <a:solidFill>
                  <a:srgbClr val="003359"/>
                </a:solidFill>
                <a:latin typeface="Arial" pitchFamily="34" charset="0"/>
                <a:cs typeface="Arial" pitchFamily="34" charset="0"/>
              </a:rPr>
              <a:t>Where/from?    How</a:t>
            </a:r>
            <a:r>
              <a:rPr lang="en-US" sz="1600" dirty="0">
                <a:solidFill>
                  <a:srgbClr val="003359"/>
                </a:solidFill>
                <a:latin typeface="Arial" pitchFamily="34" charset="0"/>
                <a:cs typeface="Arial" pitchFamily="34" charset="0"/>
              </a:rPr>
              <a:t>/old</a:t>
            </a:r>
            <a:r>
              <a:rPr lang="en-US" sz="1600" dirty="0" smtClean="0">
                <a:solidFill>
                  <a:srgbClr val="003359"/>
                </a:solidFill>
                <a:latin typeface="Arial" pitchFamily="34" charset="0"/>
                <a:cs typeface="Arial" pitchFamily="34" charset="0"/>
              </a:rPr>
              <a:t>?    When/go/museum?   Why/live/New York City?</a:t>
            </a:r>
            <a:endParaRPr lang="en-US" sz="1600" dirty="0">
              <a:solidFill>
                <a:srgbClr val="003359"/>
              </a:solidFill>
              <a:latin typeface="Arial" pitchFamily="34" charset="0"/>
              <a:cs typeface="Arial" pitchFamily="34" charset="0"/>
            </a:endParaRPr>
          </a:p>
        </p:txBody>
      </p:sp>
      <p:grpSp>
        <p:nvGrpSpPr>
          <p:cNvPr id="17" name="Group 16"/>
          <p:cNvGrpSpPr/>
          <p:nvPr/>
        </p:nvGrpSpPr>
        <p:grpSpPr>
          <a:xfrm>
            <a:off x="4086030" y="1281278"/>
            <a:ext cx="1972800" cy="869952"/>
            <a:chOff x="2355849" y="1816100"/>
            <a:chExt cx="1972800" cy="869952"/>
          </a:xfrm>
        </p:grpSpPr>
        <p:sp>
          <p:nvSpPr>
            <p:cNvPr id="18" name="TextBox 17"/>
            <p:cNvSpPr txBox="1"/>
            <p:nvPr/>
          </p:nvSpPr>
          <p:spPr>
            <a:xfrm>
              <a:off x="2355849" y="181610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p:txBody>
        </p:sp>
        <p:sp>
          <p:nvSpPr>
            <p:cNvPr id="19" name="Right Triangle 18"/>
            <p:cNvSpPr/>
            <p:nvPr/>
          </p:nvSpPr>
          <p:spPr>
            <a:xfrm flipH="1" flipV="1">
              <a:off x="3832781" y="2540001"/>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pic>
        <p:nvPicPr>
          <p:cNvPr id="40" name="Picture 39"/>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5408232" y="2282944"/>
            <a:ext cx="1569600" cy="1883083"/>
          </a:xfrm>
          <a:prstGeom prst="rect">
            <a:avLst/>
          </a:prstGeom>
          <a:noFill/>
          <a:ln w="9525">
            <a:noFill/>
            <a:miter lim="800000"/>
            <a:headEnd/>
            <a:tailEnd/>
          </a:ln>
        </p:spPr>
      </p:pic>
      <p:sp>
        <p:nvSpPr>
          <p:cNvPr id="31" name="TextBox 30"/>
          <p:cNvSpPr txBox="1"/>
          <p:nvPr/>
        </p:nvSpPr>
        <p:spPr>
          <a:xfrm>
            <a:off x="4201555" y="1435333"/>
            <a:ext cx="1720503" cy="338554"/>
          </a:xfrm>
          <a:prstGeom prst="rect">
            <a:avLst/>
          </a:prstGeom>
          <a:noFill/>
        </p:spPr>
        <p:txBody>
          <a:bodyPr wrap="none" rtlCol="0" anchor="ctr">
            <a:spAutoFit/>
          </a:bodyPr>
          <a:lstStyle/>
          <a:p>
            <a:pPr algn="ctr"/>
            <a:r>
              <a:rPr lang="en-US" sz="1600" dirty="0">
                <a:solidFill>
                  <a:srgbClr val="003359"/>
                </a:solidFill>
                <a:latin typeface="Arial" pitchFamily="34" charset="0"/>
                <a:cs typeface="Arial" pitchFamily="34" charset="0"/>
              </a:rPr>
              <a:t>Where’s she </a:t>
            </a:r>
            <a:r>
              <a:rPr lang="en-US" sz="1600" dirty="0" smtClean="0">
                <a:solidFill>
                  <a:srgbClr val="003359"/>
                </a:solidFill>
                <a:latin typeface="Arial" pitchFamily="34" charset="0"/>
                <a:cs typeface="Arial" pitchFamily="34" charset="0"/>
              </a:rPr>
              <a:t>from</a:t>
            </a:r>
            <a:endParaRPr lang="en-US" sz="1600" dirty="0">
              <a:solidFill>
                <a:srgbClr val="003359"/>
              </a:solidFill>
              <a:latin typeface="Arial" pitchFamily="34" charset="0"/>
              <a:cs typeface="Arial" pitchFamily="34" charset="0"/>
            </a:endParaRPr>
          </a:p>
        </p:txBody>
      </p:sp>
      <p:grpSp>
        <p:nvGrpSpPr>
          <p:cNvPr id="20" name="Group 19"/>
          <p:cNvGrpSpPr/>
          <p:nvPr/>
        </p:nvGrpSpPr>
        <p:grpSpPr>
          <a:xfrm flipH="1">
            <a:off x="6339821" y="1281278"/>
            <a:ext cx="1972800" cy="870747"/>
            <a:chOff x="2366632" y="1778000"/>
            <a:chExt cx="1972800" cy="870747"/>
          </a:xfrm>
          <a:solidFill>
            <a:srgbClr val="D0ECF3"/>
          </a:solidFill>
        </p:grpSpPr>
        <p:sp>
          <p:nvSpPr>
            <p:cNvPr id="21" name="TextBox 20"/>
            <p:cNvSpPr txBox="1"/>
            <p:nvPr/>
          </p:nvSpPr>
          <p:spPr>
            <a:xfrm>
              <a:off x="2366632" y="177800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p:txBody>
        </p:sp>
        <p:sp>
          <p:nvSpPr>
            <p:cNvPr id="22" name="Right Triangle 21"/>
            <p:cNvSpPr/>
            <p:nvPr/>
          </p:nvSpPr>
          <p:spPr>
            <a:xfrm flipH="1" flipV="1">
              <a:off x="3845111" y="2502696"/>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2" name="TextBox 31"/>
          <p:cNvSpPr txBox="1"/>
          <p:nvPr/>
        </p:nvSpPr>
        <p:spPr>
          <a:xfrm>
            <a:off x="6586247" y="1434875"/>
            <a:ext cx="1516762" cy="338554"/>
          </a:xfrm>
          <a:prstGeom prst="rect">
            <a:avLst/>
          </a:prstGeom>
          <a:noFill/>
        </p:spPr>
        <p:txBody>
          <a:bodyPr wrap="none" rtlCol="0" anchor="ctr">
            <a:spAutoFit/>
          </a:bodyPr>
          <a:lstStyle/>
          <a:p>
            <a:pPr algn="ctr"/>
            <a:r>
              <a:rPr lang="en-US" sz="1600" dirty="0">
                <a:solidFill>
                  <a:srgbClr val="003359"/>
                </a:solidFill>
                <a:latin typeface="Arial" pitchFamily="34" charset="0"/>
                <a:cs typeface="Arial" pitchFamily="34" charset="0"/>
              </a:rPr>
              <a:t>How old is she</a:t>
            </a:r>
          </a:p>
        </p:txBody>
      </p:sp>
      <p:grpSp>
        <p:nvGrpSpPr>
          <p:cNvPr id="23" name="Group 22"/>
          <p:cNvGrpSpPr/>
          <p:nvPr/>
        </p:nvGrpSpPr>
        <p:grpSpPr>
          <a:xfrm>
            <a:off x="3650777" y="4036111"/>
            <a:ext cx="2200831" cy="648000"/>
            <a:chOff x="1115040" y="1978025"/>
            <a:chExt cx="2200831" cy="648000"/>
          </a:xfrm>
          <a:solidFill>
            <a:srgbClr val="D0ECF3"/>
          </a:solidFill>
        </p:grpSpPr>
        <p:sp>
          <p:nvSpPr>
            <p:cNvPr id="24" name="TextBox 23"/>
            <p:cNvSpPr txBox="1"/>
            <p:nvPr/>
          </p:nvSpPr>
          <p:spPr>
            <a:xfrm>
              <a:off x="1115040" y="197802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p>
            <a:p>
              <a:pPr algn="ctr"/>
              <a:r>
                <a:rPr lang="en-US" sz="1600" dirty="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p:txBody>
        </p:sp>
        <p:sp>
          <p:nvSpPr>
            <p:cNvPr id="25" name="Right Triangle 24"/>
            <p:cNvSpPr/>
            <p:nvPr/>
          </p:nvSpPr>
          <p:spPr>
            <a:xfrm rot="10800000" flipH="1">
              <a:off x="3169820" y="2181507"/>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0" name="TextBox 29"/>
          <p:cNvSpPr txBox="1"/>
          <p:nvPr/>
        </p:nvSpPr>
        <p:spPr>
          <a:xfrm>
            <a:off x="3687270" y="4067623"/>
            <a:ext cx="1848583" cy="584775"/>
          </a:xfrm>
          <a:prstGeom prst="rect">
            <a:avLst/>
          </a:prstGeom>
          <a:noFill/>
        </p:spPr>
        <p:txBody>
          <a:bodyPr wrap="none" rtlCol="0" anchor="ctr">
            <a:spAutoFit/>
          </a:bodyPr>
          <a:lstStyle/>
          <a:p>
            <a:pPr algn="ctr"/>
            <a:r>
              <a:rPr lang="en-US" sz="1600" dirty="0">
                <a:solidFill>
                  <a:srgbClr val="003359"/>
                </a:solidFill>
                <a:latin typeface="Arial" pitchFamily="34" charset="0"/>
                <a:cs typeface="Arial" pitchFamily="34" charset="0"/>
              </a:rPr>
              <a:t>Why does she </a:t>
            </a:r>
            <a:r>
              <a:rPr lang="en-US" sz="1600" dirty="0" smtClean="0">
                <a:solidFill>
                  <a:srgbClr val="003359"/>
                </a:solidFill>
                <a:latin typeface="Arial" pitchFamily="34" charset="0"/>
                <a:cs typeface="Arial" pitchFamily="34" charset="0"/>
              </a:rPr>
              <a:t>live</a:t>
            </a:r>
            <a:br>
              <a:rPr lang="en-US" sz="1600" dirty="0" smtClean="0">
                <a:solidFill>
                  <a:srgbClr val="003359"/>
                </a:solidFill>
                <a:latin typeface="Arial" pitchFamily="34" charset="0"/>
                <a:cs typeface="Arial" pitchFamily="34" charset="0"/>
              </a:rPr>
            </a:br>
            <a:r>
              <a:rPr lang="en-US" sz="1600" dirty="0" smtClean="0">
                <a:solidFill>
                  <a:srgbClr val="003359"/>
                </a:solidFill>
                <a:latin typeface="Arial" pitchFamily="34" charset="0"/>
                <a:cs typeface="Arial" pitchFamily="34" charset="0"/>
              </a:rPr>
              <a:t>in </a:t>
            </a:r>
            <a:r>
              <a:rPr lang="en-US" sz="1600" dirty="0">
                <a:solidFill>
                  <a:srgbClr val="003359"/>
                </a:solidFill>
                <a:latin typeface="Arial" pitchFamily="34" charset="0"/>
                <a:cs typeface="Arial" pitchFamily="34" charset="0"/>
              </a:rPr>
              <a:t>New York </a:t>
            </a:r>
            <a:r>
              <a:rPr lang="en-US" sz="1600" dirty="0" smtClean="0">
                <a:solidFill>
                  <a:srgbClr val="003359"/>
                </a:solidFill>
                <a:latin typeface="Arial" pitchFamily="34" charset="0"/>
                <a:cs typeface="Arial" pitchFamily="34" charset="0"/>
              </a:rPr>
              <a:t>City</a:t>
            </a:r>
            <a:endParaRPr lang="en-US" sz="1600" dirty="0">
              <a:solidFill>
                <a:srgbClr val="003359"/>
              </a:solidFill>
              <a:latin typeface="Arial" pitchFamily="34" charset="0"/>
              <a:cs typeface="Arial" pitchFamily="34" charset="0"/>
            </a:endParaRPr>
          </a:p>
        </p:txBody>
      </p:sp>
      <p:grpSp>
        <p:nvGrpSpPr>
          <p:cNvPr id="26" name="Group 25"/>
          <p:cNvGrpSpPr/>
          <p:nvPr/>
        </p:nvGrpSpPr>
        <p:grpSpPr>
          <a:xfrm>
            <a:off x="6522870" y="4040023"/>
            <a:ext cx="2185424" cy="648000"/>
            <a:chOff x="1411957" y="1711325"/>
            <a:chExt cx="2185424" cy="648000"/>
          </a:xfrm>
        </p:grpSpPr>
        <p:sp>
          <p:nvSpPr>
            <p:cNvPr id="27" name="TextBox 26"/>
            <p:cNvSpPr txBox="1"/>
            <p:nvPr/>
          </p:nvSpPr>
          <p:spPr>
            <a:xfrm>
              <a:off x="1624581" y="171132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 </a:t>
              </a:r>
            </a:p>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8" name="Right Triangle 27"/>
            <p:cNvSpPr/>
            <p:nvPr/>
          </p:nvSpPr>
          <p:spPr>
            <a:xfrm flipH="1" flipV="1">
              <a:off x="1411957" y="191322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9" name="TextBox 28"/>
          <p:cNvSpPr txBox="1"/>
          <p:nvPr/>
        </p:nvSpPr>
        <p:spPr>
          <a:xfrm>
            <a:off x="6916076" y="4070589"/>
            <a:ext cx="1657826" cy="584775"/>
          </a:xfrm>
          <a:prstGeom prst="rect">
            <a:avLst/>
          </a:prstGeom>
          <a:noFill/>
        </p:spPr>
        <p:txBody>
          <a:bodyPr wrap="none" rtlCol="0" anchor="ctr">
            <a:spAutoFit/>
          </a:bodyPr>
          <a:lstStyle/>
          <a:p>
            <a:pPr algn="ctr"/>
            <a:r>
              <a:rPr lang="en-US" sz="1600" dirty="0">
                <a:solidFill>
                  <a:srgbClr val="003359"/>
                </a:solidFill>
                <a:latin typeface="Arial" pitchFamily="34" charset="0"/>
                <a:cs typeface="Arial" pitchFamily="34" charset="0"/>
              </a:rPr>
              <a:t>When does </a:t>
            </a:r>
            <a:r>
              <a:rPr lang="en-US" sz="1600" dirty="0" smtClean="0">
                <a:solidFill>
                  <a:srgbClr val="003359"/>
                </a:solidFill>
                <a:latin typeface="Arial" pitchFamily="34" charset="0"/>
                <a:cs typeface="Arial" pitchFamily="34" charset="0"/>
              </a:rPr>
              <a:t>she</a:t>
            </a:r>
            <a:br>
              <a:rPr lang="en-US" sz="1600" dirty="0" smtClean="0">
                <a:solidFill>
                  <a:srgbClr val="003359"/>
                </a:solidFill>
                <a:latin typeface="Arial" pitchFamily="34" charset="0"/>
                <a:cs typeface="Arial" pitchFamily="34" charset="0"/>
              </a:rPr>
            </a:br>
            <a:r>
              <a:rPr lang="en-US" sz="1600" dirty="0" smtClean="0">
                <a:solidFill>
                  <a:srgbClr val="003359"/>
                </a:solidFill>
                <a:latin typeface="Arial" pitchFamily="34" charset="0"/>
                <a:cs typeface="Arial" pitchFamily="34" charset="0"/>
              </a:rPr>
              <a:t>go to </a:t>
            </a:r>
            <a:r>
              <a:rPr lang="en-US" sz="1600" dirty="0">
                <a:solidFill>
                  <a:srgbClr val="003359"/>
                </a:solidFill>
                <a:latin typeface="Arial" pitchFamily="34" charset="0"/>
                <a:cs typeface="Arial" pitchFamily="34" charset="0"/>
              </a:rPr>
              <a:t>a </a:t>
            </a:r>
            <a:r>
              <a:rPr lang="en-US" sz="1600" dirty="0" smtClean="0">
                <a:solidFill>
                  <a:srgbClr val="003359"/>
                </a:solidFill>
                <a:latin typeface="Arial" pitchFamily="34" charset="0"/>
                <a:cs typeface="Arial" pitchFamily="34" charset="0"/>
              </a:rPr>
              <a:t>museum</a:t>
            </a:r>
            <a:endParaRPr lang="en-US" sz="1600" dirty="0">
              <a:solidFill>
                <a:srgbClr val="003359"/>
              </a:solidFill>
              <a:latin typeface="Arial" pitchFamily="34" charset="0"/>
              <a:cs typeface="Arial" pitchFamily="34" charset="0"/>
            </a:endParaRPr>
          </a:p>
        </p:txBody>
      </p:sp>
      <p:grpSp>
        <p:nvGrpSpPr>
          <p:cNvPr id="34" name="Group 33"/>
          <p:cNvGrpSpPr/>
          <p:nvPr/>
        </p:nvGrpSpPr>
        <p:grpSpPr>
          <a:xfrm>
            <a:off x="0" y="446088"/>
            <a:ext cx="9144000" cy="72000"/>
            <a:chOff x="0" y="446088"/>
            <a:chExt cx="9144000" cy="72000"/>
          </a:xfrm>
        </p:grpSpPr>
        <p:sp>
          <p:nvSpPr>
            <p:cNvPr id="35" name="Rectangle 34"/>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37" name="Group 36"/>
          <p:cNvGrpSpPr/>
          <p:nvPr/>
        </p:nvGrpSpPr>
        <p:grpSpPr>
          <a:xfrm>
            <a:off x="317759" y="1159034"/>
            <a:ext cx="2744174" cy="3612297"/>
            <a:chOff x="317759" y="1216184"/>
            <a:chExt cx="2744174" cy="3612297"/>
          </a:xfrm>
        </p:grpSpPr>
        <p:pic>
          <p:nvPicPr>
            <p:cNvPr id="42" name="Picture 4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062038" y="1677178"/>
              <a:ext cx="1290638" cy="1199467"/>
            </a:xfrm>
            <a:prstGeom prst="rect">
              <a:avLst/>
            </a:prstGeom>
          </p:spPr>
        </p:pic>
        <p:grpSp>
          <p:nvGrpSpPr>
            <p:cNvPr id="43" name="Group 42"/>
            <p:cNvGrpSpPr/>
            <p:nvPr/>
          </p:nvGrpSpPr>
          <p:grpSpPr>
            <a:xfrm>
              <a:off x="317759" y="1216184"/>
              <a:ext cx="2744174" cy="3612297"/>
              <a:chOff x="317759" y="1216184"/>
              <a:chExt cx="2744174" cy="3612297"/>
            </a:xfrm>
          </p:grpSpPr>
          <p:sp>
            <p:nvSpPr>
              <p:cNvPr id="44" name="TextBox 43"/>
              <p:cNvSpPr txBox="1"/>
              <p:nvPr/>
            </p:nvSpPr>
            <p:spPr>
              <a:xfrm>
                <a:off x="317759" y="2906417"/>
                <a:ext cx="2700000" cy="1323439"/>
              </a:xfrm>
              <a:prstGeom prst="rect">
                <a:avLst/>
              </a:prstGeom>
              <a:noFill/>
            </p:spPr>
            <p:txBody>
              <a:bodyPr wrap="none" lIns="180000" rtlCol="0">
                <a:spAutoFit/>
              </a:bodyPr>
              <a:lstStyle/>
              <a:p>
                <a:r>
                  <a:rPr lang="en-US" sz="1600" dirty="0" smtClean="0">
                    <a:solidFill>
                      <a:srgbClr val="003359"/>
                    </a:solidFill>
                    <a:latin typeface="Arial" pitchFamily="34" charset="0"/>
                    <a:cs typeface="Arial" pitchFamily="34" charset="0"/>
                  </a:rPr>
                  <a:t>31 years </a:t>
                </a:r>
                <a:r>
                  <a:rPr lang="en-US" sz="1600" dirty="0">
                    <a:solidFill>
                      <a:srgbClr val="003359"/>
                    </a:solidFill>
                    <a:latin typeface="Arial" pitchFamily="34" charset="0"/>
                    <a:cs typeface="Arial" pitchFamily="34" charset="0"/>
                  </a:rPr>
                  <a:t>old</a:t>
                </a:r>
              </a:p>
              <a:p>
                <a:r>
                  <a:rPr lang="en-US" sz="1600" dirty="0">
                    <a:solidFill>
                      <a:srgbClr val="003359"/>
                    </a:solidFill>
                    <a:latin typeface="Arial" pitchFamily="34" charset="0"/>
                    <a:cs typeface="Arial" pitchFamily="34" charset="0"/>
                  </a:rPr>
                  <a:t>From France</a:t>
                </a:r>
              </a:p>
              <a:p>
                <a:r>
                  <a:rPr lang="en-US" sz="1600" dirty="0">
                    <a:solidFill>
                      <a:srgbClr val="003359"/>
                    </a:solidFill>
                    <a:latin typeface="Arial" pitchFamily="34" charset="0"/>
                    <a:cs typeface="Arial" pitchFamily="34" charset="0"/>
                  </a:rPr>
                  <a:t>Chef</a:t>
                </a:r>
              </a:p>
              <a:p>
                <a:r>
                  <a:rPr lang="en-GB" sz="1600" dirty="0">
                    <a:solidFill>
                      <a:srgbClr val="003359"/>
                    </a:solidFill>
                    <a:latin typeface="Arial" pitchFamily="34" charset="0"/>
                    <a:cs typeface="Arial" pitchFamily="34" charset="0"/>
                  </a:rPr>
                  <a:t>Hobbies: cooking, </a:t>
                </a:r>
                <a:r>
                  <a:rPr lang="en-GB" sz="1600" dirty="0" smtClean="0">
                    <a:solidFill>
                      <a:srgbClr val="003359"/>
                    </a:solidFill>
                    <a:latin typeface="Arial" pitchFamily="34" charset="0"/>
                    <a:cs typeface="Arial" pitchFamily="34" charset="0"/>
                  </a:rPr>
                  <a:t>watching</a:t>
                </a:r>
              </a:p>
              <a:p>
                <a:r>
                  <a:rPr lang="en-GB" sz="1600" dirty="0" smtClean="0">
                    <a:solidFill>
                      <a:srgbClr val="003359"/>
                    </a:solidFill>
                    <a:latin typeface="Arial" pitchFamily="34" charset="0"/>
                    <a:cs typeface="Arial" pitchFamily="34" charset="0"/>
                  </a:rPr>
                  <a:t>TV</a:t>
                </a:r>
                <a:r>
                  <a:rPr lang="en-GB" sz="1600" dirty="0">
                    <a:solidFill>
                      <a:srgbClr val="003359"/>
                    </a:solidFill>
                    <a:latin typeface="Arial" pitchFamily="34" charset="0"/>
                    <a:cs typeface="Arial" pitchFamily="34" charset="0"/>
                  </a:rPr>
                  <a:t>, </a:t>
                </a:r>
                <a:r>
                  <a:rPr lang="en-GB" sz="1600" dirty="0" smtClean="0">
                    <a:solidFill>
                      <a:srgbClr val="003359"/>
                    </a:solidFill>
                    <a:latin typeface="Arial" pitchFamily="34" charset="0"/>
                    <a:cs typeface="Arial" pitchFamily="34" charset="0"/>
                  </a:rPr>
                  <a:t>going </a:t>
                </a:r>
                <a:r>
                  <a:rPr lang="en-GB" sz="1600" dirty="0">
                    <a:solidFill>
                      <a:srgbClr val="003359"/>
                    </a:solidFill>
                    <a:latin typeface="Arial" pitchFamily="34" charset="0"/>
                    <a:cs typeface="Arial" pitchFamily="34" charset="0"/>
                  </a:rPr>
                  <a:t>to </a:t>
                </a:r>
                <a:r>
                  <a:rPr lang="en-GB" sz="1600" dirty="0" smtClean="0">
                    <a:solidFill>
                      <a:srgbClr val="003359"/>
                    </a:solidFill>
                    <a:latin typeface="Arial" pitchFamily="34" charset="0"/>
                    <a:cs typeface="Arial" pitchFamily="34" charset="0"/>
                  </a:rPr>
                  <a:t>museums</a:t>
                </a:r>
                <a:r>
                  <a:rPr lang="en-US" sz="1600"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grpSp>
            <p:nvGrpSpPr>
              <p:cNvPr id="45" name="Group 44"/>
              <p:cNvGrpSpPr/>
              <p:nvPr/>
            </p:nvGrpSpPr>
            <p:grpSpPr>
              <a:xfrm>
                <a:off x="370800" y="1216184"/>
                <a:ext cx="2691133" cy="3612297"/>
                <a:chOff x="378420" y="1071404"/>
                <a:chExt cx="2691133" cy="3612297"/>
              </a:xfrm>
            </p:grpSpPr>
            <p:sp>
              <p:nvSpPr>
                <p:cNvPr id="46" name="Rectangle 45"/>
                <p:cNvSpPr/>
                <p:nvPr/>
              </p:nvSpPr>
              <p:spPr>
                <a:xfrm>
                  <a:off x="378420" y="1111096"/>
                  <a:ext cx="2691133" cy="283305"/>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7" name="Rectangle 46"/>
                <p:cNvSpPr/>
                <p:nvPr/>
              </p:nvSpPr>
              <p:spPr>
                <a:xfrm>
                  <a:off x="387274" y="1155701"/>
                  <a:ext cx="2673426" cy="3528000"/>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8" name="TextBox 24"/>
                <p:cNvSpPr txBox="1"/>
                <p:nvPr/>
              </p:nvSpPr>
              <p:spPr>
                <a:xfrm>
                  <a:off x="570300" y="1071404"/>
                  <a:ext cx="2331650"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algn="ctr"/>
                  <a:r>
                    <a:rPr lang="en-US" sz="1600" b="1" dirty="0" smtClean="0">
                      <a:solidFill>
                        <a:srgbClr val="253551"/>
                      </a:solidFill>
                      <a:latin typeface="Arial" panose="020B0604020202020204" pitchFamily="34" charset="0"/>
                      <a:cs typeface="Arial" panose="020B0604020202020204" pitchFamily="34" charset="0"/>
                    </a:rPr>
                    <a:t>Sofi</a:t>
                  </a:r>
                  <a:endParaRPr lang="en-US" sz="1600" b="1" dirty="0">
                    <a:solidFill>
                      <a:srgbClr val="253551"/>
                    </a:solidFill>
                    <a:latin typeface="Arial" panose="020B0604020202020204" pitchFamily="34" charset="0"/>
                    <a:cs typeface="Arial" panose="020B0604020202020204" pitchFamily="34" charset="0"/>
                  </a:endParaRPr>
                </a:p>
              </p:txBody>
            </p:sp>
          </p:grpSp>
        </p:grpSp>
      </p:grpSp>
    </p:spTree>
    <p:extLst>
      <p:ext uri="{BB962C8B-B14F-4D97-AF65-F5344CB8AC3E}">
        <p14:creationId xmlns:p14="http://schemas.microsoft.com/office/powerpoint/2010/main" val="196209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1" grpId="0"/>
      <p:bldP spid="32" grpId="0"/>
      <p:bldP spid="30"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6940915" y="1872507"/>
            <a:ext cx="1569600" cy="1883083"/>
          </a:xfrm>
          <a:prstGeom prst="rect">
            <a:avLst/>
          </a:prstGeom>
          <a:noFill/>
          <a:ln w="9525">
            <a:noFill/>
            <a:miter lim="800000"/>
            <a:headEnd/>
            <a:tailEnd/>
          </a:ln>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a:solidFill>
                  <a:schemeClr val="bg1"/>
                </a:solidFill>
                <a:latin typeface="Arial" pitchFamily="34" charset="0"/>
                <a:cs typeface="Arial" pitchFamily="34" charset="0"/>
              </a:rPr>
              <a:t>Activity 3.1: Practice</a:t>
            </a:r>
            <a:endParaRPr lang="en-US" sz="1600" dirty="0">
              <a:solidFill>
                <a:schemeClr val="bg1"/>
              </a:solidFill>
              <a:latin typeface="Arial" pitchFamily="34" charset="0"/>
              <a:ea typeface="+mj-ea"/>
              <a:cs typeface="Arial" pitchFamily="34" charset="0"/>
            </a:endParaRPr>
          </a:p>
        </p:txBody>
      </p:sp>
      <p:sp>
        <p:nvSpPr>
          <p:cNvPr id="13" name="TextBox 1"/>
          <p:cNvSpPr txBox="1"/>
          <p:nvPr/>
        </p:nvSpPr>
        <p:spPr>
          <a:xfrm>
            <a:off x="2520000" y="860772"/>
            <a:ext cx="4104000" cy="338554"/>
          </a:xfrm>
          <a:prstGeom prst="rect">
            <a:avLst/>
          </a:prstGeom>
          <a:noFill/>
        </p:spPr>
        <p:txBody>
          <a:bodyPr wrap="square" rtlCol="0">
            <a:spAutoFit/>
          </a:bodyPr>
          <a:lstStyle/>
          <a:p>
            <a:r>
              <a:rPr lang="en-US" sz="1600" dirty="0" smtClean="0">
                <a:solidFill>
                  <a:srgbClr val="003359"/>
                </a:solidFill>
                <a:latin typeface="Arial" pitchFamily="34" charset="0"/>
                <a:cs typeface="Arial" pitchFamily="34" charset="0"/>
              </a:rPr>
              <a:t>What?     Where?    How?    When?   Why?</a:t>
            </a:r>
            <a:endParaRPr lang="en-US" sz="1600" dirty="0">
              <a:solidFill>
                <a:srgbClr val="003359"/>
              </a:solidFill>
              <a:latin typeface="Arial" pitchFamily="34" charset="0"/>
              <a:cs typeface="Arial" pitchFamily="34" charset="0"/>
            </a:endParaRPr>
          </a:p>
        </p:txBody>
      </p:sp>
      <p:grpSp>
        <p:nvGrpSpPr>
          <p:cNvPr id="24" name="Group 23"/>
          <p:cNvGrpSpPr/>
          <p:nvPr/>
        </p:nvGrpSpPr>
        <p:grpSpPr>
          <a:xfrm>
            <a:off x="0" y="446088"/>
            <a:ext cx="9144000" cy="72000"/>
            <a:chOff x="0" y="446088"/>
            <a:chExt cx="9144000" cy="72000"/>
          </a:xfrm>
        </p:grpSpPr>
        <p:sp>
          <p:nvSpPr>
            <p:cNvPr id="25" name="Rectangle 24"/>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19" name="Group 11"/>
          <p:cNvGrpSpPr/>
          <p:nvPr/>
        </p:nvGrpSpPr>
        <p:grpSpPr>
          <a:xfrm flipH="1">
            <a:off x="6739315" y="942776"/>
            <a:ext cx="1972800" cy="861696"/>
            <a:chOff x="2352820" y="1446530"/>
            <a:chExt cx="1972800" cy="861696"/>
          </a:xfrm>
          <a:solidFill>
            <a:srgbClr val="D0ECF3"/>
          </a:solidFill>
        </p:grpSpPr>
        <p:sp>
          <p:nvSpPr>
            <p:cNvPr id="20" name="TextBox 19"/>
            <p:cNvSpPr txBox="1"/>
            <p:nvPr/>
          </p:nvSpPr>
          <p:spPr>
            <a:xfrm>
              <a:off x="2352820" y="144653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1" name="Right Triangle 20"/>
            <p:cNvSpPr/>
            <p:nvPr/>
          </p:nvSpPr>
          <p:spPr>
            <a:xfrm flipH="1" flipV="1">
              <a:off x="2556913" y="216217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3" name="Group 12"/>
          <p:cNvGrpSpPr/>
          <p:nvPr/>
        </p:nvGrpSpPr>
        <p:grpSpPr>
          <a:xfrm>
            <a:off x="6739315" y="3823626"/>
            <a:ext cx="1972800" cy="866440"/>
            <a:chOff x="3155951" y="2796223"/>
            <a:chExt cx="1972800" cy="866440"/>
          </a:xfrm>
          <a:solidFill>
            <a:srgbClr val="D0ECF3"/>
          </a:solidFill>
        </p:grpSpPr>
        <p:sp>
          <p:nvSpPr>
            <p:cNvPr id="34" name="TextBox 33"/>
            <p:cNvSpPr txBox="1"/>
            <p:nvPr/>
          </p:nvSpPr>
          <p:spPr>
            <a:xfrm flipH="1">
              <a:off x="3155951" y="3014663"/>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u="dotted" dirty="0">
                <a:solidFill>
                  <a:srgbClr val="003359"/>
                </a:solidFill>
                <a:latin typeface="Arial" pitchFamily="34" charset="0"/>
                <a:cs typeface="Arial" pitchFamily="34" charset="0"/>
              </a:endParaRPr>
            </a:p>
          </p:txBody>
        </p:sp>
        <p:sp>
          <p:nvSpPr>
            <p:cNvPr id="35" name="Right Triangle 34"/>
            <p:cNvSpPr/>
            <p:nvPr/>
          </p:nvSpPr>
          <p:spPr>
            <a:xfrm rot="16200000">
              <a:off x="3765470" y="279622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 name="Group 1"/>
          <p:cNvGrpSpPr/>
          <p:nvPr/>
        </p:nvGrpSpPr>
        <p:grpSpPr>
          <a:xfrm>
            <a:off x="317759" y="1159034"/>
            <a:ext cx="2747525" cy="3612297"/>
            <a:chOff x="317759" y="1159034"/>
            <a:chExt cx="2747525" cy="3612297"/>
          </a:xfrm>
        </p:grpSpPr>
        <p:pic>
          <p:nvPicPr>
            <p:cNvPr id="10" name="Picture 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062038" y="1621474"/>
              <a:ext cx="1292159" cy="1198800"/>
            </a:xfrm>
            <a:prstGeom prst="rect">
              <a:avLst/>
            </a:prstGeom>
          </p:spPr>
        </p:pic>
        <p:grpSp>
          <p:nvGrpSpPr>
            <p:cNvPr id="39" name="Group 38"/>
            <p:cNvGrpSpPr/>
            <p:nvPr/>
          </p:nvGrpSpPr>
          <p:grpSpPr>
            <a:xfrm>
              <a:off x="317759" y="1159034"/>
              <a:ext cx="2747525" cy="3612297"/>
              <a:chOff x="317759" y="1216184"/>
              <a:chExt cx="2747525" cy="3612297"/>
            </a:xfrm>
          </p:grpSpPr>
          <p:sp>
            <p:nvSpPr>
              <p:cNvPr id="40" name="TextBox 39"/>
              <p:cNvSpPr txBox="1"/>
              <p:nvPr/>
            </p:nvSpPr>
            <p:spPr>
              <a:xfrm>
                <a:off x="317759" y="2906417"/>
                <a:ext cx="2747525" cy="1569660"/>
              </a:xfrm>
              <a:prstGeom prst="rect">
                <a:avLst/>
              </a:prstGeom>
              <a:noFill/>
            </p:spPr>
            <p:txBody>
              <a:bodyPr wrap="none" lIns="180000" rtlCol="0">
                <a:spAutoFit/>
              </a:bodyPr>
              <a:lstStyle/>
              <a:p>
                <a:r>
                  <a:rPr lang="en-US" sz="1600" dirty="0">
                    <a:solidFill>
                      <a:srgbClr val="003359"/>
                    </a:solidFill>
                    <a:latin typeface="Arial" pitchFamily="34" charset="0"/>
                    <a:cs typeface="Arial" pitchFamily="34" charset="0"/>
                  </a:rPr>
                  <a:t>29 years old</a:t>
                </a:r>
              </a:p>
              <a:p>
                <a:r>
                  <a:rPr lang="en-US" sz="1600" dirty="0">
                    <a:solidFill>
                      <a:srgbClr val="003359"/>
                    </a:solidFill>
                    <a:latin typeface="Arial" pitchFamily="34" charset="0"/>
                    <a:cs typeface="Arial" pitchFamily="34" charset="0"/>
                  </a:rPr>
                  <a:t>From India</a:t>
                </a:r>
              </a:p>
              <a:p>
                <a:r>
                  <a:rPr lang="en-US" sz="1600" dirty="0">
                    <a:solidFill>
                      <a:srgbClr val="003359"/>
                    </a:solidFill>
                    <a:latin typeface="Arial" pitchFamily="34" charset="0"/>
                    <a:cs typeface="Arial" pitchFamily="34" charset="0"/>
                  </a:rPr>
                  <a:t>Engineer</a:t>
                </a:r>
              </a:p>
              <a:p>
                <a:r>
                  <a:rPr lang="en-GB" sz="1600" dirty="0">
                    <a:solidFill>
                      <a:srgbClr val="003359"/>
                    </a:solidFill>
                    <a:latin typeface="Arial" pitchFamily="34" charset="0"/>
                    <a:cs typeface="Arial" pitchFamily="34" charset="0"/>
                  </a:rPr>
                  <a:t>Hobbies: going to the </a:t>
                </a:r>
                <a:r>
                  <a:rPr lang="en-GB" sz="1600" dirty="0" smtClean="0">
                    <a:solidFill>
                      <a:srgbClr val="003359"/>
                    </a:solidFill>
                    <a:latin typeface="Arial" pitchFamily="34" charset="0"/>
                    <a:cs typeface="Arial" pitchFamily="34" charset="0"/>
                  </a:rPr>
                  <a:t>gym;</a:t>
                </a:r>
              </a:p>
              <a:p>
                <a:r>
                  <a:rPr lang="en-GB" sz="1600" dirty="0" smtClean="0">
                    <a:solidFill>
                      <a:srgbClr val="003359"/>
                    </a:solidFill>
                    <a:latin typeface="Arial" pitchFamily="34" charset="0"/>
                    <a:cs typeface="Arial" pitchFamily="34" charset="0"/>
                  </a:rPr>
                  <a:t>watching movies, going out</a:t>
                </a:r>
              </a:p>
              <a:p>
                <a:r>
                  <a:rPr lang="en-GB" sz="1600" dirty="0" smtClean="0">
                    <a:solidFill>
                      <a:srgbClr val="003359"/>
                    </a:solidFill>
                    <a:latin typeface="Arial" pitchFamily="34" charset="0"/>
                    <a:cs typeface="Arial" pitchFamily="34" charset="0"/>
                  </a:rPr>
                  <a:t>with </a:t>
                </a:r>
                <a:r>
                  <a:rPr lang="en-GB" sz="1600" dirty="0">
                    <a:solidFill>
                      <a:srgbClr val="003359"/>
                    </a:solidFill>
                    <a:latin typeface="Arial" pitchFamily="34" charset="0"/>
                    <a:cs typeface="Arial" pitchFamily="34" charset="0"/>
                  </a:rPr>
                  <a:t>friends</a:t>
                </a:r>
                <a:r>
                  <a:rPr lang="en-US" sz="1600" dirty="0">
                    <a:solidFill>
                      <a:srgbClr val="003359"/>
                    </a:solidFill>
                    <a:latin typeface="Arial" pitchFamily="34" charset="0"/>
                    <a:cs typeface="Arial" pitchFamily="34" charset="0"/>
                  </a:rPr>
                  <a:t> </a:t>
                </a:r>
              </a:p>
            </p:txBody>
          </p:sp>
          <p:grpSp>
            <p:nvGrpSpPr>
              <p:cNvPr id="41" name="Group 40"/>
              <p:cNvGrpSpPr/>
              <p:nvPr/>
            </p:nvGrpSpPr>
            <p:grpSpPr>
              <a:xfrm>
                <a:off x="370800" y="1216184"/>
                <a:ext cx="2691133" cy="3612297"/>
                <a:chOff x="378420" y="1071404"/>
                <a:chExt cx="2691133" cy="3612297"/>
              </a:xfrm>
            </p:grpSpPr>
            <p:sp>
              <p:nvSpPr>
                <p:cNvPr id="42" name="Rectangle 41"/>
                <p:cNvSpPr/>
                <p:nvPr/>
              </p:nvSpPr>
              <p:spPr>
                <a:xfrm>
                  <a:off x="378420" y="1111096"/>
                  <a:ext cx="2691133" cy="283305"/>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3" name="Rectangle 42"/>
                <p:cNvSpPr/>
                <p:nvPr/>
              </p:nvSpPr>
              <p:spPr>
                <a:xfrm>
                  <a:off x="387274" y="1155701"/>
                  <a:ext cx="2673426" cy="3528000"/>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4" name="TextBox 24"/>
                <p:cNvSpPr txBox="1"/>
                <p:nvPr/>
              </p:nvSpPr>
              <p:spPr>
                <a:xfrm>
                  <a:off x="570300" y="1071404"/>
                  <a:ext cx="2331650"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algn="ctr"/>
                  <a:r>
                    <a:rPr lang="en-US" sz="1600" b="1" dirty="0" err="1">
                      <a:solidFill>
                        <a:srgbClr val="003359"/>
                      </a:solidFill>
                      <a:latin typeface="Arial" pitchFamily="34" charset="0"/>
                      <a:cs typeface="Arial" pitchFamily="34" charset="0"/>
                    </a:rPr>
                    <a:t>Aanya</a:t>
                  </a:r>
                  <a:endParaRPr lang="en-US" sz="1600" b="1" dirty="0">
                    <a:solidFill>
                      <a:srgbClr val="003359"/>
                    </a:solidFill>
                    <a:latin typeface="+mn-lt"/>
                  </a:endParaRPr>
                </a:p>
              </p:txBody>
            </p:sp>
          </p:grpSp>
        </p:grpSp>
      </p:grpSp>
    </p:spTree>
    <p:extLst>
      <p:ext uri="{BB962C8B-B14F-4D97-AF65-F5344CB8AC3E}">
        <p14:creationId xmlns:p14="http://schemas.microsoft.com/office/powerpoint/2010/main" val="1962097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smtClean="0">
                <a:solidFill>
                  <a:schemeClr val="bg1"/>
                </a:solidFill>
                <a:latin typeface="Arial" pitchFamily="34" charset="0"/>
                <a:cs typeface="Arial" pitchFamily="34" charset="0"/>
              </a:rPr>
              <a:t>Activity 3.1: Practice</a:t>
            </a:r>
            <a:endParaRPr lang="en-US" sz="1600" dirty="0">
              <a:solidFill>
                <a:schemeClr val="bg1"/>
              </a:solidFill>
              <a:latin typeface="Arial" pitchFamily="34" charset="0"/>
              <a:ea typeface="+mj-ea"/>
              <a:cs typeface="Arial" pitchFamily="34" charset="0"/>
            </a:endParaRPr>
          </a:p>
        </p:txBody>
      </p:sp>
      <p:grpSp>
        <p:nvGrpSpPr>
          <p:cNvPr id="26" name="Group 25"/>
          <p:cNvGrpSpPr/>
          <p:nvPr/>
        </p:nvGrpSpPr>
        <p:grpSpPr>
          <a:xfrm>
            <a:off x="0" y="446088"/>
            <a:ext cx="9144000" cy="72000"/>
            <a:chOff x="0" y="446088"/>
            <a:chExt cx="9144000" cy="72000"/>
          </a:xfrm>
        </p:grpSpPr>
        <p:sp>
          <p:nvSpPr>
            <p:cNvPr id="27" name="Rectangle 26"/>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Rectangle 27"/>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37" name="TextBox 1"/>
          <p:cNvSpPr txBox="1"/>
          <p:nvPr/>
        </p:nvSpPr>
        <p:spPr>
          <a:xfrm>
            <a:off x="2520000" y="860772"/>
            <a:ext cx="4104000" cy="338554"/>
          </a:xfrm>
          <a:prstGeom prst="rect">
            <a:avLst/>
          </a:prstGeom>
          <a:noFill/>
        </p:spPr>
        <p:txBody>
          <a:bodyPr wrap="square" rtlCol="0">
            <a:spAutoFit/>
          </a:bodyPr>
          <a:lstStyle/>
          <a:p>
            <a:r>
              <a:rPr lang="en-US" sz="1600" dirty="0" smtClean="0">
                <a:solidFill>
                  <a:srgbClr val="003359"/>
                </a:solidFill>
                <a:latin typeface="Arial" pitchFamily="34" charset="0"/>
                <a:cs typeface="Arial" pitchFamily="34" charset="0"/>
              </a:rPr>
              <a:t>What?     Where?    How?    When?   Why?</a:t>
            </a:r>
            <a:endParaRPr lang="en-US" sz="1600" dirty="0">
              <a:solidFill>
                <a:srgbClr val="003359"/>
              </a:solidFill>
              <a:latin typeface="Arial" pitchFamily="34" charset="0"/>
              <a:cs typeface="Arial" pitchFamily="34" charset="0"/>
            </a:endParaRPr>
          </a:p>
        </p:txBody>
      </p:sp>
      <p:grpSp>
        <p:nvGrpSpPr>
          <p:cNvPr id="2" name="Group 1"/>
          <p:cNvGrpSpPr/>
          <p:nvPr/>
        </p:nvGrpSpPr>
        <p:grpSpPr>
          <a:xfrm>
            <a:off x="317759" y="1159034"/>
            <a:ext cx="2744174" cy="3612297"/>
            <a:chOff x="317759" y="1159034"/>
            <a:chExt cx="2744174" cy="3612297"/>
          </a:xfrm>
        </p:grpSpPr>
        <p:pic>
          <p:nvPicPr>
            <p:cNvPr id="18" name="Picture 2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62038" y="1621474"/>
              <a:ext cx="1292159" cy="1198800"/>
            </a:xfrm>
            <a:prstGeom prst="rect">
              <a:avLst/>
            </a:prstGeom>
          </p:spPr>
        </p:pic>
        <p:grpSp>
          <p:nvGrpSpPr>
            <p:cNvPr id="35" name="Group 34"/>
            <p:cNvGrpSpPr/>
            <p:nvPr/>
          </p:nvGrpSpPr>
          <p:grpSpPr>
            <a:xfrm>
              <a:off x="317759" y="1159034"/>
              <a:ext cx="2744174" cy="3612297"/>
              <a:chOff x="317759" y="1216184"/>
              <a:chExt cx="2744174" cy="3612297"/>
            </a:xfrm>
          </p:grpSpPr>
          <p:sp>
            <p:nvSpPr>
              <p:cNvPr id="38" name="TextBox 37"/>
              <p:cNvSpPr txBox="1"/>
              <p:nvPr/>
            </p:nvSpPr>
            <p:spPr>
              <a:xfrm>
                <a:off x="317759" y="2906417"/>
                <a:ext cx="2167238" cy="1569660"/>
              </a:xfrm>
              <a:prstGeom prst="rect">
                <a:avLst/>
              </a:prstGeom>
              <a:noFill/>
            </p:spPr>
            <p:txBody>
              <a:bodyPr wrap="none" lIns="180000" rtlCol="0">
                <a:spAutoFit/>
              </a:bodyPr>
              <a:lstStyle/>
              <a:p>
                <a:r>
                  <a:rPr lang="en-US" sz="1600" dirty="0">
                    <a:solidFill>
                      <a:srgbClr val="003359"/>
                    </a:solidFill>
                    <a:latin typeface="Arial" pitchFamily="34" charset="0"/>
                    <a:cs typeface="Arial" pitchFamily="34" charset="0"/>
                  </a:rPr>
                  <a:t>Age 33</a:t>
                </a:r>
              </a:p>
              <a:p>
                <a:r>
                  <a:rPr lang="en-US" sz="1600" dirty="0">
                    <a:solidFill>
                      <a:srgbClr val="003359"/>
                    </a:solidFill>
                    <a:latin typeface="Arial" pitchFamily="34" charset="0"/>
                    <a:cs typeface="Arial" pitchFamily="34" charset="0"/>
                  </a:rPr>
                  <a:t>From New York</a:t>
                </a:r>
              </a:p>
              <a:p>
                <a:r>
                  <a:rPr lang="en-US" sz="1600" dirty="0">
                    <a:solidFill>
                      <a:srgbClr val="003359"/>
                    </a:solidFill>
                    <a:latin typeface="Arial" pitchFamily="34" charset="0"/>
                    <a:cs typeface="Arial" pitchFamily="34" charset="0"/>
                  </a:rPr>
                  <a:t>Architect</a:t>
                </a:r>
              </a:p>
              <a:p>
                <a:r>
                  <a:rPr lang="en-GB" sz="1600" dirty="0">
                    <a:solidFill>
                      <a:srgbClr val="003359"/>
                    </a:solidFill>
                    <a:latin typeface="Arial" pitchFamily="34" charset="0"/>
                    <a:cs typeface="Arial" pitchFamily="34" charset="0"/>
                  </a:rPr>
                  <a:t>Hobbies: going </a:t>
                </a:r>
                <a:r>
                  <a:rPr lang="en-GB" sz="1600" dirty="0" smtClean="0">
                    <a:solidFill>
                      <a:srgbClr val="003359"/>
                    </a:solidFill>
                    <a:latin typeface="Arial" pitchFamily="34" charset="0"/>
                    <a:cs typeface="Arial" pitchFamily="34" charset="0"/>
                  </a:rPr>
                  <a:t>to</a:t>
                </a:r>
              </a:p>
              <a:p>
                <a:r>
                  <a:rPr lang="en-GB" sz="1600" dirty="0" smtClean="0">
                    <a:solidFill>
                      <a:srgbClr val="003359"/>
                    </a:solidFill>
                    <a:latin typeface="Arial" pitchFamily="34" charset="0"/>
                    <a:cs typeface="Arial" pitchFamily="34" charset="0"/>
                  </a:rPr>
                  <a:t>museums</a:t>
                </a:r>
                <a:r>
                  <a:rPr lang="en-GB" sz="1600" dirty="0">
                    <a:solidFill>
                      <a:srgbClr val="003359"/>
                    </a:solidFill>
                    <a:latin typeface="Arial" pitchFamily="34" charset="0"/>
                    <a:cs typeface="Arial" pitchFamily="34" charset="0"/>
                  </a:rPr>
                  <a:t>, </a:t>
                </a:r>
                <a:r>
                  <a:rPr lang="en-GB" sz="1600" dirty="0" smtClean="0">
                    <a:solidFill>
                      <a:srgbClr val="003359"/>
                    </a:solidFill>
                    <a:latin typeface="Arial" pitchFamily="34" charset="0"/>
                    <a:cs typeface="Arial" pitchFamily="34" charset="0"/>
                  </a:rPr>
                  <a:t>shopping,</a:t>
                </a:r>
              </a:p>
              <a:p>
                <a:r>
                  <a:rPr lang="en-GB" sz="1600" dirty="0" smtClean="0">
                    <a:solidFill>
                      <a:srgbClr val="003359"/>
                    </a:solidFill>
                    <a:latin typeface="Arial" pitchFamily="34" charset="0"/>
                    <a:cs typeface="Arial" pitchFamily="34" charset="0"/>
                  </a:rPr>
                  <a:t>playing </a:t>
                </a:r>
                <a:r>
                  <a:rPr lang="en-GB" sz="1600" dirty="0">
                    <a:solidFill>
                      <a:srgbClr val="003359"/>
                    </a:solidFill>
                    <a:latin typeface="Arial" pitchFamily="34" charset="0"/>
                    <a:cs typeface="Arial" pitchFamily="34" charset="0"/>
                  </a:rPr>
                  <a:t>sports</a:t>
                </a:r>
                <a:endParaRPr lang="en-US" sz="1600" dirty="0">
                  <a:solidFill>
                    <a:srgbClr val="003359"/>
                  </a:solidFill>
                  <a:latin typeface="Arial" pitchFamily="34" charset="0"/>
                  <a:cs typeface="Arial" pitchFamily="34" charset="0"/>
                </a:endParaRPr>
              </a:p>
            </p:txBody>
          </p:sp>
          <p:grpSp>
            <p:nvGrpSpPr>
              <p:cNvPr id="39" name="Group 38"/>
              <p:cNvGrpSpPr/>
              <p:nvPr/>
            </p:nvGrpSpPr>
            <p:grpSpPr>
              <a:xfrm>
                <a:off x="370800" y="1216184"/>
                <a:ext cx="2691133" cy="3612297"/>
                <a:chOff x="378420" y="1071404"/>
                <a:chExt cx="2691133" cy="3612297"/>
              </a:xfrm>
            </p:grpSpPr>
            <p:sp>
              <p:nvSpPr>
                <p:cNvPr id="40" name="Rectangle 39"/>
                <p:cNvSpPr/>
                <p:nvPr/>
              </p:nvSpPr>
              <p:spPr>
                <a:xfrm>
                  <a:off x="378420" y="1111096"/>
                  <a:ext cx="2691133" cy="283305"/>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1" name="Rectangle 40"/>
                <p:cNvSpPr/>
                <p:nvPr/>
              </p:nvSpPr>
              <p:spPr>
                <a:xfrm>
                  <a:off x="387274" y="1155701"/>
                  <a:ext cx="2673426" cy="3528000"/>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2" name="TextBox 24"/>
                <p:cNvSpPr txBox="1"/>
                <p:nvPr/>
              </p:nvSpPr>
              <p:spPr>
                <a:xfrm>
                  <a:off x="570300" y="1071404"/>
                  <a:ext cx="2331650"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algn="ctr"/>
                  <a:r>
                    <a:rPr lang="en-US" sz="1600" b="1" dirty="0" smtClean="0">
                      <a:solidFill>
                        <a:srgbClr val="003359"/>
                      </a:solidFill>
                      <a:latin typeface="Arial" pitchFamily="34" charset="0"/>
                      <a:cs typeface="Arial" pitchFamily="34" charset="0"/>
                    </a:rPr>
                    <a:t>Marco</a:t>
                  </a:r>
                  <a:endParaRPr lang="en-US" sz="1600" b="1" dirty="0">
                    <a:solidFill>
                      <a:srgbClr val="003359"/>
                    </a:solidFill>
                    <a:latin typeface="+mn-lt"/>
                  </a:endParaRPr>
                </a:p>
              </p:txBody>
            </p:sp>
          </p:grpSp>
        </p:grpSp>
      </p:grpSp>
      <p:pic>
        <p:nvPicPr>
          <p:cNvPr id="24" name="Picture 23"/>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6940915" y="1872507"/>
            <a:ext cx="1569600" cy="1883083"/>
          </a:xfrm>
          <a:prstGeom prst="rect">
            <a:avLst/>
          </a:prstGeom>
          <a:noFill/>
          <a:ln w="9525">
            <a:noFill/>
            <a:miter lim="800000"/>
            <a:headEnd/>
            <a:tailEnd/>
          </a:ln>
        </p:spPr>
      </p:pic>
      <p:grpSp>
        <p:nvGrpSpPr>
          <p:cNvPr id="25" name="Group 11"/>
          <p:cNvGrpSpPr/>
          <p:nvPr/>
        </p:nvGrpSpPr>
        <p:grpSpPr>
          <a:xfrm flipH="1">
            <a:off x="6739315" y="942776"/>
            <a:ext cx="1972800" cy="861696"/>
            <a:chOff x="2352820" y="1446530"/>
            <a:chExt cx="1972800" cy="861696"/>
          </a:xfrm>
          <a:solidFill>
            <a:srgbClr val="D0ECF3"/>
          </a:solidFill>
        </p:grpSpPr>
        <p:sp>
          <p:nvSpPr>
            <p:cNvPr id="29" name="TextBox 28"/>
            <p:cNvSpPr txBox="1"/>
            <p:nvPr/>
          </p:nvSpPr>
          <p:spPr>
            <a:xfrm>
              <a:off x="2352820" y="144653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30" name="Right Triangle 29"/>
            <p:cNvSpPr/>
            <p:nvPr/>
          </p:nvSpPr>
          <p:spPr>
            <a:xfrm rot="16200000" flipH="1" flipV="1">
              <a:off x="3901253" y="216217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1" name="Group 12"/>
          <p:cNvGrpSpPr/>
          <p:nvPr/>
        </p:nvGrpSpPr>
        <p:grpSpPr>
          <a:xfrm>
            <a:off x="6739315" y="3823626"/>
            <a:ext cx="1972800" cy="866440"/>
            <a:chOff x="3155951" y="2796223"/>
            <a:chExt cx="1972800" cy="866440"/>
          </a:xfrm>
          <a:solidFill>
            <a:srgbClr val="D0ECF3"/>
          </a:solidFill>
        </p:grpSpPr>
        <p:sp>
          <p:nvSpPr>
            <p:cNvPr id="32" name="TextBox 31"/>
            <p:cNvSpPr txBox="1"/>
            <p:nvPr/>
          </p:nvSpPr>
          <p:spPr>
            <a:xfrm flipH="1">
              <a:off x="3155951" y="3014663"/>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u="dotted" dirty="0">
                <a:solidFill>
                  <a:srgbClr val="003359"/>
                </a:solidFill>
                <a:latin typeface="Arial" pitchFamily="34" charset="0"/>
                <a:cs typeface="Arial" pitchFamily="34" charset="0"/>
              </a:endParaRPr>
            </a:p>
          </p:txBody>
        </p:sp>
        <p:sp>
          <p:nvSpPr>
            <p:cNvPr id="33" name="Right Triangle 32"/>
            <p:cNvSpPr/>
            <p:nvPr/>
          </p:nvSpPr>
          <p:spPr>
            <a:xfrm>
              <a:off x="4336970" y="279622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Tree>
    <p:extLst>
      <p:ext uri="{BB962C8B-B14F-4D97-AF65-F5344CB8AC3E}">
        <p14:creationId xmlns:p14="http://schemas.microsoft.com/office/powerpoint/2010/main" val="1962097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62037" y="1621474"/>
            <a:ext cx="1290637" cy="1197755"/>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14" name="TextBox 13"/>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smtClean="0">
                <a:solidFill>
                  <a:schemeClr val="bg1"/>
                </a:solidFill>
                <a:latin typeface="Arial" pitchFamily="34" charset="0"/>
                <a:cs typeface="Arial" pitchFamily="34" charset="0"/>
              </a:rPr>
              <a:t>Activity 3.1: Practice</a:t>
            </a:r>
            <a:endParaRPr lang="en-US" sz="1600" dirty="0">
              <a:solidFill>
                <a:schemeClr val="bg1"/>
              </a:solidFill>
              <a:latin typeface="Arial" pitchFamily="34" charset="0"/>
              <a:ea typeface="+mj-ea"/>
              <a:cs typeface="Arial" pitchFamily="34" charset="0"/>
            </a:endParaRPr>
          </a:p>
        </p:txBody>
      </p:sp>
      <p:grpSp>
        <p:nvGrpSpPr>
          <p:cNvPr id="34" name="Group 33"/>
          <p:cNvGrpSpPr/>
          <p:nvPr/>
        </p:nvGrpSpPr>
        <p:grpSpPr>
          <a:xfrm>
            <a:off x="0" y="446088"/>
            <a:ext cx="9144000" cy="72000"/>
            <a:chOff x="0" y="446088"/>
            <a:chExt cx="9144000" cy="72000"/>
          </a:xfrm>
        </p:grpSpPr>
        <p:sp>
          <p:nvSpPr>
            <p:cNvPr id="35" name="Rectangle 34"/>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38" name="TextBox 1"/>
          <p:cNvSpPr txBox="1"/>
          <p:nvPr/>
        </p:nvSpPr>
        <p:spPr>
          <a:xfrm>
            <a:off x="2520000" y="860772"/>
            <a:ext cx="4104000" cy="338554"/>
          </a:xfrm>
          <a:prstGeom prst="rect">
            <a:avLst/>
          </a:prstGeom>
          <a:noFill/>
        </p:spPr>
        <p:txBody>
          <a:bodyPr wrap="square" rtlCol="0">
            <a:spAutoFit/>
          </a:bodyPr>
          <a:lstStyle/>
          <a:p>
            <a:r>
              <a:rPr lang="en-US" sz="1600" dirty="0" smtClean="0">
                <a:solidFill>
                  <a:srgbClr val="003359"/>
                </a:solidFill>
                <a:latin typeface="Arial" pitchFamily="34" charset="0"/>
                <a:cs typeface="Arial" pitchFamily="34" charset="0"/>
              </a:rPr>
              <a:t>What?     Where?    How?    When?   Why?</a:t>
            </a:r>
            <a:endParaRPr lang="en-US" sz="1600" dirty="0">
              <a:solidFill>
                <a:srgbClr val="003359"/>
              </a:solidFill>
              <a:latin typeface="Arial" pitchFamily="34" charset="0"/>
              <a:cs typeface="Arial" pitchFamily="34" charset="0"/>
            </a:endParaRPr>
          </a:p>
        </p:txBody>
      </p:sp>
      <p:grpSp>
        <p:nvGrpSpPr>
          <p:cNvPr id="39" name="Group 38"/>
          <p:cNvGrpSpPr/>
          <p:nvPr/>
        </p:nvGrpSpPr>
        <p:grpSpPr>
          <a:xfrm>
            <a:off x="317759" y="1159034"/>
            <a:ext cx="2744174" cy="3612297"/>
            <a:chOff x="317759" y="1216184"/>
            <a:chExt cx="2744174" cy="3612297"/>
          </a:xfrm>
        </p:grpSpPr>
        <p:sp>
          <p:nvSpPr>
            <p:cNvPr id="40" name="TextBox 39"/>
            <p:cNvSpPr txBox="1"/>
            <p:nvPr/>
          </p:nvSpPr>
          <p:spPr>
            <a:xfrm>
              <a:off x="317759" y="2906417"/>
              <a:ext cx="2665771" cy="1569660"/>
            </a:xfrm>
            <a:prstGeom prst="rect">
              <a:avLst/>
            </a:prstGeom>
            <a:noFill/>
          </p:spPr>
          <p:txBody>
            <a:bodyPr wrap="none" lIns="180000" rtlCol="0">
              <a:spAutoFit/>
            </a:bodyPr>
            <a:lstStyle/>
            <a:p>
              <a:r>
                <a:rPr lang="en-US" sz="1600" dirty="0">
                  <a:solidFill>
                    <a:srgbClr val="003359"/>
                  </a:solidFill>
                  <a:latin typeface="Arial" pitchFamily="34" charset="0"/>
                  <a:cs typeface="Arial" pitchFamily="34" charset="0"/>
                </a:rPr>
                <a:t>Age 25</a:t>
              </a:r>
            </a:p>
            <a:p>
              <a:r>
                <a:rPr lang="en-US" sz="1600" dirty="0">
                  <a:solidFill>
                    <a:srgbClr val="003359"/>
                  </a:solidFill>
                  <a:latin typeface="Arial" pitchFamily="34" charset="0"/>
                  <a:cs typeface="Arial" pitchFamily="34" charset="0"/>
                </a:rPr>
                <a:t>From England</a:t>
              </a:r>
            </a:p>
            <a:p>
              <a:r>
                <a:rPr lang="en-US" sz="1600" dirty="0">
                  <a:solidFill>
                    <a:srgbClr val="003359"/>
                  </a:solidFill>
                  <a:latin typeface="Arial" pitchFamily="34" charset="0"/>
                  <a:cs typeface="Arial" pitchFamily="34" charset="0"/>
                </a:rPr>
                <a:t>Was a salesperson</a:t>
              </a:r>
            </a:p>
            <a:p>
              <a:r>
                <a:rPr lang="en-GB" sz="1600" dirty="0">
                  <a:solidFill>
                    <a:srgbClr val="003359"/>
                  </a:solidFill>
                  <a:latin typeface="Arial" pitchFamily="34" charset="0"/>
                  <a:cs typeface="Arial" pitchFamily="34" charset="0"/>
                </a:rPr>
                <a:t>Hobbies: watching </a:t>
              </a:r>
              <a:r>
                <a:rPr lang="en-GB" sz="1600" dirty="0" smtClean="0">
                  <a:solidFill>
                    <a:srgbClr val="003359"/>
                  </a:solidFill>
                  <a:latin typeface="Arial" pitchFamily="34" charset="0"/>
                  <a:cs typeface="Arial" pitchFamily="34" charset="0"/>
                </a:rPr>
                <a:t>football</a:t>
              </a:r>
            </a:p>
            <a:p>
              <a:r>
                <a:rPr lang="en-GB" sz="1600" dirty="0" smtClean="0">
                  <a:solidFill>
                    <a:srgbClr val="003359"/>
                  </a:solidFill>
                  <a:latin typeface="Arial" pitchFamily="34" charset="0"/>
                  <a:cs typeface="Arial" pitchFamily="34" charset="0"/>
                </a:rPr>
                <a:t>on </a:t>
              </a:r>
              <a:r>
                <a:rPr lang="en-GB" sz="1600" dirty="0">
                  <a:solidFill>
                    <a:srgbClr val="003359"/>
                  </a:solidFill>
                  <a:latin typeface="Arial" pitchFamily="34" charset="0"/>
                  <a:cs typeface="Arial" pitchFamily="34" charset="0"/>
                </a:rPr>
                <a:t>TV, </a:t>
              </a:r>
              <a:r>
                <a:rPr lang="en-GB" sz="1600" dirty="0" smtClean="0">
                  <a:solidFill>
                    <a:srgbClr val="003359"/>
                  </a:solidFill>
                  <a:latin typeface="Arial" pitchFamily="34" charset="0"/>
                  <a:cs typeface="Arial" pitchFamily="34" charset="0"/>
                </a:rPr>
                <a:t>sleeping,</a:t>
              </a:r>
            </a:p>
            <a:p>
              <a:r>
                <a:rPr lang="en-GB" sz="1600" dirty="0" smtClean="0">
                  <a:solidFill>
                    <a:srgbClr val="003359"/>
                  </a:solidFill>
                  <a:latin typeface="Arial" pitchFamily="34" charset="0"/>
                  <a:cs typeface="Arial" pitchFamily="34" charset="0"/>
                </a:rPr>
                <a:t>playing </a:t>
              </a:r>
              <a:r>
                <a:rPr lang="en-GB" sz="1600" dirty="0">
                  <a:solidFill>
                    <a:srgbClr val="003359"/>
                  </a:solidFill>
                  <a:latin typeface="Arial" pitchFamily="34" charset="0"/>
                  <a:cs typeface="Arial" pitchFamily="34" charset="0"/>
                </a:rPr>
                <a:t>video games</a:t>
              </a:r>
              <a:r>
                <a:rPr lang="en-US" sz="1600" dirty="0">
                  <a:solidFill>
                    <a:srgbClr val="003359"/>
                  </a:solidFill>
                  <a:latin typeface="Arial" pitchFamily="34" charset="0"/>
                  <a:cs typeface="Arial" pitchFamily="34" charset="0"/>
                </a:rPr>
                <a:t> </a:t>
              </a:r>
            </a:p>
          </p:txBody>
        </p:sp>
        <p:grpSp>
          <p:nvGrpSpPr>
            <p:cNvPr id="41" name="Group 40"/>
            <p:cNvGrpSpPr/>
            <p:nvPr/>
          </p:nvGrpSpPr>
          <p:grpSpPr>
            <a:xfrm>
              <a:off x="370800" y="1216184"/>
              <a:ext cx="2691133" cy="3612297"/>
              <a:chOff x="378420" y="1071404"/>
              <a:chExt cx="2691133" cy="3612297"/>
            </a:xfrm>
          </p:grpSpPr>
          <p:sp>
            <p:nvSpPr>
              <p:cNvPr id="42" name="Rectangle 41"/>
              <p:cNvSpPr/>
              <p:nvPr/>
            </p:nvSpPr>
            <p:spPr>
              <a:xfrm>
                <a:off x="378420" y="1111096"/>
                <a:ext cx="2691133" cy="283305"/>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3" name="Rectangle 42"/>
              <p:cNvSpPr/>
              <p:nvPr/>
            </p:nvSpPr>
            <p:spPr>
              <a:xfrm>
                <a:off x="387274" y="1155701"/>
                <a:ext cx="2673426" cy="3528000"/>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4" name="TextBox 24"/>
              <p:cNvSpPr txBox="1"/>
              <p:nvPr/>
            </p:nvSpPr>
            <p:spPr>
              <a:xfrm>
                <a:off x="570300" y="1071404"/>
                <a:ext cx="2331650"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algn="ctr"/>
                <a:r>
                  <a:rPr lang="en-US" sz="1600" b="1" dirty="0" smtClean="0">
                    <a:solidFill>
                      <a:srgbClr val="003359"/>
                    </a:solidFill>
                    <a:latin typeface="Arial" pitchFamily="34" charset="0"/>
                    <a:cs typeface="Arial" pitchFamily="34" charset="0"/>
                  </a:rPr>
                  <a:t>Benny</a:t>
                </a:r>
                <a:endParaRPr lang="en-US" sz="1600" b="1" dirty="0">
                  <a:solidFill>
                    <a:srgbClr val="003359"/>
                  </a:solidFill>
                  <a:latin typeface="+mn-lt"/>
                </a:endParaRPr>
              </a:p>
            </p:txBody>
          </p:sp>
        </p:grpSp>
      </p:grpSp>
      <p:pic>
        <p:nvPicPr>
          <p:cNvPr id="37" name="Picture 36"/>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6940915" y="1872507"/>
            <a:ext cx="1569600" cy="1883083"/>
          </a:xfrm>
          <a:prstGeom prst="rect">
            <a:avLst/>
          </a:prstGeom>
          <a:noFill/>
          <a:ln w="9525">
            <a:noFill/>
            <a:miter lim="800000"/>
            <a:headEnd/>
            <a:tailEnd/>
          </a:ln>
        </p:spPr>
      </p:pic>
      <p:grpSp>
        <p:nvGrpSpPr>
          <p:cNvPr id="45" name="Group 11"/>
          <p:cNvGrpSpPr/>
          <p:nvPr/>
        </p:nvGrpSpPr>
        <p:grpSpPr>
          <a:xfrm flipH="1">
            <a:off x="6739315" y="942776"/>
            <a:ext cx="1972800" cy="861696"/>
            <a:chOff x="2352820" y="1446530"/>
            <a:chExt cx="1972800" cy="861696"/>
          </a:xfrm>
          <a:solidFill>
            <a:srgbClr val="D0ECF3"/>
          </a:solidFill>
        </p:grpSpPr>
        <p:sp>
          <p:nvSpPr>
            <p:cNvPr id="46" name="TextBox 45"/>
            <p:cNvSpPr txBox="1"/>
            <p:nvPr/>
          </p:nvSpPr>
          <p:spPr>
            <a:xfrm>
              <a:off x="2352820" y="144653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47" name="Right Triangle 46"/>
            <p:cNvSpPr/>
            <p:nvPr/>
          </p:nvSpPr>
          <p:spPr>
            <a:xfrm rot="16200000" flipH="1" flipV="1">
              <a:off x="3901253" y="216217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48" name="Group 12"/>
          <p:cNvGrpSpPr/>
          <p:nvPr/>
        </p:nvGrpSpPr>
        <p:grpSpPr>
          <a:xfrm>
            <a:off x="6739315" y="3823626"/>
            <a:ext cx="1972800" cy="866440"/>
            <a:chOff x="3155951" y="2796223"/>
            <a:chExt cx="1972800" cy="866440"/>
          </a:xfrm>
          <a:solidFill>
            <a:srgbClr val="D0ECF3"/>
          </a:solidFill>
        </p:grpSpPr>
        <p:sp>
          <p:nvSpPr>
            <p:cNvPr id="49" name="TextBox 48"/>
            <p:cNvSpPr txBox="1"/>
            <p:nvPr/>
          </p:nvSpPr>
          <p:spPr>
            <a:xfrm flipH="1">
              <a:off x="3155951" y="3014663"/>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u="dotted" dirty="0">
                <a:solidFill>
                  <a:srgbClr val="003359"/>
                </a:solidFill>
                <a:latin typeface="Arial" pitchFamily="34" charset="0"/>
                <a:cs typeface="Arial" pitchFamily="34" charset="0"/>
              </a:endParaRPr>
            </a:p>
          </p:txBody>
        </p:sp>
        <p:sp>
          <p:nvSpPr>
            <p:cNvPr id="50" name="Right Triangle 49"/>
            <p:cNvSpPr/>
            <p:nvPr/>
          </p:nvSpPr>
          <p:spPr>
            <a:xfrm>
              <a:off x="4336970" y="279622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Tree>
    <p:extLst>
      <p:ext uri="{BB962C8B-B14F-4D97-AF65-F5344CB8AC3E}">
        <p14:creationId xmlns:p14="http://schemas.microsoft.com/office/powerpoint/2010/main" val="1695415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a:solidFill>
                  <a:schemeClr val="bg1"/>
                </a:solidFill>
                <a:latin typeface="Arial" pitchFamily="34" charset="0"/>
                <a:cs typeface="Arial" pitchFamily="34" charset="0"/>
              </a:rPr>
              <a:t>Activity 3.1: Practice</a:t>
            </a:r>
            <a:endParaRPr lang="en-US" sz="1600" dirty="0">
              <a:solidFill>
                <a:schemeClr val="bg1"/>
              </a:solidFill>
              <a:latin typeface="Arial" pitchFamily="34" charset="0"/>
              <a:ea typeface="+mj-ea"/>
              <a:cs typeface="Arial" pitchFamily="34" charset="0"/>
            </a:endParaRPr>
          </a:p>
        </p:txBody>
      </p:sp>
      <p:pic>
        <p:nvPicPr>
          <p:cNvPr id="17" name="Picture 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66385" y="1621474"/>
            <a:ext cx="1286290" cy="1198800"/>
          </a:xfrm>
          <a:prstGeom prst="rect">
            <a:avLst/>
          </a:prstGeom>
        </p:spPr>
      </p:pic>
      <p:grpSp>
        <p:nvGrpSpPr>
          <p:cNvPr id="32" name="Group 31"/>
          <p:cNvGrpSpPr/>
          <p:nvPr/>
        </p:nvGrpSpPr>
        <p:grpSpPr>
          <a:xfrm>
            <a:off x="0" y="446088"/>
            <a:ext cx="9144000" cy="72000"/>
            <a:chOff x="0" y="446088"/>
            <a:chExt cx="9144000" cy="72000"/>
          </a:xfrm>
        </p:grpSpPr>
        <p:sp>
          <p:nvSpPr>
            <p:cNvPr id="33" name="Rectangle 32"/>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36" name="TextBox 1"/>
          <p:cNvSpPr txBox="1"/>
          <p:nvPr/>
        </p:nvSpPr>
        <p:spPr>
          <a:xfrm>
            <a:off x="2520000" y="860772"/>
            <a:ext cx="4104000" cy="338554"/>
          </a:xfrm>
          <a:prstGeom prst="rect">
            <a:avLst/>
          </a:prstGeom>
          <a:noFill/>
        </p:spPr>
        <p:txBody>
          <a:bodyPr wrap="square" rtlCol="0">
            <a:spAutoFit/>
          </a:bodyPr>
          <a:lstStyle/>
          <a:p>
            <a:r>
              <a:rPr lang="en-US" sz="1600" dirty="0" smtClean="0">
                <a:solidFill>
                  <a:srgbClr val="003359"/>
                </a:solidFill>
                <a:latin typeface="Arial" pitchFamily="34" charset="0"/>
                <a:cs typeface="Arial" pitchFamily="34" charset="0"/>
              </a:rPr>
              <a:t>What?     Where?    How?    When?   Why?</a:t>
            </a:r>
            <a:endParaRPr lang="en-US" sz="1600" dirty="0">
              <a:solidFill>
                <a:srgbClr val="003359"/>
              </a:solidFill>
              <a:latin typeface="Arial" pitchFamily="34" charset="0"/>
              <a:cs typeface="Arial" pitchFamily="34" charset="0"/>
            </a:endParaRPr>
          </a:p>
        </p:txBody>
      </p:sp>
      <p:grpSp>
        <p:nvGrpSpPr>
          <p:cNvPr id="37" name="Group 36"/>
          <p:cNvGrpSpPr/>
          <p:nvPr/>
        </p:nvGrpSpPr>
        <p:grpSpPr>
          <a:xfrm>
            <a:off x="317759" y="1159034"/>
            <a:ext cx="2744174" cy="3612297"/>
            <a:chOff x="317759" y="1216184"/>
            <a:chExt cx="2744174" cy="3612297"/>
          </a:xfrm>
        </p:grpSpPr>
        <p:sp>
          <p:nvSpPr>
            <p:cNvPr id="38" name="TextBox 37"/>
            <p:cNvSpPr txBox="1"/>
            <p:nvPr/>
          </p:nvSpPr>
          <p:spPr>
            <a:xfrm>
              <a:off x="317759" y="2906417"/>
              <a:ext cx="2715465" cy="1569660"/>
            </a:xfrm>
            <a:prstGeom prst="rect">
              <a:avLst/>
            </a:prstGeom>
            <a:noFill/>
          </p:spPr>
          <p:txBody>
            <a:bodyPr wrap="none" lIns="180000" rtlCol="0">
              <a:spAutoFit/>
            </a:bodyPr>
            <a:lstStyle/>
            <a:p>
              <a:r>
                <a:rPr lang="en-US" sz="1600" dirty="0">
                  <a:solidFill>
                    <a:srgbClr val="003359"/>
                  </a:solidFill>
                  <a:latin typeface="Arial" pitchFamily="34" charset="0"/>
                  <a:cs typeface="Arial" pitchFamily="34" charset="0"/>
                </a:rPr>
                <a:t>30 years old</a:t>
              </a:r>
            </a:p>
            <a:p>
              <a:r>
                <a:rPr lang="en-US" sz="1600" dirty="0">
                  <a:solidFill>
                    <a:srgbClr val="003359"/>
                  </a:solidFill>
                  <a:latin typeface="Arial" pitchFamily="34" charset="0"/>
                  <a:cs typeface="Arial" pitchFamily="34" charset="0"/>
                </a:rPr>
                <a:t>From Thailand</a:t>
              </a:r>
            </a:p>
            <a:p>
              <a:r>
                <a:rPr lang="en-US" sz="1600" dirty="0">
                  <a:solidFill>
                    <a:srgbClr val="003359"/>
                  </a:solidFill>
                  <a:latin typeface="Arial" pitchFamily="34" charset="0"/>
                  <a:cs typeface="Arial" pitchFamily="34" charset="0"/>
                </a:rPr>
                <a:t>Designer</a:t>
              </a:r>
            </a:p>
            <a:p>
              <a:r>
                <a:rPr lang="en-US" sz="1600" dirty="0">
                  <a:solidFill>
                    <a:srgbClr val="003359"/>
                  </a:solidFill>
                  <a:latin typeface="Arial" pitchFamily="34" charset="0"/>
                  <a:cs typeface="Arial" pitchFamily="34" charset="0"/>
                </a:rPr>
                <a:t>Hobbies: going to the </a:t>
              </a:r>
              <a:r>
                <a:rPr lang="en-US" sz="1600" dirty="0" smtClean="0">
                  <a:solidFill>
                    <a:srgbClr val="003359"/>
                  </a:solidFill>
                  <a:latin typeface="Arial" pitchFamily="34" charset="0"/>
                  <a:cs typeface="Arial" pitchFamily="34" charset="0"/>
                </a:rPr>
                <a:t>gym,</a:t>
              </a:r>
            </a:p>
            <a:p>
              <a:r>
                <a:rPr lang="en-US" sz="1600" dirty="0" smtClean="0">
                  <a:solidFill>
                    <a:srgbClr val="003359"/>
                  </a:solidFill>
                  <a:latin typeface="Arial" pitchFamily="34" charset="0"/>
                  <a:cs typeface="Arial" pitchFamily="34" charset="0"/>
                </a:rPr>
                <a:t>eating healthy, going to</a:t>
              </a:r>
            </a:p>
            <a:p>
              <a:r>
                <a:rPr lang="en-US" sz="1600" dirty="0" smtClean="0">
                  <a:solidFill>
                    <a:srgbClr val="003359"/>
                  </a:solidFill>
                  <a:latin typeface="Arial" pitchFamily="34" charset="0"/>
                  <a:cs typeface="Arial" pitchFamily="34" charset="0"/>
                </a:rPr>
                <a:t>restaurants</a:t>
              </a:r>
              <a:endParaRPr lang="en-US" sz="1600" dirty="0">
                <a:solidFill>
                  <a:srgbClr val="003359"/>
                </a:solidFill>
                <a:latin typeface="Arial" pitchFamily="34" charset="0"/>
                <a:cs typeface="Arial" pitchFamily="34" charset="0"/>
              </a:endParaRPr>
            </a:p>
          </p:txBody>
        </p:sp>
        <p:grpSp>
          <p:nvGrpSpPr>
            <p:cNvPr id="39" name="Group 38"/>
            <p:cNvGrpSpPr/>
            <p:nvPr/>
          </p:nvGrpSpPr>
          <p:grpSpPr>
            <a:xfrm>
              <a:off x="370800" y="1216184"/>
              <a:ext cx="2691133" cy="3612297"/>
              <a:chOff x="378420" y="1071404"/>
              <a:chExt cx="2691133" cy="3612297"/>
            </a:xfrm>
          </p:grpSpPr>
          <p:sp>
            <p:nvSpPr>
              <p:cNvPr id="40" name="Rectangle 39"/>
              <p:cNvSpPr/>
              <p:nvPr/>
            </p:nvSpPr>
            <p:spPr>
              <a:xfrm>
                <a:off x="378420" y="1111096"/>
                <a:ext cx="2691133" cy="283305"/>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1" name="Rectangle 40"/>
              <p:cNvSpPr/>
              <p:nvPr/>
            </p:nvSpPr>
            <p:spPr>
              <a:xfrm>
                <a:off x="387274" y="1155701"/>
                <a:ext cx="2673426" cy="3528000"/>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42" name="TextBox 24"/>
              <p:cNvSpPr txBox="1"/>
              <p:nvPr/>
            </p:nvSpPr>
            <p:spPr>
              <a:xfrm>
                <a:off x="570300" y="1071404"/>
                <a:ext cx="2331650"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algn="ctr"/>
                <a:r>
                  <a:rPr lang="en-US" sz="1600" b="1" dirty="0" err="1" smtClean="0">
                    <a:solidFill>
                      <a:srgbClr val="003359"/>
                    </a:solidFill>
                    <a:latin typeface="Arial" pitchFamily="34" charset="0"/>
                    <a:cs typeface="Arial" pitchFamily="34" charset="0"/>
                  </a:rPr>
                  <a:t>Khae</a:t>
                </a:r>
                <a:endParaRPr lang="en-US" sz="1600" b="1" dirty="0">
                  <a:solidFill>
                    <a:srgbClr val="003359"/>
                  </a:solidFill>
                  <a:latin typeface="+mn-lt"/>
                </a:endParaRPr>
              </a:p>
            </p:txBody>
          </p:sp>
        </p:grpSp>
      </p:grpSp>
      <p:pic>
        <p:nvPicPr>
          <p:cNvPr id="25" name="Picture 24"/>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6940915" y="1872507"/>
            <a:ext cx="1569600" cy="1883083"/>
          </a:xfrm>
          <a:prstGeom prst="rect">
            <a:avLst/>
          </a:prstGeom>
          <a:noFill/>
          <a:ln w="9525">
            <a:noFill/>
            <a:miter lim="800000"/>
            <a:headEnd/>
            <a:tailEnd/>
          </a:ln>
        </p:spPr>
      </p:pic>
      <p:grpSp>
        <p:nvGrpSpPr>
          <p:cNvPr id="26" name="Group 11"/>
          <p:cNvGrpSpPr/>
          <p:nvPr/>
        </p:nvGrpSpPr>
        <p:grpSpPr>
          <a:xfrm flipH="1">
            <a:off x="6739315" y="942776"/>
            <a:ext cx="1972800" cy="861696"/>
            <a:chOff x="2352820" y="1446530"/>
            <a:chExt cx="1972800" cy="861696"/>
          </a:xfrm>
          <a:solidFill>
            <a:srgbClr val="D0ECF3"/>
          </a:solidFill>
        </p:grpSpPr>
        <p:sp>
          <p:nvSpPr>
            <p:cNvPr id="27" name="TextBox 26"/>
            <p:cNvSpPr txBox="1"/>
            <p:nvPr/>
          </p:nvSpPr>
          <p:spPr>
            <a:xfrm>
              <a:off x="2352820" y="144653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8" name="Right Triangle 27"/>
            <p:cNvSpPr/>
            <p:nvPr/>
          </p:nvSpPr>
          <p:spPr>
            <a:xfrm flipH="1" flipV="1">
              <a:off x="2556913" y="216217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9" name="Group 12"/>
          <p:cNvGrpSpPr/>
          <p:nvPr/>
        </p:nvGrpSpPr>
        <p:grpSpPr>
          <a:xfrm>
            <a:off x="6739315" y="3823626"/>
            <a:ext cx="1972800" cy="866440"/>
            <a:chOff x="3155951" y="2796223"/>
            <a:chExt cx="1972800" cy="866440"/>
          </a:xfrm>
          <a:solidFill>
            <a:srgbClr val="D0ECF3"/>
          </a:solidFill>
        </p:grpSpPr>
        <p:sp>
          <p:nvSpPr>
            <p:cNvPr id="30" name="TextBox 29"/>
            <p:cNvSpPr txBox="1"/>
            <p:nvPr/>
          </p:nvSpPr>
          <p:spPr>
            <a:xfrm flipH="1">
              <a:off x="3155951" y="3014663"/>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u="dotted" dirty="0">
                <a:solidFill>
                  <a:srgbClr val="003359"/>
                </a:solidFill>
                <a:latin typeface="Arial" pitchFamily="34" charset="0"/>
                <a:cs typeface="Arial" pitchFamily="34" charset="0"/>
              </a:endParaRPr>
            </a:p>
          </p:txBody>
        </p:sp>
        <p:sp>
          <p:nvSpPr>
            <p:cNvPr id="31" name="Right Triangle 30"/>
            <p:cNvSpPr/>
            <p:nvPr/>
          </p:nvSpPr>
          <p:spPr>
            <a:xfrm rot="16200000">
              <a:off x="3765470" y="279622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Tree>
    <p:extLst>
      <p:ext uri="{BB962C8B-B14F-4D97-AF65-F5344CB8AC3E}">
        <p14:creationId xmlns:p14="http://schemas.microsoft.com/office/powerpoint/2010/main" val="1695415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580477" y="2964515"/>
            <a:ext cx="1987200" cy="1800000"/>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a:solidFill>
                  <a:schemeClr val="bg1"/>
                </a:solidFill>
                <a:latin typeface="Arial" pitchFamily="34" charset="0"/>
                <a:cs typeface="Arial" pitchFamily="34" charset="0"/>
              </a:rPr>
              <a:t>Activity 3.1: Extension</a:t>
            </a:r>
            <a:endParaRPr lang="en-US" sz="1600" dirty="0">
              <a:solidFill>
                <a:schemeClr val="bg1"/>
              </a:solidFill>
              <a:latin typeface="Arial" pitchFamily="34" charset="0"/>
              <a:ea typeface="+mj-ea"/>
              <a:cs typeface="Arial" pitchFamily="34" charset="0"/>
            </a:endParaRPr>
          </a:p>
        </p:txBody>
      </p:sp>
      <p:pic>
        <p:nvPicPr>
          <p:cNvPr id="13" name="Picture 10"/>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805354" y="2964515"/>
            <a:ext cx="1987200" cy="1800000"/>
          </a:xfrm>
          <a:prstGeom prst="rect">
            <a:avLst/>
          </a:prstGeom>
        </p:spPr>
      </p:pic>
      <p:pic>
        <p:nvPicPr>
          <p:cNvPr id="14" name="Picture 6"/>
          <p:cNvPicPr>
            <a:picLocks noChangeAspect="1"/>
          </p:cNvPicPr>
          <p:nvPr/>
        </p:nvPicPr>
        <p:blipFill rotWithShape="1">
          <a:blip r:embed="rId5" cstate="print">
            <a:extLst>
              <a:ext uri="{28A0092B-C50C-407E-A947-70E740481C1C}">
                <a14:useLocalDpi xmlns:a14="http://schemas.microsoft.com/office/drawing/2010/main"/>
              </a:ext>
            </a:extLst>
          </a:blip>
          <a:srcRect b="-1"/>
          <a:stretch/>
        </p:blipFill>
        <p:spPr>
          <a:xfrm>
            <a:off x="355600" y="860772"/>
            <a:ext cx="1987200" cy="1798959"/>
          </a:xfrm>
          <a:prstGeom prst="rect">
            <a:avLst/>
          </a:prstGeom>
        </p:spPr>
      </p:pic>
      <p:pic>
        <p:nvPicPr>
          <p:cNvPr id="8" name="Picture 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55600" y="2965556"/>
            <a:ext cx="1987200" cy="1798959"/>
          </a:xfrm>
          <a:prstGeom prst="rect">
            <a:avLst/>
          </a:prstGeom>
        </p:spPr>
      </p:pic>
      <p:grpSp>
        <p:nvGrpSpPr>
          <p:cNvPr id="19" name="Group 18"/>
          <p:cNvGrpSpPr/>
          <p:nvPr/>
        </p:nvGrpSpPr>
        <p:grpSpPr>
          <a:xfrm>
            <a:off x="0" y="446088"/>
            <a:ext cx="9144000" cy="72000"/>
            <a:chOff x="0" y="446088"/>
            <a:chExt cx="9144000" cy="72000"/>
          </a:xfrm>
        </p:grpSpPr>
        <p:sp>
          <p:nvSpPr>
            <p:cNvPr id="20" name="Rectangle 19"/>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1" name="Rectangle 20"/>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16" name="TextBox 1"/>
          <p:cNvSpPr txBox="1"/>
          <p:nvPr/>
        </p:nvSpPr>
        <p:spPr>
          <a:xfrm>
            <a:off x="2520000" y="860772"/>
            <a:ext cx="4104000" cy="338554"/>
          </a:xfrm>
          <a:prstGeom prst="rect">
            <a:avLst/>
          </a:prstGeom>
          <a:noFill/>
        </p:spPr>
        <p:txBody>
          <a:bodyPr wrap="square" rtlCol="0">
            <a:spAutoFit/>
          </a:bodyPr>
          <a:lstStyle/>
          <a:p>
            <a:r>
              <a:rPr lang="en-US" sz="1600" dirty="0" smtClean="0">
                <a:solidFill>
                  <a:srgbClr val="003359"/>
                </a:solidFill>
                <a:latin typeface="Arial" pitchFamily="34" charset="0"/>
                <a:cs typeface="Arial" pitchFamily="34" charset="0"/>
              </a:rPr>
              <a:t>What?     Where?    How?    When?   Why?</a:t>
            </a:r>
            <a:endParaRPr lang="en-US" sz="1600" dirty="0">
              <a:solidFill>
                <a:srgbClr val="003359"/>
              </a:solidFill>
              <a:latin typeface="Arial" pitchFamily="34" charset="0"/>
              <a:cs typeface="Arial" pitchFamily="34" charset="0"/>
            </a:endParaRPr>
          </a:p>
        </p:txBody>
      </p:sp>
      <p:pic>
        <p:nvPicPr>
          <p:cNvPr id="26" name="Picture 25"/>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6805354" y="860772"/>
            <a:ext cx="1987200" cy="1798959"/>
          </a:xfrm>
          <a:prstGeom prst="rect">
            <a:avLst/>
          </a:prstGeom>
          <a:effectLst/>
        </p:spPr>
      </p:pic>
    </p:spTree>
    <p:extLst>
      <p:ext uri="{BB962C8B-B14F-4D97-AF65-F5344CB8AC3E}">
        <p14:creationId xmlns:p14="http://schemas.microsoft.com/office/powerpoint/2010/main" val="1695415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Activity 3.1: Feedback</a:t>
            </a:r>
            <a:endParaRPr lang="en-GB" sz="1400" dirty="0">
              <a:latin typeface="Arial" pitchFamily="34" charset="0"/>
              <a:cs typeface="Arial" pitchFamily="34" charset="0"/>
            </a:endParaRPr>
          </a:p>
        </p:txBody>
      </p:sp>
      <p:grpSp>
        <p:nvGrpSpPr>
          <p:cNvPr id="9" name="Group 1"/>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1</a:t>
              </a:r>
              <a:endParaRPr lang="en-US" sz="1400" b="1" i="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21" name="Group 2"/>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2</a:t>
              </a:r>
              <a:endParaRPr lang="en-US" sz="1400" b="1" i="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32" name="Group 3"/>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3</a:t>
              </a:r>
              <a:endParaRPr lang="en-US" sz="1400" b="1" i="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43" name="Group 4"/>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4</a:t>
              </a:r>
              <a:endParaRPr lang="en-US" sz="1400" b="1" i="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58" name="Group 57"/>
          <p:cNvGrpSpPr/>
          <p:nvPr/>
        </p:nvGrpSpPr>
        <p:grpSpPr>
          <a:xfrm>
            <a:off x="0" y="446088"/>
            <a:ext cx="9144000" cy="72000"/>
            <a:chOff x="0" y="446088"/>
            <a:chExt cx="9144000" cy="72000"/>
          </a:xfrm>
        </p:grpSpPr>
        <p:sp>
          <p:nvSpPr>
            <p:cNvPr id="59" name="Rectangle 5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0" name="Rectangle 5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691216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a:solidFill>
                  <a:schemeClr val="bg1"/>
                </a:solidFill>
                <a:latin typeface="Arial" pitchFamily="34" charset="0"/>
                <a:cs typeface="Arial" pitchFamily="34" charset="0"/>
              </a:rPr>
              <a:t>Activity 4.1: Context Creation</a:t>
            </a:r>
            <a:endParaRPr lang="en-US" sz="1600" dirty="0">
              <a:solidFill>
                <a:schemeClr val="bg1"/>
              </a:solidFill>
              <a:latin typeface="Arial" pitchFamily="34" charset="0"/>
              <a:ea typeface="+mj-ea"/>
              <a:cs typeface="Arial" pitchFamily="34" charset="0"/>
            </a:endParaRPr>
          </a:p>
        </p:txBody>
      </p:sp>
      <p:pic>
        <p:nvPicPr>
          <p:cNvPr id="13" name="Picture 1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721788" y="857821"/>
            <a:ext cx="3700425" cy="2872896"/>
          </a:xfrm>
          <a:prstGeom prst="rect">
            <a:avLst/>
          </a:prstGeom>
        </p:spPr>
      </p:pic>
      <p:sp>
        <p:nvSpPr>
          <p:cNvPr id="10" name="TextBox 16"/>
          <p:cNvSpPr txBox="1"/>
          <p:nvPr/>
        </p:nvSpPr>
        <p:spPr>
          <a:xfrm>
            <a:off x="6642847" y="2462590"/>
            <a:ext cx="497252" cy="707886"/>
          </a:xfrm>
          <a:prstGeom prst="rect">
            <a:avLst/>
          </a:prstGeom>
          <a:noFill/>
        </p:spPr>
        <p:txBody>
          <a:bodyPr wrap="none" rtlCol="0">
            <a:spAutoFit/>
          </a:bodyPr>
          <a:lstStyle/>
          <a:p>
            <a:r>
              <a:rPr lang="en-US" sz="4000" b="1" dirty="0" smtClean="0">
                <a:solidFill>
                  <a:srgbClr val="F12C3E"/>
                </a:solidFill>
                <a:latin typeface="Arial" pitchFamily="34" charset="0"/>
                <a:cs typeface="Arial" pitchFamily="34" charset="0"/>
              </a:rPr>
              <a:t>?</a:t>
            </a:r>
            <a:endParaRPr lang="en-US" sz="4000" b="1" dirty="0">
              <a:solidFill>
                <a:srgbClr val="F12C3E"/>
              </a:solidFill>
              <a:latin typeface="Arial" pitchFamily="34" charset="0"/>
              <a:cs typeface="Arial" pitchFamily="34" charset="0"/>
            </a:endParaRPr>
          </a:p>
        </p:txBody>
      </p:sp>
      <p:sp>
        <p:nvSpPr>
          <p:cNvPr id="14" name="TextBox 15"/>
          <p:cNvSpPr txBox="1"/>
          <p:nvPr/>
        </p:nvSpPr>
        <p:spPr>
          <a:xfrm>
            <a:off x="8284562" y="861485"/>
            <a:ext cx="507247" cy="707886"/>
          </a:xfrm>
          <a:prstGeom prst="rect">
            <a:avLst/>
          </a:prstGeom>
          <a:noFill/>
        </p:spPr>
        <p:txBody>
          <a:bodyPr wrap="none" rtlCol="0">
            <a:spAutoFit/>
          </a:bodyPr>
          <a:lstStyle/>
          <a:p>
            <a:r>
              <a:rPr lang="en-US" sz="4000" b="1" dirty="0" smtClean="0">
                <a:solidFill>
                  <a:srgbClr val="F12C3E"/>
                </a:solidFill>
                <a:latin typeface="Arial" pitchFamily="34" charset="0"/>
                <a:cs typeface="Arial" pitchFamily="34" charset="0"/>
              </a:rPr>
              <a:t>?</a:t>
            </a:r>
            <a:endParaRPr lang="en-US" sz="4000" b="1" dirty="0">
              <a:solidFill>
                <a:srgbClr val="F12C3E"/>
              </a:solidFill>
              <a:latin typeface="Arial" pitchFamily="34" charset="0"/>
              <a:cs typeface="Arial" pitchFamily="34" charset="0"/>
            </a:endParaRPr>
          </a:p>
        </p:txBody>
      </p:sp>
      <p:sp>
        <p:nvSpPr>
          <p:cNvPr id="8" name="TextBox 17"/>
          <p:cNvSpPr txBox="1"/>
          <p:nvPr/>
        </p:nvSpPr>
        <p:spPr>
          <a:xfrm>
            <a:off x="8294104" y="4063696"/>
            <a:ext cx="497252" cy="707886"/>
          </a:xfrm>
          <a:prstGeom prst="rect">
            <a:avLst/>
          </a:prstGeom>
          <a:noFill/>
        </p:spPr>
        <p:txBody>
          <a:bodyPr wrap="none" rtlCol="0">
            <a:spAutoFit/>
          </a:bodyPr>
          <a:lstStyle/>
          <a:p>
            <a:r>
              <a:rPr lang="en-US" sz="4000" b="1" dirty="0" smtClean="0">
                <a:solidFill>
                  <a:srgbClr val="F12C3E"/>
                </a:solidFill>
                <a:latin typeface="Arial" pitchFamily="34" charset="0"/>
                <a:cs typeface="Arial" pitchFamily="34" charset="0"/>
              </a:rPr>
              <a:t>?</a:t>
            </a:r>
            <a:endParaRPr lang="en-US" sz="4000" b="1" dirty="0">
              <a:solidFill>
                <a:srgbClr val="F12C3E"/>
              </a:solidFill>
              <a:latin typeface="Arial" pitchFamily="34" charset="0"/>
              <a:cs typeface="Arial" pitchFamily="34" charset="0"/>
            </a:endParaRPr>
          </a:p>
        </p:txBody>
      </p:sp>
      <p:grpSp>
        <p:nvGrpSpPr>
          <p:cNvPr id="24" name="Group 23"/>
          <p:cNvGrpSpPr/>
          <p:nvPr/>
        </p:nvGrpSpPr>
        <p:grpSpPr>
          <a:xfrm>
            <a:off x="0" y="446088"/>
            <a:ext cx="9144000" cy="72000"/>
            <a:chOff x="0" y="446088"/>
            <a:chExt cx="9144000" cy="72000"/>
          </a:xfrm>
        </p:grpSpPr>
        <p:sp>
          <p:nvSpPr>
            <p:cNvPr id="25" name="Rectangle 24"/>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pic>
        <p:nvPicPr>
          <p:cNvPr id="19" name="Picture 18"/>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631675" y="1865739"/>
            <a:ext cx="1569600" cy="1883083"/>
          </a:xfrm>
          <a:prstGeom prst="rect">
            <a:avLst/>
          </a:prstGeom>
          <a:noFill/>
          <a:ln w="9525">
            <a:noFill/>
            <a:miter lim="800000"/>
            <a:headEnd/>
            <a:tailEnd/>
          </a:ln>
        </p:spPr>
      </p:pic>
      <p:grpSp>
        <p:nvGrpSpPr>
          <p:cNvPr id="20" name="Group 11"/>
          <p:cNvGrpSpPr/>
          <p:nvPr/>
        </p:nvGrpSpPr>
        <p:grpSpPr>
          <a:xfrm flipH="1">
            <a:off x="430075" y="929831"/>
            <a:ext cx="1972800" cy="861696"/>
            <a:chOff x="2352820" y="1446530"/>
            <a:chExt cx="1972800" cy="861696"/>
          </a:xfrm>
          <a:solidFill>
            <a:srgbClr val="D0ECF3"/>
          </a:solidFill>
        </p:grpSpPr>
        <p:sp>
          <p:nvSpPr>
            <p:cNvPr id="21" name="TextBox 20"/>
            <p:cNvSpPr txBox="1"/>
            <p:nvPr/>
          </p:nvSpPr>
          <p:spPr>
            <a:xfrm>
              <a:off x="2352820" y="144653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2" name="Right Triangle 21"/>
            <p:cNvSpPr/>
            <p:nvPr/>
          </p:nvSpPr>
          <p:spPr>
            <a:xfrm rot="16200000" flipH="1" flipV="1">
              <a:off x="3785440" y="216217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3" name="Group 12"/>
          <p:cNvGrpSpPr/>
          <p:nvPr/>
        </p:nvGrpSpPr>
        <p:grpSpPr>
          <a:xfrm>
            <a:off x="417376" y="3823035"/>
            <a:ext cx="1972800" cy="866440"/>
            <a:chOff x="3155951" y="2796223"/>
            <a:chExt cx="1972800" cy="866440"/>
          </a:xfrm>
          <a:solidFill>
            <a:srgbClr val="D0ECF3"/>
          </a:solidFill>
        </p:grpSpPr>
        <p:sp>
          <p:nvSpPr>
            <p:cNvPr id="34" name="TextBox 33"/>
            <p:cNvSpPr txBox="1"/>
            <p:nvPr/>
          </p:nvSpPr>
          <p:spPr>
            <a:xfrm flipH="1">
              <a:off x="3155951" y="3014663"/>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u="dotted" dirty="0">
                <a:solidFill>
                  <a:srgbClr val="003359"/>
                </a:solidFill>
                <a:latin typeface="Arial" pitchFamily="34" charset="0"/>
                <a:cs typeface="Arial" pitchFamily="34" charset="0"/>
              </a:endParaRPr>
            </a:p>
          </p:txBody>
        </p:sp>
        <p:sp>
          <p:nvSpPr>
            <p:cNvPr id="35" name="Right Triangle 34"/>
            <p:cNvSpPr/>
            <p:nvPr/>
          </p:nvSpPr>
          <p:spPr>
            <a:xfrm rot="16200000">
              <a:off x="4004996" y="279622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Tree>
    <p:extLst>
      <p:ext uri="{BB962C8B-B14F-4D97-AF65-F5344CB8AC3E}">
        <p14:creationId xmlns:p14="http://schemas.microsoft.com/office/powerpoint/2010/main" val="4217736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 name="Text Placeholder 19"/>
          <p:cNvSpPr txBox="1">
            <a:spLocks/>
          </p:cNvSpPr>
          <p:nvPr/>
        </p:nvSpPr>
        <p:spPr>
          <a:xfrm>
            <a:off x="5353050" y="2818428"/>
            <a:ext cx="3422650" cy="1194771"/>
          </a:xfrm>
          <a:prstGeom prst="rect">
            <a:avLst/>
          </a:prstGeom>
        </p:spPr>
        <p:txBody>
          <a:bodyPr vert="horz" lIns="0" tIns="0" rIns="0" bIns="0"/>
          <a:lstStyle>
            <a:lvl1pPr marL="0" indent="0" algn="l" defTabSz="457200" rtl="0" eaLnBrk="1" latinLnBrk="0" hangingPunct="1">
              <a:lnSpc>
                <a:spcPts val="1920"/>
              </a:lnSpc>
              <a:spcBef>
                <a:spcPct val="20000"/>
              </a:spcBef>
              <a:buFontTx/>
              <a:buNone/>
              <a:defRPr sz="1600" b="0" i="0" kern="1200" baseline="0">
                <a:solidFill>
                  <a:srgbClr val="003359"/>
                </a:solidFill>
                <a:latin typeface="Arial"/>
                <a:ea typeface="+mn-ea"/>
                <a:cs typeface="Arial"/>
              </a:defRPr>
            </a:lvl1pPr>
            <a:lvl2pPr marL="4572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2pPr>
            <a:lvl3pPr marL="9144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3pPr>
            <a:lvl4pPr marL="13716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4pPr>
            <a:lvl5pPr marL="18288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spcBef>
                <a:spcPts val="0"/>
              </a:spcBef>
            </a:pPr>
            <a:r>
              <a:rPr lang="en-GB" dirty="0">
                <a:latin typeface="Arial" pitchFamily="34" charset="0"/>
                <a:cs typeface="Arial" pitchFamily="34" charset="0"/>
              </a:rPr>
              <a:t>My name is </a:t>
            </a:r>
            <a:r>
              <a:rPr lang="nl-NL" u="dotted" dirty="0">
                <a:latin typeface="Arial" pitchFamily="34" charset="0"/>
                <a:cs typeface="Arial" pitchFamily="34" charset="0"/>
              </a:rPr>
              <a:t>                   </a:t>
            </a:r>
            <a:r>
              <a:rPr lang="en-GB" u="dotted" dirty="0">
                <a:latin typeface="Arial" pitchFamily="34" charset="0"/>
                <a:cs typeface="Arial" pitchFamily="34" charset="0"/>
              </a:rPr>
              <a:t>.</a:t>
            </a:r>
          </a:p>
          <a:p>
            <a:pPr>
              <a:lnSpc>
                <a:spcPct val="100000"/>
              </a:lnSpc>
              <a:spcBef>
                <a:spcPts val="0"/>
              </a:spcBef>
            </a:pPr>
            <a:endParaRPr lang="en-GB" dirty="0">
              <a:latin typeface="Arial" pitchFamily="34" charset="0"/>
              <a:cs typeface="Arial" pitchFamily="34" charset="0"/>
            </a:endParaRPr>
          </a:p>
          <a:p>
            <a:pPr>
              <a:lnSpc>
                <a:spcPct val="100000"/>
              </a:lnSpc>
              <a:spcBef>
                <a:spcPts val="0"/>
              </a:spcBef>
            </a:pPr>
            <a:r>
              <a:rPr lang="en-GB" dirty="0">
                <a:latin typeface="Arial" pitchFamily="34" charset="0"/>
                <a:cs typeface="Arial" pitchFamily="34" charset="0"/>
              </a:rPr>
              <a:t>Now please introduce yourself. </a:t>
            </a:r>
          </a:p>
          <a:p>
            <a:pPr>
              <a:lnSpc>
                <a:spcPct val="100000"/>
              </a:lnSpc>
              <a:spcBef>
                <a:spcPts val="0"/>
              </a:spcBef>
            </a:pPr>
            <a:endParaRPr lang="en-GB" dirty="0">
              <a:latin typeface="Arial" pitchFamily="34" charset="0"/>
              <a:cs typeface="Arial" pitchFamily="34" charset="0"/>
            </a:endParaRPr>
          </a:p>
          <a:p>
            <a:pPr>
              <a:lnSpc>
                <a:spcPct val="100000"/>
              </a:lnSpc>
              <a:spcBef>
                <a:spcPts val="0"/>
              </a:spcBef>
            </a:pPr>
            <a:endParaRPr lang="en-GB" dirty="0">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GB" dirty="0">
                <a:latin typeface="Arial" pitchFamily="34" charset="0"/>
                <a:cs typeface="Arial" pitchFamily="34" charset="0"/>
              </a:rPr>
              <a:t>Encounter </a:t>
            </a:r>
            <a:r>
              <a:rPr lang="en-GB" dirty="0" smtClean="0">
                <a:latin typeface="Arial" pitchFamily="34" charset="0"/>
                <a:cs typeface="Arial" pitchFamily="34" charset="0"/>
              </a:rPr>
              <a:t>20</a:t>
            </a:r>
            <a:endParaRPr lang="en-US"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1600" b="0" i="0">
                <a:solidFill>
                  <a:schemeClr val="bg1"/>
                </a:solidFill>
                <a:latin typeface="Arial" pitchFamily="34" charset="0"/>
                <a:cs typeface="Arial" pitchFamily="34" charset="0"/>
              </a:rPr>
              <a:t>Introductions</a:t>
            </a:r>
          </a:p>
        </p:txBody>
      </p:sp>
      <p:sp>
        <p:nvSpPr>
          <p:cNvPr id="10" name="TextBox 9"/>
          <p:cNvSpPr txBox="1"/>
          <p:nvPr/>
        </p:nvSpPr>
        <p:spPr>
          <a:xfrm>
            <a:off x="5353050" y="2254250"/>
            <a:ext cx="3435350" cy="307777"/>
          </a:xfrm>
          <a:prstGeom prst="rect">
            <a:avLst/>
          </a:prstGeom>
        </p:spPr>
        <p:txBody>
          <a:bodyPr wrap="square" lIns="0" tIns="0" rIns="0" bIns="0" rtlCol="0">
            <a:spAutoFit/>
          </a:bodyPr>
          <a:lstStyle/>
          <a:p>
            <a:pPr algn="l"/>
            <a:r>
              <a:rPr lang="en-US" sz="2000" b="1" i="0" dirty="0">
                <a:solidFill>
                  <a:srgbClr val="003359"/>
                </a:solidFill>
                <a:latin typeface="Arial" pitchFamily="34" charset="0"/>
                <a:cs typeface="Arial" pitchFamily="34" charset="0"/>
              </a:rPr>
              <a:t>Your teacher</a:t>
            </a:r>
          </a:p>
        </p:txBody>
      </p:sp>
      <p:grpSp>
        <p:nvGrpSpPr>
          <p:cNvPr id="11" name="Group 10"/>
          <p:cNvGrpSpPr/>
          <p:nvPr/>
        </p:nvGrpSpPr>
        <p:grpSpPr>
          <a:xfrm>
            <a:off x="0" y="446088"/>
            <a:ext cx="9144000" cy="72000"/>
            <a:chOff x="0" y="446088"/>
            <a:chExt cx="9144000" cy="72000"/>
          </a:xfrm>
        </p:grpSpPr>
        <p:sp>
          <p:nvSpPr>
            <p:cNvPr id="12" name="Rectangle 11"/>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Rectangle 1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50900" y="850900"/>
            <a:ext cx="3867140" cy="3930649"/>
          </a:xfrm>
          <a:prstGeom prst="ellipse">
            <a:avLst/>
          </a:prstGeom>
        </p:spPr>
      </p:pic>
    </p:spTree>
    <p:extLst>
      <p:ext uri="{BB962C8B-B14F-4D97-AF65-F5344CB8AC3E}">
        <p14:creationId xmlns:p14="http://schemas.microsoft.com/office/powerpoint/2010/main" val="1838227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a:solidFill>
                  <a:schemeClr val="bg1"/>
                </a:solidFill>
                <a:latin typeface="Arial" pitchFamily="34" charset="0"/>
                <a:cs typeface="Arial" pitchFamily="34" charset="0"/>
              </a:rPr>
              <a:t>Activity 4.1: Practice</a:t>
            </a:r>
            <a:endParaRPr lang="en-US" sz="1600" dirty="0">
              <a:solidFill>
                <a:schemeClr val="bg1"/>
              </a:solidFill>
              <a:latin typeface="Arial" pitchFamily="34" charset="0"/>
              <a:ea typeface="+mj-ea"/>
              <a:cs typeface="Arial" pitchFamily="34" charset="0"/>
            </a:endParaRPr>
          </a:p>
        </p:txBody>
      </p:sp>
      <p:grpSp>
        <p:nvGrpSpPr>
          <p:cNvPr id="21" name="Group 20"/>
          <p:cNvGrpSpPr/>
          <p:nvPr/>
        </p:nvGrpSpPr>
        <p:grpSpPr>
          <a:xfrm>
            <a:off x="0" y="446088"/>
            <a:ext cx="9144000" cy="72000"/>
            <a:chOff x="0" y="446088"/>
            <a:chExt cx="9144000" cy="72000"/>
          </a:xfrm>
        </p:grpSpPr>
        <p:sp>
          <p:nvSpPr>
            <p:cNvPr id="22" name="Rectangle 21"/>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3787200" y="1872507"/>
            <a:ext cx="1569600" cy="1883083"/>
          </a:xfrm>
          <a:prstGeom prst="rect">
            <a:avLst/>
          </a:prstGeom>
          <a:noFill/>
          <a:ln w="9525">
            <a:noFill/>
            <a:miter lim="800000"/>
            <a:headEnd/>
            <a:tailEnd/>
          </a:ln>
        </p:spPr>
      </p:pic>
      <p:grpSp>
        <p:nvGrpSpPr>
          <p:cNvPr id="17" name="Group 11"/>
          <p:cNvGrpSpPr/>
          <p:nvPr/>
        </p:nvGrpSpPr>
        <p:grpSpPr>
          <a:xfrm flipH="1">
            <a:off x="3585600" y="942776"/>
            <a:ext cx="1972800" cy="861696"/>
            <a:chOff x="2352820" y="1446530"/>
            <a:chExt cx="1972800" cy="861696"/>
          </a:xfrm>
          <a:solidFill>
            <a:srgbClr val="D0ECF3"/>
          </a:solidFill>
        </p:grpSpPr>
        <p:sp>
          <p:nvSpPr>
            <p:cNvPr id="18" name="TextBox 17"/>
            <p:cNvSpPr txBox="1"/>
            <p:nvPr/>
          </p:nvSpPr>
          <p:spPr>
            <a:xfrm>
              <a:off x="2352820" y="144653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19" name="Right Triangle 18"/>
            <p:cNvSpPr/>
            <p:nvPr/>
          </p:nvSpPr>
          <p:spPr>
            <a:xfrm flipH="1" flipV="1">
              <a:off x="2556913" y="216217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0" name="Group 12"/>
          <p:cNvGrpSpPr/>
          <p:nvPr/>
        </p:nvGrpSpPr>
        <p:grpSpPr>
          <a:xfrm>
            <a:off x="3585600" y="3823626"/>
            <a:ext cx="1972800" cy="866440"/>
            <a:chOff x="3155951" y="2796223"/>
            <a:chExt cx="1972800" cy="866440"/>
          </a:xfrm>
          <a:solidFill>
            <a:srgbClr val="D0ECF3"/>
          </a:solidFill>
        </p:grpSpPr>
        <p:sp>
          <p:nvSpPr>
            <p:cNvPr id="24" name="TextBox 23"/>
            <p:cNvSpPr txBox="1"/>
            <p:nvPr/>
          </p:nvSpPr>
          <p:spPr>
            <a:xfrm flipH="1">
              <a:off x="3155951" y="3014663"/>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u="dotted" dirty="0">
                <a:solidFill>
                  <a:srgbClr val="003359"/>
                </a:solidFill>
                <a:latin typeface="Arial" pitchFamily="34" charset="0"/>
                <a:cs typeface="Arial" pitchFamily="34" charset="0"/>
              </a:endParaRPr>
            </a:p>
          </p:txBody>
        </p:sp>
        <p:sp>
          <p:nvSpPr>
            <p:cNvPr id="25" name="Right Triangle 24"/>
            <p:cNvSpPr/>
            <p:nvPr/>
          </p:nvSpPr>
          <p:spPr>
            <a:xfrm rot="16200000">
              <a:off x="3765470" y="279622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Tree>
    <p:extLst>
      <p:ext uri="{BB962C8B-B14F-4D97-AF65-F5344CB8AC3E}">
        <p14:creationId xmlns:p14="http://schemas.microsoft.com/office/powerpoint/2010/main" val="1542545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kern="0" dirty="0">
                <a:latin typeface="Arial" pitchFamily="34" charset="0"/>
                <a:cs typeface="Arial" pitchFamily="34" charset="0"/>
              </a:rPr>
              <a:t>Part 4.0: Communication</a:t>
            </a:r>
            <a:endParaRPr lang="en-US"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kern="0" dirty="0">
                <a:latin typeface="Arial" pitchFamily="34" charset="0"/>
                <a:cs typeface="Arial" pitchFamily="34" charset="0"/>
              </a:rPr>
              <a:t>Activity </a:t>
            </a:r>
            <a:r>
              <a:rPr lang="en-US" kern="0" dirty="0" smtClean="0">
                <a:latin typeface="Arial" pitchFamily="34" charset="0"/>
                <a:cs typeface="Arial" pitchFamily="34" charset="0"/>
              </a:rPr>
              <a:t>4.1: </a:t>
            </a:r>
            <a:r>
              <a:rPr lang="en-US" kern="0" dirty="0">
                <a:latin typeface="Arial" pitchFamily="34" charset="0"/>
                <a:cs typeface="Arial" pitchFamily="34" charset="0"/>
              </a:rPr>
              <a:t>Feedback</a:t>
            </a:r>
            <a:endParaRPr lang="en-GB" dirty="0">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276140527"/>
              </p:ext>
            </p:extLst>
          </p:nvPr>
        </p:nvGraphicFramePr>
        <p:xfrm>
          <a:off x="361950" y="698500"/>
          <a:ext cx="8420104" cy="4241794"/>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42898">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243681">
                <a:tc rowSpan="4">
                  <a:txBody>
                    <a:bodyPr/>
                    <a:lstStyle/>
                    <a:p>
                      <a:pPr algn="ctr">
                        <a:lnSpc>
                          <a:spcPts val="1000"/>
                        </a:lnSpc>
                      </a:pPr>
                      <a:r>
                        <a:rPr lang="en-US" sz="1000" b="0" i="0" kern="1500" spc="30" dirty="0">
                          <a:solidFill>
                            <a:schemeClr val="bg1"/>
                          </a:solidFill>
                          <a:latin typeface="Arial" pitchFamily="34" charset="0"/>
                          <a:cs typeface="Arial" pitchFamily="34" charset="0"/>
                        </a:rPr>
                        <a:t>Student 1</a:t>
                      </a: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2</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3</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4</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r>
            </a:tbl>
          </a:graphicData>
        </a:graphic>
      </p:graphicFrame>
      <p:grpSp>
        <p:nvGrpSpPr>
          <p:cNvPr id="76" name="Group 75"/>
          <p:cNvGrpSpPr/>
          <p:nvPr/>
        </p:nvGrpSpPr>
        <p:grpSpPr>
          <a:xfrm>
            <a:off x="0" y="446088"/>
            <a:ext cx="9144000" cy="72000"/>
            <a:chOff x="0" y="446088"/>
            <a:chExt cx="9144000" cy="72000"/>
          </a:xfrm>
        </p:grpSpPr>
        <p:sp>
          <p:nvSpPr>
            <p:cNvPr id="77" name="Rectangle 76"/>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8" name="Rectangle 77"/>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1137728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a:solidFill>
                  <a:schemeClr val="bg1"/>
                </a:solidFill>
                <a:latin typeface="Arial" pitchFamily="34" charset="0"/>
                <a:cs typeface="Arial" pitchFamily="34" charset="0"/>
              </a:rPr>
              <a:t>Activity 4.2: Context Creation</a:t>
            </a:r>
            <a:endParaRPr lang="en-US" sz="1600" dirty="0">
              <a:solidFill>
                <a:schemeClr val="bg1"/>
              </a:solidFill>
              <a:latin typeface="Arial" pitchFamily="34" charset="0"/>
              <a:ea typeface="+mj-ea"/>
              <a:cs typeface="Arial" pitchFamily="34" charset="0"/>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493479" y="1600917"/>
            <a:ext cx="4307622" cy="3171637"/>
          </a:xfrm>
          <a:prstGeom prst="rect">
            <a:avLst/>
          </a:prstGeom>
        </p:spPr>
      </p:pic>
      <p:sp>
        <p:nvSpPr>
          <p:cNvPr id="13" name="TextBox 10"/>
          <p:cNvSpPr txBox="1"/>
          <p:nvPr/>
        </p:nvSpPr>
        <p:spPr>
          <a:xfrm>
            <a:off x="360179" y="853802"/>
            <a:ext cx="2123338" cy="292388"/>
          </a:xfrm>
          <a:prstGeom prst="rect">
            <a:avLst/>
          </a:prstGeom>
          <a:noFill/>
        </p:spPr>
        <p:txBody>
          <a:bodyPr wrap="none" lIns="0" tIns="0" rtlCol="0">
            <a:spAutoFit/>
          </a:bodyPr>
          <a:lstStyle/>
          <a:p>
            <a:r>
              <a:rPr lang="en-US" sz="1600" dirty="0" smtClean="0">
                <a:solidFill>
                  <a:srgbClr val="003359"/>
                </a:solidFill>
                <a:latin typeface="Arial" pitchFamily="34" charset="0"/>
                <a:cs typeface="Arial" pitchFamily="34" charset="0"/>
              </a:rPr>
              <a:t>1. Shen </a:t>
            </a:r>
            <a:r>
              <a:rPr lang="en-US" sz="1600" dirty="0">
                <a:solidFill>
                  <a:srgbClr val="003359"/>
                </a:solidFill>
                <a:latin typeface="Arial" pitchFamily="34" charset="0"/>
                <a:cs typeface="Arial" pitchFamily="34" charset="0"/>
              </a:rPr>
              <a:t>is from China</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14" name="TextBox 11"/>
          <p:cNvSpPr txBox="1"/>
          <p:nvPr/>
        </p:nvSpPr>
        <p:spPr>
          <a:xfrm>
            <a:off x="360179" y="1114780"/>
            <a:ext cx="2314095" cy="538609"/>
          </a:xfrm>
          <a:prstGeom prst="rect">
            <a:avLst/>
          </a:prstGeom>
          <a:noFill/>
        </p:spPr>
        <p:txBody>
          <a:bodyPr wrap="none" lIns="0" tIns="0" rtlCol="0">
            <a:spAutoFit/>
          </a:bodyPr>
          <a:lstStyle/>
          <a:p>
            <a:r>
              <a:rPr lang="en-US" sz="1600" dirty="0" smtClean="0">
                <a:solidFill>
                  <a:srgbClr val="003359"/>
                </a:solidFill>
                <a:latin typeface="Arial" pitchFamily="34" charset="0"/>
                <a:cs typeface="Arial" pitchFamily="34" charset="0"/>
              </a:rPr>
              <a:t>2. Shen </a:t>
            </a:r>
            <a:r>
              <a:rPr lang="en-US" sz="1600" dirty="0">
                <a:solidFill>
                  <a:srgbClr val="003359"/>
                </a:solidFill>
                <a:latin typeface="Arial" pitchFamily="34" charset="0"/>
                <a:cs typeface="Arial" pitchFamily="34" charset="0"/>
              </a:rPr>
              <a:t>speaks </a:t>
            </a:r>
            <a:r>
              <a:rPr lang="en-US" sz="1600" dirty="0" smtClean="0">
                <a:solidFill>
                  <a:srgbClr val="003359"/>
                </a:solidFill>
                <a:latin typeface="Arial" pitchFamily="34" charset="0"/>
                <a:cs typeface="Arial" pitchFamily="34" charset="0"/>
              </a:rPr>
              <a:t>Chinese</a:t>
            </a:r>
          </a:p>
          <a:p>
            <a:r>
              <a:rPr lang="en-US" sz="1600"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and English.</a:t>
            </a:r>
            <a:endParaRPr lang="en-US" sz="1600" dirty="0">
              <a:solidFill>
                <a:srgbClr val="003359"/>
              </a:solidFill>
              <a:latin typeface="Arial" pitchFamily="34" charset="0"/>
              <a:cs typeface="Arial" pitchFamily="34" charset="0"/>
            </a:endParaRPr>
          </a:p>
        </p:txBody>
      </p:sp>
      <p:sp>
        <p:nvSpPr>
          <p:cNvPr id="17" name="TextBox 12"/>
          <p:cNvSpPr txBox="1"/>
          <p:nvPr/>
        </p:nvSpPr>
        <p:spPr>
          <a:xfrm>
            <a:off x="360179" y="1616584"/>
            <a:ext cx="3194144" cy="292388"/>
          </a:xfrm>
          <a:prstGeom prst="rect">
            <a:avLst/>
          </a:prstGeom>
          <a:noFill/>
        </p:spPr>
        <p:txBody>
          <a:bodyPr wrap="none" lIns="0" tIns="0" rtlCol="0">
            <a:spAutoFit/>
          </a:bodyPr>
          <a:lstStyle/>
          <a:p>
            <a:r>
              <a:rPr lang="en-US" sz="1600" dirty="0" smtClean="0">
                <a:solidFill>
                  <a:srgbClr val="003359"/>
                </a:solidFill>
                <a:latin typeface="Arial" pitchFamily="34" charset="0"/>
                <a:cs typeface="Arial" pitchFamily="34" charset="0"/>
              </a:rPr>
              <a:t>3. Shen </a:t>
            </a:r>
            <a:r>
              <a:rPr lang="en-US" sz="1600" dirty="0">
                <a:solidFill>
                  <a:srgbClr val="003359"/>
                </a:solidFill>
                <a:latin typeface="Arial" pitchFamily="34" charset="0"/>
                <a:cs typeface="Arial" pitchFamily="34" charset="0"/>
              </a:rPr>
              <a:t>wakes up at eight o’clock</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18" name="TextBox 13"/>
          <p:cNvSpPr txBox="1"/>
          <p:nvPr/>
        </p:nvSpPr>
        <p:spPr>
          <a:xfrm>
            <a:off x="360179" y="1879425"/>
            <a:ext cx="3214983" cy="538609"/>
          </a:xfrm>
          <a:prstGeom prst="rect">
            <a:avLst/>
          </a:prstGeom>
          <a:noFill/>
        </p:spPr>
        <p:txBody>
          <a:bodyPr wrap="none" lIns="0" tIns="0" rtlCol="0">
            <a:spAutoFit/>
          </a:bodyPr>
          <a:lstStyle/>
          <a:p>
            <a:r>
              <a:rPr lang="en-GB" sz="1600" dirty="0" smtClean="0">
                <a:solidFill>
                  <a:srgbClr val="003359"/>
                </a:solidFill>
                <a:latin typeface="Arial" pitchFamily="34" charset="0"/>
                <a:cs typeface="Arial" pitchFamily="34" charset="0"/>
              </a:rPr>
              <a:t>4. Shen </a:t>
            </a:r>
            <a:r>
              <a:rPr lang="en-GB" sz="1600" dirty="0">
                <a:solidFill>
                  <a:srgbClr val="003359"/>
                </a:solidFill>
                <a:latin typeface="Arial" pitchFamily="34" charset="0"/>
                <a:cs typeface="Arial" pitchFamily="34" charset="0"/>
              </a:rPr>
              <a:t>lives with Benny because </a:t>
            </a:r>
            <a:endParaRPr lang="en-GB" sz="1600" dirty="0" smtClean="0">
              <a:solidFill>
                <a:srgbClr val="003359"/>
              </a:solidFill>
              <a:latin typeface="Arial" pitchFamily="34" charset="0"/>
              <a:cs typeface="Arial" pitchFamily="34" charset="0"/>
            </a:endParaRPr>
          </a:p>
          <a:p>
            <a:r>
              <a:rPr lang="en-GB" sz="1600" dirty="0" smtClean="0">
                <a:solidFill>
                  <a:srgbClr val="003359"/>
                </a:solidFill>
                <a:latin typeface="Arial" pitchFamily="34" charset="0"/>
                <a:cs typeface="Arial" pitchFamily="34" charset="0"/>
              </a:rPr>
              <a:t>    New </a:t>
            </a:r>
            <a:r>
              <a:rPr lang="en-GB" sz="1600" dirty="0">
                <a:solidFill>
                  <a:srgbClr val="003359"/>
                </a:solidFill>
                <a:latin typeface="Arial" pitchFamily="34" charset="0"/>
                <a:cs typeface="Arial" pitchFamily="34" charset="0"/>
              </a:rPr>
              <a:t>York is expensive.</a:t>
            </a:r>
            <a:r>
              <a:rPr lang="en-US" sz="1600" dirty="0">
                <a:solidFill>
                  <a:srgbClr val="003359"/>
                </a:solidFill>
                <a:latin typeface="Arial" pitchFamily="34" charset="0"/>
                <a:cs typeface="Arial" pitchFamily="34" charset="0"/>
              </a:rPr>
              <a:t> </a:t>
            </a:r>
          </a:p>
        </p:txBody>
      </p:sp>
      <p:grpSp>
        <p:nvGrpSpPr>
          <p:cNvPr id="19" name="Group 18"/>
          <p:cNvGrpSpPr/>
          <p:nvPr/>
        </p:nvGrpSpPr>
        <p:grpSpPr>
          <a:xfrm>
            <a:off x="6042143" y="944526"/>
            <a:ext cx="2674800" cy="870124"/>
            <a:chOff x="3215457" y="1770689"/>
            <a:chExt cx="2674800" cy="870124"/>
          </a:xfrm>
          <a:solidFill>
            <a:srgbClr val="D0ECF3"/>
          </a:solidFill>
        </p:grpSpPr>
        <p:sp>
          <p:nvSpPr>
            <p:cNvPr id="20" name="TextBox 19"/>
            <p:cNvSpPr txBox="1"/>
            <p:nvPr/>
          </p:nvSpPr>
          <p:spPr>
            <a:xfrm>
              <a:off x="3215457" y="1770689"/>
              <a:ext cx="2674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GB" sz="1600" dirty="0">
                  <a:solidFill>
                    <a:srgbClr val="003359"/>
                  </a:solidFill>
                  <a:latin typeface="Arial" pitchFamily="34" charset="0"/>
                  <a:cs typeface="Arial" pitchFamily="34" charset="0"/>
                </a:rPr>
                <a:t>Can you ask me questions to find this information</a:t>
              </a:r>
              <a:r>
                <a:rPr lang="en-US" sz="1600" dirty="0">
                  <a:solidFill>
                    <a:srgbClr val="003359"/>
                  </a:solidFill>
                  <a:latin typeface="Arial" pitchFamily="34" charset="0"/>
                  <a:cs typeface="Arial" pitchFamily="34" charset="0"/>
                </a:rPr>
                <a:t>? </a:t>
              </a:r>
            </a:p>
          </p:txBody>
        </p:sp>
        <p:sp>
          <p:nvSpPr>
            <p:cNvPr id="21" name="Right Triangle 20"/>
            <p:cNvSpPr/>
            <p:nvPr/>
          </p:nvSpPr>
          <p:spPr>
            <a:xfrm rot="16200000" flipH="1" flipV="1">
              <a:off x="4875001" y="2494762"/>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2" name="Group 21"/>
          <p:cNvGrpSpPr/>
          <p:nvPr/>
        </p:nvGrpSpPr>
        <p:grpSpPr>
          <a:xfrm>
            <a:off x="3758253" y="944526"/>
            <a:ext cx="2016000" cy="871195"/>
            <a:chOff x="2164949" y="1271184"/>
            <a:chExt cx="2016000" cy="871195"/>
          </a:xfrm>
        </p:grpSpPr>
        <p:sp>
          <p:nvSpPr>
            <p:cNvPr id="23" name="TextBox 22"/>
            <p:cNvSpPr txBox="1"/>
            <p:nvPr/>
          </p:nvSpPr>
          <p:spPr>
            <a:xfrm>
              <a:off x="2164949" y="1271184"/>
              <a:ext cx="20160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u="dotted" dirty="0">
                <a:solidFill>
                  <a:srgbClr val="003359"/>
                </a:solidFill>
                <a:latin typeface="Arial" pitchFamily="34" charset="0"/>
                <a:cs typeface="Arial" pitchFamily="34" charset="0"/>
              </a:endParaRPr>
            </a:p>
          </p:txBody>
        </p:sp>
        <p:sp>
          <p:nvSpPr>
            <p:cNvPr id="24" name="Right Triangle 23"/>
            <p:cNvSpPr/>
            <p:nvPr/>
          </p:nvSpPr>
          <p:spPr>
            <a:xfrm flipH="1" flipV="1">
              <a:off x="3617887" y="1996328"/>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4" name="TextBox 21"/>
          <p:cNvSpPr txBox="1"/>
          <p:nvPr/>
        </p:nvSpPr>
        <p:spPr>
          <a:xfrm>
            <a:off x="3771338" y="1101705"/>
            <a:ext cx="1999265" cy="338554"/>
          </a:xfrm>
          <a:prstGeom prst="rect">
            <a:avLst/>
          </a:prstGeom>
          <a:noFill/>
        </p:spPr>
        <p:txBody>
          <a:bodyPr wrap="none" rtlCol="0">
            <a:spAutoFit/>
          </a:bodyPr>
          <a:lstStyle/>
          <a:p>
            <a:r>
              <a:rPr lang="en-GB" sz="1600" dirty="0" smtClean="0">
                <a:solidFill>
                  <a:srgbClr val="003359"/>
                </a:solidFill>
                <a:latin typeface="Arial" pitchFamily="34" charset="0"/>
                <a:cs typeface="Arial" pitchFamily="34" charset="0"/>
              </a:rPr>
              <a:t>Where is Shen from</a:t>
            </a:r>
            <a:endParaRPr lang="en-US" sz="1600" dirty="0">
              <a:solidFill>
                <a:srgbClr val="003359"/>
              </a:solidFill>
              <a:latin typeface="Arial" pitchFamily="34" charset="0"/>
              <a:cs typeface="Arial" pitchFamily="34" charset="0"/>
            </a:endParaRPr>
          </a:p>
        </p:txBody>
      </p:sp>
      <p:grpSp>
        <p:nvGrpSpPr>
          <p:cNvPr id="31" name="Group 22"/>
          <p:cNvGrpSpPr/>
          <p:nvPr/>
        </p:nvGrpSpPr>
        <p:grpSpPr>
          <a:xfrm>
            <a:off x="2579084" y="2725214"/>
            <a:ext cx="2255391" cy="648000"/>
            <a:chOff x="1350527" y="1953844"/>
            <a:chExt cx="2255391" cy="648000"/>
          </a:xfrm>
        </p:grpSpPr>
        <p:sp>
          <p:nvSpPr>
            <p:cNvPr id="32" name="TextBox 31"/>
            <p:cNvSpPr txBox="1"/>
            <p:nvPr/>
          </p:nvSpPr>
          <p:spPr>
            <a:xfrm>
              <a:off x="1350527" y="1953844"/>
              <a:ext cx="2032578"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p>
            <a:p>
              <a:pPr algn="ctr"/>
              <a:r>
                <a:rPr lang="en-US" sz="1600"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33" name="Right Triangle 32"/>
            <p:cNvSpPr/>
            <p:nvPr/>
          </p:nvSpPr>
          <p:spPr>
            <a:xfrm rot="10800000" flipH="1">
              <a:off x="3459867" y="2212946"/>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5" name="TextBox 22"/>
          <p:cNvSpPr txBox="1"/>
          <p:nvPr/>
        </p:nvSpPr>
        <p:spPr>
          <a:xfrm>
            <a:off x="2482507" y="2756832"/>
            <a:ext cx="2167581" cy="584775"/>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What languages does</a:t>
            </a:r>
            <a:br>
              <a:rPr lang="en-GB" sz="1600" dirty="0" smtClean="0">
                <a:solidFill>
                  <a:srgbClr val="003359"/>
                </a:solidFill>
                <a:latin typeface="Arial" pitchFamily="34" charset="0"/>
                <a:cs typeface="Arial" pitchFamily="34" charset="0"/>
              </a:rPr>
            </a:br>
            <a:r>
              <a:rPr lang="en-GB" sz="1600" dirty="0" err="1" smtClean="0">
                <a:solidFill>
                  <a:srgbClr val="003359"/>
                </a:solidFill>
                <a:latin typeface="Arial" pitchFamily="34" charset="0"/>
                <a:cs typeface="Arial" pitchFamily="34" charset="0"/>
              </a:rPr>
              <a:t>Shen</a:t>
            </a:r>
            <a:r>
              <a:rPr lang="en-GB" sz="1600" dirty="0" smtClean="0">
                <a:solidFill>
                  <a:srgbClr val="003359"/>
                </a:solidFill>
                <a:latin typeface="Arial" pitchFamily="34" charset="0"/>
                <a:cs typeface="Arial" pitchFamily="34" charset="0"/>
              </a:rPr>
              <a:t> speak</a:t>
            </a:r>
            <a:endParaRPr lang="en-US" sz="1600" dirty="0">
              <a:solidFill>
                <a:srgbClr val="003359"/>
              </a:solidFill>
              <a:latin typeface="Arial" pitchFamily="34" charset="0"/>
              <a:cs typeface="Arial" pitchFamily="34" charset="0"/>
            </a:endParaRPr>
          </a:p>
        </p:txBody>
      </p:sp>
      <p:grpSp>
        <p:nvGrpSpPr>
          <p:cNvPr id="25" name="Group 24"/>
          <p:cNvGrpSpPr/>
          <p:nvPr/>
        </p:nvGrpSpPr>
        <p:grpSpPr>
          <a:xfrm>
            <a:off x="2587033" y="3824726"/>
            <a:ext cx="2674800" cy="870248"/>
            <a:chOff x="1489070" y="2098677"/>
            <a:chExt cx="2674800" cy="870248"/>
          </a:xfrm>
        </p:grpSpPr>
        <p:sp>
          <p:nvSpPr>
            <p:cNvPr id="26" name="TextBox 25"/>
            <p:cNvSpPr txBox="1"/>
            <p:nvPr/>
          </p:nvSpPr>
          <p:spPr>
            <a:xfrm>
              <a:off x="1489070" y="2320925"/>
              <a:ext cx="2674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p:txBody>
        </p:sp>
        <p:sp>
          <p:nvSpPr>
            <p:cNvPr id="27" name="Right Triangle 26"/>
            <p:cNvSpPr/>
            <p:nvPr/>
          </p:nvSpPr>
          <p:spPr>
            <a:xfrm flipH="1">
              <a:off x="3917950" y="2098677"/>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7" name="TextBox 24"/>
          <p:cNvSpPr txBox="1"/>
          <p:nvPr/>
        </p:nvSpPr>
        <p:spPr>
          <a:xfrm>
            <a:off x="2604404" y="4201378"/>
            <a:ext cx="2577950" cy="338554"/>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When does Shen wake up</a:t>
            </a:r>
            <a:endParaRPr lang="en-US" sz="1600" dirty="0">
              <a:solidFill>
                <a:srgbClr val="003359"/>
              </a:solidFill>
              <a:latin typeface="Arial" pitchFamily="34" charset="0"/>
              <a:cs typeface="Arial" pitchFamily="34" charset="0"/>
            </a:endParaRPr>
          </a:p>
        </p:txBody>
      </p:sp>
      <p:grpSp>
        <p:nvGrpSpPr>
          <p:cNvPr id="28" name="Group 27"/>
          <p:cNvGrpSpPr/>
          <p:nvPr/>
        </p:nvGrpSpPr>
        <p:grpSpPr>
          <a:xfrm>
            <a:off x="5581677" y="3811143"/>
            <a:ext cx="3132000" cy="875013"/>
            <a:chOff x="1193678" y="2065337"/>
            <a:chExt cx="3132000" cy="875013"/>
          </a:xfrm>
        </p:grpSpPr>
        <p:sp>
          <p:nvSpPr>
            <p:cNvPr id="29" name="TextBox 28"/>
            <p:cNvSpPr txBox="1"/>
            <p:nvPr/>
          </p:nvSpPr>
          <p:spPr>
            <a:xfrm>
              <a:off x="1193678" y="2292350"/>
              <a:ext cx="31320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p:txBody>
        </p:sp>
        <p:sp>
          <p:nvSpPr>
            <p:cNvPr id="30" name="Right Triangle 29"/>
            <p:cNvSpPr/>
            <p:nvPr/>
          </p:nvSpPr>
          <p:spPr>
            <a:xfrm rot="5400000" flipH="1">
              <a:off x="1428749" y="2065337"/>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8" name="TextBox 27"/>
          <p:cNvSpPr txBox="1"/>
          <p:nvPr/>
        </p:nvSpPr>
        <p:spPr>
          <a:xfrm>
            <a:off x="5560484" y="4193158"/>
            <a:ext cx="3055645" cy="338554"/>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Why does Shen live with Benny</a:t>
            </a:r>
            <a:endParaRPr lang="en-US" sz="1600" dirty="0">
              <a:solidFill>
                <a:srgbClr val="003359"/>
              </a:solidFill>
              <a:latin typeface="Arial" pitchFamily="34" charset="0"/>
              <a:cs typeface="Arial" pitchFamily="34" charset="0"/>
            </a:endParaRPr>
          </a:p>
        </p:txBody>
      </p:sp>
      <p:grpSp>
        <p:nvGrpSpPr>
          <p:cNvPr id="36" name="Group 35"/>
          <p:cNvGrpSpPr/>
          <p:nvPr/>
        </p:nvGrpSpPr>
        <p:grpSpPr>
          <a:xfrm>
            <a:off x="0" y="446088"/>
            <a:ext cx="9144000" cy="72000"/>
            <a:chOff x="0" y="446088"/>
            <a:chExt cx="9144000" cy="72000"/>
          </a:xfrm>
        </p:grpSpPr>
        <p:sp>
          <p:nvSpPr>
            <p:cNvPr id="39" name="Rectangle 3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0" name="Rectangle 3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21968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ntr" presetSubtype="0" fill="hold" grpId="2"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3"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1" presetClass="entr" presetSubtype="0" fill="hold" grpId="2"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3"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ntr" presetSubtype="0" fill="hold" grpId="2"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4" grpId="2"/>
      <p:bldP spid="14" grpId="3"/>
      <p:bldP spid="17" grpId="0"/>
      <p:bldP spid="17" grpId="1"/>
      <p:bldP spid="17" grpId="2"/>
      <p:bldP spid="17" grpId="3"/>
      <p:bldP spid="18" grpId="0"/>
      <p:bldP spid="18" grpId="1"/>
      <p:bldP spid="18" grpId="2"/>
      <p:bldP spid="34" grpId="0"/>
      <p:bldP spid="35" grpId="0"/>
      <p:bldP spid="37"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auto">
          <a:xfrm>
            <a:off x="358906" y="1162462"/>
            <a:ext cx="1296857" cy="1336728"/>
          </a:xfrm>
          <a:prstGeom prst="rect">
            <a:avLst/>
          </a:prstGeom>
          <a:noFill/>
          <a:ln>
            <a:noFill/>
          </a:ln>
        </p:spPr>
      </p:pic>
      <p:grpSp>
        <p:nvGrpSpPr>
          <p:cNvPr id="28" name="Group 27"/>
          <p:cNvGrpSpPr/>
          <p:nvPr/>
        </p:nvGrpSpPr>
        <p:grpSpPr>
          <a:xfrm>
            <a:off x="1790939" y="871162"/>
            <a:ext cx="2841781" cy="3848316"/>
            <a:chOff x="1784350" y="876301"/>
            <a:chExt cx="3428999" cy="3892550"/>
          </a:xfrm>
        </p:grpSpPr>
        <p:grpSp>
          <p:nvGrpSpPr>
            <p:cNvPr id="21" name="Group 20"/>
            <p:cNvGrpSpPr/>
            <p:nvPr/>
          </p:nvGrpSpPr>
          <p:grpSpPr>
            <a:xfrm>
              <a:off x="1784350" y="876301"/>
              <a:ext cx="3428999" cy="3892550"/>
              <a:chOff x="1784350" y="876301"/>
              <a:chExt cx="3428999" cy="3892550"/>
            </a:xfrm>
          </p:grpSpPr>
          <p:sp>
            <p:nvSpPr>
              <p:cNvPr id="18" name="Rectangle 17"/>
              <p:cNvSpPr/>
              <p:nvPr/>
            </p:nvSpPr>
            <p:spPr>
              <a:xfrm>
                <a:off x="1784350" y="876518"/>
                <a:ext cx="3428999" cy="309517"/>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TextBox 12"/>
              <p:cNvSpPr txBox="1"/>
              <p:nvPr/>
            </p:nvSpPr>
            <p:spPr>
              <a:xfrm>
                <a:off x="1855361" y="934320"/>
                <a:ext cx="3196475"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A</a:t>
                </a:r>
                <a:endParaRPr lang="en-US" sz="1600" b="1" i="0" dirty="0">
                  <a:solidFill>
                    <a:srgbClr val="003359"/>
                  </a:solidFill>
                  <a:latin typeface="Arial" pitchFamily="34" charset="0"/>
                  <a:cs typeface="Arial" pitchFamily="34" charset="0"/>
                </a:endParaRPr>
              </a:p>
            </p:txBody>
          </p:sp>
          <p:sp>
            <p:nvSpPr>
              <p:cNvPr id="20" name="Rectangle 19"/>
              <p:cNvSpPr/>
              <p:nvPr/>
            </p:nvSpPr>
            <p:spPr>
              <a:xfrm>
                <a:off x="1793875" y="876301"/>
                <a:ext cx="3409950" cy="3892550"/>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27" name="TextBox 26"/>
            <p:cNvSpPr txBox="1"/>
            <p:nvPr/>
          </p:nvSpPr>
          <p:spPr>
            <a:xfrm>
              <a:off x="1898651" y="1238250"/>
              <a:ext cx="3206750" cy="1992411"/>
            </a:xfrm>
            <a:prstGeom prst="rect">
              <a:avLst/>
            </a:prstGeom>
          </p:spPr>
          <p:txBody>
            <a:bodyPr wrap="square" lIns="0" tIns="0" rIns="0" bIns="0" rtlCol="0">
              <a:spAutoFit/>
            </a:bodyPr>
            <a:lstStyle/>
            <a:p>
              <a:r>
                <a:rPr lang="en-US" sz="1600" b="1" dirty="0" smtClean="0">
                  <a:latin typeface="Arial" pitchFamily="34" charset="0"/>
                  <a:cs typeface="Arial" pitchFamily="34" charset="0"/>
                </a:rPr>
                <a:t>Ask your partner questions about Maria.</a:t>
              </a:r>
              <a:br>
                <a:rPr lang="en-US" sz="1600" b="1" dirty="0" smtClean="0">
                  <a:latin typeface="Arial" pitchFamily="34" charset="0"/>
                  <a:cs typeface="Arial" pitchFamily="34" charset="0"/>
                </a:rPr>
              </a:br>
              <a:r>
                <a:rPr lang="en-US" sz="1600" dirty="0" smtClean="0">
                  <a:latin typeface="Arial" pitchFamily="34" charset="0"/>
                  <a:cs typeface="Arial" pitchFamily="34" charset="0"/>
                </a:rPr>
                <a:t>Languages? 	</a:t>
              </a:r>
            </a:p>
            <a:p>
              <a:r>
                <a:rPr lang="en-US" sz="1600" dirty="0" smtClean="0">
                  <a:latin typeface="Arial" pitchFamily="34" charset="0"/>
                  <a:cs typeface="Arial" pitchFamily="34" charset="0"/>
                </a:rPr>
                <a:t>From</a:t>
              </a:r>
              <a:r>
                <a:rPr lang="en-US" sz="1600" dirty="0">
                  <a:latin typeface="Arial" pitchFamily="34" charset="0"/>
                  <a:cs typeface="Arial" pitchFamily="34" charset="0"/>
                </a:rPr>
                <a:t>? 		</a:t>
              </a:r>
            </a:p>
            <a:p>
              <a:r>
                <a:rPr lang="en-US" sz="1600" dirty="0">
                  <a:latin typeface="Arial" pitchFamily="34" charset="0"/>
                  <a:cs typeface="Arial" pitchFamily="34" charset="0"/>
                </a:rPr>
                <a:t>Lives?		</a:t>
              </a:r>
            </a:p>
            <a:p>
              <a:r>
                <a:rPr lang="en-US" sz="1600" dirty="0">
                  <a:latin typeface="Arial" pitchFamily="34" charset="0"/>
                  <a:cs typeface="Arial" pitchFamily="34" charset="0"/>
                </a:rPr>
                <a:t>Why/lives in…?	</a:t>
              </a:r>
            </a:p>
            <a:p>
              <a:r>
                <a:rPr lang="en-US" sz="1600" dirty="0">
                  <a:latin typeface="Arial" pitchFamily="34" charset="0"/>
                  <a:cs typeface="Arial" pitchFamily="34" charset="0"/>
                </a:rPr>
                <a:t>Job? 	</a:t>
              </a:r>
            </a:p>
            <a:p>
              <a:r>
                <a:rPr lang="en-US" sz="1600" dirty="0">
                  <a:latin typeface="Arial" pitchFamily="34" charset="0"/>
                  <a:cs typeface="Arial" pitchFamily="34" charset="0"/>
                </a:rPr>
                <a:t>When/wakes up?</a:t>
              </a:r>
              <a:endParaRPr lang="en-US" sz="1600" dirty="0">
                <a:solidFill>
                  <a:srgbClr val="003359"/>
                </a:solidFill>
                <a:latin typeface="Arial" pitchFamily="34" charset="0"/>
                <a:cs typeface="Arial" pitchFamily="34" charset="0"/>
              </a:endParaRPr>
            </a:p>
          </p:txBody>
        </p:sp>
      </p:grpSp>
      <p:grpSp>
        <p:nvGrpSpPr>
          <p:cNvPr id="29" name="Group 28"/>
          <p:cNvGrpSpPr/>
          <p:nvPr/>
        </p:nvGrpSpPr>
        <p:grpSpPr>
          <a:xfrm>
            <a:off x="4942679" y="859631"/>
            <a:ext cx="3840480" cy="3860370"/>
            <a:chOff x="1784350" y="868140"/>
            <a:chExt cx="3428999" cy="4413678"/>
          </a:xfrm>
        </p:grpSpPr>
        <p:grpSp>
          <p:nvGrpSpPr>
            <p:cNvPr id="30" name="Group 29"/>
            <p:cNvGrpSpPr/>
            <p:nvPr/>
          </p:nvGrpSpPr>
          <p:grpSpPr>
            <a:xfrm>
              <a:off x="1784350" y="868140"/>
              <a:ext cx="3428999" cy="4413678"/>
              <a:chOff x="1784350" y="868140"/>
              <a:chExt cx="3428999" cy="4413678"/>
            </a:xfrm>
          </p:grpSpPr>
          <p:sp>
            <p:nvSpPr>
              <p:cNvPr id="32" name="Rectangle 31"/>
              <p:cNvSpPr/>
              <p:nvPr/>
            </p:nvSpPr>
            <p:spPr>
              <a:xfrm>
                <a:off x="1784350" y="868140"/>
                <a:ext cx="3428999" cy="349859"/>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3" name="TextBox 32"/>
              <p:cNvSpPr txBox="1"/>
              <p:nvPr/>
            </p:nvSpPr>
            <p:spPr>
              <a:xfrm>
                <a:off x="1874384" y="956100"/>
                <a:ext cx="3260725"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B</a:t>
                </a:r>
                <a:endParaRPr lang="en-US" sz="1600" b="1" i="0" dirty="0">
                  <a:solidFill>
                    <a:srgbClr val="003359"/>
                  </a:solidFill>
                  <a:latin typeface="Arial" pitchFamily="34" charset="0"/>
                  <a:cs typeface="Arial" pitchFamily="34" charset="0"/>
                </a:endParaRPr>
              </a:p>
            </p:txBody>
          </p:sp>
          <p:sp>
            <p:nvSpPr>
              <p:cNvPr id="34" name="Rectangle 33"/>
              <p:cNvSpPr/>
              <p:nvPr/>
            </p:nvSpPr>
            <p:spPr>
              <a:xfrm>
                <a:off x="1793875" y="898571"/>
                <a:ext cx="3409950" cy="4383247"/>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31" name="TextBox 30"/>
            <p:cNvSpPr txBox="1"/>
            <p:nvPr/>
          </p:nvSpPr>
          <p:spPr>
            <a:xfrm>
              <a:off x="1907155" y="1292966"/>
              <a:ext cx="3206749" cy="3659659"/>
            </a:xfrm>
            <a:prstGeom prst="rect">
              <a:avLst/>
            </a:prstGeom>
          </p:spPr>
          <p:txBody>
            <a:bodyPr wrap="square" lIns="0" tIns="0" rIns="0" bIns="0" rtlCol="0">
              <a:spAutoFit/>
            </a:bodyPr>
            <a:lstStyle/>
            <a:p>
              <a:pPr>
                <a:spcAft>
                  <a:spcPts val="600"/>
                </a:spcAft>
              </a:pPr>
              <a:r>
                <a:rPr lang="en-US" sz="1600" b="1" dirty="0">
                  <a:latin typeface="Arial" pitchFamily="34" charset="0"/>
                  <a:ea typeface="Verdana" pitchFamily="34" charset="0"/>
                  <a:cs typeface="Arial" pitchFamily="34" charset="0"/>
                </a:rPr>
                <a:t>Answer your partner’s questions about </a:t>
              </a:r>
              <a:r>
                <a:rPr lang="en-US" sz="1600" b="1" dirty="0" smtClean="0">
                  <a:latin typeface="Arial" pitchFamily="34" charset="0"/>
                  <a:ea typeface="Verdana" pitchFamily="34" charset="0"/>
                  <a:cs typeface="Arial" pitchFamily="34" charset="0"/>
                </a:rPr>
                <a:t>Maria.</a:t>
              </a:r>
              <a:br>
                <a:rPr lang="en-US" sz="1600" b="1" dirty="0" smtClean="0">
                  <a:latin typeface="Arial" pitchFamily="34" charset="0"/>
                  <a:ea typeface="Verdana" pitchFamily="34" charset="0"/>
                  <a:cs typeface="Arial" pitchFamily="34" charset="0"/>
                </a:rPr>
              </a:br>
              <a:r>
                <a:rPr lang="en-US" sz="1600" dirty="0" smtClean="0">
                  <a:latin typeface="Arial" pitchFamily="34" charset="0"/>
                  <a:ea typeface="Verdana" pitchFamily="34" charset="0"/>
                  <a:cs typeface="Arial" pitchFamily="34" charset="0"/>
                </a:rPr>
                <a:t>Age</a:t>
              </a:r>
              <a:r>
                <a:rPr lang="en-US" sz="1600" dirty="0">
                  <a:latin typeface="Arial" pitchFamily="34" charset="0"/>
                  <a:ea typeface="Verdana" pitchFamily="34" charset="0"/>
                  <a:cs typeface="Arial" pitchFamily="34" charset="0"/>
                </a:rPr>
                <a:t>: </a:t>
              </a:r>
              <a:r>
                <a:rPr lang="en-US" sz="1600" dirty="0" smtClean="0">
                  <a:latin typeface="Arial" pitchFamily="34" charset="0"/>
                  <a:ea typeface="Verdana" pitchFamily="34" charset="0"/>
                  <a:cs typeface="Arial" pitchFamily="34" charset="0"/>
                </a:rPr>
                <a:t>32</a:t>
              </a:r>
              <a:br>
                <a:rPr lang="en-US" sz="1600" dirty="0" smtClean="0">
                  <a:latin typeface="Arial" pitchFamily="34" charset="0"/>
                  <a:ea typeface="Verdana" pitchFamily="34" charset="0"/>
                  <a:cs typeface="Arial" pitchFamily="34" charset="0"/>
                </a:rPr>
              </a:br>
              <a:r>
                <a:rPr lang="en-US" sz="1600" dirty="0" smtClean="0">
                  <a:latin typeface="Arial" pitchFamily="34" charset="0"/>
                  <a:ea typeface="Verdana" pitchFamily="34" charset="0"/>
                  <a:cs typeface="Arial" pitchFamily="34" charset="0"/>
                </a:rPr>
                <a:t>From</a:t>
              </a:r>
              <a:r>
                <a:rPr lang="en-US" sz="1600" dirty="0">
                  <a:latin typeface="Arial" pitchFamily="34" charset="0"/>
                  <a:ea typeface="Verdana" pitchFamily="34" charset="0"/>
                  <a:cs typeface="Arial" pitchFamily="34" charset="0"/>
                </a:rPr>
                <a:t>: </a:t>
              </a:r>
              <a:r>
                <a:rPr lang="en-US" sz="1600" dirty="0" smtClean="0">
                  <a:latin typeface="Arial" pitchFamily="34" charset="0"/>
                  <a:ea typeface="Verdana" pitchFamily="34" charset="0"/>
                  <a:cs typeface="Arial" pitchFamily="34" charset="0"/>
                </a:rPr>
                <a:t>Spain</a:t>
              </a:r>
              <a:br>
                <a:rPr lang="en-US" sz="1600" dirty="0" smtClean="0">
                  <a:latin typeface="Arial" pitchFamily="34" charset="0"/>
                  <a:ea typeface="Verdana" pitchFamily="34" charset="0"/>
                  <a:cs typeface="Arial" pitchFamily="34" charset="0"/>
                </a:rPr>
              </a:br>
              <a:r>
                <a:rPr lang="en-US" sz="1600" dirty="0" smtClean="0">
                  <a:latin typeface="Arial" pitchFamily="34" charset="0"/>
                  <a:ea typeface="Verdana" pitchFamily="34" charset="0"/>
                  <a:cs typeface="Arial" pitchFamily="34" charset="0"/>
                </a:rPr>
                <a:t>Speaks</a:t>
              </a:r>
              <a:r>
                <a:rPr lang="en-US" sz="1600" dirty="0">
                  <a:latin typeface="Arial" pitchFamily="34" charset="0"/>
                  <a:ea typeface="Verdana" pitchFamily="34" charset="0"/>
                  <a:cs typeface="Arial" pitchFamily="34" charset="0"/>
                </a:rPr>
                <a:t>: Spanish, </a:t>
              </a:r>
              <a:r>
                <a:rPr lang="en-US" sz="1600" dirty="0" smtClean="0">
                  <a:latin typeface="Arial" pitchFamily="34" charset="0"/>
                  <a:ea typeface="Verdana" pitchFamily="34" charset="0"/>
                  <a:cs typeface="Arial" pitchFamily="34" charset="0"/>
                </a:rPr>
                <a:t>English</a:t>
              </a:r>
              <a:br>
                <a:rPr lang="en-US" sz="1600" dirty="0" smtClean="0">
                  <a:latin typeface="Arial" pitchFamily="34" charset="0"/>
                  <a:ea typeface="Verdana" pitchFamily="34" charset="0"/>
                  <a:cs typeface="Arial" pitchFamily="34" charset="0"/>
                </a:rPr>
              </a:br>
              <a:r>
                <a:rPr lang="en-US" sz="1600" dirty="0" smtClean="0">
                  <a:latin typeface="Arial" pitchFamily="34" charset="0"/>
                  <a:ea typeface="Verdana" pitchFamily="34" charset="0"/>
                  <a:cs typeface="Arial" pitchFamily="34" charset="0"/>
                </a:rPr>
                <a:t>Lives </a:t>
              </a:r>
              <a:r>
                <a:rPr lang="en-US" sz="1600" dirty="0">
                  <a:latin typeface="Arial" pitchFamily="34" charset="0"/>
                  <a:ea typeface="Verdana" pitchFamily="34" charset="0"/>
                  <a:cs typeface="Arial" pitchFamily="34" charset="0"/>
                </a:rPr>
                <a:t>in: New </a:t>
              </a:r>
              <a:r>
                <a:rPr lang="en-US" sz="1600" dirty="0" smtClean="0">
                  <a:latin typeface="Arial" pitchFamily="34" charset="0"/>
                  <a:ea typeface="Verdana" pitchFamily="34" charset="0"/>
                  <a:cs typeface="Arial" pitchFamily="34" charset="0"/>
                </a:rPr>
                <a:t>York</a:t>
              </a:r>
              <a:br>
                <a:rPr lang="en-US" sz="1600" dirty="0" smtClean="0">
                  <a:latin typeface="Arial" pitchFamily="34" charset="0"/>
                  <a:ea typeface="Verdana" pitchFamily="34" charset="0"/>
                  <a:cs typeface="Arial" pitchFamily="34" charset="0"/>
                </a:rPr>
              </a:br>
              <a:r>
                <a:rPr lang="en-US" sz="1600" dirty="0" smtClean="0">
                  <a:latin typeface="Arial" pitchFamily="34" charset="0"/>
                  <a:ea typeface="Verdana" pitchFamily="34" charset="0"/>
                  <a:cs typeface="Arial" pitchFamily="34" charset="0"/>
                </a:rPr>
                <a:t>Job</a:t>
              </a:r>
              <a:r>
                <a:rPr lang="en-US" sz="1600" dirty="0">
                  <a:latin typeface="Arial" pitchFamily="34" charset="0"/>
                  <a:ea typeface="Verdana" pitchFamily="34" charset="0"/>
                  <a:cs typeface="Arial" pitchFamily="34" charset="0"/>
                </a:rPr>
                <a:t>: </a:t>
              </a:r>
              <a:r>
                <a:rPr lang="en-US" sz="1600" dirty="0" smtClean="0">
                  <a:latin typeface="Arial" pitchFamily="34" charset="0"/>
                  <a:ea typeface="Verdana" pitchFamily="34" charset="0"/>
                  <a:cs typeface="Arial" pitchFamily="34" charset="0"/>
                </a:rPr>
                <a:t>Teacher</a:t>
              </a:r>
              <a:br>
                <a:rPr lang="en-US" sz="1600" dirty="0" smtClean="0">
                  <a:latin typeface="Arial" pitchFamily="34" charset="0"/>
                  <a:ea typeface="Verdana" pitchFamily="34" charset="0"/>
                  <a:cs typeface="Arial" pitchFamily="34" charset="0"/>
                </a:rPr>
              </a:br>
              <a:r>
                <a:rPr lang="en-US" sz="1600" dirty="0" smtClean="0">
                  <a:latin typeface="Arial" pitchFamily="34" charset="0"/>
                  <a:ea typeface="Verdana" pitchFamily="34" charset="0"/>
                  <a:cs typeface="Arial" pitchFamily="34" charset="0"/>
                </a:rPr>
                <a:t>Maria </a:t>
              </a:r>
              <a:r>
                <a:rPr lang="en-US" sz="1600" dirty="0">
                  <a:latin typeface="Arial" pitchFamily="34" charset="0"/>
                  <a:ea typeface="Verdana" pitchFamily="34" charset="0"/>
                  <a:cs typeface="Arial" pitchFamily="34" charset="0"/>
                </a:rPr>
                <a:t>lives in New York because she loves big cities. She is a teacher because she loves </a:t>
              </a:r>
              <a:r>
                <a:rPr lang="en-US" sz="1600" dirty="0" smtClean="0">
                  <a:latin typeface="Arial" pitchFamily="34" charset="0"/>
                  <a:ea typeface="Verdana" pitchFamily="34" charset="0"/>
                  <a:cs typeface="Arial" pitchFamily="34" charset="0"/>
                </a:rPr>
                <a:t>children.</a:t>
              </a:r>
              <a:br>
                <a:rPr lang="en-US" sz="1600" dirty="0" smtClean="0">
                  <a:latin typeface="Arial" pitchFamily="34" charset="0"/>
                  <a:ea typeface="Verdana" pitchFamily="34" charset="0"/>
                  <a:cs typeface="Arial" pitchFamily="34" charset="0"/>
                </a:rPr>
              </a:br>
              <a:r>
                <a:rPr lang="en-US" sz="1600" dirty="0" smtClean="0">
                  <a:latin typeface="Arial" pitchFamily="34" charset="0"/>
                  <a:ea typeface="Verdana" pitchFamily="34" charset="0"/>
                  <a:cs typeface="Arial" pitchFamily="34" charset="0"/>
                </a:rPr>
                <a:t>Maria </a:t>
              </a:r>
              <a:r>
                <a:rPr lang="en-US" sz="1600" dirty="0">
                  <a:latin typeface="Arial" pitchFamily="34" charset="0"/>
                  <a:ea typeface="Verdana" pitchFamily="34" charset="0"/>
                  <a:cs typeface="Arial" pitchFamily="34" charset="0"/>
                </a:rPr>
                <a:t>loves to sleep. On the weekends, she wakes up at eleven o’clock in the morning.</a:t>
              </a:r>
              <a:endParaRPr lang="en-US" sz="1600" i="0" dirty="0">
                <a:solidFill>
                  <a:srgbClr val="003359"/>
                </a:solidFill>
                <a:latin typeface="Arial" pitchFamily="34" charset="0"/>
                <a:ea typeface="Verdana" pitchFamily="34" charset="0"/>
                <a:cs typeface="Arial" pitchFamily="34" charset="0"/>
              </a:endParaRPr>
            </a:p>
          </p:txBody>
        </p:sp>
      </p:grpSp>
      <p:sp>
        <p:nvSpPr>
          <p:cNvPr id="26" name="Rectangle 2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3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Practice</a:t>
            </a:r>
            <a:endParaRPr lang="en-GB" dirty="0">
              <a:latin typeface="Arial" pitchFamily="34" charset="0"/>
              <a:cs typeface="Arial" pitchFamily="34" charset="0"/>
            </a:endParaRPr>
          </a:p>
        </p:txBody>
      </p:sp>
      <p:grpSp>
        <p:nvGrpSpPr>
          <p:cNvPr id="24" name="Group 23"/>
          <p:cNvGrpSpPr/>
          <p:nvPr/>
        </p:nvGrpSpPr>
        <p:grpSpPr>
          <a:xfrm>
            <a:off x="0" y="446088"/>
            <a:ext cx="9144000" cy="72000"/>
            <a:chOff x="0" y="446088"/>
            <a:chExt cx="9144000" cy="72000"/>
          </a:xfrm>
        </p:grpSpPr>
        <p:sp>
          <p:nvSpPr>
            <p:cNvPr id="25" name="Rectangle 24"/>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0" name="Rectangle 3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37" name="Group 36"/>
          <p:cNvGrpSpPr/>
          <p:nvPr/>
        </p:nvGrpSpPr>
        <p:grpSpPr>
          <a:xfrm>
            <a:off x="358775" y="857250"/>
            <a:ext cx="1296988" cy="304800"/>
            <a:chOff x="358775" y="857250"/>
            <a:chExt cx="1285875" cy="304800"/>
          </a:xfrm>
        </p:grpSpPr>
        <p:sp>
          <p:nvSpPr>
            <p:cNvPr id="38" name="Rectangle 37"/>
            <p:cNvSpPr/>
            <p:nvPr/>
          </p:nvSpPr>
          <p:spPr>
            <a:xfrm>
              <a:off x="358775" y="857250"/>
              <a:ext cx="1285875" cy="3048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9" name="TextBox 38"/>
            <p:cNvSpPr txBox="1"/>
            <p:nvPr/>
          </p:nvSpPr>
          <p:spPr>
            <a:xfrm>
              <a:off x="431800" y="934320"/>
              <a:ext cx="1133475"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Scenario</a:t>
              </a:r>
              <a:endParaRPr lang="en-US" sz="1600" b="1" i="0" dirty="0">
                <a:solidFill>
                  <a:srgbClr val="003359"/>
                </a:solidFill>
                <a:latin typeface="Arial" pitchFamily="34" charset="0"/>
                <a:cs typeface="Arial" pitchFamily="34" charset="0"/>
              </a:endParaRPr>
            </a:p>
          </p:txBody>
        </p:sp>
      </p:grpSp>
    </p:spTree>
    <p:extLst>
      <p:ext uri="{BB962C8B-B14F-4D97-AF65-F5344CB8AC3E}">
        <p14:creationId xmlns:p14="http://schemas.microsoft.com/office/powerpoint/2010/main" val="2785963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3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Practice</a:t>
            </a:r>
            <a:endParaRPr lang="en-GB" dirty="0">
              <a:latin typeface="Arial" pitchFamily="34" charset="0"/>
              <a:cs typeface="Arial" pitchFamily="34" charset="0"/>
            </a:endParaRPr>
          </a:p>
        </p:txBody>
      </p:sp>
      <p:grpSp>
        <p:nvGrpSpPr>
          <p:cNvPr id="25" name="Group 24"/>
          <p:cNvGrpSpPr/>
          <p:nvPr/>
        </p:nvGrpSpPr>
        <p:grpSpPr>
          <a:xfrm>
            <a:off x="358775" y="857250"/>
            <a:ext cx="1296988" cy="304800"/>
            <a:chOff x="358775" y="857250"/>
            <a:chExt cx="1285875" cy="304800"/>
          </a:xfrm>
        </p:grpSpPr>
        <p:sp>
          <p:nvSpPr>
            <p:cNvPr id="40" name="Rectangle 39"/>
            <p:cNvSpPr/>
            <p:nvPr/>
          </p:nvSpPr>
          <p:spPr>
            <a:xfrm>
              <a:off x="358775" y="857250"/>
              <a:ext cx="1285875" cy="3048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1" name="TextBox 40"/>
            <p:cNvSpPr txBox="1"/>
            <p:nvPr/>
          </p:nvSpPr>
          <p:spPr>
            <a:xfrm>
              <a:off x="431800" y="934320"/>
              <a:ext cx="1133475"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Scenario</a:t>
              </a:r>
              <a:endParaRPr lang="en-US" sz="1600" b="1" i="0" dirty="0">
                <a:solidFill>
                  <a:srgbClr val="003359"/>
                </a:solidFill>
                <a:latin typeface="Arial" pitchFamily="34" charset="0"/>
                <a:cs typeface="Arial" pitchFamily="34" charset="0"/>
              </a:endParaRPr>
            </a:p>
          </p:txBody>
        </p:sp>
      </p:grpSp>
      <p:sp>
        <p:nvSpPr>
          <p:cNvPr id="56" name="TextBox 55"/>
          <p:cNvSpPr txBox="1"/>
          <p:nvPr/>
        </p:nvSpPr>
        <p:spPr>
          <a:xfrm>
            <a:off x="1883602" y="1229953"/>
            <a:ext cx="2657592" cy="1969770"/>
          </a:xfrm>
          <a:prstGeom prst="rect">
            <a:avLst/>
          </a:prstGeom>
        </p:spPr>
        <p:txBody>
          <a:bodyPr wrap="square" lIns="0" tIns="0" rIns="0" bIns="0" rtlCol="0">
            <a:spAutoFit/>
          </a:bodyPr>
          <a:lstStyle/>
          <a:p>
            <a:pPr>
              <a:spcAft>
                <a:spcPts val="600"/>
              </a:spcAft>
            </a:pPr>
            <a:r>
              <a:rPr lang="en-US" sz="1600" b="1" dirty="0">
                <a:latin typeface="Arial" pitchFamily="34" charset="0"/>
                <a:cs typeface="Arial" pitchFamily="34" charset="0"/>
              </a:rPr>
              <a:t>Ask your partner questions about </a:t>
            </a:r>
            <a:r>
              <a:rPr lang="en-US" sz="1600" b="1" dirty="0" smtClean="0">
                <a:latin typeface="Arial" pitchFamily="34" charset="0"/>
                <a:cs typeface="Arial" pitchFamily="34" charset="0"/>
              </a:rPr>
              <a:t>Marc.</a:t>
            </a:r>
            <a:br>
              <a:rPr lang="en-US" sz="1600" b="1" dirty="0" smtClean="0">
                <a:latin typeface="Arial" pitchFamily="34" charset="0"/>
                <a:cs typeface="Arial" pitchFamily="34" charset="0"/>
              </a:rPr>
            </a:br>
            <a:r>
              <a:rPr lang="en-US" sz="1600" dirty="0" smtClean="0">
                <a:latin typeface="Arial" pitchFamily="34" charset="0"/>
                <a:cs typeface="Arial" pitchFamily="34" charset="0"/>
              </a:rPr>
              <a:t>Languages?</a:t>
            </a:r>
            <a:br>
              <a:rPr lang="en-US" sz="1600" dirty="0" smtClean="0">
                <a:latin typeface="Arial" pitchFamily="34" charset="0"/>
                <a:cs typeface="Arial" pitchFamily="34" charset="0"/>
              </a:rPr>
            </a:br>
            <a:r>
              <a:rPr lang="en-US" sz="1600" dirty="0" smtClean="0">
                <a:latin typeface="Arial" pitchFamily="34" charset="0"/>
                <a:cs typeface="Arial" pitchFamily="34" charset="0"/>
              </a:rPr>
              <a:t>From?</a:t>
            </a:r>
            <a:br>
              <a:rPr lang="en-US" sz="1600" dirty="0" smtClean="0">
                <a:latin typeface="Arial" pitchFamily="34" charset="0"/>
                <a:cs typeface="Arial" pitchFamily="34" charset="0"/>
              </a:rPr>
            </a:br>
            <a:r>
              <a:rPr lang="en-US" sz="1600" dirty="0" smtClean="0">
                <a:latin typeface="Arial" pitchFamily="34" charset="0"/>
                <a:cs typeface="Arial" pitchFamily="34" charset="0"/>
              </a:rPr>
              <a:t>Lives?</a:t>
            </a:r>
            <a:br>
              <a:rPr lang="en-US" sz="1600" dirty="0" smtClean="0">
                <a:latin typeface="Arial" pitchFamily="34" charset="0"/>
                <a:cs typeface="Arial" pitchFamily="34" charset="0"/>
              </a:rPr>
            </a:br>
            <a:r>
              <a:rPr lang="en-US" sz="1600" dirty="0" smtClean="0">
                <a:latin typeface="Arial" pitchFamily="34" charset="0"/>
                <a:cs typeface="Arial" pitchFamily="34" charset="0"/>
              </a:rPr>
              <a:t>Why/lives </a:t>
            </a:r>
            <a:r>
              <a:rPr lang="en-US" sz="1600" dirty="0">
                <a:latin typeface="Arial" pitchFamily="34" charset="0"/>
                <a:cs typeface="Arial" pitchFamily="34" charset="0"/>
              </a:rPr>
              <a:t>in</a:t>
            </a:r>
            <a:r>
              <a:rPr lang="en-US" sz="1600" dirty="0" smtClean="0">
                <a:latin typeface="Arial" pitchFamily="34" charset="0"/>
                <a:cs typeface="Arial" pitchFamily="34" charset="0"/>
              </a:rPr>
              <a:t>…?</a:t>
            </a:r>
            <a:br>
              <a:rPr lang="en-US" sz="1600" dirty="0" smtClean="0">
                <a:latin typeface="Arial" pitchFamily="34" charset="0"/>
                <a:cs typeface="Arial" pitchFamily="34" charset="0"/>
              </a:rPr>
            </a:br>
            <a:r>
              <a:rPr lang="en-US" sz="1600" dirty="0" smtClean="0">
                <a:latin typeface="Arial" pitchFamily="34" charset="0"/>
                <a:cs typeface="Arial" pitchFamily="34" charset="0"/>
              </a:rPr>
              <a:t>Job?</a:t>
            </a:r>
            <a:br>
              <a:rPr lang="en-US" sz="1600" dirty="0" smtClean="0">
                <a:latin typeface="Arial" pitchFamily="34" charset="0"/>
                <a:cs typeface="Arial" pitchFamily="34" charset="0"/>
              </a:rPr>
            </a:br>
            <a:r>
              <a:rPr lang="en-US" sz="1600" dirty="0" smtClean="0">
                <a:latin typeface="Arial" pitchFamily="34" charset="0"/>
                <a:cs typeface="Arial" pitchFamily="34" charset="0"/>
              </a:rPr>
              <a:t>When/wakes </a:t>
            </a:r>
            <a:r>
              <a:rPr lang="en-US" sz="1600" dirty="0">
                <a:latin typeface="Arial" pitchFamily="34" charset="0"/>
                <a:cs typeface="Arial" pitchFamily="34" charset="0"/>
              </a:rPr>
              <a:t>up</a:t>
            </a:r>
            <a:r>
              <a:rPr lang="en-US" sz="1600" dirty="0" smtClean="0">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grpSp>
        <p:nvGrpSpPr>
          <p:cNvPr id="60" name="Group 59"/>
          <p:cNvGrpSpPr/>
          <p:nvPr/>
        </p:nvGrpSpPr>
        <p:grpSpPr>
          <a:xfrm>
            <a:off x="4941093" y="859631"/>
            <a:ext cx="3840480" cy="3850845"/>
            <a:chOff x="1784350" y="868140"/>
            <a:chExt cx="3428999" cy="4402788"/>
          </a:xfrm>
        </p:grpSpPr>
        <p:grpSp>
          <p:nvGrpSpPr>
            <p:cNvPr id="61" name="Group 60"/>
            <p:cNvGrpSpPr/>
            <p:nvPr/>
          </p:nvGrpSpPr>
          <p:grpSpPr>
            <a:xfrm>
              <a:off x="1784350" y="868140"/>
              <a:ext cx="3428999" cy="4402788"/>
              <a:chOff x="1784350" y="868140"/>
              <a:chExt cx="3428999" cy="4402788"/>
            </a:xfrm>
          </p:grpSpPr>
          <p:sp>
            <p:nvSpPr>
              <p:cNvPr id="63" name="Rectangle 62"/>
              <p:cNvSpPr/>
              <p:nvPr/>
            </p:nvSpPr>
            <p:spPr>
              <a:xfrm>
                <a:off x="1784350" y="868140"/>
                <a:ext cx="3428999" cy="349859"/>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4" name="TextBox 63"/>
              <p:cNvSpPr txBox="1"/>
              <p:nvPr/>
            </p:nvSpPr>
            <p:spPr>
              <a:xfrm>
                <a:off x="1874384" y="956100"/>
                <a:ext cx="3260725"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D</a:t>
                </a:r>
                <a:endParaRPr lang="en-US" sz="1600" b="1" i="0" dirty="0">
                  <a:solidFill>
                    <a:srgbClr val="003359"/>
                  </a:solidFill>
                  <a:latin typeface="Arial" pitchFamily="34" charset="0"/>
                  <a:cs typeface="Arial" pitchFamily="34" charset="0"/>
                </a:endParaRPr>
              </a:p>
            </p:txBody>
          </p:sp>
          <p:sp>
            <p:nvSpPr>
              <p:cNvPr id="65" name="Rectangle 64"/>
              <p:cNvSpPr/>
              <p:nvPr/>
            </p:nvSpPr>
            <p:spPr>
              <a:xfrm>
                <a:off x="1793875" y="887681"/>
                <a:ext cx="3409950" cy="4383247"/>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62" name="TextBox 61"/>
            <p:cNvSpPr txBox="1"/>
            <p:nvPr/>
          </p:nvSpPr>
          <p:spPr>
            <a:xfrm>
              <a:off x="1907155" y="1292146"/>
              <a:ext cx="3206749" cy="3941172"/>
            </a:xfrm>
            <a:prstGeom prst="rect">
              <a:avLst/>
            </a:prstGeom>
          </p:spPr>
          <p:txBody>
            <a:bodyPr wrap="square" lIns="0" tIns="0" rIns="0" bIns="0" rtlCol="0">
              <a:spAutoFit/>
            </a:bodyPr>
            <a:lstStyle/>
            <a:p>
              <a:pPr>
                <a:spcAft>
                  <a:spcPts val="600"/>
                </a:spcAft>
              </a:pPr>
              <a:r>
                <a:rPr lang="en-US" sz="1600" b="1" dirty="0">
                  <a:latin typeface="Arial" pitchFamily="34" charset="0"/>
                  <a:cs typeface="Arial" pitchFamily="34" charset="0"/>
                </a:rPr>
                <a:t>Answer your partner’s questions about </a:t>
              </a:r>
              <a:r>
                <a:rPr lang="en-US" sz="1600" b="1" dirty="0" smtClean="0">
                  <a:latin typeface="Arial" pitchFamily="34" charset="0"/>
                  <a:cs typeface="Arial" pitchFamily="34" charset="0"/>
                </a:rPr>
                <a:t>Marc.</a:t>
              </a:r>
              <a:br>
                <a:rPr lang="en-US" sz="1600" b="1" dirty="0" smtClean="0">
                  <a:latin typeface="Arial" pitchFamily="34" charset="0"/>
                  <a:cs typeface="Arial" pitchFamily="34" charset="0"/>
                </a:rPr>
              </a:br>
              <a:r>
                <a:rPr lang="en-US" sz="1600" dirty="0" smtClean="0">
                  <a:latin typeface="Arial" pitchFamily="34" charset="0"/>
                  <a:cs typeface="Arial" pitchFamily="34" charset="0"/>
                </a:rPr>
                <a:t>Age</a:t>
              </a:r>
              <a:r>
                <a:rPr lang="en-US" sz="1600" dirty="0">
                  <a:latin typeface="Arial" pitchFamily="34" charset="0"/>
                  <a:cs typeface="Arial" pitchFamily="34" charset="0"/>
                </a:rPr>
                <a:t>: </a:t>
              </a:r>
              <a:r>
                <a:rPr lang="en-US" sz="1600" dirty="0" smtClean="0">
                  <a:latin typeface="Arial" pitchFamily="34" charset="0"/>
                  <a:cs typeface="Arial" pitchFamily="34" charset="0"/>
                </a:rPr>
                <a:t>28</a:t>
              </a:r>
              <a:br>
                <a:rPr lang="en-US" sz="1600" dirty="0" smtClean="0">
                  <a:latin typeface="Arial" pitchFamily="34" charset="0"/>
                  <a:cs typeface="Arial" pitchFamily="34" charset="0"/>
                </a:rPr>
              </a:br>
              <a:r>
                <a:rPr lang="en-US" sz="1600" dirty="0" smtClean="0">
                  <a:latin typeface="Arial" pitchFamily="34" charset="0"/>
                  <a:cs typeface="Arial" pitchFamily="34" charset="0"/>
                </a:rPr>
                <a:t>From</a:t>
              </a:r>
              <a:r>
                <a:rPr lang="en-US" sz="1600" dirty="0">
                  <a:latin typeface="Arial" pitchFamily="34" charset="0"/>
                  <a:cs typeface="Arial" pitchFamily="34" charset="0"/>
                </a:rPr>
                <a:t>: </a:t>
              </a:r>
              <a:r>
                <a:rPr lang="en-US" sz="1600" dirty="0" smtClean="0">
                  <a:latin typeface="Arial" pitchFamily="34" charset="0"/>
                  <a:cs typeface="Arial" pitchFamily="34" charset="0"/>
                </a:rPr>
                <a:t>France</a:t>
              </a:r>
              <a:br>
                <a:rPr lang="en-US" sz="1600" dirty="0" smtClean="0">
                  <a:latin typeface="Arial" pitchFamily="34" charset="0"/>
                  <a:cs typeface="Arial" pitchFamily="34" charset="0"/>
                </a:rPr>
              </a:br>
              <a:r>
                <a:rPr lang="en-US" sz="1600" dirty="0" smtClean="0">
                  <a:latin typeface="Arial" pitchFamily="34" charset="0"/>
                  <a:cs typeface="Arial" pitchFamily="34" charset="0"/>
                </a:rPr>
                <a:t>Speaks</a:t>
              </a:r>
              <a:r>
                <a:rPr lang="en-US" sz="1600" dirty="0">
                  <a:latin typeface="Arial" pitchFamily="34" charset="0"/>
                  <a:cs typeface="Arial" pitchFamily="34" charset="0"/>
                </a:rPr>
                <a:t>: French, German, </a:t>
              </a:r>
              <a:r>
                <a:rPr lang="en-US" sz="1600" dirty="0" smtClean="0">
                  <a:latin typeface="Arial" pitchFamily="34" charset="0"/>
                  <a:cs typeface="Arial" pitchFamily="34" charset="0"/>
                </a:rPr>
                <a:t>English</a:t>
              </a:r>
              <a:br>
                <a:rPr lang="en-US" sz="1600" dirty="0" smtClean="0">
                  <a:latin typeface="Arial" pitchFamily="34" charset="0"/>
                  <a:cs typeface="Arial" pitchFamily="34" charset="0"/>
                </a:rPr>
              </a:br>
              <a:r>
                <a:rPr lang="en-US" sz="1600" dirty="0" smtClean="0">
                  <a:latin typeface="Arial" pitchFamily="34" charset="0"/>
                  <a:cs typeface="Arial" pitchFamily="34" charset="0"/>
                </a:rPr>
                <a:t>Lives </a:t>
              </a:r>
              <a:r>
                <a:rPr lang="en-US" sz="1600" dirty="0">
                  <a:latin typeface="Arial" pitchFamily="34" charset="0"/>
                  <a:cs typeface="Arial" pitchFamily="34" charset="0"/>
                </a:rPr>
                <a:t>in: </a:t>
              </a:r>
              <a:r>
                <a:rPr lang="en-US" sz="1600" dirty="0" smtClean="0">
                  <a:latin typeface="Arial" pitchFamily="34" charset="0"/>
                  <a:cs typeface="Arial" pitchFamily="34" charset="0"/>
                </a:rPr>
                <a:t>Berlin</a:t>
              </a:r>
              <a:br>
                <a:rPr lang="en-US" sz="1600" dirty="0" smtClean="0">
                  <a:latin typeface="Arial" pitchFamily="34" charset="0"/>
                  <a:cs typeface="Arial" pitchFamily="34" charset="0"/>
                </a:rPr>
              </a:br>
              <a:r>
                <a:rPr lang="en-US" sz="1600" dirty="0" smtClean="0">
                  <a:latin typeface="Arial" pitchFamily="34" charset="0"/>
                  <a:cs typeface="Arial" pitchFamily="34" charset="0"/>
                </a:rPr>
                <a:t>Job</a:t>
              </a:r>
              <a:r>
                <a:rPr lang="en-US" sz="1600" dirty="0">
                  <a:latin typeface="Arial" pitchFamily="34" charset="0"/>
                  <a:cs typeface="Arial" pitchFamily="34" charset="0"/>
                </a:rPr>
                <a:t>: </a:t>
              </a:r>
              <a:r>
                <a:rPr lang="en-US" sz="1600" dirty="0" smtClean="0">
                  <a:latin typeface="Arial" pitchFamily="34" charset="0"/>
                  <a:cs typeface="Arial" pitchFamily="34" charset="0"/>
                </a:rPr>
                <a:t>Engineer</a:t>
              </a:r>
              <a:br>
                <a:rPr lang="en-US" sz="1600" dirty="0" smtClean="0">
                  <a:latin typeface="Arial" pitchFamily="34" charset="0"/>
                  <a:cs typeface="Arial" pitchFamily="34" charset="0"/>
                </a:rPr>
              </a:br>
              <a:r>
                <a:rPr lang="en-US" sz="1600" dirty="0" smtClean="0">
                  <a:latin typeface="Arial" pitchFamily="34" charset="0"/>
                  <a:cs typeface="Arial" pitchFamily="34" charset="0"/>
                </a:rPr>
                <a:t>Marc </a:t>
              </a:r>
              <a:r>
                <a:rPr lang="en-US" sz="1600" dirty="0">
                  <a:latin typeface="Arial" pitchFamily="34" charset="0"/>
                  <a:cs typeface="Arial" pitchFamily="34" charset="0"/>
                </a:rPr>
                <a:t>lives in Berlin because his wife is German. </a:t>
              </a:r>
              <a:r>
                <a:rPr lang="en-US" sz="1600" dirty="0" smtClean="0">
                  <a:latin typeface="Arial" pitchFamily="34" charset="0"/>
                  <a:cs typeface="Arial" pitchFamily="34" charset="0"/>
                </a:rPr>
                <a:t/>
              </a:r>
              <a:br>
                <a:rPr lang="en-US" sz="1600" dirty="0" smtClean="0">
                  <a:latin typeface="Arial" pitchFamily="34" charset="0"/>
                  <a:cs typeface="Arial" pitchFamily="34" charset="0"/>
                </a:rPr>
              </a:br>
              <a:r>
                <a:rPr lang="en-US" sz="1600" dirty="0" smtClean="0">
                  <a:latin typeface="Arial" pitchFamily="34" charset="0"/>
                  <a:cs typeface="Arial" pitchFamily="34" charset="0"/>
                </a:rPr>
                <a:t>He </a:t>
              </a:r>
              <a:r>
                <a:rPr lang="en-US" sz="1600" dirty="0">
                  <a:latin typeface="Arial" pitchFamily="34" charset="0"/>
                  <a:cs typeface="Arial" pitchFamily="34" charset="0"/>
                </a:rPr>
                <a:t>has two sons. They are 6 and 8 years old. </a:t>
              </a:r>
              <a:r>
                <a:rPr lang="en-US" sz="1600" dirty="0" smtClean="0">
                  <a:latin typeface="Arial" pitchFamily="34" charset="0"/>
                  <a:cs typeface="Arial" pitchFamily="34" charset="0"/>
                </a:rPr>
                <a:t/>
              </a:r>
              <a:br>
                <a:rPr lang="en-US" sz="1600" dirty="0" smtClean="0">
                  <a:latin typeface="Arial" pitchFamily="34" charset="0"/>
                  <a:cs typeface="Arial" pitchFamily="34" charset="0"/>
                </a:rPr>
              </a:br>
              <a:r>
                <a:rPr lang="en-US" sz="1600" dirty="0" smtClean="0">
                  <a:latin typeface="Arial" pitchFamily="34" charset="0"/>
                  <a:cs typeface="Arial" pitchFamily="34" charset="0"/>
                </a:rPr>
                <a:t>Marc </a:t>
              </a:r>
              <a:r>
                <a:rPr lang="en-US" sz="1600" dirty="0">
                  <a:latin typeface="Arial" pitchFamily="34" charset="0"/>
                  <a:cs typeface="Arial" pitchFamily="34" charset="0"/>
                </a:rPr>
                <a:t>works many hours. He wakes up at five in the morning and doesn’t come home until late at night.</a:t>
              </a:r>
            </a:p>
          </p:txBody>
        </p:sp>
      </p:grpSp>
      <p:grpSp>
        <p:nvGrpSpPr>
          <p:cNvPr id="66" name="Group 65"/>
          <p:cNvGrpSpPr/>
          <p:nvPr/>
        </p:nvGrpSpPr>
        <p:grpSpPr>
          <a:xfrm>
            <a:off x="0" y="446088"/>
            <a:ext cx="9144000" cy="72000"/>
            <a:chOff x="0" y="446088"/>
            <a:chExt cx="9144000" cy="72000"/>
          </a:xfrm>
        </p:grpSpPr>
        <p:sp>
          <p:nvSpPr>
            <p:cNvPr id="67" name="Rectangle 66"/>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8" name="Rectangle 67"/>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27" name="Rectangle 26"/>
          <p:cNvSpPr/>
          <p:nvPr/>
        </p:nvSpPr>
        <p:spPr>
          <a:xfrm>
            <a:off x="1790939" y="871377"/>
            <a:ext cx="2841781" cy="306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1849789" y="928522"/>
            <a:ext cx="2649077" cy="150668"/>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C</a:t>
            </a:r>
            <a:endParaRPr lang="en-US" sz="1600" b="1" i="0" dirty="0">
              <a:solidFill>
                <a:srgbClr val="003359"/>
              </a:solidFill>
              <a:latin typeface="Arial" pitchFamily="34" charset="0"/>
              <a:cs typeface="Arial" pitchFamily="34" charset="0"/>
            </a:endParaRPr>
          </a:p>
        </p:txBody>
      </p:sp>
      <p:sp>
        <p:nvSpPr>
          <p:cNvPr id="29" name="Rectangle 28"/>
          <p:cNvSpPr/>
          <p:nvPr/>
        </p:nvSpPr>
        <p:spPr>
          <a:xfrm>
            <a:off x="1798833" y="871162"/>
            <a:ext cx="2825994" cy="3848316"/>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pic>
        <p:nvPicPr>
          <p:cNvPr id="23" name="Picture 22"/>
          <p:cNvPicPr>
            <a:picLocks noChangeAspect="1"/>
          </p:cNvPicPr>
          <p:nvPr/>
        </p:nvPicPr>
        <p:blipFill rotWithShape="1">
          <a:blip r:embed="rId3" cstate="print">
            <a:extLst>
              <a:ext uri="{28A0092B-C50C-407E-A947-70E740481C1C}">
                <a14:useLocalDpi xmlns:a14="http://schemas.microsoft.com/office/drawing/2010/main"/>
              </a:ext>
            </a:extLst>
          </a:blip>
          <a:srcRect r="-2"/>
          <a:stretch/>
        </p:blipFill>
        <p:spPr bwMode="auto">
          <a:xfrm>
            <a:off x="355600" y="1161538"/>
            <a:ext cx="1300163" cy="1335600"/>
          </a:xfrm>
          <a:prstGeom prst="rect">
            <a:avLst/>
          </a:prstGeom>
          <a:noFill/>
          <a:ln>
            <a:noFill/>
          </a:ln>
        </p:spPr>
      </p:pic>
    </p:spTree>
    <p:extLst>
      <p:ext uri="{BB962C8B-B14F-4D97-AF65-F5344CB8AC3E}">
        <p14:creationId xmlns:p14="http://schemas.microsoft.com/office/powerpoint/2010/main" val="1459443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kern="0" dirty="0">
                <a:latin typeface="Arial" pitchFamily="34" charset="0"/>
                <a:cs typeface="Arial" pitchFamily="34" charset="0"/>
              </a:rPr>
              <a:t>Part 4.0: Communication</a:t>
            </a:r>
            <a:endParaRPr lang="en-US"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kern="0" dirty="0">
                <a:latin typeface="Arial" pitchFamily="34" charset="0"/>
                <a:cs typeface="Arial" pitchFamily="34" charset="0"/>
              </a:rPr>
              <a:t>Activity </a:t>
            </a:r>
            <a:r>
              <a:rPr lang="en-US" kern="0" dirty="0" smtClean="0">
                <a:latin typeface="Arial" pitchFamily="34" charset="0"/>
                <a:cs typeface="Arial" pitchFamily="34" charset="0"/>
              </a:rPr>
              <a:t>4.2: </a:t>
            </a:r>
            <a:r>
              <a:rPr lang="en-US" kern="0" dirty="0">
                <a:latin typeface="Arial" pitchFamily="34" charset="0"/>
                <a:cs typeface="Arial" pitchFamily="34" charset="0"/>
              </a:rPr>
              <a:t>Feedback</a:t>
            </a:r>
            <a:endParaRPr lang="en-GB" dirty="0">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748069071"/>
              </p:ext>
            </p:extLst>
          </p:nvPr>
        </p:nvGraphicFramePr>
        <p:xfrm>
          <a:off x="361950" y="698500"/>
          <a:ext cx="8420104" cy="4241794"/>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42898">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243681">
                <a:tc rowSpan="4">
                  <a:txBody>
                    <a:bodyPr/>
                    <a:lstStyle/>
                    <a:p>
                      <a:pPr algn="ctr">
                        <a:lnSpc>
                          <a:spcPts val="1000"/>
                        </a:lnSpc>
                      </a:pPr>
                      <a:r>
                        <a:rPr lang="en-US" sz="1000" b="0" i="0" kern="1500" spc="30" dirty="0">
                          <a:solidFill>
                            <a:schemeClr val="bg1"/>
                          </a:solidFill>
                          <a:latin typeface="Arial" pitchFamily="34" charset="0"/>
                          <a:cs typeface="Arial" pitchFamily="34" charset="0"/>
                        </a:rPr>
                        <a:t>Student 1</a:t>
                      </a: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2</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3</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4</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r>
            </a:tbl>
          </a:graphicData>
        </a:graphic>
      </p:graphicFrame>
      <p:grpSp>
        <p:nvGrpSpPr>
          <p:cNvPr id="76" name="Group 75"/>
          <p:cNvGrpSpPr/>
          <p:nvPr/>
        </p:nvGrpSpPr>
        <p:grpSpPr>
          <a:xfrm>
            <a:off x="0" y="446088"/>
            <a:ext cx="9144000" cy="72000"/>
            <a:chOff x="0" y="446088"/>
            <a:chExt cx="9144000" cy="72000"/>
          </a:xfrm>
        </p:grpSpPr>
        <p:sp>
          <p:nvSpPr>
            <p:cNvPr id="77" name="Rectangle 76"/>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8" name="Rectangle 77"/>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984820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20</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344932428"/>
              </p:ext>
            </p:extLst>
          </p:nvPr>
        </p:nvGraphicFramePr>
        <p:xfrm>
          <a:off x="361950" y="857250"/>
          <a:ext cx="8420104" cy="1553302"/>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4">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Where Are They From?</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Character Interviews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Guess Who?</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a:t>
                      </a:r>
                      <a:r>
                        <a:rPr lang="en-US" sz="1000" b="1" i="0" dirty="0" smtClean="0">
                          <a:solidFill>
                            <a:srgbClr val="003359"/>
                          </a:solidFill>
                          <a:latin typeface="Arial" pitchFamily="34" charset="0"/>
                          <a:cs typeface="Arial" pitchFamily="34" charset="0"/>
                        </a:rPr>
                        <a:t>4.2</a:t>
                      </a:r>
                      <a:r>
                        <a:rPr lang="en-US" sz="1000" b="1" i="0" dirty="0">
                          <a:solidFill>
                            <a:srgbClr val="003359"/>
                          </a:solidFill>
                          <a:latin typeface="Arial" pitchFamily="34" charset="0"/>
                          <a:cs typeface="Arial" pitchFamily="34" charset="0"/>
                        </a:rPr>
                        <a:t>: </a:t>
                      </a:r>
                      <a:r>
                        <a:rPr kumimoji="0" lang="en-GB" sz="1000" b="0" i="0" u="none" strike="noStrike" cap="none" normalizeH="0" baseline="0" dirty="0" smtClean="0">
                          <a:ln>
                            <a:noFill/>
                          </a:ln>
                          <a:solidFill>
                            <a:srgbClr val="003359"/>
                          </a:solidFill>
                          <a:effectLst/>
                          <a:latin typeface="Arial" pitchFamily="34" charset="0"/>
                          <a:cs typeface="Arial" pitchFamily="34" charset="0"/>
                        </a:rPr>
                        <a:t>Marc and Maria</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393700" y="12184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1</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28" name="Group 27"/>
          <p:cNvGrpSpPr/>
          <p:nvPr/>
        </p:nvGrpSpPr>
        <p:grpSpPr>
          <a:xfrm>
            <a:off x="0" y="446088"/>
            <a:ext cx="9144000" cy="72000"/>
            <a:chOff x="0" y="446088"/>
            <a:chExt cx="9144000" cy="72000"/>
          </a:xfrm>
        </p:grpSpPr>
        <p:sp>
          <p:nvSpPr>
            <p:cNvPr id="29" name="Rectangle 2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0" name="Rectangle 2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015094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20</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690915387"/>
              </p:ext>
            </p:extLst>
          </p:nvPr>
        </p:nvGraphicFramePr>
        <p:xfrm>
          <a:off x="361950" y="857250"/>
          <a:ext cx="8420104" cy="1553302"/>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4">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Where Are They From?</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Character Interviews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Guess Who?</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a:t>
                      </a:r>
                      <a:r>
                        <a:rPr lang="en-US" sz="1000" b="1" i="0" dirty="0" smtClean="0">
                          <a:solidFill>
                            <a:srgbClr val="003359"/>
                          </a:solidFill>
                          <a:latin typeface="Arial" pitchFamily="34" charset="0"/>
                          <a:cs typeface="Arial" pitchFamily="34" charset="0"/>
                        </a:rPr>
                        <a:t>4.2</a:t>
                      </a:r>
                      <a:r>
                        <a:rPr lang="en-US" sz="1000" b="1" i="0" dirty="0">
                          <a:solidFill>
                            <a:srgbClr val="003359"/>
                          </a:solidFill>
                          <a:latin typeface="Arial" pitchFamily="34" charset="0"/>
                          <a:cs typeface="Arial" pitchFamily="34" charset="0"/>
                        </a:rPr>
                        <a:t>: </a:t>
                      </a:r>
                      <a:r>
                        <a:rPr kumimoji="0" lang="en-GB" sz="1000" b="0" i="0" u="none" strike="noStrike" cap="none" normalizeH="0" baseline="0" dirty="0" smtClean="0">
                          <a:ln>
                            <a:noFill/>
                          </a:ln>
                          <a:solidFill>
                            <a:srgbClr val="003359"/>
                          </a:solidFill>
                          <a:effectLst/>
                          <a:latin typeface="Arial" pitchFamily="34" charset="0"/>
                          <a:cs typeface="Arial" pitchFamily="34" charset="0"/>
                        </a:rPr>
                        <a:t>Marc and Maria</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393700" y="12184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2</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28" name="Group 27"/>
          <p:cNvGrpSpPr/>
          <p:nvPr/>
        </p:nvGrpSpPr>
        <p:grpSpPr>
          <a:xfrm>
            <a:off x="0" y="446088"/>
            <a:ext cx="9144000" cy="72000"/>
            <a:chOff x="0" y="446088"/>
            <a:chExt cx="9144000" cy="72000"/>
          </a:xfrm>
        </p:grpSpPr>
        <p:sp>
          <p:nvSpPr>
            <p:cNvPr id="29" name="Rectangle 2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0" name="Rectangle 2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1141880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20</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61630612"/>
              </p:ext>
            </p:extLst>
          </p:nvPr>
        </p:nvGraphicFramePr>
        <p:xfrm>
          <a:off x="361950" y="857250"/>
          <a:ext cx="8420104" cy="1553302"/>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4">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Where Are They From?</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Character Interviews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Guess Who?</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a:t>
                      </a:r>
                      <a:r>
                        <a:rPr lang="en-US" sz="1000" b="1" i="0" dirty="0" smtClean="0">
                          <a:solidFill>
                            <a:srgbClr val="003359"/>
                          </a:solidFill>
                          <a:latin typeface="Arial" pitchFamily="34" charset="0"/>
                          <a:cs typeface="Arial" pitchFamily="34" charset="0"/>
                        </a:rPr>
                        <a:t>4.2</a:t>
                      </a:r>
                      <a:r>
                        <a:rPr lang="en-US" sz="1000" b="1" i="0" dirty="0">
                          <a:solidFill>
                            <a:srgbClr val="003359"/>
                          </a:solidFill>
                          <a:latin typeface="Arial" pitchFamily="34" charset="0"/>
                          <a:cs typeface="Arial" pitchFamily="34" charset="0"/>
                        </a:rPr>
                        <a:t>: </a:t>
                      </a:r>
                      <a:r>
                        <a:rPr kumimoji="0" lang="en-GB" sz="1000" b="0" i="0" u="none" strike="noStrike" cap="none" normalizeH="0" baseline="0" dirty="0" smtClean="0">
                          <a:ln>
                            <a:noFill/>
                          </a:ln>
                          <a:solidFill>
                            <a:srgbClr val="003359"/>
                          </a:solidFill>
                          <a:effectLst/>
                          <a:latin typeface="Arial" pitchFamily="34" charset="0"/>
                          <a:cs typeface="Arial" pitchFamily="34" charset="0"/>
                        </a:rPr>
                        <a:t>Marc and Maria</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393700" y="12184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3</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28" name="Group 27"/>
          <p:cNvGrpSpPr/>
          <p:nvPr/>
        </p:nvGrpSpPr>
        <p:grpSpPr>
          <a:xfrm>
            <a:off x="0" y="446088"/>
            <a:ext cx="9144000" cy="72000"/>
            <a:chOff x="0" y="446088"/>
            <a:chExt cx="9144000" cy="72000"/>
          </a:xfrm>
        </p:grpSpPr>
        <p:sp>
          <p:nvSpPr>
            <p:cNvPr id="29" name="Rectangle 2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0" name="Rectangle 2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1141880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20</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000494445"/>
              </p:ext>
            </p:extLst>
          </p:nvPr>
        </p:nvGraphicFramePr>
        <p:xfrm>
          <a:off x="361950" y="857250"/>
          <a:ext cx="8420104" cy="1553302"/>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dirty="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4">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Where Are They From?</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Character Interviews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Guess Who?</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a:t>
                      </a:r>
                      <a:r>
                        <a:rPr lang="en-US" sz="1000" b="1" i="0" dirty="0" smtClean="0">
                          <a:solidFill>
                            <a:srgbClr val="003359"/>
                          </a:solidFill>
                          <a:latin typeface="Arial" pitchFamily="34" charset="0"/>
                          <a:cs typeface="Arial" pitchFamily="34" charset="0"/>
                        </a:rPr>
                        <a:t>4.2</a:t>
                      </a:r>
                      <a:r>
                        <a:rPr lang="en-US" sz="1000" b="1" i="0" dirty="0">
                          <a:solidFill>
                            <a:srgbClr val="003359"/>
                          </a:solidFill>
                          <a:latin typeface="Arial" pitchFamily="34" charset="0"/>
                          <a:cs typeface="Arial" pitchFamily="34" charset="0"/>
                        </a:rPr>
                        <a:t>: </a:t>
                      </a:r>
                      <a:r>
                        <a:rPr kumimoji="0" lang="en-GB" sz="1000" b="0" i="0" u="none" strike="noStrike" cap="none" normalizeH="0" baseline="0" dirty="0" smtClean="0">
                          <a:ln>
                            <a:noFill/>
                          </a:ln>
                          <a:solidFill>
                            <a:srgbClr val="003359"/>
                          </a:solidFill>
                          <a:effectLst/>
                          <a:latin typeface="Arial" pitchFamily="34" charset="0"/>
                          <a:cs typeface="Arial" pitchFamily="34" charset="0"/>
                        </a:rPr>
                        <a:t>Marc and Maria</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393700" y="12184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4</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28" name="Group 27"/>
          <p:cNvGrpSpPr/>
          <p:nvPr/>
        </p:nvGrpSpPr>
        <p:grpSpPr>
          <a:xfrm>
            <a:off x="0" y="446088"/>
            <a:ext cx="9144000" cy="72000"/>
            <a:chOff x="0" y="446088"/>
            <a:chExt cx="9144000" cy="72000"/>
          </a:xfrm>
        </p:grpSpPr>
        <p:sp>
          <p:nvSpPr>
            <p:cNvPr id="29" name="Rectangle 2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0" name="Rectangle 2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1141880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1.0: Warm-Up</a:t>
            </a:r>
            <a:endParaRPr lang="en-US" sz="1400" dirty="0">
              <a:latin typeface="Arial" pitchFamily="34" charset="0"/>
              <a:cs typeface="Arial" pitchFamily="34" charset="0"/>
            </a:endParaRPr>
          </a:p>
        </p:txBody>
      </p:sp>
      <p:pic>
        <p:nvPicPr>
          <p:cNvPr id="38" name="Picture 3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358559" y="1284379"/>
            <a:ext cx="4426883" cy="3490822"/>
          </a:xfrm>
          <a:prstGeom prst="rect">
            <a:avLst/>
          </a:prstGeom>
        </p:spPr>
      </p:pic>
      <p:sp>
        <p:nvSpPr>
          <p:cNvPr id="39" name="TextBox 38"/>
          <p:cNvSpPr txBox="1"/>
          <p:nvPr/>
        </p:nvSpPr>
        <p:spPr>
          <a:xfrm>
            <a:off x="1635221" y="935631"/>
            <a:ext cx="1850186" cy="292388"/>
          </a:xfrm>
          <a:prstGeom prst="rect">
            <a:avLst/>
          </a:prstGeom>
          <a:noFill/>
        </p:spPr>
        <p:txBody>
          <a:bodyPr wrap="none" tIns="0" rtlCol="0">
            <a:spAutoFit/>
          </a:bodyPr>
          <a:lstStyle/>
          <a:p>
            <a:r>
              <a:rPr lang="en-US" sz="1600" dirty="0">
                <a:solidFill>
                  <a:srgbClr val="003359"/>
                </a:solidFill>
                <a:latin typeface="Arial" pitchFamily="34" charset="0"/>
                <a:cs typeface="Arial" pitchFamily="34" charset="0"/>
              </a:rPr>
              <a:t>t</a:t>
            </a:r>
            <a:r>
              <a:rPr lang="en-US" sz="1600" dirty="0" smtClean="0">
                <a:solidFill>
                  <a:srgbClr val="003359"/>
                </a:solidFill>
                <a:latin typeface="Arial" pitchFamily="34" charset="0"/>
                <a:cs typeface="Arial" pitchFamily="34" charset="0"/>
              </a:rPr>
              <a:t>hings you can eat</a:t>
            </a:r>
            <a:endParaRPr lang="en-US" sz="1600" dirty="0">
              <a:solidFill>
                <a:srgbClr val="003359"/>
              </a:solidFill>
              <a:latin typeface="Arial" pitchFamily="34" charset="0"/>
              <a:cs typeface="Arial" pitchFamily="34" charset="0"/>
            </a:endParaRPr>
          </a:p>
        </p:txBody>
      </p:sp>
      <p:sp>
        <p:nvSpPr>
          <p:cNvPr id="40" name="TextBox 39"/>
          <p:cNvSpPr txBox="1"/>
          <p:nvPr/>
        </p:nvSpPr>
        <p:spPr>
          <a:xfrm>
            <a:off x="3501525" y="934962"/>
            <a:ext cx="2008883" cy="292388"/>
          </a:xfrm>
          <a:prstGeom prst="rect">
            <a:avLst/>
          </a:prstGeom>
          <a:noFill/>
        </p:spPr>
        <p:txBody>
          <a:bodyPr wrap="none" tIns="0" rtlCol="0">
            <a:spAutoFit/>
          </a:bodyPr>
          <a:lstStyle/>
          <a:p>
            <a:r>
              <a:rPr lang="en-US" sz="1600" dirty="0">
                <a:latin typeface="Arial" pitchFamily="34" charset="0"/>
                <a:cs typeface="Arial" pitchFamily="34" charset="0"/>
              </a:rPr>
              <a:t>t</a:t>
            </a:r>
            <a:r>
              <a:rPr lang="en-US" sz="1600" dirty="0" smtClean="0">
                <a:latin typeface="Arial" pitchFamily="34" charset="0"/>
                <a:cs typeface="Arial" pitchFamily="34" charset="0"/>
              </a:rPr>
              <a:t>hings you can wear</a:t>
            </a:r>
            <a:endParaRPr lang="en-US" sz="1600" dirty="0">
              <a:latin typeface="Arial" pitchFamily="34" charset="0"/>
              <a:cs typeface="Arial" pitchFamily="34" charset="0"/>
            </a:endParaRPr>
          </a:p>
        </p:txBody>
      </p:sp>
      <p:sp>
        <p:nvSpPr>
          <p:cNvPr id="41" name="TextBox 40"/>
          <p:cNvSpPr txBox="1"/>
          <p:nvPr/>
        </p:nvSpPr>
        <p:spPr>
          <a:xfrm>
            <a:off x="5557604" y="934405"/>
            <a:ext cx="1951175" cy="292388"/>
          </a:xfrm>
          <a:prstGeom prst="rect">
            <a:avLst/>
          </a:prstGeom>
          <a:noFill/>
        </p:spPr>
        <p:txBody>
          <a:bodyPr wrap="none" tIns="0" rtlCol="0">
            <a:spAutoFit/>
          </a:bodyPr>
          <a:lstStyle/>
          <a:p>
            <a:r>
              <a:rPr lang="en-US" sz="1600" dirty="0" smtClean="0">
                <a:latin typeface="Arial" pitchFamily="34" charset="0"/>
                <a:cs typeface="Arial" pitchFamily="34" charset="0"/>
              </a:rPr>
              <a:t>countries in Europe</a:t>
            </a:r>
            <a:endParaRPr lang="en-US" sz="1600" dirty="0">
              <a:latin typeface="Arial" pitchFamily="34" charset="0"/>
              <a:cs typeface="Arial" pitchFamily="34" charset="0"/>
            </a:endParaRPr>
          </a:p>
        </p:txBody>
      </p:sp>
      <p:grpSp>
        <p:nvGrpSpPr>
          <p:cNvPr id="42" name="Group 41"/>
          <p:cNvGrpSpPr/>
          <p:nvPr/>
        </p:nvGrpSpPr>
        <p:grpSpPr>
          <a:xfrm>
            <a:off x="814388" y="1357146"/>
            <a:ext cx="2192738" cy="648000"/>
            <a:chOff x="2332060" y="2288875"/>
            <a:chExt cx="2192738" cy="648000"/>
          </a:xfrm>
        </p:grpSpPr>
        <p:sp>
          <p:nvSpPr>
            <p:cNvPr id="43" name="TextBox 42"/>
            <p:cNvSpPr txBox="1"/>
            <p:nvPr/>
          </p:nvSpPr>
          <p:spPr>
            <a:xfrm>
              <a:off x="2332060" y="228887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44" name="Right Triangle 43"/>
            <p:cNvSpPr/>
            <p:nvPr/>
          </p:nvSpPr>
          <p:spPr>
            <a:xfrm rot="5400000" flipH="1">
              <a:off x="4378747" y="2526821"/>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45" name="Group 44"/>
          <p:cNvGrpSpPr/>
          <p:nvPr/>
        </p:nvGrpSpPr>
        <p:grpSpPr>
          <a:xfrm>
            <a:off x="6278148" y="1371751"/>
            <a:ext cx="2183648" cy="648000"/>
            <a:chOff x="986130" y="2292350"/>
            <a:chExt cx="2183648" cy="648000"/>
          </a:xfrm>
        </p:grpSpPr>
        <p:sp>
          <p:nvSpPr>
            <p:cNvPr id="46" name="TextBox 45"/>
            <p:cNvSpPr txBox="1"/>
            <p:nvPr/>
          </p:nvSpPr>
          <p:spPr>
            <a:xfrm>
              <a:off x="1196978" y="22923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47" name="Right Triangle 46"/>
            <p:cNvSpPr/>
            <p:nvPr/>
          </p:nvSpPr>
          <p:spPr>
            <a:xfrm rot="5400000" flipH="1" flipV="1">
              <a:off x="986130" y="2498669"/>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7" name="Group 16"/>
          <p:cNvGrpSpPr/>
          <p:nvPr/>
        </p:nvGrpSpPr>
        <p:grpSpPr>
          <a:xfrm>
            <a:off x="0" y="446088"/>
            <a:ext cx="9144000" cy="72000"/>
            <a:chOff x="0" y="446088"/>
            <a:chExt cx="9144000" cy="72000"/>
          </a:xfrm>
        </p:grpSpPr>
        <p:sp>
          <p:nvSpPr>
            <p:cNvPr id="18" name="Rectangle 17"/>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9" name="Rectangle 18"/>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36447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0" grpId="0"/>
      <p:bldP spid="40" grpId="1"/>
      <p:bldP spid="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5.0: Wrap-Up</a:t>
            </a:r>
            <a:endParaRPr lang="en-US" sz="1400" dirty="0">
              <a:latin typeface="Arial" pitchFamily="34" charset="0"/>
              <a:cs typeface="Arial" pitchFamily="34" charset="0"/>
            </a:endParaRPr>
          </a:p>
        </p:txBody>
      </p:sp>
      <p:grpSp>
        <p:nvGrpSpPr>
          <p:cNvPr id="33" name="Group 32"/>
          <p:cNvGrpSpPr/>
          <p:nvPr/>
        </p:nvGrpSpPr>
        <p:grpSpPr>
          <a:xfrm>
            <a:off x="0" y="446088"/>
            <a:ext cx="9144000" cy="72000"/>
            <a:chOff x="0" y="446088"/>
            <a:chExt cx="9144000" cy="72000"/>
          </a:xfrm>
        </p:grpSpPr>
        <p:sp>
          <p:nvSpPr>
            <p:cNvPr id="34" name="Rectangle 33"/>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4" name="Group 3"/>
          <p:cNvGrpSpPr/>
          <p:nvPr/>
        </p:nvGrpSpPr>
        <p:grpSpPr>
          <a:xfrm>
            <a:off x="355600" y="1805957"/>
            <a:ext cx="1999456" cy="1632006"/>
            <a:chOff x="355600" y="1805957"/>
            <a:chExt cx="1999456" cy="1632006"/>
          </a:xfrm>
        </p:grpSpPr>
        <p:pic>
          <p:nvPicPr>
            <p:cNvPr id="39" name="Picture 3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55600" y="1805957"/>
              <a:ext cx="1984173" cy="1327206"/>
            </a:xfrm>
            <a:prstGeom prst="rect">
              <a:avLst/>
            </a:prstGeom>
          </p:spPr>
        </p:pic>
        <p:grpSp>
          <p:nvGrpSpPr>
            <p:cNvPr id="40" name="Group 11"/>
            <p:cNvGrpSpPr/>
            <p:nvPr/>
          </p:nvGrpSpPr>
          <p:grpSpPr>
            <a:xfrm>
              <a:off x="359574" y="3133163"/>
              <a:ext cx="1995482" cy="304800"/>
              <a:chOff x="828674" y="2504451"/>
              <a:chExt cx="2717800" cy="304800"/>
            </a:xfrm>
          </p:grpSpPr>
          <p:pic>
            <p:nvPicPr>
              <p:cNvPr id="41" name="Picture 40"/>
              <p:cNvPicPr>
                <a:picLocks noChangeAspect="1"/>
              </p:cNvPicPr>
              <p:nvPr/>
            </p:nvPicPr>
            <p:blipFill>
              <a:blip r:embed="rId4"/>
              <a:stretch>
                <a:fillRect/>
              </a:stretch>
            </p:blipFill>
            <p:spPr>
              <a:xfrm>
                <a:off x="828674" y="2504451"/>
                <a:ext cx="2717800" cy="304800"/>
              </a:xfrm>
              <a:prstGeom prst="rect">
                <a:avLst/>
              </a:prstGeom>
            </p:spPr>
          </p:pic>
          <p:sp>
            <p:nvSpPr>
              <p:cNvPr id="42" name="TextBox 41"/>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A</a:t>
                </a:r>
                <a:endParaRPr lang="en-US" sz="1600" i="0" dirty="0">
                  <a:solidFill>
                    <a:srgbClr val="003359"/>
                  </a:solidFill>
                  <a:latin typeface="Arial" pitchFamily="34" charset="0"/>
                  <a:cs typeface="Arial" pitchFamily="34" charset="0"/>
                </a:endParaRPr>
              </a:p>
            </p:txBody>
          </p:sp>
        </p:grpSp>
      </p:grpSp>
      <p:grpSp>
        <p:nvGrpSpPr>
          <p:cNvPr id="9" name="Group 8"/>
          <p:cNvGrpSpPr/>
          <p:nvPr/>
        </p:nvGrpSpPr>
        <p:grpSpPr>
          <a:xfrm>
            <a:off x="4648810" y="1810382"/>
            <a:ext cx="2001625" cy="1627581"/>
            <a:chOff x="4648810" y="1810382"/>
            <a:chExt cx="2001625" cy="1627581"/>
          </a:xfrm>
        </p:grpSpPr>
        <p:pic>
          <p:nvPicPr>
            <p:cNvPr id="28" name="Picture 2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648810" y="1810382"/>
              <a:ext cx="1990810" cy="1327206"/>
            </a:xfrm>
            <a:prstGeom prst="rect">
              <a:avLst/>
            </a:prstGeom>
          </p:spPr>
        </p:pic>
        <p:grpSp>
          <p:nvGrpSpPr>
            <p:cNvPr id="45" name="Group 12"/>
            <p:cNvGrpSpPr/>
            <p:nvPr/>
          </p:nvGrpSpPr>
          <p:grpSpPr>
            <a:xfrm>
              <a:off x="4652489" y="3133163"/>
              <a:ext cx="1997946" cy="304800"/>
              <a:chOff x="828674" y="2504451"/>
              <a:chExt cx="2717800" cy="304800"/>
            </a:xfrm>
          </p:grpSpPr>
          <p:pic>
            <p:nvPicPr>
              <p:cNvPr id="50" name="Picture 49"/>
              <p:cNvPicPr>
                <a:picLocks noChangeAspect="1"/>
              </p:cNvPicPr>
              <p:nvPr/>
            </p:nvPicPr>
            <p:blipFill>
              <a:blip r:embed="rId4"/>
              <a:stretch>
                <a:fillRect/>
              </a:stretch>
            </p:blipFill>
            <p:spPr>
              <a:xfrm>
                <a:off x="828674" y="2504451"/>
                <a:ext cx="2717800" cy="304800"/>
              </a:xfrm>
              <a:prstGeom prst="rect">
                <a:avLst/>
              </a:prstGeom>
            </p:spPr>
          </p:pic>
          <p:sp>
            <p:nvSpPr>
              <p:cNvPr id="55" name="TextBox 54"/>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003359"/>
                    </a:solidFill>
                    <a:latin typeface="Arial" pitchFamily="34" charset="0"/>
                    <a:cs typeface="Arial" pitchFamily="34" charset="0"/>
                  </a:rPr>
                  <a:t>C</a:t>
                </a:r>
                <a:endParaRPr lang="en-US" sz="1600" i="0" dirty="0">
                  <a:solidFill>
                    <a:srgbClr val="003359"/>
                  </a:solidFill>
                  <a:latin typeface="Arial" pitchFamily="34" charset="0"/>
                  <a:cs typeface="Arial" pitchFamily="34" charset="0"/>
                </a:endParaRPr>
              </a:p>
            </p:txBody>
          </p:sp>
        </p:grpSp>
      </p:grpSp>
      <p:grpSp>
        <p:nvGrpSpPr>
          <p:cNvPr id="10" name="Group 9"/>
          <p:cNvGrpSpPr/>
          <p:nvPr/>
        </p:nvGrpSpPr>
        <p:grpSpPr>
          <a:xfrm>
            <a:off x="6798682" y="1811111"/>
            <a:ext cx="1998210" cy="1626852"/>
            <a:chOff x="6798682" y="1811111"/>
            <a:chExt cx="1998210" cy="1626852"/>
          </a:xfrm>
        </p:grpSpPr>
        <p:pic>
          <p:nvPicPr>
            <p:cNvPr id="36" name="Picture 35"/>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798682" y="1811111"/>
              <a:ext cx="1989717" cy="1326477"/>
            </a:xfrm>
            <a:prstGeom prst="rect">
              <a:avLst/>
            </a:prstGeom>
          </p:spPr>
        </p:pic>
        <p:grpSp>
          <p:nvGrpSpPr>
            <p:cNvPr id="56" name="Group 14"/>
            <p:cNvGrpSpPr/>
            <p:nvPr/>
          </p:nvGrpSpPr>
          <p:grpSpPr>
            <a:xfrm>
              <a:off x="6798893" y="3133163"/>
              <a:ext cx="1997999" cy="304800"/>
              <a:chOff x="828674" y="2504451"/>
              <a:chExt cx="2717800" cy="304800"/>
            </a:xfrm>
          </p:grpSpPr>
          <p:pic>
            <p:nvPicPr>
              <p:cNvPr id="57" name="Picture 56"/>
              <p:cNvPicPr>
                <a:picLocks noChangeAspect="1"/>
              </p:cNvPicPr>
              <p:nvPr/>
            </p:nvPicPr>
            <p:blipFill>
              <a:blip r:embed="rId4"/>
              <a:stretch>
                <a:fillRect/>
              </a:stretch>
            </p:blipFill>
            <p:spPr>
              <a:xfrm>
                <a:off x="828674" y="2504451"/>
                <a:ext cx="2717800" cy="304800"/>
              </a:xfrm>
              <a:prstGeom prst="rect">
                <a:avLst/>
              </a:prstGeom>
            </p:spPr>
          </p:pic>
          <p:sp>
            <p:nvSpPr>
              <p:cNvPr id="58" name="TextBox 57"/>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D</a:t>
                </a:r>
                <a:endParaRPr lang="en-US" sz="1600" i="0" dirty="0">
                  <a:solidFill>
                    <a:srgbClr val="003359"/>
                  </a:solidFill>
                  <a:latin typeface="Arial" pitchFamily="34" charset="0"/>
                  <a:cs typeface="Arial" pitchFamily="34" charset="0"/>
                </a:endParaRPr>
              </a:p>
            </p:txBody>
          </p:sp>
        </p:grpSp>
      </p:grpSp>
      <p:grpSp>
        <p:nvGrpSpPr>
          <p:cNvPr id="8" name="Group 7"/>
          <p:cNvGrpSpPr/>
          <p:nvPr/>
        </p:nvGrpSpPr>
        <p:grpSpPr>
          <a:xfrm>
            <a:off x="2506241" y="1805957"/>
            <a:ext cx="1998000" cy="1632006"/>
            <a:chOff x="2506241" y="1805957"/>
            <a:chExt cx="1998000" cy="1632006"/>
          </a:xfrm>
        </p:grpSpPr>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510046" y="1805957"/>
              <a:ext cx="1990810" cy="1331631"/>
            </a:xfrm>
            <a:prstGeom prst="rect">
              <a:avLst/>
            </a:prstGeom>
          </p:spPr>
        </p:pic>
        <p:grpSp>
          <p:nvGrpSpPr>
            <p:cNvPr id="59" name="Group 13"/>
            <p:cNvGrpSpPr/>
            <p:nvPr/>
          </p:nvGrpSpPr>
          <p:grpSpPr>
            <a:xfrm>
              <a:off x="2506241" y="3133163"/>
              <a:ext cx="1998000" cy="304800"/>
              <a:chOff x="828674" y="2504451"/>
              <a:chExt cx="2717800" cy="304800"/>
            </a:xfrm>
          </p:grpSpPr>
          <p:pic>
            <p:nvPicPr>
              <p:cNvPr id="60" name="Picture 59"/>
              <p:cNvPicPr>
                <a:picLocks noChangeAspect="1"/>
              </p:cNvPicPr>
              <p:nvPr/>
            </p:nvPicPr>
            <p:blipFill>
              <a:blip r:embed="rId4"/>
              <a:stretch>
                <a:fillRect/>
              </a:stretch>
            </p:blipFill>
            <p:spPr>
              <a:xfrm>
                <a:off x="828674" y="2504451"/>
                <a:ext cx="2717800" cy="304800"/>
              </a:xfrm>
              <a:prstGeom prst="rect">
                <a:avLst/>
              </a:prstGeom>
            </p:spPr>
          </p:pic>
          <p:sp>
            <p:nvSpPr>
              <p:cNvPr id="61" name="TextBox 60"/>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B</a:t>
                </a:r>
                <a:endParaRPr lang="en-US" sz="1600" i="0" dirty="0">
                  <a:solidFill>
                    <a:srgbClr val="003359"/>
                  </a:solidFill>
                  <a:latin typeface="Arial" pitchFamily="34" charset="0"/>
                  <a:cs typeface="Arial" pitchFamily="34" charset="0"/>
                </a:endParaRPr>
              </a:p>
            </p:txBody>
          </p:sp>
        </p:grpSp>
      </p:grpSp>
      <p:sp>
        <p:nvSpPr>
          <p:cNvPr id="11" name="Rectangle 10"/>
          <p:cNvSpPr/>
          <p:nvPr/>
        </p:nvSpPr>
        <p:spPr>
          <a:xfrm>
            <a:off x="248267" y="906943"/>
            <a:ext cx="2064989"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How do you </a:t>
            </a:r>
            <a:r>
              <a:rPr lang="en-US" sz="1600" dirty="0" smtClean="0">
                <a:latin typeface="Arial" panose="020B0604020202020204" pitchFamily="34" charset="0"/>
                <a:cs typeface="Arial" panose="020B0604020202020204" pitchFamily="34" charset="0"/>
              </a:rPr>
              <a:t>spell …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9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5.0: Wrap-Up</a:t>
            </a:r>
            <a:endParaRPr lang="en-US" sz="1400" dirty="0">
              <a:latin typeface="Arial" pitchFamily="34" charset="0"/>
              <a:cs typeface="Arial" pitchFamily="34" charset="0"/>
            </a:endParaRPr>
          </a:p>
        </p:txBody>
      </p:sp>
      <p:grpSp>
        <p:nvGrpSpPr>
          <p:cNvPr id="33" name="Group 32"/>
          <p:cNvGrpSpPr/>
          <p:nvPr/>
        </p:nvGrpSpPr>
        <p:grpSpPr>
          <a:xfrm>
            <a:off x="0" y="446088"/>
            <a:ext cx="9144000" cy="72000"/>
            <a:chOff x="0" y="446088"/>
            <a:chExt cx="9144000" cy="72000"/>
          </a:xfrm>
        </p:grpSpPr>
        <p:sp>
          <p:nvSpPr>
            <p:cNvPr id="34" name="Rectangle 33"/>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4" name="Group 3"/>
          <p:cNvGrpSpPr/>
          <p:nvPr/>
        </p:nvGrpSpPr>
        <p:grpSpPr>
          <a:xfrm>
            <a:off x="359574" y="1814229"/>
            <a:ext cx="1995482" cy="1626443"/>
            <a:chOff x="359574" y="1814229"/>
            <a:chExt cx="1995482" cy="1626443"/>
          </a:xfrm>
        </p:grpSpPr>
        <p:pic>
          <p:nvPicPr>
            <p:cNvPr id="31" name="Picture 3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67732" y="1814229"/>
              <a:ext cx="1979166" cy="1321643"/>
            </a:xfrm>
            <a:prstGeom prst="rect">
              <a:avLst/>
            </a:prstGeom>
          </p:spPr>
        </p:pic>
        <p:grpSp>
          <p:nvGrpSpPr>
            <p:cNvPr id="32" name="Group 11"/>
            <p:cNvGrpSpPr/>
            <p:nvPr/>
          </p:nvGrpSpPr>
          <p:grpSpPr>
            <a:xfrm>
              <a:off x="359574" y="3135872"/>
              <a:ext cx="1995482" cy="304800"/>
              <a:chOff x="828674" y="2504451"/>
              <a:chExt cx="2717800" cy="304800"/>
            </a:xfrm>
          </p:grpSpPr>
          <p:pic>
            <p:nvPicPr>
              <p:cNvPr id="36" name="Picture 35"/>
              <p:cNvPicPr>
                <a:picLocks noChangeAspect="1"/>
              </p:cNvPicPr>
              <p:nvPr/>
            </p:nvPicPr>
            <p:blipFill>
              <a:blip r:embed="rId4"/>
              <a:stretch>
                <a:fillRect/>
              </a:stretch>
            </p:blipFill>
            <p:spPr>
              <a:xfrm>
                <a:off x="828674" y="2504451"/>
                <a:ext cx="2717800" cy="304800"/>
              </a:xfrm>
              <a:prstGeom prst="rect">
                <a:avLst/>
              </a:prstGeom>
            </p:spPr>
          </p:pic>
          <p:sp>
            <p:nvSpPr>
              <p:cNvPr id="37" name="TextBox 36"/>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A</a:t>
                </a:r>
                <a:endParaRPr lang="en-US" sz="1600" i="0" dirty="0">
                  <a:solidFill>
                    <a:srgbClr val="003359"/>
                  </a:solidFill>
                  <a:latin typeface="Arial" pitchFamily="34" charset="0"/>
                  <a:cs typeface="Arial" pitchFamily="34" charset="0"/>
                </a:endParaRPr>
              </a:p>
            </p:txBody>
          </p:sp>
        </p:grpSp>
      </p:grpSp>
      <p:grpSp>
        <p:nvGrpSpPr>
          <p:cNvPr id="6" name="Group 5"/>
          <p:cNvGrpSpPr/>
          <p:nvPr/>
        </p:nvGrpSpPr>
        <p:grpSpPr>
          <a:xfrm>
            <a:off x="4652298" y="1816428"/>
            <a:ext cx="1997946" cy="1624244"/>
            <a:chOff x="4652298" y="1816428"/>
            <a:chExt cx="1997946" cy="1624244"/>
          </a:xfrm>
        </p:grpSpPr>
        <p:pic>
          <p:nvPicPr>
            <p:cNvPr id="27" name="Picture 2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661687" y="1816428"/>
              <a:ext cx="1979167" cy="1319444"/>
            </a:xfrm>
            <a:prstGeom prst="rect">
              <a:avLst/>
            </a:prstGeom>
          </p:spPr>
        </p:pic>
        <p:grpSp>
          <p:nvGrpSpPr>
            <p:cNvPr id="38" name="Group 12"/>
            <p:cNvGrpSpPr/>
            <p:nvPr/>
          </p:nvGrpSpPr>
          <p:grpSpPr>
            <a:xfrm>
              <a:off x="4652298" y="3135872"/>
              <a:ext cx="1997946" cy="304800"/>
              <a:chOff x="828674" y="2504451"/>
              <a:chExt cx="2717800" cy="304800"/>
            </a:xfrm>
          </p:grpSpPr>
          <p:pic>
            <p:nvPicPr>
              <p:cNvPr id="39" name="Picture 38"/>
              <p:cNvPicPr>
                <a:picLocks noChangeAspect="1"/>
              </p:cNvPicPr>
              <p:nvPr/>
            </p:nvPicPr>
            <p:blipFill>
              <a:blip r:embed="rId4"/>
              <a:stretch>
                <a:fillRect/>
              </a:stretch>
            </p:blipFill>
            <p:spPr>
              <a:xfrm>
                <a:off x="828674" y="2504451"/>
                <a:ext cx="2717800" cy="304800"/>
              </a:xfrm>
              <a:prstGeom prst="rect">
                <a:avLst/>
              </a:prstGeom>
            </p:spPr>
          </p:pic>
          <p:sp>
            <p:nvSpPr>
              <p:cNvPr id="40" name="TextBox 39"/>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003359"/>
                    </a:solidFill>
                    <a:latin typeface="Arial" pitchFamily="34" charset="0"/>
                    <a:cs typeface="Arial" pitchFamily="34" charset="0"/>
                  </a:rPr>
                  <a:t>C</a:t>
                </a:r>
                <a:endParaRPr lang="en-US" sz="1600" i="0" dirty="0">
                  <a:solidFill>
                    <a:srgbClr val="003359"/>
                  </a:solidFill>
                  <a:latin typeface="Arial" pitchFamily="34" charset="0"/>
                  <a:cs typeface="Arial" pitchFamily="34" charset="0"/>
                </a:endParaRPr>
              </a:p>
            </p:txBody>
          </p:sp>
        </p:grpSp>
      </p:grpSp>
      <p:grpSp>
        <p:nvGrpSpPr>
          <p:cNvPr id="5" name="Group 4"/>
          <p:cNvGrpSpPr/>
          <p:nvPr/>
        </p:nvGrpSpPr>
        <p:grpSpPr>
          <a:xfrm>
            <a:off x="2506241" y="1816428"/>
            <a:ext cx="1998000" cy="1624244"/>
            <a:chOff x="2506241" y="1816428"/>
            <a:chExt cx="1998000" cy="1624244"/>
          </a:xfrm>
        </p:grpSpPr>
        <p:pic>
          <p:nvPicPr>
            <p:cNvPr id="29" name="Picture 28"/>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518788" y="1816428"/>
              <a:ext cx="1979167" cy="1319444"/>
            </a:xfrm>
            <a:prstGeom prst="rect">
              <a:avLst/>
            </a:prstGeom>
          </p:spPr>
        </p:pic>
        <p:grpSp>
          <p:nvGrpSpPr>
            <p:cNvPr id="41" name="Group 13"/>
            <p:cNvGrpSpPr/>
            <p:nvPr/>
          </p:nvGrpSpPr>
          <p:grpSpPr>
            <a:xfrm>
              <a:off x="2506241" y="3135872"/>
              <a:ext cx="1998000" cy="304800"/>
              <a:chOff x="828674" y="2504451"/>
              <a:chExt cx="2717800" cy="304800"/>
            </a:xfrm>
          </p:grpSpPr>
          <p:pic>
            <p:nvPicPr>
              <p:cNvPr id="42" name="Picture 41"/>
              <p:cNvPicPr>
                <a:picLocks noChangeAspect="1"/>
              </p:cNvPicPr>
              <p:nvPr/>
            </p:nvPicPr>
            <p:blipFill>
              <a:blip r:embed="rId4"/>
              <a:stretch>
                <a:fillRect/>
              </a:stretch>
            </p:blipFill>
            <p:spPr>
              <a:xfrm>
                <a:off x="828674" y="2504451"/>
                <a:ext cx="2717800" cy="304800"/>
              </a:xfrm>
              <a:prstGeom prst="rect">
                <a:avLst/>
              </a:prstGeom>
            </p:spPr>
          </p:pic>
          <p:sp>
            <p:nvSpPr>
              <p:cNvPr id="43" name="TextBox 42"/>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B</a:t>
                </a:r>
                <a:endParaRPr lang="en-US" sz="1600" i="0" dirty="0">
                  <a:solidFill>
                    <a:srgbClr val="003359"/>
                  </a:solidFill>
                  <a:latin typeface="Arial" pitchFamily="34" charset="0"/>
                  <a:cs typeface="Arial" pitchFamily="34" charset="0"/>
                </a:endParaRPr>
              </a:p>
            </p:txBody>
          </p:sp>
        </p:grpSp>
      </p:grpSp>
      <p:grpSp>
        <p:nvGrpSpPr>
          <p:cNvPr id="8" name="Group 7"/>
          <p:cNvGrpSpPr/>
          <p:nvPr/>
        </p:nvGrpSpPr>
        <p:grpSpPr>
          <a:xfrm>
            <a:off x="6798893" y="1816428"/>
            <a:ext cx="1997999" cy="1624244"/>
            <a:chOff x="6798893" y="1816428"/>
            <a:chExt cx="1997999" cy="1624244"/>
          </a:xfrm>
        </p:grpSpPr>
        <p:pic>
          <p:nvPicPr>
            <p:cNvPr id="28" name="Picture 27"/>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817725" y="1816428"/>
              <a:ext cx="1979167" cy="1319444"/>
            </a:xfrm>
            <a:prstGeom prst="rect">
              <a:avLst/>
            </a:prstGeom>
          </p:spPr>
        </p:pic>
        <p:grpSp>
          <p:nvGrpSpPr>
            <p:cNvPr id="44" name="Group 14"/>
            <p:cNvGrpSpPr/>
            <p:nvPr/>
          </p:nvGrpSpPr>
          <p:grpSpPr>
            <a:xfrm>
              <a:off x="6798893" y="3135872"/>
              <a:ext cx="1997999" cy="304800"/>
              <a:chOff x="828674" y="2504451"/>
              <a:chExt cx="2717800" cy="304800"/>
            </a:xfrm>
          </p:grpSpPr>
          <p:pic>
            <p:nvPicPr>
              <p:cNvPr id="45" name="Picture 44"/>
              <p:cNvPicPr>
                <a:picLocks noChangeAspect="1"/>
              </p:cNvPicPr>
              <p:nvPr/>
            </p:nvPicPr>
            <p:blipFill>
              <a:blip r:embed="rId4"/>
              <a:stretch>
                <a:fillRect/>
              </a:stretch>
            </p:blipFill>
            <p:spPr>
              <a:xfrm>
                <a:off x="828674" y="2504451"/>
                <a:ext cx="2717800" cy="304800"/>
              </a:xfrm>
              <a:prstGeom prst="rect">
                <a:avLst/>
              </a:prstGeom>
            </p:spPr>
          </p:pic>
          <p:sp>
            <p:nvSpPr>
              <p:cNvPr id="46" name="TextBox 45"/>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D</a:t>
                </a:r>
                <a:endParaRPr lang="en-US" sz="1600" i="0" dirty="0">
                  <a:solidFill>
                    <a:srgbClr val="003359"/>
                  </a:solidFill>
                  <a:latin typeface="Arial" pitchFamily="34" charset="0"/>
                  <a:cs typeface="Arial" pitchFamily="34" charset="0"/>
                </a:endParaRPr>
              </a:p>
            </p:txBody>
          </p:sp>
        </p:grpSp>
      </p:grpSp>
      <p:sp>
        <p:nvSpPr>
          <p:cNvPr id="47" name="Rectangle 46"/>
          <p:cNvSpPr/>
          <p:nvPr/>
        </p:nvSpPr>
        <p:spPr>
          <a:xfrm>
            <a:off x="248267" y="906943"/>
            <a:ext cx="2064989"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How do you </a:t>
            </a:r>
            <a:r>
              <a:rPr lang="en-US" sz="1600" dirty="0" smtClean="0">
                <a:latin typeface="Arial" panose="020B0604020202020204" pitchFamily="34" charset="0"/>
                <a:cs typeface="Arial" panose="020B0604020202020204" pitchFamily="34" charset="0"/>
              </a:rPr>
              <a:t>spell …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642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Rectangle 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baseline="0">
                <a:solidFill>
                  <a:srgbClr val="FFFFFF"/>
                </a:solidFill>
                <a:latin typeface="Arial"/>
                <a:ea typeface="+mj-ea"/>
                <a:cs typeface="Arial"/>
              </a:defRPr>
            </a:lvl1pPr>
          </a:lstStyle>
          <a:p>
            <a:r>
              <a:rPr lang="en-GB" dirty="0">
                <a:latin typeface="Arial" pitchFamily="34" charset="0"/>
                <a:cs typeface="Arial" pitchFamily="34" charset="0"/>
              </a:rPr>
              <a:t>Thank you for coming.</a:t>
            </a:r>
            <a:endParaRPr lang="en-US" dirty="0">
              <a:latin typeface="Arial" pitchFamily="34" charset="0"/>
              <a:cs typeface="Arial" pitchFamily="34" charset="0"/>
            </a:endParaRPr>
          </a:p>
        </p:txBody>
      </p:sp>
      <p:sp>
        <p:nvSpPr>
          <p:cNvPr id="4" name="Title 8"/>
          <p:cNvSpPr txBox="1">
            <a:spLocks/>
          </p:cNvSpPr>
          <p:nvPr/>
        </p:nvSpPr>
        <p:spPr>
          <a:xfrm>
            <a:off x="5772150" y="104775"/>
            <a:ext cx="301625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baseline="0">
                <a:solidFill>
                  <a:srgbClr val="FFFFFF"/>
                </a:solidFill>
                <a:latin typeface="Arial"/>
                <a:ea typeface="+mj-ea"/>
                <a:cs typeface="Arial"/>
              </a:defRPr>
            </a:lvl1pPr>
          </a:lstStyle>
          <a:p>
            <a:pPr lvl="0" algn="r"/>
            <a:r>
              <a:rPr lang="en-US" b="0">
                <a:latin typeface="Arial" pitchFamily="34" charset="0"/>
                <a:cs typeface="Arial" pitchFamily="34" charset="0"/>
              </a:rPr>
              <a:t>We hope you enjoyed the class.</a:t>
            </a:r>
            <a:endParaRPr lang="en-GB" b="0">
              <a:latin typeface="Arial" pitchFamily="34" charset="0"/>
              <a:cs typeface="Arial" pitchFamily="34" charset="0"/>
            </a:endParaRPr>
          </a:p>
        </p:txBody>
      </p:sp>
      <p:pic>
        <p:nvPicPr>
          <p:cNvPr id="5" name="Picture 4" descr="Wall Street 2.jpg"/>
          <p:cNvPicPr>
            <a:picLocks/>
          </p:cNvPicPr>
          <p:nvPr/>
        </p:nvPicPr>
        <p:blipFill rotWithShape="1">
          <a:blip r:embed="rId2" cstate="print">
            <a:extLst>
              <a:ext uri="{28A0092B-C50C-407E-A947-70E740481C1C}">
                <a14:useLocalDpi xmlns:a14="http://schemas.microsoft.com/office/drawing/2010/main"/>
              </a:ext>
            </a:extLst>
          </a:blip>
          <a:srcRect/>
          <a:stretch/>
        </p:blipFill>
        <p:spPr>
          <a:xfrm flipH="1">
            <a:off x="857250" y="821550"/>
            <a:ext cx="3960000" cy="3960000"/>
          </a:xfrm>
          <a:prstGeom prst="ellipse">
            <a:avLst/>
          </a:prstGeom>
        </p:spPr>
      </p:pic>
      <p:sp>
        <p:nvSpPr>
          <p:cNvPr id="6" name="TextBox 5"/>
          <p:cNvSpPr txBox="1"/>
          <p:nvPr/>
        </p:nvSpPr>
        <p:spPr>
          <a:xfrm>
            <a:off x="5321300" y="1822450"/>
            <a:ext cx="3492500" cy="615553"/>
          </a:xfrm>
          <a:prstGeom prst="rect">
            <a:avLst/>
          </a:prstGeom>
        </p:spPr>
        <p:txBody>
          <a:bodyPr wrap="square" lIns="0" tIns="0" rIns="0" bIns="0" rtlCol="0">
            <a:spAutoFit/>
          </a:bodyPr>
          <a:lstStyle/>
          <a:p>
            <a:pPr algn="l"/>
            <a:r>
              <a:rPr lang="en-US" sz="2000" b="1" i="0" dirty="0">
                <a:solidFill>
                  <a:srgbClr val="003359"/>
                </a:solidFill>
                <a:latin typeface="Arial" pitchFamily="34" charset="0"/>
                <a:cs typeface="Arial" pitchFamily="34" charset="0"/>
              </a:rPr>
              <a:t>Don’t forget</a:t>
            </a:r>
          </a:p>
          <a:p>
            <a:pPr algn="l"/>
            <a:r>
              <a:rPr lang="en-US" sz="2000" b="1" i="0" dirty="0">
                <a:solidFill>
                  <a:srgbClr val="003359"/>
                </a:solidFill>
                <a:latin typeface="Arial" pitchFamily="34" charset="0"/>
                <a:cs typeface="Arial" pitchFamily="34" charset="0"/>
              </a:rPr>
              <a:t>to leave feedback!</a:t>
            </a:r>
          </a:p>
        </p:txBody>
      </p:sp>
      <p:sp>
        <p:nvSpPr>
          <p:cNvPr id="7" name="TextBox 6"/>
          <p:cNvSpPr txBox="1"/>
          <p:nvPr/>
        </p:nvSpPr>
        <p:spPr>
          <a:xfrm>
            <a:off x="5340350" y="2527300"/>
            <a:ext cx="2127250" cy="1267993"/>
          </a:xfrm>
          <a:prstGeom prst="rect">
            <a:avLst/>
          </a:prstGeom>
        </p:spPr>
        <p:txBody>
          <a:bodyPr wrap="square" lIns="0" tIns="0" rIns="0" bIns="0" rtlCol="0" anchor="ctr" anchorCtr="0">
            <a:noAutofit/>
          </a:bodyPr>
          <a:lstStyle/>
          <a:p>
            <a:pPr algn="l">
              <a:lnSpc>
                <a:spcPts val="2800"/>
              </a:lnSpc>
            </a:pPr>
            <a:r>
              <a:rPr lang="en-US" sz="1600" b="0" i="0" dirty="0">
                <a:solidFill>
                  <a:srgbClr val="003359"/>
                </a:solidFill>
                <a:latin typeface="Arial" pitchFamily="34" charset="0"/>
                <a:cs typeface="Arial" pitchFamily="34" charset="0"/>
              </a:rPr>
              <a:t>Teacher</a:t>
            </a:r>
          </a:p>
          <a:p>
            <a:pPr algn="l">
              <a:lnSpc>
                <a:spcPts val="2800"/>
              </a:lnSpc>
            </a:pPr>
            <a:r>
              <a:rPr lang="en-US" sz="1600" b="0" i="0" dirty="0">
                <a:solidFill>
                  <a:srgbClr val="003359"/>
                </a:solidFill>
                <a:latin typeface="Arial" pitchFamily="34" charset="0"/>
                <a:cs typeface="Arial" pitchFamily="34" charset="0"/>
              </a:rPr>
              <a:t>Class was fun</a:t>
            </a:r>
          </a:p>
          <a:p>
            <a:pPr algn="l">
              <a:lnSpc>
                <a:spcPts val="2800"/>
              </a:lnSpc>
            </a:pPr>
            <a:r>
              <a:rPr lang="en-US" sz="1600" b="0" i="0" dirty="0">
                <a:solidFill>
                  <a:srgbClr val="003359"/>
                </a:solidFill>
                <a:latin typeface="Arial" pitchFamily="34" charset="0"/>
                <a:cs typeface="Arial" pitchFamily="34" charset="0"/>
              </a:rPr>
              <a:t>Instructions were clear</a:t>
            </a:r>
          </a:p>
        </p:txBody>
      </p:sp>
      <p:sp>
        <p:nvSpPr>
          <p:cNvPr id="8" name="TextBox 7"/>
          <p:cNvSpPr txBox="1"/>
          <p:nvPr/>
        </p:nvSpPr>
        <p:spPr>
          <a:xfrm>
            <a:off x="6661150" y="2527300"/>
            <a:ext cx="2127250" cy="1267993"/>
          </a:xfrm>
          <a:prstGeom prst="rect">
            <a:avLst/>
          </a:prstGeom>
        </p:spPr>
        <p:txBody>
          <a:bodyPr wrap="square" lIns="0" tIns="0" rIns="0" bIns="0" rtlCol="0" anchor="ctr" anchorCtr="0">
            <a:noAutofit/>
          </a:bodyPr>
          <a:lstStyle/>
          <a:p>
            <a:pPr algn="r">
              <a:lnSpc>
                <a:spcPts val="2800"/>
              </a:lnSpc>
            </a:pPr>
            <a:r>
              <a:rPr lang="fr-FR" sz="1600" b="0" i="0">
                <a:solidFill>
                  <a:srgbClr val="003359"/>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003359"/>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003359"/>
                </a:solidFill>
                <a:latin typeface="Wingdings" charset="2"/>
                <a:cs typeface="Wingdings" charset="2"/>
              </a:rPr>
              <a:t>«««««</a:t>
            </a:r>
          </a:p>
        </p:txBody>
      </p:sp>
      <p:sp>
        <p:nvSpPr>
          <p:cNvPr id="2" name="TextBox 1"/>
          <p:cNvSpPr txBox="1"/>
          <p:nvPr/>
        </p:nvSpPr>
        <p:spPr>
          <a:xfrm>
            <a:off x="7594600" y="2527300"/>
            <a:ext cx="1193800" cy="1267993"/>
          </a:xfrm>
          <a:prstGeom prst="rect">
            <a:avLst/>
          </a:prstGeom>
        </p:spPr>
        <p:txBody>
          <a:bodyPr wrap="square" lIns="0" tIns="0" rIns="0" bIns="0" rtlCol="0" anchor="ctr" anchorCtr="0">
            <a:noAutofit/>
          </a:bodyPr>
          <a:lstStyle/>
          <a:p>
            <a:pPr algn="r">
              <a:lnSpc>
                <a:spcPts val="2800"/>
              </a:lnSpc>
            </a:pPr>
            <a:r>
              <a:rPr lang="fr-FR" sz="1600" b="0" i="0">
                <a:solidFill>
                  <a:srgbClr val="C7EDF6"/>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C7EDF6"/>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C7EDF6"/>
                </a:solidFill>
                <a:latin typeface="Wingdings" charset="2"/>
                <a:cs typeface="Wingdings" charset="2"/>
              </a:rPr>
              <a:t>«««««</a:t>
            </a:r>
          </a:p>
        </p:txBody>
      </p:sp>
    </p:spTree>
    <p:extLst>
      <p:ext uri="{BB962C8B-B14F-4D97-AF65-F5344CB8AC3E}">
        <p14:creationId xmlns:p14="http://schemas.microsoft.com/office/powerpoint/2010/main" val="10241187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3359"/>
        </a:solidFill>
        <a:effectLst/>
      </p:bgPr>
    </p:bg>
    <p:spTree>
      <p:nvGrpSpPr>
        <p:cNvPr id="1" name=""/>
        <p:cNvGrpSpPr/>
        <p:nvPr/>
      </p:nvGrpSpPr>
      <p:grpSpPr>
        <a:xfrm>
          <a:off x="0" y="0"/>
          <a:ext cx="0" cy="0"/>
          <a:chOff x="0" y="0"/>
          <a:chExt cx="0" cy="0"/>
        </a:xfrm>
      </p:grpSpPr>
      <p:pic>
        <p:nvPicPr>
          <p:cNvPr id="2" name="Picture 1" descr="WSE_MASTER LOGO_COLOUR_NEGATIV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03214" y="355600"/>
            <a:ext cx="1569076" cy="1196626"/>
          </a:xfrm>
          <a:prstGeom prst="rect">
            <a:avLst/>
          </a:prstGeom>
        </p:spPr>
      </p:pic>
      <p:sp>
        <p:nvSpPr>
          <p:cNvPr id="3" name="TextBox 2"/>
          <p:cNvSpPr txBox="1"/>
          <p:nvPr/>
        </p:nvSpPr>
        <p:spPr>
          <a:xfrm>
            <a:off x="533400" y="3616362"/>
            <a:ext cx="8077200" cy="984458"/>
          </a:xfrm>
          <a:prstGeom prst="rect">
            <a:avLst/>
          </a:prstGeom>
          <a:noFill/>
        </p:spPr>
        <p:txBody>
          <a:bodyPr wrap="square" lIns="0" tIns="0" rIns="0" bIns="0" numCol="2" spcCol="540000" rtlCol="0" anchor="ctr" anchorCtr="0">
            <a:noAutofit/>
          </a:bodyPr>
          <a:lstStyle/>
          <a:p>
            <a:pPr>
              <a:lnSpc>
                <a:spcPts val="1100"/>
              </a:lnSpc>
            </a:pPr>
            <a:r>
              <a:rPr lang="en-US" sz="800" b="1" i="0" dirty="0">
                <a:solidFill>
                  <a:schemeClr val="bg1"/>
                </a:solidFill>
                <a:latin typeface="Arial" pitchFamily="34" charset="0"/>
                <a:cs typeface="Arial" pitchFamily="34" charset="0"/>
              </a:rPr>
              <a:t>© </a:t>
            </a:r>
            <a:r>
              <a:rPr lang="en-US" sz="800" b="1" i="0" dirty="0" smtClean="0">
                <a:solidFill>
                  <a:schemeClr val="bg1"/>
                </a:solidFill>
                <a:latin typeface="Arial" pitchFamily="34" charset="0"/>
                <a:cs typeface="Arial" pitchFamily="34" charset="0"/>
              </a:rPr>
              <a:t>2017 </a:t>
            </a:r>
            <a:r>
              <a:rPr lang="en-US" sz="800" b="1" i="0" dirty="0">
                <a:solidFill>
                  <a:schemeClr val="bg1"/>
                </a:solidFill>
                <a:latin typeface="Arial" pitchFamily="34" charset="0"/>
                <a:cs typeface="Arial" pitchFamily="34" charset="0"/>
              </a:rPr>
              <a:t>by Pearson Education Limited All rights reserved.</a:t>
            </a:r>
          </a:p>
          <a:p>
            <a:pPr>
              <a:lnSpc>
                <a:spcPts val="1100"/>
              </a:lnSpc>
            </a:pPr>
            <a:endParaRPr lang="en-US" sz="800" b="0" i="0" dirty="0">
              <a:solidFill>
                <a:schemeClr val="bg1"/>
              </a:solidFill>
              <a:latin typeface="Arial" pitchFamily="34" charset="0"/>
              <a:cs typeface="Arial" pitchFamily="34" charset="0"/>
            </a:endParaRPr>
          </a:p>
          <a:p>
            <a:pPr>
              <a:lnSpc>
                <a:spcPts val="1100"/>
              </a:lnSpc>
            </a:pPr>
            <a:r>
              <a:rPr lang="en-US" sz="800" b="0" i="0" dirty="0">
                <a:solidFill>
                  <a:schemeClr val="bg1"/>
                </a:solidFill>
                <a:latin typeface="Arial" pitchFamily="34" charset="0"/>
                <a:cs typeface="Arial" pitchFamily="34" charset="0"/>
              </a:rPr>
              <a:t>No part of this publication may be reproduced, stored in a retrieval system, or transmitted in any form or by any means, electronic, mechanical, photocopying, recording or otherwise without the permission of the Publishers.</a:t>
            </a:r>
          </a:p>
          <a:p>
            <a:pPr>
              <a:lnSpc>
                <a:spcPts val="1100"/>
              </a:lnSpc>
            </a:pPr>
            <a:endParaRPr lang="en-US" sz="800" b="0" i="0" dirty="0">
              <a:solidFill>
                <a:schemeClr val="bg1"/>
              </a:solidFill>
              <a:latin typeface="Arial" pitchFamily="34" charset="0"/>
              <a:cs typeface="Arial" pitchFamily="34" charset="0"/>
            </a:endParaRPr>
          </a:p>
          <a:p>
            <a:pPr>
              <a:lnSpc>
                <a:spcPts val="1100"/>
              </a:lnSpc>
            </a:pPr>
            <a:r>
              <a:rPr lang="en-US" sz="800" b="0" i="0" dirty="0">
                <a:solidFill>
                  <a:schemeClr val="bg1"/>
                </a:solidFill>
                <a:latin typeface="Arial" pitchFamily="34" charset="0"/>
                <a:cs typeface="Arial" pitchFamily="34" charset="0"/>
              </a:rPr>
              <a:t>This material is the intellectual property of Pearson Education Limited.</a:t>
            </a:r>
          </a:p>
          <a:p>
            <a:pPr>
              <a:lnSpc>
                <a:spcPts val="1100"/>
              </a:lnSpc>
            </a:pPr>
            <a:r>
              <a:rPr lang="en-US" sz="800" b="0" i="0" dirty="0">
                <a:solidFill>
                  <a:schemeClr val="bg1"/>
                </a:solidFill>
                <a:latin typeface="Arial" pitchFamily="34" charset="0"/>
                <a:cs typeface="Arial" pitchFamily="34" charset="0"/>
              </a:rPr>
              <a:t>Image Credits:</a:t>
            </a:r>
          </a:p>
          <a:p>
            <a:r>
              <a:rPr lang="en-US" sz="800" dirty="0" err="1">
                <a:solidFill>
                  <a:schemeClr val="bg1"/>
                </a:solidFill>
                <a:latin typeface="Arial" pitchFamily="34" charset="0"/>
                <a:cs typeface="Arial" pitchFamily="34" charset="0"/>
              </a:rPr>
              <a:t>willypd</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Milles Studio/</a:t>
            </a:r>
            <a:r>
              <a:rPr lang="en-US" sz="800" dirty="0" err="1">
                <a:solidFill>
                  <a:schemeClr val="bg1"/>
                </a:solidFill>
                <a:latin typeface="Arial" pitchFamily="34" charset="0"/>
                <a:cs typeface="Arial" pitchFamily="34" charset="0"/>
              </a:rPr>
              <a:t>Fotolia</a:t>
            </a:r>
            <a:endParaRPr lang="en-US" sz="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36047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auto">
          <a:xfrm>
            <a:off x="1646238" y="850900"/>
            <a:ext cx="585152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28" name="TextBox 27"/>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a:solidFill>
                  <a:schemeClr val="bg1"/>
                </a:solidFill>
                <a:latin typeface="Arial" pitchFamily="34" charset="0"/>
                <a:cs typeface="Arial" pitchFamily="34" charset="0"/>
              </a:rPr>
              <a:t>Activity 2.1: Context Creation</a:t>
            </a:r>
            <a:endParaRPr lang="en-US" sz="1600" dirty="0">
              <a:solidFill>
                <a:schemeClr val="bg1"/>
              </a:solidFill>
              <a:latin typeface="Arial" pitchFamily="34" charset="0"/>
              <a:ea typeface="+mj-ea"/>
              <a:cs typeface="Arial" pitchFamily="34" charset="0"/>
            </a:endParaRPr>
          </a:p>
        </p:txBody>
      </p:sp>
      <p:grpSp>
        <p:nvGrpSpPr>
          <p:cNvPr id="29" name="Group 11"/>
          <p:cNvGrpSpPr/>
          <p:nvPr/>
        </p:nvGrpSpPr>
        <p:grpSpPr>
          <a:xfrm>
            <a:off x="3868748" y="921905"/>
            <a:ext cx="1972800" cy="870428"/>
            <a:chOff x="3826869" y="1437005"/>
            <a:chExt cx="1972800" cy="870428"/>
          </a:xfrm>
        </p:grpSpPr>
        <p:sp>
          <p:nvSpPr>
            <p:cNvPr id="30" name="TextBox 29"/>
            <p:cNvSpPr txBox="1"/>
            <p:nvPr/>
          </p:nvSpPr>
          <p:spPr>
            <a:xfrm>
              <a:off x="3826869" y="1437005"/>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latin typeface="Arial" pitchFamily="34" charset="0"/>
                  <a:cs typeface="Arial" pitchFamily="34" charset="0"/>
                </a:rPr>
                <a:t>Do you know where I’m </a:t>
              </a:r>
              <a:r>
                <a:rPr lang="en-US" sz="1600" dirty="0" smtClean="0">
                  <a:latin typeface="Arial" pitchFamily="34" charset="0"/>
                  <a:cs typeface="Arial" pitchFamily="34" charset="0"/>
                </a:rPr>
                <a:t>from?</a:t>
              </a:r>
              <a:endParaRPr lang="en-US" sz="1600" dirty="0">
                <a:latin typeface="Arial" pitchFamily="34" charset="0"/>
                <a:cs typeface="Arial" pitchFamily="34" charset="0"/>
              </a:endParaRPr>
            </a:p>
          </p:txBody>
        </p:sp>
        <p:sp>
          <p:nvSpPr>
            <p:cNvPr id="31" name="Right Triangle 30"/>
            <p:cNvSpPr/>
            <p:nvPr/>
          </p:nvSpPr>
          <p:spPr>
            <a:xfrm flipH="1" flipV="1">
              <a:off x="4219562" y="2161382"/>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58" name="Group 12"/>
          <p:cNvGrpSpPr/>
          <p:nvPr/>
        </p:nvGrpSpPr>
        <p:grpSpPr>
          <a:xfrm flipH="1">
            <a:off x="6744016" y="924079"/>
            <a:ext cx="1972800" cy="870704"/>
            <a:chOff x="2129558" y="1923286"/>
            <a:chExt cx="2219400" cy="870704"/>
          </a:xfrm>
          <a:solidFill>
            <a:srgbClr val="D0ECF3"/>
          </a:solidFill>
        </p:grpSpPr>
        <p:sp>
          <p:nvSpPr>
            <p:cNvPr id="59" name="TextBox 58"/>
            <p:cNvSpPr txBox="1"/>
            <p:nvPr/>
          </p:nvSpPr>
          <p:spPr>
            <a:xfrm>
              <a:off x="2129558" y="1923286"/>
              <a:ext cx="22194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smtClean="0">
                  <a:latin typeface="Arial" pitchFamily="34" charset="0"/>
                  <a:cs typeface="Arial" pitchFamily="34" charset="0"/>
                </a:rPr>
                <a:t> </a:t>
              </a: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Canada</a:t>
              </a:r>
              <a:r>
                <a:rPr lang="en-US" sz="1600" dirty="0">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60" name="Right Triangle 59"/>
            <p:cNvSpPr/>
            <p:nvPr/>
          </p:nvSpPr>
          <p:spPr>
            <a:xfrm flipH="1" flipV="1">
              <a:off x="4116768" y="2647939"/>
              <a:ext cx="166050"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67" name="TextBox 12"/>
          <p:cNvSpPr txBox="1"/>
          <p:nvPr/>
        </p:nvSpPr>
        <p:spPr>
          <a:xfrm>
            <a:off x="6751228" y="1077204"/>
            <a:ext cx="1179126"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You’re from</a:t>
            </a:r>
            <a:endParaRPr lang="en-US" sz="1600" kern="1200" dirty="0">
              <a:solidFill>
                <a:srgbClr val="003359"/>
              </a:solidFill>
              <a:latin typeface="Arial" pitchFamily="34" charset="0"/>
              <a:cs typeface="Arial" pitchFamily="34" charset="0"/>
            </a:endParaRPr>
          </a:p>
        </p:txBody>
      </p:sp>
      <p:grpSp>
        <p:nvGrpSpPr>
          <p:cNvPr id="32" name="Group 13"/>
          <p:cNvGrpSpPr/>
          <p:nvPr/>
        </p:nvGrpSpPr>
        <p:grpSpPr>
          <a:xfrm>
            <a:off x="1882743" y="2719361"/>
            <a:ext cx="2674800" cy="870252"/>
            <a:chOff x="1795431" y="2093913"/>
            <a:chExt cx="2674800" cy="870252"/>
          </a:xfrm>
        </p:grpSpPr>
        <p:sp>
          <p:nvSpPr>
            <p:cNvPr id="33" name="TextBox 32"/>
            <p:cNvSpPr txBox="1"/>
            <p:nvPr/>
          </p:nvSpPr>
          <p:spPr>
            <a:xfrm>
              <a:off x="1795431" y="2316165"/>
              <a:ext cx="2674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latin typeface="Arial" pitchFamily="34" charset="0"/>
                  <a:cs typeface="Arial" pitchFamily="34" charset="0"/>
                </a:rPr>
                <a:t>That’s right. I’m from Canada, so what am I?</a:t>
              </a:r>
            </a:p>
          </p:txBody>
        </p:sp>
        <p:sp>
          <p:nvSpPr>
            <p:cNvPr id="34" name="Right Triangle 33"/>
            <p:cNvSpPr/>
            <p:nvPr/>
          </p:nvSpPr>
          <p:spPr>
            <a:xfrm flipH="1">
              <a:off x="4098925" y="2093913"/>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61" name="Group 14"/>
          <p:cNvGrpSpPr/>
          <p:nvPr/>
        </p:nvGrpSpPr>
        <p:grpSpPr>
          <a:xfrm>
            <a:off x="6751307" y="3843161"/>
            <a:ext cx="1972824" cy="859843"/>
            <a:chOff x="276350" y="3364795"/>
            <a:chExt cx="2366679" cy="859843"/>
          </a:xfrm>
          <a:solidFill>
            <a:srgbClr val="D0ECF3"/>
          </a:solidFill>
        </p:grpSpPr>
        <p:sp>
          <p:nvSpPr>
            <p:cNvPr id="62" name="TextBox 61"/>
            <p:cNvSpPr txBox="1"/>
            <p:nvPr/>
          </p:nvSpPr>
          <p:spPr>
            <a:xfrm flipH="1">
              <a:off x="276350" y="3576638"/>
              <a:ext cx="2366679"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63" name="Right Triangle 62"/>
            <p:cNvSpPr/>
            <p:nvPr/>
          </p:nvSpPr>
          <p:spPr>
            <a:xfrm>
              <a:off x="790575" y="3364795"/>
              <a:ext cx="177067"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68" name="TextBox 14"/>
          <p:cNvSpPr txBox="1"/>
          <p:nvPr/>
        </p:nvSpPr>
        <p:spPr>
          <a:xfrm>
            <a:off x="6902138" y="4213202"/>
            <a:ext cx="1690271"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You’re Canadian</a:t>
            </a:r>
            <a:endParaRPr lang="en-US" sz="1600" kern="1200" dirty="0">
              <a:solidFill>
                <a:srgbClr val="003359"/>
              </a:solidFill>
              <a:latin typeface="Arial" pitchFamily="34" charset="0"/>
              <a:cs typeface="Arial" pitchFamily="34" charset="0"/>
            </a:endParaRPr>
          </a:p>
        </p:txBody>
      </p:sp>
      <p:grpSp>
        <p:nvGrpSpPr>
          <p:cNvPr id="35" name="Group 15"/>
          <p:cNvGrpSpPr/>
          <p:nvPr/>
        </p:nvGrpSpPr>
        <p:grpSpPr>
          <a:xfrm>
            <a:off x="1882743" y="3831527"/>
            <a:ext cx="2674800" cy="875013"/>
            <a:chOff x="2355849" y="2065337"/>
            <a:chExt cx="2674800" cy="875013"/>
          </a:xfrm>
        </p:grpSpPr>
        <p:sp>
          <p:nvSpPr>
            <p:cNvPr id="36" name="TextBox 35"/>
            <p:cNvSpPr txBox="1"/>
            <p:nvPr/>
          </p:nvSpPr>
          <p:spPr>
            <a:xfrm>
              <a:off x="2355849" y="2292350"/>
              <a:ext cx="2674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latin typeface="Arial" pitchFamily="34" charset="0"/>
                  <a:cs typeface="Arial" pitchFamily="34" charset="0"/>
                </a:rPr>
                <a:t>What language do I speak?</a:t>
              </a:r>
            </a:p>
          </p:txBody>
        </p:sp>
        <p:sp>
          <p:nvSpPr>
            <p:cNvPr id="37" name="Right Triangle 36"/>
            <p:cNvSpPr/>
            <p:nvPr/>
          </p:nvSpPr>
          <p:spPr>
            <a:xfrm flipH="1">
              <a:off x="4733924" y="2065337"/>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64" name="Group 16"/>
          <p:cNvGrpSpPr/>
          <p:nvPr/>
        </p:nvGrpSpPr>
        <p:grpSpPr>
          <a:xfrm>
            <a:off x="6759889" y="2825409"/>
            <a:ext cx="1972800" cy="870293"/>
            <a:chOff x="1282703" y="2078512"/>
            <a:chExt cx="1972800" cy="870293"/>
          </a:xfrm>
        </p:grpSpPr>
        <p:sp>
          <p:nvSpPr>
            <p:cNvPr id="65" name="TextBox 64"/>
            <p:cNvSpPr txBox="1"/>
            <p:nvPr/>
          </p:nvSpPr>
          <p:spPr>
            <a:xfrm>
              <a:off x="1282703" y="230080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p:txBody>
        </p:sp>
        <p:sp>
          <p:nvSpPr>
            <p:cNvPr id="66" name="Right Triangle 65"/>
            <p:cNvSpPr/>
            <p:nvPr/>
          </p:nvSpPr>
          <p:spPr>
            <a:xfrm rot="10800000" flipH="1" flipV="1">
              <a:off x="1373345" y="2078512"/>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69" name="TextBox 16"/>
          <p:cNvSpPr txBox="1"/>
          <p:nvPr/>
        </p:nvSpPr>
        <p:spPr>
          <a:xfrm>
            <a:off x="6823819" y="3203167"/>
            <a:ext cx="1861792"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You speak English</a:t>
            </a:r>
            <a:endParaRPr lang="en-US" sz="1600" kern="1200" dirty="0">
              <a:solidFill>
                <a:srgbClr val="003359"/>
              </a:solidFill>
              <a:latin typeface="Arial" pitchFamily="34" charset="0"/>
              <a:cs typeface="Arial" pitchFamily="34" charset="0"/>
            </a:endParaRPr>
          </a:p>
        </p:txBody>
      </p:sp>
      <p:grpSp>
        <p:nvGrpSpPr>
          <p:cNvPr id="38" name="Group 37"/>
          <p:cNvGrpSpPr/>
          <p:nvPr/>
        </p:nvGrpSpPr>
        <p:grpSpPr>
          <a:xfrm>
            <a:off x="0" y="446088"/>
            <a:ext cx="9144000" cy="72000"/>
            <a:chOff x="0" y="446088"/>
            <a:chExt cx="9144000" cy="72000"/>
          </a:xfrm>
        </p:grpSpPr>
        <p:sp>
          <p:nvSpPr>
            <p:cNvPr id="39" name="Rectangle 3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0" name="Rectangle 3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91605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5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7" grpId="1"/>
      <p:bldP spid="68" grpId="0"/>
      <p:bldP spid="68" grpId="1"/>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auto">
          <a:xfrm>
            <a:off x="1646238" y="850900"/>
            <a:ext cx="585152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a:solidFill>
                  <a:srgbClr val="FFFFFF"/>
                </a:solidFill>
                <a:latin typeface="Arial" pitchFamily="34" charset="0"/>
                <a:ea typeface="+mj-ea"/>
                <a:cs typeface="Arial" pitchFamily="34" charset="0"/>
              </a:rPr>
              <a:t>Activity 2.1: Context Creation</a:t>
            </a:r>
          </a:p>
        </p:txBody>
      </p:sp>
      <p:grpSp>
        <p:nvGrpSpPr>
          <p:cNvPr id="44" name="Group 40"/>
          <p:cNvGrpSpPr/>
          <p:nvPr/>
        </p:nvGrpSpPr>
        <p:grpSpPr>
          <a:xfrm>
            <a:off x="4285441" y="929017"/>
            <a:ext cx="3132000" cy="871659"/>
            <a:chOff x="3306383" y="1287343"/>
            <a:chExt cx="3132000" cy="871659"/>
          </a:xfrm>
        </p:grpSpPr>
        <p:sp>
          <p:nvSpPr>
            <p:cNvPr id="45" name="TextBox 44"/>
            <p:cNvSpPr txBox="1"/>
            <p:nvPr/>
          </p:nvSpPr>
          <p:spPr>
            <a:xfrm>
              <a:off x="3306383" y="1287343"/>
              <a:ext cx="31320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GB" sz="1600" dirty="0">
                  <a:latin typeface="Arial" pitchFamily="34" charset="0"/>
                  <a:cs typeface="Arial" pitchFamily="34" charset="0"/>
                </a:rPr>
                <a:t>Make three sentences. Say where I'm from, what I am, and what language I speak</a:t>
              </a:r>
              <a:r>
                <a:rPr lang="en-US" sz="1600" dirty="0">
                  <a:latin typeface="Arial" pitchFamily="34" charset="0"/>
                  <a:cs typeface="Arial" pitchFamily="34" charset="0"/>
                </a:rPr>
                <a:t>.</a:t>
              </a:r>
            </a:p>
          </p:txBody>
        </p:sp>
        <p:sp>
          <p:nvSpPr>
            <p:cNvPr id="46" name="Right Triangle 45"/>
            <p:cNvSpPr/>
            <p:nvPr/>
          </p:nvSpPr>
          <p:spPr>
            <a:xfrm flipV="1">
              <a:off x="3670300" y="2012951"/>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 name="Group 1"/>
          <p:cNvGrpSpPr/>
          <p:nvPr/>
        </p:nvGrpSpPr>
        <p:grpSpPr>
          <a:xfrm>
            <a:off x="5588857" y="3829104"/>
            <a:ext cx="3132000" cy="875012"/>
            <a:chOff x="4285837" y="3829104"/>
            <a:chExt cx="3132000" cy="875012"/>
          </a:xfrm>
        </p:grpSpPr>
        <p:sp>
          <p:nvSpPr>
            <p:cNvPr id="42" name="TextBox 41"/>
            <p:cNvSpPr txBox="1"/>
            <p:nvPr/>
          </p:nvSpPr>
          <p:spPr>
            <a:xfrm>
              <a:off x="4285837" y="4056116"/>
              <a:ext cx="31320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p>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dirty="0" smtClean="0">
                <a:solidFill>
                  <a:srgbClr val="003359"/>
                </a:solidFill>
                <a:latin typeface="Arial" pitchFamily="34" charset="0"/>
                <a:cs typeface="Arial" pitchFamily="34" charset="0"/>
              </a:endParaRPr>
            </a:p>
          </p:txBody>
        </p:sp>
        <p:sp>
          <p:nvSpPr>
            <p:cNvPr id="43" name="Right Triangle 42"/>
            <p:cNvSpPr/>
            <p:nvPr/>
          </p:nvSpPr>
          <p:spPr>
            <a:xfrm rot="5400000" flipH="1">
              <a:off x="5892293" y="3829104"/>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47" name="TextBox 46"/>
          <p:cNvSpPr txBox="1"/>
          <p:nvPr/>
        </p:nvSpPr>
        <p:spPr>
          <a:xfrm>
            <a:off x="5820338" y="4056941"/>
            <a:ext cx="2674800" cy="648000"/>
          </a:xfrm>
          <a:prstGeom prst="rect">
            <a:avLst/>
          </a:prstGeom>
          <a:noFill/>
        </p:spPr>
        <p:txBody>
          <a:bodyPr wrap="none" rtlCol="0" anchor="ctr">
            <a:spAutoFit/>
          </a:bodyPr>
          <a:lstStyle/>
          <a:p>
            <a:pPr algn="ctr"/>
            <a:r>
              <a:rPr lang="en-GB" sz="1600" dirty="0">
                <a:solidFill>
                  <a:srgbClr val="003359"/>
                </a:solidFill>
                <a:latin typeface="Arial" pitchFamily="34" charset="0"/>
                <a:cs typeface="Arial" pitchFamily="34" charset="0"/>
              </a:rPr>
              <a:t>You're from Canada</a:t>
            </a:r>
            <a:r>
              <a:rPr lang="en-GB" sz="1600" dirty="0" smtClean="0">
                <a:solidFill>
                  <a:srgbClr val="003359"/>
                </a:solidFill>
                <a:latin typeface="Arial" pitchFamily="34" charset="0"/>
                <a:cs typeface="Arial" pitchFamily="34" charset="0"/>
              </a:rPr>
              <a:t>. You're</a:t>
            </a:r>
            <a:br>
              <a:rPr lang="en-GB" sz="1600" dirty="0" smtClean="0">
                <a:solidFill>
                  <a:srgbClr val="003359"/>
                </a:solidFill>
                <a:latin typeface="Arial" pitchFamily="34" charset="0"/>
                <a:cs typeface="Arial" pitchFamily="34" charset="0"/>
              </a:rPr>
            </a:br>
            <a:r>
              <a:rPr lang="en-GB" sz="1600" dirty="0" smtClean="0">
                <a:solidFill>
                  <a:srgbClr val="003359"/>
                </a:solidFill>
                <a:latin typeface="Arial" pitchFamily="34" charset="0"/>
                <a:cs typeface="Arial" pitchFamily="34" charset="0"/>
              </a:rPr>
              <a:t>Canadian. You </a:t>
            </a:r>
            <a:r>
              <a:rPr lang="en-GB" sz="1600" dirty="0">
                <a:solidFill>
                  <a:srgbClr val="003359"/>
                </a:solidFill>
                <a:latin typeface="Arial" pitchFamily="34" charset="0"/>
                <a:cs typeface="Arial" pitchFamily="34" charset="0"/>
              </a:rPr>
              <a:t>speak </a:t>
            </a:r>
            <a:r>
              <a:rPr lang="en-GB" sz="1600" dirty="0" smtClean="0">
                <a:solidFill>
                  <a:srgbClr val="003359"/>
                </a:solidFill>
                <a:latin typeface="Arial" pitchFamily="34" charset="0"/>
                <a:cs typeface="Arial" pitchFamily="34" charset="0"/>
              </a:rPr>
              <a:t>English</a:t>
            </a:r>
            <a:r>
              <a:rPr lang="en-US" sz="1600"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grpSp>
        <p:nvGrpSpPr>
          <p:cNvPr id="17" name="Group 16"/>
          <p:cNvGrpSpPr/>
          <p:nvPr/>
        </p:nvGrpSpPr>
        <p:grpSpPr>
          <a:xfrm>
            <a:off x="0" y="446088"/>
            <a:ext cx="9144000" cy="72000"/>
            <a:chOff x="0" y="446088"/>
            <a:chExt cx="9144000" cy="72000"/>
          </a:xfrm>
        </p:grpSpPr>
        <p:sp>
          <p:nvSpPr>
            <p:cNvPr id="18" name="Rectangle 17"/>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9" name="Rectangle 18"/>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64456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auto">
          <a:xfrm>
            <a:off x="1646238" y="850900"/>
            <a:ext cx="585152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9" name="TextBox 8"/>
          <p:cNvSpPr txBox="1"/>
          <p:nvPr/>
        </p:nvSpPr>
        <p:spPr>
          <a:xfrm>
            <a:off x="5562600" y="88901"/>
            <a:ext cx="3225800" cy="246221"/>
          </a:xfrm>
          <a:prstGeom prst="rect">
            <a:avLst/>
          </a:prstGeom>
        </p:spPr>
        <p:txBody>
          <a:bodyPr wrap="square" lIns="0" tIns="0" rIns="0" bIns="0" rtlCol="0" anchor="ctr">
            <a:spAutoFit/>
          </a:bodyPr>
          <a:lstStyle/>
          <a:p>
            <a:pPr algn="r" defTabSz="457200">
              <a:defRPr/>
            </a:pPr>
            <a:r>
              <a:rPr lang="en-US" sz="1600" dirty="0">
                <a:solidFill>
                  <a:schemeClr val="bg1"/>
                </a:solidFill>
                <a:latin typeface="Arial" pitchFamily="34" charset="0"/>
                <a:cs typeface="Arial" pitchFamily="34" charset="0"/>
              </a:rPr>
              <a:t>Activity 2.1: Concept Check</a:t>
            </a:r>
            <a:endParaRPr lang="en-US" sz="1600" dirty="0">
              <a:solidFill>
                <a:schemeClr val="bg1"/>
              </a:solidFill>
              <a:latin typeface="Arial" pitchFamily="34" charset="0"/>
              <a:ea typeface="+mj-ea"/>
              <a:cs typeface="Arial" pitchFamily="34" charset="0"/>
            </a:endParaRPr>
          </a:p>
        </p:txBody>
      </p:sp>
      <p:grpSp>
        <p:nvGrpSpPr>
          <p:cNvPr id="17" name="Group 16"/>
          <p:cNvGrpSpPr/>
          <p:nvPr/>
        </p:nvGrpSpPr>
        <p:grpSpPr>
          <a:xfrm>
            <a:off x="3440514" y="924816"/>
            <a:ext cx="3974400" cy="861060"/>
            <a:chOff x="1253793" y="2292350"/>
            <a:chExt cx="3974400" cy="861060"/>
          </a:xfrm>
        </p:grpSpPr>
        <p:sp>
          <p:nvSpPr>
            <p:cNvPr id="18" name="TextBox 17"/>
            <p:cNvSpPr txBox="1"/>
            <p:nvPr/>
          </p:nvSpPr>
          <p:spPr>
            <a:xfrm>
              <a:off x="1253793" y="2292350"/>
              <a:ext cx="39744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GB" sz="1600" dirty="0">
                  <a:latin typeface="Arial" pitchFamily="34" charset="0"/>
                  <a:cs typeface="Arial" pitchFamily="34" charset="0"/>
                </a:rPr>
                <a:t>How about you? Where are you from? What are you? What language do you speak?</a:t>
              </a:r>
              <a:endParaRPr lang="en-US" sz="1600" dirty="0">
                <a:latin typeface="Arial" pitchFamily="34" charset="0"/>
                <a:cs typeface="Arial" pitchFamily="34" charset="0"/>
              </a:endParaRPr>
            </a:p>
          </p:txBody>
        </p:sp>
        <p:sp>
          <p:nvSpPr>
            <p:cNvPr id="19" name="Right Triangle 18"/>
            <p:cNvSpPr/>
            <p:nvPr/>
          </p:nvSpPr>
          <p:spPr>
            <a:xfrm rot="10800000" flipH="1">
              <a:off x="1423034" y="3007359"/>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0" name="Group 9"/>
          <p:cNvGrpSpPr/>
          <p:nvPr/>
        </p:nvGrpSpPr>
        <p:grpSpPr>
          <a:xfrm flipH="1">
            <a:off x="6055176" y="3830528"/>
            <a:ext cx="2674800" cy="875015"/>
            <a:chOff x="2884833" y="3840162"/>
            <a:chExt cx="2674800" cy="875015"/>
          </a:xfrm>
        </p:grpSpPr>
        <p:sp>
          <p:nvSpPr>
            <p:cNvPr id="13" name="TextBox 12"/>
            <p:cNvSpPr txBox="1"/>
            <p:nvPr/>
          </p:nvSpPr>
          <p:spPr>
            <a:xfrm flipH="1">
              <a:off x="2884833" y="4067177"/>
              <a:ext cx="2674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p>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p>
          </p:txBody>
        </p:sp>
        <p:sp>
          <p:nvSpPr>
            <p:cNvPr id="14" name="Right Triangle 13"/>
            <p:cNvSpPr/>
            <p:nvPr/>
          </p:nvSpPr>
          <p:spPr>
            <a:xfrm rot="16200000">
              <a:off x="4285284" y="3840162"/>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0" name="TextBox 19"/>
          <p:cNvSpPr txBox="1"/>
          <p:nvPr/>
        </p:nvSpPr>
        <p:spPr>
          <a:xfrm>
            <a:off x="6039936" y="4090982"/>
            <a:ext cx="2674800" cy="584775"/>
          </a:xfrm>
          <a:prstGeom prst="rect">
            <a:avLst/>
          </a:prstGeom>
          <a:noFill/>
        </p:spPr>
        <p:txBody>
          <a:bodyPr wrap="square" rtlCol="0">
            <a:spAutoFit/>
          </a:bodyPr>
          <a:lstStyle/>
          <a:p>
            <a:pPr algn="ctr"/>
            <a:r>
              <a:rPr lang="en-GB" sz="1600" dirty="0">
                <a:solidFill>
                  <a:srgbClr val="003359"/>
                </a:solidFill>
                <a:latin typeface="Arial" pitchFamily="34" charset="0"/>
                <a:cs typeface="Arial" pitchFamily="34" charset="0"/>
              </a:rPr>
              <a:t>I’m from </a:t>
            </a:r>
            <a:r>
              <a:rPr lang="en-GB" sz="1600" dirty="0" smtClean="0">
                <a:solidFill>
                  <a:srgbClr val="003359"/>
                </a:solidFill>
                <a:latin typeface="Arial" pitchFamily="34" charset="0"/>
                <a:cs typeface="Arial" pitchFamily="34" charset="0"/>
              </a:rPr>
              <a:t>Germany. </a:t>
            </a:r>
            <a:r>
              <a:rPr lang="en-GB" sz="1600" dirty="0">
                <a:solidFill>
                  <a:srgbClr val="003359"/>
                </a:solidFill>
                <a:latin typeface="Arial" pitchFamily="34" charset="0"/>
                <a:cs typeface="Arial" pitchFamily="34" charset="0"/>
              </a:rPr>
              <a:t>I’m </a:t>
            </a:r>
            <a:r>
              <a:rPr lang="en-GB" sz="1600" dirty="0" smtClean="0">
                <a:solidFill>
                  <a:srgbClr val="003359"/>
                </a:solidFill>
                <a:latin typeface="Arial" pitchFamily="34" charset="0"/>
                <a:cs typeface="Arial" pitchFamily="34" charset="0"/>
              </a:rPr>
              <a:t>German. </a:t>
            </a:r>
            <a:r>
              <a:rPr lang="en-GB" sz="1600" dirty="0">
                <a:solidFill>
                  <a:srgbClr val="003359"/>
                </a:solidFill>
                <a:latin typeface="Arial" pitchFamily="34" charset="0"/>
                <a:cs typeface="Arial" pitchFamily="34" charset="0"/>
              </a:rPr>
              <a:t>I speak </a:t>
            </a:r>
            <a:r>
              <a:rPr lang="en-GB" sz="1600" dirty="0" smtClean="0">
                <a:solidFill>
                  <a:srgbClr val="003359"/>
                </a:solidFill>
                <a:latin typeface="Arial" pitchFamily="34" charset="0"/>
                <a:cs typeface="Arial" pitchFamily="34" charset="0"/>
              </a:rPr>
              <a:t>German</a:t>
            </a:r>
            <a:endParaRPr lang="en-US" sz="1600" dirty="0">
              <a:solidFill>
                <a:srgbClr val="003359"/>
              </a:solidFill>
              <a:latin typeface="Arial" pitchFamily="34" charset="0"/>
              <a:cs typeface="Arial" pitchFamily="34" charset="0"/>
            </a:endParaRPr>
          </a:p>
        </p:txBody>
      </p:sp>
      <p:grpSp>
        <p:nvGrpSpPr>
          <p:cNvPr id="21" name="Group 20"/>
          <p:cNvGrpSpPr/>
          <p:nvPr/>
        </p:nvGrpSpPr>
        <p:grpSpPr>
          <a:xfrm>
            <a:off x="0" y="446088"/>
            <a:ext cx="9144000" cy="72000"/>
            <a:chOff x="0" y="446088"/>
            <a:chExt cx="9144000" cy="72000"/>
          </a:xfrm>
        </p:grpSpPr>
        <p:sp>
          <p:nvSpPr>
            <p:cNvPr id="22" name="Rectangle 21"/>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414461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510046" y="1805957"/>
            <a:ext cx="1990810" cy="133163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648810" y="1810382"/>
            <a:ext cx="1990810" cy="132720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798682" y="1811111"/>
            <a:ext cx="1989717" cy="132647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55600" y="1805957"/>
            <a:ext cx="1984173" cy="1327206"/>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p:nvSpPr>
        <p:spPr>
          <a:xfrm>
            <a:off x="980440" y="854967"/>
            <a:ext cx="7183120" cy="492443"/>
          </a:xfrm>
          <a:prstGeom prst="rect">
            <a:avLst/>
          </a:prstGeom>
        </p:spPr>
        <p:txBody>
          <a:bodyPr wrap="square" lIns="0" tIns="0" rIns="0" bIns="0">
            <a:spAutoFit/>
          </a:bodyPr>
          <a:lstStyle/>
          <a:p>
            <a:pPr algn="ctr"/>
            <a:r>
              <a:rPr lang="en-US" sz="1600" dirty="0">
                <a:latin typeface="Arial" pitchFamily="34" charset="0"/>
                <a:cs typeface="Arial" pitchFamily="34" charset="0"/>
              </a:rPr>
              <a:t>Make three sentences for each picture. </a:t>
            </a:r>
            <a:r>
              <a:rPr lang="en-US" sz="1600" dirty="0" smtClean="0">
                <a:latin typeface="Arial" pitchFamily="34" charset="0"/>
                <a:cs typeface="Arial" pitchFamily="34" charset="0"/>
              </a:rPr>
              <a:t>Say </a:t>
            </a:r>
            <a:r>
              <a:rPr lang="en-US" sz="1600" dirty="0">
                <a:latin typeface="Arial" pitchFamily="34" charset="0"/>
                <a:cs typeface="Arial" pitchFamily="34" charset="0"/>
              </a:rPr>
              <a:t>where the person is from, </a:t>
            </a:r>
            <a:endParaRPr lang="en-US" sz="1600" dirty="0" smtClean="0">
              <a:latin typeface="Arial" pitchFamily="34" charset="0"/>
              <a:cs typeface="Arial" pitchFamily="34" charset="0"/>
            </a:endParaRPr>
          </a:p>
          <a:p>
            <a:pPr algn="ctr"/>
            <a:r>
              <a:rPr lang="en-US" sz="1600" dirty="0" smtClean="0">
                <a:latin typeface="Arial" pitchFamily="34" charset="0"/>
                <a:cs typeface="Arial" pitchFamily="34" charset="0"/>
              </a:rPr>
              <a:t>his/her nationality, and what language s/he speaks.</a:t>
            </a:r>
            <a:endParaRPr lang="en-US" sz="1600" i="1" dirty="0">
              <a:latin typeface="Arial" pitchFamily="34" charset="0"/>
              <a:cs typeface="Arial" pitchFamily="34" charset="0"/>
            </a:endParaRPr>
          </a:p>
        </p:txBody>
      </p:sp>
      <p:grpSp>
        <p:nvGrpSpPr>
          <p:cNvPr id="33" name="Group 32"/>
          <p:cNvGrpSpPr/>
          <p:nvPr/>
        </p:nvGrpSpPr>
        <p:grpSpPr>
          <a:xfrm>
            <a:off x="0" y="446088"/>
            <a:ext cx="9144000" cy="72000"/>
            <a:chOff x="0" y="446088"/>
            <a:chExt cx="9144000" cy="72000"/>
          </a:xfrm>
        </p:grpSpPr>
        <p:sp>
          <p:nvSpPr>
            <p:cNvPr id="34" name="Rectangle 33"/>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3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t>Part 2.0: Target Language</a:t>
            </a:r>
            <a:endParaRPr lang="en-US" sz="1400" dirty="0">
              <a:latin typeface="Arial" pitchFamily="34" charset="0"/>
              <a:cs typeface="Arial" pitchFamily="34" charset="0"/>
            </a:endParaRPr>
          </a:p>
        </p:txBody>
      </p:sp>
      <p:sp>
        <p:nvSpPr>
          <p:cNvPr id="37" name="TextBox 36"/>
          <p:cNvSpPr txBox="1"/>
          <p:nvPr/>
        </p:nvSpPr>
        <p:spPr>
          <a:xfrm>
            <a:off x="5562600" y="88901"/>
            <a:ext cx="3225800" cy="246221"/>
          </a:xfrm>
          <a:prstGeom prst="rect">
            <a:avLst/>
          </a:prstGeom>
        </p:spPr>
        <p:txBody>
          <a:bodyPr wrap="square" lIns="0" tIns="0" rIns="0" bIns="0" rtlCol="0" anchor="ctr">
            <a:spAutoFit/>
          </a:bodyPr>
          <a:lstStyle/>
          <a:p>
            <a:pPr algn="r" defTabSz="457200">
              <a:defRPr/>
            </a:pPr>
            <a:r>
              <a:rPr lang="en-US" sz="1600" dirty="0">
                <a:solidFill>
                  <a:srgbClr val="FFFFFF"/>
                </a:solidFill>
                <a:latin typeface="Arial" pitchFamily="34" charset="0"/>
                <a:cs typeface="Arial" pitchFamily="34" charset="0"/>
              </a:rPr>
              <a:t>Activity 2.1: Practice</a:t>
            </a:r>
            <a:endParaRPr lang="en-US" sz="1600" dirty="0">
              <a:solidFill>
                <a:srgbClr val="FFFFFF"/>
              </a:solidFill>
              <a:latin typeface="Arial" pitchFamily="34" charset="0"/>
              <a:ea typeface="+mj-ea"/>
              <a:cs typeface="Arial" pitchFamily="34" charset="0"/>
            </a:endParaRPr>
          </a:p>
        </p:txBody>
      </p:sp>
      <p:grpSp>
        <p:nvGrpSpPr>
          <p:cNvPr id="42" name="Group 11"/>
          <p:cNvGrpSpPr/>
          <p:nvPr/>
        </p:nvGrpSpPr>
        <p:grpSpPr>
          <a:xfrm>
            <a:off x="359574" y="3133163"/>
            <a:ext cx="1995482" cy="304800"/>
            <a:chOff x="828674" y="2504451"/>
            <a:chExt cx="2717800" cy="304800"/>
          </a:xfrm>
        </p:grpSpPr>
        <p:pic>
          <p:nvPicPr>
            <p:cNvPr id="43" name="Picture 42"/>
            <p:cNvPicPr>
              <a:picLocks noChangeAspect="1"/>
            </p:cNvPicPr>
            <p:nvPr/>
          </p:nvPicPr>
          <p:blipFill>
            <a:blip r:embed="rId7"/>
            <a:stretch>
              <a:fillRect/>
            </a:stretch>
          </p:blipFill>
          <p:spPr>
            <a:xfrm>
              <a:off x="828674" y="2504451"/>
              <a:ext cx="2717800" cy="304800"/>
            </a:xfrm>
            <a:prstGeom prst="rect">
              <a:avLst/>
            </a:prstGeom>
          </p:spPr>
        </p:pic>
        <p:sp>
          <p:nvSpPr>
            <p:cNvPr id="44" name="TextBox 43"/>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A</a:t>
              </a:r>
              <a:endParaRPr lang="en-US" sz="1600" i="0" dirty="0">
                <a:solidFill>
                  <a:srgbClr val="003359"/>
                </a:solidFill>
                <a:latin typeface="Arial" pitchFamily="34" charset="0"/>
                <a:cs typeface="Arial" pitchFamily="34" charset="0"/>
              </a:endParaRPr>
            </a:p>
          </p:txBody>
        </p:sp>
      </p:grpSp>
      <p:grpSp>
        <p:nvGrpSpPr>
          <p:cNvPr id="45" name="Group 12"/>
          <p:cNvGrpSpPr/>
          <p:nvPr/>
        </p:nvGrpSpPr>
        <p:grpSpPr>
          <a:xfrm>
            <a:off x="4652489" y="3133163"/>
            <a:ext cx="1997946" cy="304800"/>
            <a:chOff x="828674" y="2504451"/>
            <a:chExt cx="2717800" cy="304800"/>
          </a:xfrm>
        </p:grpSpPr>
        <p:pic>
          <p:nvPicPr>
            <p:cNvPr id="46" name="Picture 45"/>
            <p:cNvPicPr>
              <a:picLocks noChangeAspect="1"/>
            </p:cNvPicPr>
            <p:nvPr/>
          </p:nvPicPr>
          <p:blipFill>
            <a:blip r:embed="rId7"/>
            <a:stretch>
              <a:fillRect/>
            </a:stretch>
          </p:blipFill>
          <p:spPr>
            <a:xfrm>
              <a:off x="828674" y="2504451"/>
              <a:ext cx="2717800" cy="304800"/>
            </a:xfrm>
            <a:prstGeom prst="rect">
              <a:avLst/>
            </a:prstGeom>
          </p:spPr>
        </p:pic>
        <p:sp>
          <p:nvSpPr>
            <p:cNvPr id="47" name="TextBox 46"/>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003359"/>
                  </a:solidFill>
                  <a:latin typeface="Arial" pitchFamily="34" charset="0"/>
                  <a:cs typeface="Arial" pitchFamily="34" charset="0"/>
                </a:rPr>
                <a:t>C</a:t>
              </a:r>
              <a:endParaRPr lang="en-US" sz="1600" i="0" dirty="0">
                <a:solidFill>
                  <a:srgbClr val="003359"/>
                </a:solidFill>
                <a:latin typeface="Arial" pitchFamily="34" charset="0"/>
                <a:cs typeface="Arial" pitchFamily="34" charset="0"/>
              </a:endParaRPr>
            </a:p>
          </p:txBody>
        </p:sp>
      </p:grpSp>
      <p:grpSp>
        <p:nvGrpSpPr>
          <p:cNvPr id="51" name="Group 14"/>
          <p:cNvGrpSpPr/>
          <p:nvPr/>
        </p:nvGrpSpPr>
        <p:grpSpPr>
          <a:xfrm>
            <a:off x="6798893" y="3133163"/>
            <a:ext cx="1997999" cy="304800"/>
            <a:chOff x="828674" y="2504451"/>
            <a:chExt cx="2717800" cy="304800"/>
          </a:xfrm>
        </p:grpSpPr>
        <p:pic>
          <p:nvPicPr>
            <p:cNvPr id="52" name="Picture 51"/>
            <p:cNvPicPr>
              <a:picLocks noChangeAspect="1"/>
            </p:cNvPicPr>
            <p:nvPr/>
          </p:nvPicPr>
          <p:blipFill>
            <a:blip r:embed="rId7"/>
            <a:stretch>
              <a:fillRect/>
            </a:stretch>
          </p:blipFill>
          <p:spPr>
            <a:xfrm>
              <a:off x="828674" y="2504451"/>
              <a:ext cx="2717800" cy="304800"/>
            </a:xfrm>
            <a:prstGeom prst="rect">
              <a:avLst/>
            </a:prstGeom>
          </p:spPr>
        </p:pic>
        <p:sp>
          <p:nvSpPr>
            <p:cNvPr id="53" name="TextBox 52"/>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D</a:t>
              </a:r>
              <a:endParaRPr lang="en-US" sz="1600" i="0" dirty="0">
                <a:solidFill>
                  <a:srgbClr val="003359"/>
                </a:solidFill>
                <a:latin typeface="Arial" pitchFamily="34" charset="0"/>
                <a:cs typeface="Arial" pitchFamily="34" charset="0"/>
              </a:endParaRPr>
            </a:p>
          </p:txBody>
        </p:sp>
      </p:grpSp>
      <p:grpSp>
        <p:nvGrpSpPr>
          <p:cNvPr id="38" name="Group 13"/>
          <p:cNvGrpSpPr/>
          <p:nvPr/>
        </p:nvGrpSpPr>
        <p:grpSpPr>
          <a:xfrm>
            <a:off x="2506241" y="3133163"/>
            <a:ext cx="1998000" cy="304800"/>
            <a:chOff x="828674" y="2504451"/>
            <a:chExt cx="2717800" cy="304800"/>
          </a:xfrm>
        </p:grpSpPr>
        <p:pic>
          <p:nvPicPr>
            <p:cNvPr id="39" name="Picture 38"/>
            <p:cNvPicPr>
              <a:picLocks noChangeAspect="1"/>
            </p:cNvPicPr>
            <p:nvPr/>
          </p:nvPicPr>
          <p:blipFill>
            <a:blip r:embed="rId7"/>
            <a:stretch>
              <a:fillRect/>
            </a:stretch>
          </p:blipFill>
          <p:spPr>
            <a:xfrm>
              <a:off x="828674" y="2504451"/>
              <a:ext cx="2717800" cy="304800"/>
            </a:xfrm>
            <a:prstGeom prst="rect">
              <a:avLst/>
            </a:prstGeom>
          </p:spPr>
        </p:pic>
        <p:sp>
          <p:nvSpPr>
            <p:cNvPr id="40" name="TextBox 39"/>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B</a:t>
              </a:r>
              <a:endParaRPr lang="en-US" sz="1600" i="0" dirty="0">
                <a:solidFill>
                  <a:srgbClr val="003359"/>
                </a:solidFill>
                <a:latin typeface="Arial" pitchFamily="34" charset="0"/>
                <a:cs typeface="Arial" pitchFamily="34" charset="0"/>
              </a:endParaRPr>
            </a:p>
          </p:txBody>
        </p:sp>
      </p:grpSp>
    </p:spTree>
    <p:extLst>
      <p:ext uri="{BB962C8B-B14F-4D97-AF65-F5344CB8AC3E}">
        <p14:creationId xmlns:p14="http://schemas.microsoft.com/office/powerpoint/2010/main" val="2557242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61687" y="1816428"/>
            <a:ext cx="1979167" cy="13194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817725" y="1816428"/>
            <a:ext cx="1979167" cy="131944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518788" y="1816428"/>
            <a:ext cx="1979167" cy="131944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67732" y="1814229"/>
            <a:ext cx="1979166" cy="1321643"/>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33" name="Group 32"/>
          <p:cNvGrpSpPr/>
          <p:nvPr/>
        </p:nvGrpSpPr>
        <p:grpSpPr>
          <a:xfrm>
            <a:off x="0" y="446088"/>
            <a:ext cx="9144000" cy="72000"/>
            <a:chOff x="0" y="446088"/>
            <a:chExt cx="9144000" cy="72000"/>
          </a:xfrm>
        </p:grpSpPr>
        <p:sp>
          <p:nvSpPr>
            <p:cNvPr id="34" name="Rectangle 33"/>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3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t>Part 2.0: Target Language</a:t>
            </a:r>
            <a:endParaRPr lang="en-US" sz="1400" dirty="0">
              <a:latin typeface="Arial" pitchFamily="34" charset="0"/>
              <a:cs typeface="Arial" pitchFamily="34" charset="0"/>
            </a:endParaRPr>
          </a:p>
        </p:txBody>
      </p:sp>
      <p:sp>
        <p:nvSpPr>
          <p:cNvPr id="37" name="TextBox 36"/>
          <p:cNvSpPr txBox="1"/>
          <p:nvPr/>
        </p:nvSpPr>
        <p:spPr>
          <a:xfrm>
            <a:off x="5562600" y="88901"/>
            <a:ext cx="3225800" cy="246221"/>
          </a:xfrm>
          <a:prstGeom prst="rect">
            <a:avLst/>
          </a:prstGeom>
        </p:spPr>
        <p:txBody>
          <a:bodyPr wrap="square" lIns="0" tIns="0" rIns="0" bIns="0" rtlCol="0" anchor="ctr">
            <a:spAutoFit/>
          </a:bodyPr>
          <a:lstStyle/>
          <a:p>
            <a:pPr algn="r" defTabSz="457200">
              <a:defRPr/>
            </a:pPr>
            <a:r>
              <a:rPr lang="en-US" sz="1600" dirty="0">
                <a:solidFill>
                  <a:srgbClr val="FFFFFF"/>
                </a:solidFill>
                <a:latin typeface="Arial" pitchFamily="34" charset="0"/>
                <a:cs typeface="Arial" pitchFamily="34" charset="0"/>
              </a:rPr>
              <a:t>Activity 2.1: Practice</a:t>
            </a:r>
            <a:endParaRPr lang="en-US" sz="1600" dirty="0">
              <a:solidFill>
                <a:srgbClr val="FFFFFF"/>
              </a:solidFill>
              <a:latin typeface="Arial" pitchFamily="34" charset="0"/>
              <a:ea typeface="+mj-ea"/>
              <a:cs typeface="Arial" pitchFamily="34" charset="0"/>
            </a:endParaRPr>
          </a:p>
        </p:txBody>
      </p:sp>
      <p:sp>
        <p:nvSpPr>
          <p:cNvPr id="25" name="Rectangle 24"/>
          <p:cNvSpPr/>
          <p:nvPr/>
        </p:nvSpPr>
        <p:spPr>
          <a:xfrm>
            <a:off x="980440" y="854967"/>
            <a:ext cx="7183120" cy="492443"/>
          </a:xfrm>
          <a:prstGeom prst="rect">
            <a:avLst/>
          </a:prstGeom>
        </p:spPr>
        <p:txBody>
          <a:bodyPr wrap="square" lIns="0" tIns="0" rIns="0" bIns="0">
            <a:spAutoFit/>
          </a:bodyPr>
          <a:lstStyle/>
          <a:p>
            <a:pPr algn="ctr"/>
            <a:r>
              <a:rPr lang="en-US" sz="1600" dirty="0">
                <a:latin typeface="Arial" pitchFamily="34" charset="0"/>
                <a:cs typeface="Arial" pitchFamily="34" charset="0"/>
              </a:rPr>
              <a:t>Make three sentences for each picture. </a:t>
            </a:r>
            <a:r>
              <a:rPr lang="en-US" sz="1600" dirty="0" smtClean="0">
                <a:latin typeface="Arial" pitchFamily="34" charset="0"/>
                <a:cs typeface="Arial" pitchFamily="34" charset="0"/>
              </a:rPr>
              <a:t>Say </a:t>
            </a:r>
            <a:r>
              <a:rPr lang="en-US" sz="1600" dirty="0">
                <a:latin typeface="Arial" pitchFamily="34" charset="0"/>
                <a:cs typeface="Arial" pitchFamily="34" charset="0"/>
              </a:rPr>
              <a:t>where the person is from, </a:t>
            </a:r>
            <a:endParaRPr lang="en-US" sz="1600" dirty="0" smtClean="0">
              <a:latin typeface="Arial" pitchFamily="34" charset="0"/>
              <a:cs typeface="Arial" pitchFamily="34" charset="0"/>
            </a:endParaRPr>
          </a:p>
          <a:p>
            <a:pPr algn="ctr"/>
            <a:r>
              <a:rPr lang="en-US" sz="1600" dirty="0" smtClean="0">
                <a:latin typeface="Arial" pitchFamily="34" charset="0"/>
                <a:cs typeface="Arial" pitchFamily="34" charset="0"/>
              </a:rPr>
              <a:t>his/her nationality, and what language s/he speaks.</a:t>
            </a:r>
            <a:endParaRPr lang="en-US" sz="1600" i="1" dirty="0">
              <a:latin typeface="Arial" pitchFamily="34" charset="0"/>
              <a:cs typeface="Arial" pitchFamily="34" charset="0"/>
            </a:endParaRPr>
          </a:p>
        </p:txBody>
      </p:sp>
      <p:grpSp>
        <p:nvGrpSpPr>
          <p:cNvPr id="30" name="Group 11"/>
          <p:cNvGrpSpPr/>
          <p:nvPr/>
        </p:nvGrpSpPr>
        <p:grpSpPr>
          <a:xfrm>
            <a:off x="359574" y="3135872"/>
            <a:ext cx="1995482" cy="304800"/>
            <a:chOff x="828674" y="2504451"/>
            <a:chExt cx="2717800" cy="304800"/>
          </a:xfrm>
        </p:grpSpPr>
        <p:pic>
          <p:nvPicPr>
            <p:cNvPr id="31" name="Picture 30"/>
            <p:cNvPicPr>
              <a:picLocks noChangeAspect="1"/>
            </p:cNvPicPr>
            <p:nvPr/>
          </p:nvPicPr>
          <p:blipFill>
            <a:blip r:embed="rId7"/>
            <a:stretch>
              <a:fillRect/>
            </a:stretch>
          </p:blipFill>
          <p:spPr>
            <a:xfrm>
              <a:off x="828674" y="2504451"/>
              <a:ext cx="2717800" cy="304800"/>
            </a:xfrm>
            <a:prstGeom prst="rect">
              <a:avLst/>
            </a:prstGeom>
          </p:spPr>
        </p:pic>
        <p:sp>
          <p:nvSpPr>
            <p:cNvPr id="32" name="TextBox 31"/>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A</a:t>
              </a:r>
              <a:endParaRPr lang="en-US" sz="1600" i="0" dirty="0">
                <a:solidFill>
                  <a:srgbClr val="003359"/>
                </a:solidFill>
                <a:latin typeface="Arial" pitchFamily="34" charset="0"/>
                <a:cs typeface="Arial" pitchFamily="34" charset="0"/>
              </a:endParaRPr>
            </a:p>
          </p:txBody>
        </p:sp>
      </p:grpSp>
      <p:grpSp>
        <p:nvGrpSpPr>
          <p:cNvPr id="55" name="Group 12"/>
          <p:cNvGrpSpPr/>
          <p:nvPr/>
        </p:nvGrpSpPr>
        <p:grpSpPr>
          <a:xfrm>
            <a:off x="4652298" y="3135872"/>
            <a:ext cx="1997946" cy="304800"/>
            <a:chOff x="828674" y="2504451"/>
            <a:chExt cx="2717800" cy="304800"/>
          </a:xfrm>
        </p:grpSpPr>
        <p:pic>
          <p:nvPicPr>
            <p:cNvPr id="56" name="Picture 55"/>
            <p:cNvPicPr>
              <a:picLocks noChangeAspect="1"/>
            </p:cNvPicPr>
            <p:nvPr/>
          </p:nvPicPr>
          <p:blipFill>
            <a:blip r:embed="rId7"/>
            <a:stretch>
              <a:fillRect/>
            </a:stretch>
          </p:blipFill>
          <p:spPr>
            <a:xfrm>
              <a:off x="828674" y="2504451"/>
              <a:ext cx="2717800" cy="304800"/>
            </a:xfrm>
            <a:prstGeom prst="rect">
              <a:avLst/>
            </a:prstGeom>
          </p:spPr>
        </p:pic>
        <p:sp>
          <p:nvSpPr>
            <p:cNvPr id="57" name="TextBox 56"/>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003359"/>
                  </a:solidFill>
                  <a:latin typeface="Arial" pitchFamily="34" charset="0"/>
                  <a:cs typeface="Arial" pitchFamily="34" charset="0"/>
                </a:rPr>
                <a:t>C</a:t>
              </a:r>
              <a:endParaRPr lang="en-US" sz="1600" i="0" dirty="0">
                <a:solidFill>
                  <a:srgbClr val="003359"/>
                </a:solidFill>
                <a:latin typeface="Arial" pitchFamily="34" charset="0"/>
                <a:cs typeface="Arial" pitchFamily="34" charset="0"/>
              </a:endParaRPr>
            </a:p>
          </p:txBody>
        </p:sp>
      </p:grpSp>
      <p:grpSp>
        <p:nvGrpSpPr>
          <p:cNvPr id="58" name="Group 13"/>
          <p:cNvGrpSpPr/>
          <p:nvPr/>
        </p:nvGrpSpPr>
        <p:grpSpPr>
          <a:xfrm>
            <a:off x="2506241" y="3135872"/>
            <a:ext cx="1998000" cy="304800"/>
            <a:chOff x="828674" y="2504451"/>
            <a:chExt cx="2717800" cy="304800"/>
          </a:xfrm>
        </p:grpSpPr>
        <p:pic>
          <p:nvPicPr>
            <p:cNvPr id="59" name="Picture 58"/>
            <p:cNvPicPr>
              <a:picLocks noChangeAspect="1"/>
            </p:cNvPicPr>
            <p:nvPr/>
          </p:nvPicPr>
          <p:blipFill>
            <a:blip r:embed="rId7"/>
            <a:stretch>
              <a:fillRect/>
            </a:stretch>
          </p:blipFill>
          <p:spPr>
            <a:xfrm>
              <a:off x="828674" y="2504451"/>
              <a:ext cx="2717800" cy="304800"/>
            </a:xfrm>
            <a:prstGeom prst="rect">
              <a:avLst/>
            </a:prstGeom>
          </p:spPr>
        </p:pic>
        <p:sp>
          <p:nvSpPr>
            <p:cNvPr id="60" name="TextBox 59"/>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B</a:t>
              </a:r>
              <a:endParaRPr lang="en-US" sz="1600" i="0" dirty="0">
                <a:solidFill>
                  <a:srgbClr val="003359"/>
                </a:solidFill>
                <a:latin typeface="Arial" pitchFamily="34" charset="0"/>
                <a:cs typeface="Arial" pitchFamily="34" charset="0"/>
              </a:endParaRPr>
            </a:p>
          </p:txBody>
        </p:sp>
      </p:grpSp>
      <p:grpSp>
        <p:nvGrpSpPr>
          <p:cNvPr id="61" name="Group 14"/>
          <p:cNvGrpSpPr/>
          <p:nvPr/>
        </p:nvGrpSpPr>
        <p:grpSpPr>
          <a:xfrm>
            <a:off x="6798893" y="3135872"/>
            <a:ext cx="1997999" cy="304800"/>
            <a:chOff x="828674" y="2504451"/>
            <a:chExt cx="2717800" cy="304800"/>
          </a:xfrm>
        </p:grpSpPr>
        <p:pic>
          <p:nvPicPr>
            <p:cNvPr id="62" name="Picture 61"/>
            <p:cNvPicPr>
              <a:picLocks noChangeAspect="1"/>
            </p:cNvPicPr>
            <p:nvPr/>
          </p:nvPicPr>
          <p:blipFill>
            <a:blip r:embed="rId7"/>
            <a:stretch>
              <a:fillRect/>
            </a:stretch>
          </p:blipFill>
          <p:spPr>
            <a:xfrm>
              <a:off x="828674" y="2504451"/>
              <a:ext cx="2717800" cy="304800"/>
            </a:xfrm>
            <a:prstGeom prst="rect">
              <a:avLst/>
            </a:prstGeom>
          </p:spPr>
        </p:pic>
        <p:sp>
          <p:nvSpPr>
            <p:cNvPr id="63" name="TextBox 62"/>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D</a:t>
              </a:r>
              <a:endParaRPr lang="en-US" sz="1600" i="0" dirty="0">
                <a:solidFill>
                  <a:srgbClr val="003359"/>
                </a:solidFill>
                <a:latin typeface="Arial" pitchFamily="34" charset="0"/>
                <a:cs typeface="Arial" pitchFamily="34" charset="0"/>
              </a:endParaRPr>
            </a:p>
          </p:txBody>
        </p:sp>
      </p:grpSp>
    </p:spTree>
    <p:extLst>
      <p:ext uri="{BB962C8B-B14F-4D97-AF65-F5344CB8AC3E}">
        <p14:creationId xmlns:p14="http://schemas.microsoft.com/office/powerpoint/2010/main" val="64360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algn="r" defTabSz="457200">
              <a:defRPr/>
            </a:pPr>
            <a:r>
              <a:rPr lang="en-US" sz="1600" dirty="0">
                <a:solidFill>
                  <a:schemeClr val="bg1"/>
                </a:solidFill>
                <a:latin typeface="Arial" pitchFamily="34" charset="0"/>
                <a:cs typeface="Arial" pitchFamily="34" charset="0"/>
              </a:rPr>
              <a:t>Activity 2.1: Extension</a:t>
            </a:r>
            <a:endParaRPr lang="en-US" sz="1600" dirty="0">
              <a:solidFill>
                <a:schemeClr val="bg1"/>
              </a:solidFill>
              <a:latin typeface="Arial" pitchFamily="34" charset="0"/>
              <a:ea typeface="+mj-ea"/>
              <a:cs typeface="Arial" pitchFamily="34" charset="0"/>
            </a:endParaRPr>
          </a:p>
        </p:txBody>
      </p:sp>
      <p:grpSp>
        <p:nvGrpSpPr>
          <p:cNvPr id="20" name="Group 19"/>
          <p:cNvGrpSpPr/>
          <p:nvPr/>
        </p:nvGrpSpPr>
        <p:grpSpPr>
          <a:xfrm>
            <a:off x="0" y="446088"/>
            <a:ext cx="9144000" cy="72000"/>
            <a:chOff x="0" y="446088"/>
            <a:chExt cx="9144000" cy="72000"/>
          </a:xfrm>
        </p:grpSpPr>
        <p:sp>
          <p:nvSpPr>
            <p:cNvPr id="21" name="Rectangle 20"/>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Rectangle 21"/>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pic>
        <p:nvPicPr>
          <p:cNvPr id="16" name="Picture 1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780290" y="861320"/>
            <a:ext cx="5565314" cy="3913880"/>
          </a:xfrm>
          <a:prstGeom prst="rect">
            <a:avLst/>
          </a:prstGeom>
        </p:spPr>
      </p:pic>
      <p:grpSp>
        <p:nvGrpSpPr>
          <p:cNvPr id="23" name="Group 22"/>
          <p:cNvGrpSpPr/>
          <p:nvPr/>
        </p:nvGrpSpPr>
        <p:grpSpPr>
          <a:xfrm>
            <a:off x="434162" y="931696"/>
            <a:ext cx="2192738" cy="648000"/>
            <a:chOff x="2332060" y="2288875"/>
            <a:chExt cx="2192738" cy="648000"/>
          </a:xfrm>
        </p:grpSpPr>
        <p:sp>
          <p:nvSpPr>
            <p:cNvPr id="24" name="TextBox 23"/>
            <p:cNvSpPr txBox="1"/>
            <p:nvPr/>
          </p:nvSpPr>
          <p:spPr>
            <a:xfrm>
              <a:off x="2332060" y="228887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5" name="Right Triangle 24"/>
            <p:cNvSpPr/>
            <p:nvPr/>
          </p:nvSpPr>
          <p:spPr>
            <a:xfrm rot="5400000" flipH="1">
              <a:off x="4378747" y="2526821"/>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6" name="Group 25"/>
          <p:cNvGrpSpPr/>
          <p:nvPr/>
        </p:nvGrpSpPr>
        <p:grpSpPr>
          <a:xfrm>
            <a:off x="6133300" y="946301"/>
            <a:ext cx="2183648" cy="648000"/>
            <a:chOff x="986130" y="2292350"/>
            <a:chExt cx="2183648" cy="648000"/>
          </a:xfrm>
        </p:grpSpPr>
        <p:sp>
          <p:nvSpPr>
            <p:cNvPr id="27" name="TextBox 26"/>
            <p:cNvSpPr txBox="1"/>
            <p:nvPr/>
          </p:nvSpPr>
          <p:spPr>
            <a:xfrm>
              <a:off x="1196978" y="22923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28" name="Right Triangle 27"/>
            <p:cNvSpPr/>
            <p:nvPr/>
          </p:nvSpPr>
          <p:spPr>
            <a:xfrm rot="5400000" flipH="1" flipV="1">
              <a:off x="986130" y="2498669"/>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Tree>
    <p:extLst>
      <p:ext uri="{BB962C8B-B14F-4D97-AF65-F5344CB8AC3E}">
        <p14:creationId xmlns:p14="http://schemas.microsoft.com/office/powerpoint/2010/main" val="321062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WSE Online Encounters">
      <a:dk1>
        <a:srgbClr val="003359"/>
      </a:dk1>
      <a:lt1>
        <a:sysClr val="window" lastClr="FFFFFF"/>
      </a:lt1>
      <a:dk2>
        <a:srgbClr val="003359"/>
      </a:dk2>
      <a:lt2>
        <a:srgbClr val="FFFFFF"/>
      </a:lt2>
      <a:accent1>
        <a:srgbClr val="C6EDF6"/>
      </a:accent1>
      <a:accent2>
        <a:srgbClr val="F9B1BA"/>
      </a:accent2>
      <a:accent3>
        <a:srgbClr val="64CFE9"/>
      </a:accent3>
      <a:accent4>
        <a:srgbClr val="0082A9"/>
      </a:accent4>
      <a:accent5>
        <a:srgbClr val="FF8E7E"/>
      </a:accent5>
      <a:accent6>
        <a:srgbClr val="FFC3A4"/>
      </a:accent6>
      <a:hlink>
        <a:srgbClr val="95DCFF"/>
      </a:hlink>
      <a:folHlink>
        <a:srgbClr val="E0F4F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OnlIneEncounter_Levels8–11_Template</Template>
  <TotalTime>17094</TotalTime>
  <Words>4048</Words>
  <Application>Microsoft Macintosh PowerPoint</Application>
  <PresentationFormat>On-screen Show (16:9)</PresentationFormat>
  <Paragraphs>846</Paragraphs>
  <Slides>33</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MS PGothic</vt:lpstr>
      <vt:lpstr>ＭＳ Ｐゴシック</vt:lpstr>
      <vt:lpstr>Verdana</vt:lpstr>
      <vt:lpstr>Wingdings</vt:lpstr>
      <vt:lpstr>Arial</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Wales-McGrath</dc:creator>
  <cp:lastModifiedBy>Fischbach, Warren</cp:lastModifiedBy>
  <cp:revision>2931</cp:revision>
  <dcterms:created xsi:type="dcterms:W3CDTF">2015-08-31T15:30:45Z</dcterms:created>
  <dcterms:modified xsi:type="dcterms:W3CDTF">2017-04-18T17:55:50Z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Application">
    <vt:lpwstr>Microsoft PowerPoint</vt:lpwstr>
  </property>
</Properties>
</file>