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notesMasterIdLst>
    <p:notesMasterId r:id="rId48"/>
  </p:notesMasterIdLst>
  <p:sldIdLst>
    <p:sldId id="317" r:id="rId2"/>
    <p:sldId id="333" r:id="rId3"/>
    <p:sldId id="334" r:id="rId4"/>
    <p:sldId id="335" r:id="rId5"/>
    <p:sldId id="364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11" r:id="rId40"/>
    <p:sldId id="405" r:id="rId41"/>
    <p:sldId id="406" r:id="rId42"/>
    <p:sldId id="407" r:id="rId43"/>
    <p:sldId id="409" r:id="rId44"/>
    <p:sldId id="410" r:id="rId45"/>
    <p:sldId id="412" r:id="rId46"/>
    <p:sldId id="309" r:id="rId4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31">
          <p15:clr>
            <a:srgbClr val="A4A3A4"/>
          </p15:clr>
        </p15:guide>
        <p15:guide id="4" orient="horz" pos="3014">
          <p15:clr>
            <a:srgbClr val="A4A3A4"/>
          </p15:clr>
        </p15:guide>
        <p15:guide id="5" orient="horz" pos="279">
          <p15:clr>
            <a:srgbClr val="A4A3A4"/>
          </p15:clr>
        </p15:guide>
        <p15:guide id="6" orient="horz" pos="1730">
          <p15:clr>
            <a:srgbClr val="A4A3A4"/>
          </p15:clr>
        </p15:guide>
        <p15:guide id="7" orient="horz" pos="536">
          <p15:clr>
            <a:srgbClr val="A4A3A4"/>
          </p15:clr>
        </p15:guide>
        <p15:guide id="8" orient="horz" pos="325">
          <p15:clr>
            <a:srgbClr val="A4A3A4"/>
          </p15:clr>
        </p15:guide>
        <p15:guide id="9" pos="5544" userDrawn="1">
          <p15:clr>
            <a:srgbClr val="A4A3A4"/>
          </p15:clr>
        </p15:guide>
        <p15:guide id="10" pos="5084">
          <p15:clr>
            <a:srgbClr val="A4A3A4"/>
          </p15:clr>
        </p15:guide>
        <p15:guide id="11" pos="214">
          <p15:clr>
            <a:srgbClr val="A4A3A4"/>
          </p15:clr>
        </p15:guide>
        <p15:guide id="12" pos="593">
          <p15:clr>
            <a:srgbClr val="A4A3A4"/>
          </p15:clr>
        </p15:guide>
        <p15:guide id="13" pos="675">
          <p15:clr>
            <a:srgbClr val="A4A3A4"/>
          </p15:clr>
        </p15:guide>
        <p15:guide id="14" pos="1037">
          <p15:clr>
            <a:srgbClr val="A4A3A4"/>
          </p15:clr>
        </p15:guide>
        <p15:guide id="15" pos="1122">
          <p15:clr>
            <a:srgbClr val="A4A3A4"/>
          </p15:clr>
        </p15:guide>
        <p15:guide id="16" pos="1482">
          <p15:clr>
            <a:srgbClr val="A4A3A4"/>
          </p15:clr>
        </p15:guide>
        <p15:guide id="17" pos="1576">
          <p15:clr>
            <a:srgbClr val="A4A3A4"/>
          </p15:clr>
        </p15:guide>
        <p15:guide id="18" pos="1932">
          <p15:clr>
            <a:srgbClr val="A4A3A4"/>
          </p15:clr>
        </p15:guide>
        <p15:guide id="19" pos="2021">
          <p15:clr>
            <a:srgbClr val="A4A3A4"/>
          </p15:clr>
        </p15:guide>
        <p15:guide id="20" pos="2400" userDrawn="1">
          <p15:clr>
            <a:srgbClr val="A4A3A4"/>
          </p15:clr>
        </p15:guide>
        <p15:guide id="21" pos="2475">
          <p15:clr>
            <a:srgbClr val="A4A3A4"/>
          </p15:clr>
        </p15:guide>
        <p15:guide id="22" pos="2834">
          <p15:clr>
            <a:srgbClr val="A4A3A4"/>
          </p15:clr>
        </p15:guide>
        <p15:guide id="23" pos="2924">
          <p15:clr>
            <a:srgbClr val="A4A3A4"/>
          </p15:clr>
        </p15:guide>
        <p15:guide id="24" pos="3282">
          <p15:clr>
            <a:srgbClr val="A4A3A4"/>
          </p15:clr>
        </p15:guide>
        <p15:guide id="25" pos="3375">
          <p15:clr>
            <a:srgbClr val="A4A3A4"/>
          </p15:clr>
        </p15:guide>
        <p15:guide id="26" pos="3740">
          <p15:clr>
            <a:srgbClr val="A4A3A4"/>
          </p15:clr>
        </p15:guide>
        <p15:guide id="27" pos="3817">
          <p15:clr>
            <a:srgbClr val="A4A3A4"/>
          </p15:clr>
        </p15:guide>
        <p15:guide id="28" pos="4176">
          <p15:clr>
            <a:srgbClr val="A4A3A4"/>
          </p15:clr>
        </p15:guide>
        <p15:guide id="29" pos="4729">
          <p15:clr>
            <a:srgbClr val="A4A3A4"/>
          </p15:clr>
        </p15:guide>
        <p15:guide id="30" pos="4632">
          <p15:clr>
            <a:srgbClr val="A4A3A4"/>
          </p15:clr>
        </p15:guide>
        <p15:guide id="31" pos="4272">
          <p15:clr>
            <a:srgbClr val="A4A3A4"/>
          </p15:clr>
        </p15:guide>
        <p15:guide id="32" pos="5173">
          <p15:clr>
            <a:srgbClr val="A4A3A4"/>
          </p15:clr>
        </p15:guide>
        <p15:guide id="33" orient="horz" pos="1608">
          <p15:clr>
            <a:srgbClr val="A4A3A4"/>
          </p15:clr>
        </p15:guide>
        <p15:guide id="34" pos="2830">
          <p15:clr>
            <a:srgbClr val="A4A3A4"/>
          </p15:clr>
        </p15:guide>
        <p15:guide id="35" pos="2930">
          <p15:clr>
            <a:srgbClr val="A4A3A4"/>
          </p15:clr>
        </p15:guide>
        <p15:guide id="36" pos="37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Wales-McGrath" initials="SW" lastIdx="1" clrIdx="0">
    <p:extLst/>
  </p:cmAuthor>
  <p:cmAuthor id="2" name="Sarah Wales-McGrath" initials="SW [2]" lastIdx="1" clrIdx="1">
    <p:extLst/>
  </p:cmAuthor>
  <p:cmAuthor id="3" name="Molnar, Julie M" initials="MJM" lastIdx="1" clrIdx="2">
    <p:extLst/>
  </p:cmAuthor>
  <p:cmAuthor id="4" name="Pearson Inc." initials="" lastIdx="47" clrIdx="3"/>
  <p:cmAuthor id="5" name="David Clark" initials="DC" lastIdx="135" clrIdx="4">
    <p:extLst/>
  </p:cmAuthor>
  <p:cmAuthor id="6" name="Seth Ditchcreek" initials="SD" lastIdx="6" clrIdx="5">
    <p:extLst/>
  </p:cmAuthor>
  <p:cmAuthor id="7" name="Microsoft Office User" initials="MOU" lastIdx="3" clrIdx="6">
    <p:extLst/>
  </p:cmAuthor>
  <p:cmAuthor id="8" name="Microsoft Office User" initials="MOU [2]" lastIdx="1" clrIdx="7">
    <p:extLst/>
  </p:cmAuthor>
  <p:cmAuthor id="9" name="Microsoft Office User" initials="MOU [3]" lastIdx="1" clrIdx="8">
    <p:extLst/>
  </p:cmAuthor>
  <p:cmAuthor id="10" name="Microsoft Office User" initials="MOU [4]" lastIdx="1" clrIdx="9">
    <p:extLst/>
  </p:cmAuthor>
  <p:cmAuthor id="11" name="Microsoft Office User" initials="MOU [5]" lastIdx="1" clrIdx="10">
    <p:extLst/>
  </p:cmAuthor>
  <p:cmAuthor id="12" name="Microsoft Office User" initials="MOU [6]" lastIdx="1" clrIdx="11">
    <p:extLst/>
  </p:cmAuthor>
  <p:cmAuthor id="13" name="Microsoft Office User" initials="MOU [7]" lastIdx="1" clrIdx="12">
    <p:extLst/>
  </p:cmAuthor>
  <p:cmAuthor id="14" name="Microsoft Office User" initials="MOU [8]" lastIdx="1" clrIdx="13">
    <p:extLst/>
  </p:cmAuthor>
  <p:cmAuthor id="15" name="Microsoft Office User" initials="MOU [9]" lastIdx="1" clrIdx="14">
    <p:extLst/>
  </p:cmAuthor>
  <p:cmAuthor id="16" name="Microsoft Office User" initials="MOU [10]" lastIdx="1" clrIdx="15">
    <p:extLst/>
  </p:cmAuthor>
  <p:cmAuthor id="17" name="Microsoft Office User" initials="MOU [11]" lastIdx="1" clrIdx="16">
    <p:extLst/>
  </p:cmAuthor>
  <p:cmAuthor id="18" name="Microsoft Office User" initials="MOU [12]" lastIdx="1" clrIdx="17">
    <p:extLst/>
  </p:cmAuthor>
  <p:cmAuthor id="19" name="Microsoft Office User" initials="MOU [13]" lastIdx="1" clrIdx="18">
    <p:extLst/>
  </p:cmAuthor>
  <p:cmAuthor id="20" name="Microsoft Office User" initials="MOU [14]" lastIdx="1" clrIdx="19">
    <p:extLst/>
  </p:cmAuthor>
  <p:cmAuthor id="21" name="Microsoft Office User" initials="MOU [15]" lastIdx="1" clrIdx="20">
    <p:extLst/>
  </p:cmAuthor>
  <p:cmAuthor id="22" name="Microsoft Office User" initials="MOU [16]" lastIdx="1" clrIdx="21">
    <p:extLst/>
  </p:cmAuthor>
  <p:cmAuthor id="23" name="Jeremy Schaar" initials="" lastIdx="2" clrIdx="22"/>
  <p:cmAuthor id="24" name="Thompson, John" initials="TJ" lastIdx="1" clrIdx="23">
    <p:extLst/>
  </p:cmAuthor>
  <p:cmAuthor id="25" name="Sanjeev Sharma" initials="SS" lastIdx="2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D25"/>
    <a:srgbClr val="A1C5DB"/>
    <a:srgbClr val="8B8680"/>
    <a:srgbClr val="478DB8"/>
    <a:srgbClr val="D1CEDD"/>
    <a:srgbClr val="856859"/>
    <a:srgbClr val="FAE4E6"/>
    <a:srgbClr val="6FAD9D"/>
    <a:srgbClr val="EEABB2"/>
    <a:srgbClr val="99A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 autoAdjust="0"/>
    <p:restoredTop sz="74964" autoAdjust="0"/>
  </p:normalViewPr>
  <p:slideViewPr>
    <p:cSldViewPr snapToGrid="0" showGuides="1">
      <p:cViewPr>
        <p:scale>
          <a:sx n="100" d="100"/>
          <a:sy n="100" d="100"/>
        </p:scale>
        <p:origin x="2104" y="344"/>
      </p:cViewPr>
      <p:guideLst>
        <p:guide orient="horz" pos="1620"/>
        <p:guide pos="2880"/>
        <p:guide orient="horz" pos="1831"/>
        <p:guide orient="horz" pos="3014"/>
        <p:guide orient="horz" pos="279"/>
        <p:guide orient="horz" pos="1730"/>
        <p:guide orient="horz" pos="536"/>
        <p:guide orient="horz" pos="325"/>
        <p:guide pos="5544"/>
        <p:guide pos="5084"/>
        <p:guide pos="214"/>
        <p:guide pos="593"/>
        <p:guide pos="675"/>
        <p:guide pos="1037"/>
        <p:guide pos="1122"/>
        <p:guide pos="1482"/>
        <p:guide pos="1576"/>
        <p:guide pos="1932"/>
        <p:guide pos="2021"/>
        <p:guide pos="2400"/>
        <p:guide pos="2475"/>
        <p:guide pos="2834"/>
        <p:guide pos="2924"/>
        <p:guide pos="3282"/>
        <p:guide pos="3375"/>
        <p:guide pos="3740"/>
        <p:guide pos="3817"/>
        <p:guide pos="4176"/>
        <p:guide pos="4729"/>
        <p:guide pos="4632"/>
        <p:guide pos="4272"/>
        <p:guide pos="5173"/>
        <p:guide orient="horz" pos="1608"/>
        <p:guide pos="2830"/>
        <p:guide pos="2930"/>
        <p:guide pos="37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notesViewPr>
    <p:cSldViewPr snapToGrid="0" snapToObjects="1">
      <p:cViewPr varScale="1">
        <p:scale>
          <a:sx n="156" d="100"/>
          <a:sy n="156" d="100"/>
        </p:scale>
        <p:origin x="-640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812A7-FDF3-634D-BDAE-C5CF0D77B04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40642-D2FD-D046-87EF-349296A3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2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ENCOUNTER 19</a:t>
            </a: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 </a:t>
            </a:r>
            <a:r>
              <a:rPr lang="en-GB" sz="1200" b="0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PROGRESS</a:t>
            </a:r>
            <a:endParaRPr lang="en-GB" sz="1200" b="0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for last Encounter attendance.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for last Speaking Center attendance and time spent.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that Lesson 3 has been completed.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 general comments on Student attendance, study habits, and overall progress.</a:t>
            </a:r>
            <a:r>
              <a:rPr lang="en-US" dirty="0" smtClean="0">
                <a:effectLst/>
              </a:rPr>
              <a:t> 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SUMMARY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Todd decides that The Company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needs a stricter dress code, which he describes to the staff in a meeting. The staff members do not share his enthusiasm for the new rules.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Marco make fun of Todd on social media using a picture that Marco created using Photoshop.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gets annoyed with Benny's loud music, but his mood changes when his agent, Marti Blum, phones to offer him a job working with Dan Blaze. Benny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in trouble with Paz,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Shen's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neighbor, due to the noise.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Diego and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too much food in storage, so they invite their friends to the restaurant to help them get rid of it. After a very busy day,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sends a postcard to her friend Beatrice in France.</a:t>
            </a:r>
            <a:r>
              <a:rPr lang="en-US" dirty="0" smtClean="0">
                <a:effectLst/>
              </a:rPr>
              <a:t> 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VOCABULARY OBJECTIVE</a:t>
            </a:r>
          </a:p>
          <a:p>
            <a:pPr marL="171450" indent="-171450">
              <a:buFont typeface="Arial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name some basic articles of clothing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dress; hat; jacket, jeans;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pants, skirt; socks; suit; sweater; t-shirt; tennis shoes; tie; top; trainers; trousers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 typeface="Arial"/>
              <a:buNone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GRAMMAR OBJECTIVES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express polite offers and preference using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like/would like 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you like me to turn it down?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describe quantity using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much/many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some control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isn’t much room to walk in here.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00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2.1 What</a:t>
            </a:r>
            <a:r>
              <a:rPr lang="en-GB" dirty="0" smtClean="0"/>
              <a:t> Are They Wearing</a:t>
            </a:r>
            <a:r>
              <a:rPr lang="en-US" dirty="0" smtClean="0"/>
              <a:t>?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INSTRUCTIONS</a:t>
            </a:r>
          </a:p>
          <a:p>
            <a:pPr marL="171450" indent="-171450">
              <a:buFont typeface="Arial"/>
              <a:buChar char="•"/>
            </a:pPr>
            <a:r>
              <a:rPr lang="en-US" i="0" dirty="0" smtClean="0"/>
              <a:t>Have</a:t>
            </a:r>
            <a:r>
              <a:rPr lang="en-US" i="0" baseline="0" dirty="0" smtClean="0"/>
              <a:t> the Students ask and answer the target question about what the person is wearing.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ANSWER KEY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 What’s she wearing?</a:t>
            </a:r>
          </a:p>
          <a:p>
            <a:pPr marL="0" indent="0">
              <a:buFont typeface="Arial"/>
              <a:buNone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 She’s wearing a sweater</a:t>
            </a:r>
            <a:r>
              <a:rPr lang="en-US" dirty="0" smtClean="0">
                <a:effectLst/>
              </a:rPr>
              <a:t>.</a:t>
            </a:r>
            <a:endParaRPr lang="en-US" i="0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 What’s he wearing?</a:t>
            </a:r>
          </a:p>
          <a:p>
            <a:pPr marL="0" indent="0">
              <a:buFont typeface="Arial"/>
              <a:buNone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 He’s wearing socks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7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2.1 What</a:t>
            </a:r>
            <a:r>
              <a:rPr lang="en-GB" dirty="0" smtClean="0"/>
              <a:t> Are They Wearing</a:t>
            </a:r>
            <a:r>
              <a:rPr lang="en-US" dirty="0" smtClean="0"/>
              <a:t>?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 Extension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INSTRUCTIONS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to the St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udents, “I’m going to describe someone I can see. Can you guess who?”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someone on the screen by talking about their clothing. For example,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Teacher: She’s wearing a dark jacket, pants, and a white shirt. She has dark shoes.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Student: Is it letter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E, the woman holding bags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Teacher: Yes, it is.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the Students take turns describing people on</a:t>
            </a:r>
            <a:r>
              <a:rPr lang="en-GB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screen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Ask the other Students to guess who the first Student is talking about.</a:t>
            </a:r>
            <a:r>
              <a:rPr lang="en-US" i="0" dirty="0" smtClean="0">
                <a:effectLst/>
              </a:rPr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04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2.1 What</a:t>
            </a:r>
            <a:r>
              <a:rPr lang="en-GB" dirty="0" smtClean="0"/>
              <a:t> Are They Wearing</a:t>
            </a:r>
            <a:r>
              <a:rPr lang="en-US" dirty="0" smtClean="0"/>
              <a:t>?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r>
              <a:rPr lang="en-US" b="0" dirty="0" smtClean="0"/>
              <a:t>FEEDBACK</a:t>
            </a:r>
            <a:endParaRPr lang="en-US" b="0" baseline="0" dirty="0" smtClean="0"/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Quickly give the Students feedback on the target language they just practiced.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Remind them of other resources they can take advantage of to improve their English: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Go to Wall Street World to practice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Review the Student Manual or Digital Book to study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Attend Complementary Classes to practice using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Join Social Clubs to practice speaking skills.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8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3.1 Making Choices (10 min)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OBJECTIVE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express polite offers and preference using would like/would like to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you like me to turn it down?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>
                <a:effectLst/>
              </a:rPr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i="0" dirty="0" smtClean="0"/>
          </a:p>
          <a:p>
            <a:pPr marL="0" indent="0">
              <a:buFont typeface="Arial"/>
              <a:buNone/>
            </a:pPr>
            <a:r>
              <a:rPr lang="en-US" i="0" dirty="0" smtClean="0"/>
              <a:t>INSTRUCTIONS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 the Students’ attention to the images of the t-shirts.</a:t>
            </a:r>
          </a:p>
          <a:p>
            <a:pPr marL="0" indent="0">
              <a:buFont typeface="Arial"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#1. Have a Student read the question. [What are these?]</a:t>
            </a:r>
          </a:p>
          <a:p>
            <a:pPr marL="0" indent="0">
              <a:buFont typeface="Arial"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#2. Encourage the Students to answer.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#3. Reveal the answer. [They’re t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-shirts.]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to the Students, “You are in a clothes shop. You want to buy a t-shirt. Which one do you choose?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 you say to the salesperson at the clothing store?”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Elicit, “I want to buy the red/blue t-shirt.”</a:t>
            </a:r>
          </a:p>
          <a:p>
            <a:endParaRPr lang="en-US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Students struggle to produce “I want” or “I would like to,” write gapped sentences on the board.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 _____ to buy the red/blue T-shirt.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 _____ to buy the red/blue T-shirt.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examples of the target structure(s).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from each student.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to board elicited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7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3.1 Making Choices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pPr marL="0" indent="0">
              <a:buFont typeface="Arial"/>
              <a:buNone/>
            </a:pPr>
            <a:r>
              <a:rPr lang="en-US" i="0" dirty="0" smtClean="0"/>
              <a:t>INSTRUCTIONS</a:t>
            </a:r>
          </a:p>
          <a:p>
            <a:r>
              <a:rPr lang="en-US" dirty="0" smtClean="0"/>
              <a:t>#1.</a:t>
            </a:r>
            <a:r>
              <a:rPr lang="en-US" baseline="0" dirty="0" smtClean="0"/>
              <a:t> Have a Student read the question. [What’s a nicer way to say “want”?]</a:t>
            </a:r>
          </a:p>
          <a:p>
            <a:r>
              <a:rPr lang="en-US" baseline="0" dirty="0" smtClean="0"/>
              <a:t>#2. Encourage the Students to answer.</a:t>
            </a:r>
          </a:p>
          <a:p>
            <a:r>
              <a:rPr lang="en-US" baseline="0" dirty="0" smtClean="0"/>
              <a:t>#3. Reveal the answer. [I would like to buy a t-shirt.]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 Students, “Which do you use, ‘want’ or ‘would like,’ to talk to a boss, and which do you use to talk to a friend?”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Students should respond that “would like” is used to talk to a boss, and “want” with a friend.</a:t>
            </a: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Students struggle to produce “I want” or “I would like to,” write gapped sentences on the board.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 _____ to buy the red/blue T-shirt.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 _____ to buy the red/blue T-shirt.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examples of the target structure(s).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from each student.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to board elicited language.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7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3.1 Making Choices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indent="0">
              <a:buFont typeface="Arial"/>
              <a:buNone/>
            </a:pPr>
            <a:r>
              <a:rPr lang="en-US" i="0" dirty="0" smtClean="0"/>
              <a:t>INSTRUCTIONS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 check by having a Student read the statements and question.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[You are the salesperson in the clothing store. You want to sell me one of the t-shirts. What question will you ask me?]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 smtClean="0"/>
              <a:t>#1. Encourage the Students to answer.</a:t>
            </a:r>
          </a:p>
          <a:p>
            <a:pPr marL="0" indent="0">
              <a:buFont typeface="Arial"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Reveal the answer. [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you like to buy the red or blue T-shirt?]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target language from each Student.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7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3.1 Making Choices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two minutes for this slide.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pPr marL="0" indent="0">
              <a:buFont typeface="Arial"/>
              <a:buNone/>
            </a:pPr>
            <a:r>
              <a:rPr lang="en-US" i="0" dirty="0" smtClean="0"/>
              <a:t>INSTRUCTIONS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 the Students’ attention to the text at the top of the screen and the two images. Encourage them to use these cues to ask and answer the target question.</a:t>
            </a:r>
          </a:p>
          <a:p>
            <a:pPr marL="171450" indent="-171450">
              <a:buFont typeface="Arial"/>
              <a:buChar char="•"/>
            </a:pP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KEY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you like to buy the suit or the t-shirt?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 I'd like to buy...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you like to wear the suit or the jeans to work?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 I'd like to wear...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Students use “want,” encourage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 to be more polite to each other.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7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3.1 Making Choices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pPr marL="0" indent="0">
              <a:buFont typeface="Arial"/>
              <a:buNone/>
            </a:pPr>
            <a:r>
              <a:rPr lang="en-US" i="0" dirty="0" smtClean="0"/>
              <a:t>INSTRUCTIONS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 the Students’ attention to the text at the top of the screen and the two images. Encourage them to use these cues to ask and answer the target question.</a:t>
            </a:r>
          </a:p>
          <a:p>
            <a:pPr marL="171450" indent="-171450">
              <a:buFont typeface="Arial"/>
              <a:buChar char="•"/>
            </a:pP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KEY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you like to have coffee or tea?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 I'd like to have...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you like to go running or swimming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 I'd like to go...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Students use “want,” encourage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 to be more polite to each other.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7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3.1 Making Choices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indent="0">
              <a:buFont typeface="Arial"/>
              <a:buNone/>
            </a:pPr>
            <a:r>
              <a:rPr lang="en-US" i="0" dirty="0" smtClean="0"/>
              <a:t>INSTRUCTIONS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 the Students’ attention to the text at the top of the screen and the two images. Encourage them to use these cues to ask and answer the target question.</a:t>
            </a:r>
          </a:p>
          <a:p>
            <a:pPr marL="171450" indent="-171450">
              <a:buFont typeface="Arial"/>
              <a:buChar char="•"/>
            </a:pP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KEY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you like to play soccer (football) or basketball?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 I'd like to play...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you like to go to the movies or to a restaurant?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 I'd like to go...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Students use “want,” encourage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 to be more polite to each other.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7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3.1 Making Choices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three minutes for this slide.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pPr marL="0" indent="0">
              <a:buFont typeface="Arial"/>
              <a:buNone/>
            </a:pPr>
            <a:r>
              <a:rPr lang="en-US" i="0" dirty="0" smtClean="0"/>
              <a:t>INSTRUCTIONS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Students have discussed all of the preceding screens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get feedback in open class by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asking, “What did you learn from your classmates?”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answers from each Student. For example,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Juan would like to go swimming because it’s relaxing.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Kana would like to have tea because she doesn’t like coffee.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STRUCTIONS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100" dirty="0" smtClean="0"/>
              <a:t>This is a warm-up activity and should not be assessed.</a:t>
            </a:r>
          </a:p>
          <a:p>
            <a:pPr marL="171450" indent="-171450">
              <a:buFont typeface="Arial"/>
              <a:buChar char="•"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 yourself to the Students. Then ask each individual Student what his/her name is. Tell the Students:</a:t>
            </a:r>
            <a:endParaRPr lang="en-US" sz="11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sz="11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 My name’s _______. What’s your name?</a:t>
            </a:r>
          </a:p>
          <a:p>
            <a:pPr lvl="1"/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Responses: My name’s _______./My name is _______.</a:t>
            </a:r>
          </a:p>
          <a:p>
            <a:pPr lvl="0"/>
            <a:endParaRPr lang="en-US" sz="11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</a:t>
            </a:r>
            <a:r>
              <a:rPr lang="en-US" sz="11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TIPS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 Students about their study habits. (i.e., “Have you finished your Speaking Center Lessons? How about your Student Manual or Digital Book?”)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for IT issues.</a:t>
            </a:r>
            <a:endParaRPr lang="en-US" sz="11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8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3.1 Making Choices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 Extension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pPr marL="0" indent="0">
              <a:buFont typeface="Arial"/>
              <a:buNone/>
            </a:pPr>
            <a:r>
              <a:rPr lang="en-US" i="0" dirty="0" smtClean="0"/>
              <a:t>INSTRUCTIONS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Students have one minute to think of three questions of their own using “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like.”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questions should be in the same form as those on the preceding screens, with a choice between two alternatives. 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Students ask and answer their questions with their classmates. Allow four minutes for the Students to speak.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7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3.1 Making Choices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r>
              <a:rPr lang="en-US" b="0" dirty="0" smtClean="0"/>
              <a:t>FEEDBACK</a:t>
            </a:r>
            <a:endParaRPr lang="en-US" b="0" baseline="0" dirty="0" smtClean="0"/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Quickly give the Students feedback on the target language they just practiced.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Remind them of other resources they can take advantage of to improve their English: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Go to Wall Street World to practice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Review the Student Manual or Digital Book to study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Attend Complementary Classes to practice using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Join Social Clubs to practice speaking skills.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8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3.2 There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Aren’t Many Eggs</a:t>
            </a:r>
            <a:r>
              <a:rPr lang="en-US" dirty="0" smtClean="0">
                <a:effectLst/>
              </a:rPr>
              <a:t> </a:t>
            </a:r>
            <a:r>
              <a:rPr lang="en-US" b="0" dirty="0" smtClean="0"/>
              <a:t>(10 min)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 two minutes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OBJECTIVE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describe quantity using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much/many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some control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isn’t much room to walk in here.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>
                <a:effectLst/>
              </a:rPr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US" i="0" dirty="0" smtClean="0"/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0" dirty="0" smtClean="0"/>
              <a:t>#1.</a:t>
            </a:r>
            <a:r>
              <a:rPr lang="en-US" i="0" baseline="0" dirty="0" smtClean="0"/>
              <a:t> Have a Student read the question. [</a:t>
            </a:r>
            <a:r>
              <a:rPr lang="en-US" sz="1200" kern="1200" dirty="0" smtClean="0"/>
              <a:t>Would you like to go to the movies tomorrow?</a:t>
            </a:r>
            <a:r>
              <a:rPr lang="en-US" i="0" baseline="0" dirty="0" smtClean="0"/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0" baseline="0" dirty="0" smtClean="0"/>
              <a:t>#2. Encourage a Student to complete the answer. [Yes, </a:t>
            </a:r>
            <a:r>
              <a:rPr lang="en-US" i="0" u="none" baseline="0" dirty="0" smtClean="0"/>
              <a:t>____________ the movies</a:t>
            </a:r>
            <a:r>
              <a:rPr lang="en-US" i="0" baseline="0" dirty="0" smtClean="0"/>
              <a:t>.]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#3. Reveal the answer. [Yes, </a:t>
            </a:r>
            <a:r>
              <a:rPr lang="en-US" i="0" u="none" baseline="0" dirty="0" smtClean="0"/>
              <a:t>I’d like to go to the movies</a:t>
            </a:r>
            <a:r>
              <a:rPr lang="en-US" i="0" baseline="0" dirty="0" smtClean="0"/>
              <a:t>.]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0" dirty="0" smtClean="0"/>
              <a:t>#4.</a:t>
            </a:r>
            <a:r>
              <a:rPr lang="en-US" i="0" baseline="0" dirty="0" smtClean="0"/>
              <a:t> Have a Student read the statement and question. [</a:t>
            </a:r>
            <a:r>
              <a:rPr lang="en-US" sz="1200" kern="1200" dirty="0" smtClean="0"/>
              <a:t>You want to go to the movies, but there are only two tickets left. Are</a:t>
            </a:r>
            <a:r>
              <a:rPr lang="en-US" sz="1200" kern="1200" baseline="0" dirty="0" smtClean="0"/>
              <a:t> two tickets a lot?</a:t>
            </a:r>
            <a:r>
              <a:rPr lang="en-US" i="0" baseline="0" dirty="0" smtClean="0"/>
              <a:t>]</a:t>
            </a:r>
          </a:p>
          <a:p>
            <a:pPr marL="0" indent="0">
              <a:buFont typeface="Arial"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#5. Encourage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Students to answer.</a:t>
            </a: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#6. Reveal the answer [No. That’s not a lot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.] T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 ask, “How can we say ‘not a lot’ in another way?”</a:t>
            </a:r>
          </a:p>
          <a:p>
            <a:pPr marL="0" indent="0">
              <a:buFont typeface="Arial"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#7. Encourage the Students to answer.</a:t>
            </a:r>
          </a:p>
          <a:p>
            <a:pPr marL="0" indent="0">
              <a:buFont typeface="Arial"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#8.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Reveal the answer. [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aren't many tickets.]</a:t>
            </a:r>
          </a:p>
          <a:p>
            <a:pPr marL="0" indent="0">
              <a:buFont typeface="Arial"/>
              <a:buNone/>
            </a:pP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examples of the target structure(s).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from each student.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to board elicited language.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7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3.2 There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Aren’t Many Eggs</a:t>
            </a: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 one minute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indent="0">
              <a:buFont typeface="Arial"/>
              <a:buNone/>
            </a:pPr>
            <a:r>
              <a:rPr lang="en-US" i="0" dirty="0" smtClean="0"/>
              <a:t>INSTRUCTIONS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0" dirty="0" smtClean="0"/>
              <a:t>#1.</a:t>
            </a:r>
            <a:r>
              <a:rPr lang="en-US" i="0" baseline="0" dirty="0" smtClean="0"/>
              <a:t> Have a Student read the statements. [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movies, you would like some popcorn. But there is only enough for one person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i="0" baseline="0" dirty="0" smtClean="0"/>
              <a:t>]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Ask the Students,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“How can we say ‘not a lot’ with popcorn?”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a polite response.</a:t>
            </a: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i="0" baseline="0" dirty="0" smtClean="0"/>
              <a:t>2. Encourage a Student to complete the answer. [</a:t>
            </a:r>
            <a:r>
              <a:rPr lang="en-US" i="0" u="none" baseline="0" dirty="0" smtClean="0"/>
              <a:t>____________ popcorn</a:t>
            </a:r>
            <a:r>
              <a:rPr lang="en-US" i="0" baseline="0" dirty="0" smtClean="0"/>
              <a:t>.]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#3. Reveal the answer. [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isn't much popcorn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.]</a:t>
            </a:r>
          </a:p>
          <a:p>
            <a:endParaRPr lang="en-US" sz="120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examples of the target structure(s).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from each student.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to board elicited language.</a:t>
            </a:r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7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3.2 There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Aren’t Many Eggs</a:t>
            </a: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 one minute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eaLnBrk="1" hangingPunct="1"/>
            <a:r>
              <a:rPr lang="en-US" b="0" dirty="0" smtClean="0"/>
              <a:t>INSTRUCTIONS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#1.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Encourage the Students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read the text, filling in the missing word to complete the </a:t>
            </a:r>
            <a:r>
              <a:rPr lang="en-US" i="0" baseline="0" dirty="0" smtClean="0"/>
              <a:t>phrase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i="0" u="none" baseline="0" dirty="0" smtClean="0"/>
              <a:t>[____ tickets]</a:t>
            </a:r>
          </a:p>
          <a:p>
            <a:r>
              <a:rPr lang="en-US" i="0" baseline="0" dirty="0" smtClean="0"/>
              <a:t>#2. Reveal the answer and have the Students read the phrase. </a:t>
            </a:r>
            <a:r>
              <a:rPr lang="en-US" i="0" u="none" baseline="0" dirty="0" smtClean="0"/>
              <a:t>[many tickets]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#3.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Encourage the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read the text, filling in the missing word to complete the </a:t>
            </a:r>
            <a:r>
              <a:rPr lang="en-US" i="0" u="none" baseline="0" dirty="0" smtClean="0"/>
              <a:t>phrase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i="0" u="none" baseline="0" dirty="0" smtClean="0"/>
              <a:t>[____ popcorn]</a:t>
            </a:r>
          </a:p>
          <a:p>
            <a:r>
              <a:rPr lang="en-US" i="0" u="none" baseline="0" dirty="0" smtClean="0"/>
              <a:t>#4. Reveal the answers and have Students read the phrase. [much popcorn]</a:t>
            </a:r>
          </a:p>
          <a:p>
            <a:pPr marL="0" indent="0">
              <a:buFont typeface="Arial" charset="0"/>
              <a:buNone/>
            </a:pP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examples of the target structure(s).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from each student.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to board elicited language.</a:t>
            </a:r>
          </a:p>
          <a:p>
            <a:pPr marL="0" indent="0">
              <a:buFont typeface="Arial" charset="0"/>
              <a:buNone/>
            </a:pP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7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3.2 There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Aren’t Many Eggs</a:t>
            </a: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 one minute for this slide.</a:t>
            </a:r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pPr marL="0" indent="0">
              <a:buFont typeface="Arial"/>
              <a:buNone/>
            </a:pPr>
            <a:r>
              <a:rPr lang="en-US" i="0" dirty="0" smtClean="0"/>
              <a:t>INSTRUCTIONS</a:t>
            </a:r>
          </a:p>
          <a:p>
            <a:pPr marL="0" indent="0">
              <a:buFontTx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#1. Concept check by having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Student read the statement and questions.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[I say “much popcorn” and “many tickets.” What other words get “much”? How about “many”?]</a:t>
            </a:r>
          </a:p>
          <a:p>
            <a:pPr marL="0" indent="0">
              <a:buFontTx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#2. Encourage the Students to answer.</a:t>
            </a:r>
          </a:p>
          <a:p>
            <a:pPr marL="0" indent="0">
              <a:buFontTx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#3. Reveal the sample answers. [much time, many cars]</a:t>
            </a: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target language from each Student.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7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3.2 There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Aren’t Many Eggs</a:t>
            </a: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 three minutes for this slide.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to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Students, “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 to your classmates. Take turns speaking. Make sentences about the pictures on the screen.”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Students take turns to make sentences using the pictures they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see on the screen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 example,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aren't many people/students in the class.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B: There isn’t much water in the glass.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KEY (sample answers)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aren't many people/students in the class.</a:t>
            </a:r>
          </a:p>
          <a:p>
            <a:pPr marL="0" lv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There isn't much water in the glass.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There isn't much time.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There aren't many clothes in the closet.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63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3.2 There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Aren’t Many Eggs</a:t>
            </a: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 two minutes for this slide.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to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Students, “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 to your classmates. Take turns speaking. Make sentences about the pictures on the screen.”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Students take turns to make sentences using the pictures they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see on the screen.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KEY (sample answers)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There aren't many eggs in the box.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There isn't much food in the fridge.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There aren’t many people on the airplane.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There aren’t many people 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swimming pool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9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3.2 There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Aren’t Many Eggs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Optional Extension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the Students look at the picture and make sentences with “not much,” “not many,” etc. to describe what they see.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Student should produce at least three full sentences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i="0" baseline="0" dirty="0" smtClean="0"/>
          </a:p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75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3.2 There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Aren’t Many Eggs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r>
              <a:rPr lang="en-US" b="0" dirty="0" smtClean="0"/>
              <a:t>FEEDBACK</a:t>
            </a:r>
            <a:endParaRPr lang="en-US" b="0" baseline="0" dirty="0" smtClean="0"/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Quickly give the Students feedback on the target language they just practiced.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Remind them of other resources they can take advantage of to improve their English: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Go to Wall Street World to practice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Review the Student Manual or Digital Book to study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Attend Complementary Classes to practice using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Join Social Clubs to practice speaking skills.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8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1.1 Question Tennis (5 min)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 five minutes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help the Students relax and start thinking in English</a:t>
            </a:r>
            <a:endParaRPr lang="en-US" dirty="0" smtClean="0"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INSTRUCTIONS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one Student and say, “(Student’s Name) I'm going to ask you a question. Don't answer the question! Say a classmate’s name.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Then a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 a different question to him/her.”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 Student a question, for example, “What's your name?” 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Student should ask another Student a different question, for example, “(New Student’s Name)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do you live?”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that Student to continue the game, and ask another question to a different Student.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Students understand the concept, say, “We are going to play a game. The first Student serves by asking another Student a question. He or she returns by asking another question to a different Student.”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beginning, explain the rules:</a:t>
            </a:r>
          </a:p>
          <a:p>
            <a:pPr lvl="1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Students must respond quickly.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one Student has used a question, the other Students cannot repeat it.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Students must not answer questions.</a:t>
            </a:r>
            <a:endParaRPr lang="en-US" i="0" dirty="0" smtClean="0"/>
          </a:p>
          <a:p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i="0" dirty="0" smtClean="0"/>
              <a:t>TEACHING TIP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This is a warm-up activity and should not be assessed.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7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4.1 Clothes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Shopping</a:t>
            </a:r>
            <a:r>
              <a:rPr lang="en-US" b="0" dirty="0" smtClean="0"/>
              <a:t> (10 min)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</a:t>
            </a:r>
            <a:r>
              <a:rPr lang="en-US" b="0" baseline="0" dirty="0" smtClean="0"/>
              <a:t> one minute for this slide.</a:t>
            </a: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OBJECTIVES</a:t>
            </a:r>
          </a:p>
          <a:p>
            <a:pPr marL="171450" indent="-171450">
              <a:buFont typeface="Arial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name some basic articles of clothing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dress; hat; jacket, jeans;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pants, skirt; socks; suit; sweater; t-shirt; tennis shoes; tie; top; trainers; trousers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express polite offers and preference using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like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like 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you like me to turn it down?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describe quantity using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much/many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some control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isn’t much room to walk in here.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b="1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INSTRUCTIONS</a:t>
            </a:r>
            <a:r>
              <a:rPr lang="en-US" b="0" baseline="0" dirty="0" smtClean="0"/>
              <a:t> 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#1. </a:t>
            </a:r>
            <a:r>
              <a:rPr lang="en-US" i="0" dirty="0" smtClean="0"/>
              <a:t>Have a Student read the question. [There aren’t many clothes in the closet, so what should you do?]</a:t>
            </a:r>
          </a:p>
          <a:p>
            <a:pPr marL="0" indent="0">
              <a:buFont typeface="Arial"/>
              <a:buNone/>
            </a:pPr>
            <a:r>
              <a:rPr lang="en-US" i="0" dirty="0" smtClean="0"/>
              <a:t>#2. Elicit a response.</a:t>
            </a:r>
          </a:p>
          <a:p>
            <a:pPr marL="0" indent="0">
              <a:buFont typeface="Arial"/>
              <a:buNone/>
            </a:pPr>
            <a:r>
              <a:rPr lang="en-US" i="0" dirty="0" smtClean="0"/>
              <a:t>#3. Reveal the sample answer. [We need to go shopping.]</a:t>
            </a:r>
          </a:p>
          <a:p>
            <a:endParaRPr lang="en-US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Brainstorm/elicit a variety of the target language, which will be used and assessed during the practice.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from each student.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to board elicited language.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452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4.1 Clothes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Shopping</a:t>
            </a: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</a:t>
            </a:r>
            <a:r>
              <a:rPr lang="en-US" b="0" baseline="0" dirty="0" smtClean="0"/>
              <a:t> five minutes for this slide.</a:t>
            </a: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INSTRUCTIONS</a:t>
            </a:r>
            <a:endParaRPr lang="en-US" sz="120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 Student A, “You are in the airport shop and you are going on a business trip. You need to buy some things. You are the customer.”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 Student B, “You are a salesperson.”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 the Students’ attention to the information on the screen and give them one minute to read it and prepare. 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 Student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“Welcome your customer to the shop, please.”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Student B greets Student A, they should perform the role-play. </a:t>
            </a:r>
          </a:p>
          <a:p>
            <a:pPr marL="171450" indent="-171450">
              <a:buFont typeface="Arial"/>
              <a:buChar char="•"/>
            </a:pP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have the Students change roles and repeat the role-play.</a:t>
            </a:r>
            <a:r>
              <a:rPr lang="en-US" i="0" dirty="0" smtClean="0">
                <a:effectLst/>
              </a:rPr>
              <a:t> </a:t>
            </a:r>
          </a:p>
          <a:p>
            <a:pPr marL="0" indent="0">
              <a:buFont typeface="Arial"/>
              <a:buNone/>
            </a:pP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DIALOGUE </a:t>
            </a:r>
          </a:p>
          <a:p>
            <a:pPr lvl="1"/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 Hello, can I help you?</a:t>
            </a:r>
          </a:p>
          <a:p>
            <a:pPr lvl="1"/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 Yes, I would like a warm sweater.</a:t>
            </a:r>
          </a:p>
          <a:p>
            <a:pPr lvl="1"/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 I don’t have many. Would you like this one?</a:t>
            </a:r>
          </a:p>
          <a:p>
            <a:pPr lvl="1"/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 Yes, thank you. I would also like a business suit.</a:t>
            </a:r>
          </a:p>
          <a:p>
            <a:pPr lvl="1"/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 I have many of those. Which one would you like?</a:t>
            </a:r>
          </a:p>
          <a:p>
            <a:pPr lvl="1"/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 I’d like the black one.</a:t>
            </a:r>
          </a:p>
          <a:p>
            <a:pPr lvl="1"/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 What else would you like?</a:t>
            </a:r>
          </a:p>
          <a:p>
            <a:pPr lvl="1"/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 Do you have any soap?</a:t>
            </a:r>
          </a:p>
          <a:p>
            <a:pPr lvl="1"/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 I don’t have much. </a:t>
            </a:r>
            <a:endParaRPr lang="en-US" i="0" dirty="0" smtClean="0"/>
          </a:p>
          <a:p>
            <a:endParaRPr lang="en-US" dirty="0" smtClean="0"/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repeating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role-play, give the Students feedback on the first role-play, and suggest ways to improve, for example by using more target language such as “would like” or “not many/much.”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9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4.1 Clothes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Shopping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</a:t>
            </a:r>
            <a:r>
              <a:rPr lang="en-US" b="0" baseline="0" dirty="0" smtClean="0"/>
              <a:t> four minutes for this slide.</a:t>
            </a: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INSTRUCTIONS</a:t>
            </a:r>
            <a:endParaRPr lang="en-US" sz="120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 Student C, “You are in a shop in town. You need to buy some things. You are the customer.”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 Student D, “You are a salesperson.”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 the Students’ attention to the information on the screen and give them one minute to read it and prepare. 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 Student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“Welcome your customer to the shop, please.”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Student D greets Student C, they should perform the role-play. </a:t>
            </a:r>
          </a:p>
          <a:p>
            <a:pPr marL="171450" indent="-171450">
              <a:buFont typeface="Arial"/>
              <a:buChar char="•"/>
            </a:pP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have the Students change roles and repeat the role-play.</a:t>
            </a:r>
            <a:r>
              <a:rPr lang="en-US" i="0" dirty="0" smtClean="0">
                <a:effectLst/>
              </a:rPr>
              <a:t> </a:t>
            </a:r>
          </a:p>
          <a:p>
            <a:endParaRPr lang="en-US" dirty="0" smtClean="0"/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repeating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role-play, give the Students feedback on the first role-play, and suggest ways to improve, for example by using more target language such as “would like” or “not many/much.”</a:t>
            </a:r>
          </a:p>
          <a:p>
            <a:pPr marL="0" indent="0">
              <a:buFont typeface="Arial"/>
              <a:buNone/>
            </a:pP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849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4.1 Clothes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Shopping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Optional Extension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INSTRUCTIONS</a:t>
            </a:r>
            <a:r>
              <a:rPr lang="en-US" b="0" baseline="0" dirty="0" smtClean="0"/>
              <a:t> 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the Students repeat the role play without using the cues and using different items.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38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4.1 Clothes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Shopping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b="0" dirty="0" smtClean="0"/>
              <a:t>FEEDBACK</a:t>
            </a:r>
            <a:endParaRPr lang="en-US" b="0" baseline="0" dirty="0" smtClean="0"/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Quickly give the Students feedback on the target language they just practiced.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If you have a full class, focus on just a couple points each (i.e. their greatest strength and what they need to work on).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Remind them of other resources they can take advantage of to improve their English: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Go to Wall Street World to practice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Review the Student Manual or Digital Book to study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Attend Complementary Classes to practice using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Join Social Clubs to practice speaking skills.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195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4.2 Clothing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Discussion</a:t>
            </a:r>
            <a:r>
              <a:rPr lang="en-US" b="0" dirty="0" smtClean="0"/>
              <a:t> (10 min)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 one minute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OBJECTIVE </a:t>
            </a:r>
          </a:p>
          <a:p>
            <a:pPr marL="171450" indent="-171450">
              <a:buFont typeface="Arial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name some basic articles of clothing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dress; hat; jacket, jeans;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pants, skirt; socks; suit; sweater; t-shirt; tennis shoes; tie; top; trainers; trousers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b="1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INSTRUCTIONS</a:t>
            </a:r>
            <a:r>
              <a:rPr lang="en-US" b="0" baseline="0" dirty="0" smtClean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0" dirty="0" smtClean="0"/>
              <a:t>#1.</a:t>
            </a:r>
            <a:r>
              <a:rPr lang="en-US" i="0" baseline="0" dirty="0" smtClean="0"/>
              <a:t> Have a Student read the question. [</a:t>
            </a:r>
            <a:r>
              <a:rPr lang="en-US" sz="1200" dirty="0" smtClean="0"/>
              <a:t>Where do you go to buy clothes? Why</a:t>
            </a:r>
            <a:r>
              <a:rPr lang="en-US" sz="1200" kern="1200" dirty="0" smtClean="0"/>
              <a:t>?]</a:t>
            </a:r>
            <a:endParaRPr lang="en-US" i="0" baseline="0" dirty="0" smtClean="0"/>
          </a:p>
          <a:p>
            <a:r>
              <a:rPr lang="en-US" i="0" baseline="0" dirty="0" smtClean="0"/>
              <a:t>#2.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brief answers and then say, “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are going to talk about clothes with your classmates.”</a:t>
            </a:r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Brainstorm/elicit a variety of the target language, which will be used and assessed during the practice.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from each student.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to board elicited language.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359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4.2 Clothing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Discussion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 nine minutes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INSTRUCTIONS</a:t>
            </a:r>
            <a:r>
              <a:rPr lang="en-US" b="0" baseline="0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to the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Students, “Talk to your classmates. Ask and answer the questions. Give detailed answers. Also ask more questions (like why, where, and when).” 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the Students talk with their classmates.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say, “Tell me what you learned from your classmates.” 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the Students give feedback on what they learned from each other.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Encourage the Students to make their answers as long and as detailed as they can.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69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4.2 Clothing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Discussion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Optional Extension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INSTRUCTIONS</a:t>
            </a:r>
            <a:r>
              <a:rPr lang="en-US" b="0" baseline="0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the Students repeat the activity, but instead of answering the “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do”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on the handout, have the Students answer “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don’t”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question. For example,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don’t people wear to work?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What don’t people wear to school?</a:t>
            </a:r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Encourage the Students to make their answers as long and as detailed as they can.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195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4.2 Clothing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Discussion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/>
          </a:p>
          <a:p>
            <a:r>
              <a:rPr lang="en-US" b="0" dirty="0" smtClean="0"/>
              <a:t>FEEDBACK</a:t>
            </a:r>
            <a:endParaRPr lang="en-US" b="0" baseline="0" dirty="0" smtClean="0"/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Quickly give the Students feedback on the target language they just practiced.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If you have a full class, focus on just a couple points each (i.e. their greatest strength and what they need to work on).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Remind them of other resources they can take advantage of to improve their English: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Go to Wall Street World to practice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Review the Student Manual or Digital Book to study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Attend Complementary Classes to practice using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Join Social Clubs to practice speaking skills.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195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 FEEDBACK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(3–5 min)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to the Students that you will now be giving them an overall assessment and recommendations. Use the following prompts to help you explain the assessment: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you did a really good job of…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areas where you could use a little more practice are…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language points I didn’t hear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use were...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I’d recommend that you… [continue on to Unit 20… work on (X, Y, Z ) and repeat Encounter 19].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have any 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5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2.1 </a:t>
            </a:r>
            <a:r>
              <a:rPr lang="en-GB" dirty="0" smtClean="0"/>
              <a:t>What Are They Wearing</a:t>
            </a:r>
            <a:r>
              <a:rPr lang="en-US" dirty="0" smtClean="0"/>
              <a:t>?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 min)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</a:t>
            </a:r>
          </a:p>
          <a:p>
            <a:pPr marL="171450" indent="-171450">
              <a:buFont typeface="Arial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name some basic articles of clothing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dress; hat; jacket, jeans;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pants, skirt; socks; suit; sweater; t-shirt; tennis shoes; tie; top; trainers; trousers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INSTRUCTIONS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#1. Have a Student read the question. [What’s she wearing?]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#2. Encourage the Students to answer.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Insist on full sentences and encourage the Students to add adjectives if possible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i="0" baseline="0" dirty="0" smtClean="0"/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#3. Reveal the answer. [She’s wearing a blue shirt, jeans, and tennis shoes.]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a variety of the target vocabulary.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from each student.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to board elicited language.</a:t>
            </a:r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73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 FEEDBACK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(3–5 min)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to the Students that you will now be giving them an overall assessment and recommendations. Use the following prompts to help you explain the assessment: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you did a really good job of…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areas where you could use a little more practice are…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language points I didn’t hear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use were...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I’d recommend that you… [continue on to Unit 20… work on (X, Y, Z ) and repeat Encounter 19].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have any 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59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 FEEDBACK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(3–5 min)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to the Students that you will now be giving them an overall assessment and recommendations. Use the following prompts to help you explain the assessment: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you did a really good job of…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areas where you could use a little more practice are…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language points I didn’t hear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use were...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I’d recommend that you… [continue on to Unit 20… work on (X, Y, Z ) and repeat Encounter 19].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have any questions?</a:t>
            </a:r>
          </a:p>
          <a:p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59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 FEEDBACK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(3–5 min)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to the Students that you will now be giving them an overall assessment and recommendations. Use the following prompts to help you explain the assessment: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you did a really good job of…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areas where you could use a little more practice are…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language points I didn’t hear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use were...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I’d recommend that you… [continue on to Unit 20… work on (X, Y, Z ) and repeat Encounter 19].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have any questions?</a:t>
            </a:r>
          </a:p>
          <a:p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59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 Guess the Person (5 min)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three minutes for this slide.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en-GB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review and practice target language from the Unit</a:t>
            </a:r>
            <a:r>
              <a:rPr lang="en-US" b="0" dirty="0" smtClean="0">
                <a:effectLst/>
              </a:rPr>
              <a:t> 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the Students take turns describing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of the people they see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other Students compete to see who can be first to identify the corresponding person.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Encourage the Students to ask questions if they need hints.</a:t>
            </a:r>
            <a:endParaRPr lang="en-US" i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865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 Guess the Person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two minutes for this slide.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the Students take turns describing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of the people they see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other Students compete to see who can be first to identify the corresponding person.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Encourage the Students to ask questions if they need hints.</a:t>
            </a:r>
            <a:endParaRPr lang="en-US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152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3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2.1 </a:t>
            </a:r>
            <a:r>
              <a:rPr lang="en-GB" dirty="0" smtClean="0"/>
              <a:t>What Are They Wearing</a:t>
            </a:r>
            <a:r>
              <a:rPr lang="en-US" dirty="0" smtClean="0"/>
              <a:t>?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INSTRUCTIONS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#1. Have a Student read the question. [What’s he wearing?]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#2. Encourage the Students to answer. 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#3. Reveal the answer. [He’s wearing a red shirt, jeans, and nice shoes.]</a:t>
            </a:r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a variety of the target vocabulary.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from each student.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to board elicited language.</a:t>
            </a:r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endParaRPr lang="en-US" dirty="0" smtClean="0"/>
          </a:p>
          <a:p>
            <a:endParaRPr lang="en-US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7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2.1 </a:t>
            </a:r>
            <a:r>
              <a:rPr lang="en-GB" dirty="0" smtClean="0"/>
              <a:t>What Are They Wearing</a:t>
            </a:r>
            <a:r>
              <a:rPr lang="en-US" dirty="0" smtClean="0"/>
              <a:t>?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INSTRUCTIONS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#1. C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oncept check by having a Student read the question. [What other things can people wear?]</a:t>
            </a:r>
          </a:p>
          <a:p>
            <a:pPr marL="0" indent="0">
              <a:buFont typeface="Arial"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#2. Encourage the Students to answer.</a:t>
            </a:r>
          </a:p>
          <a:p>
            <a:pPr marL="0" indent="0">
              <a:buFont typeface="Arial" charset="0"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Reveal the sample answers. [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hat</a:t>
            </a:r>
            <a:r>
              <a:rPr lang="en-GB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jacket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target language from each Student.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7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2.1 What</a:t>
            </a:r>
            <a:r>
              <a:rPr lang="en-GB" dirty="0" smtClean="0"/>
              <a:t> Are They Wearing</a:t>
            </a:r>
            <a:r>
              <a:rPr lang="en-US" dirty="0" smtClean="0"/>
              <a:t>?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two minutes for this slide.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INSTRUCTIONS</a:t>
            </a:r>
          </a:p>
          <a:p>
            <a:pPr marL="171450" indent="-171450">
              <a:buFont typeface="Arial"/>
              <a:buChar char="•"/>
            </a:pPr>
            <a:r>
              <a:rPr lang="en-US" i="0" dirty="0" smtClean="0"/>
              <a:t>Have</a:t>
            </a:r>
            <a:r>
              <a:rPr lang="en-US" i="0" baseline="0" dirty="0" smtClean="0"/>
              <a:t> the Students ask and answer the target question about what the person is wearing.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ANSWER KEY</a:t>
            </a:r>
          </a:p>
          <a:p>
            <a:pPr marL="0" indent="0">
              <a:buFont typeface="Arial"/>
              <a:buNone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 What’s he wearing?</a:t>
            </a:r>
          </a:p>
          <a:p>
            <a:pPr marL="0" indent="0">
              <a:buFont typeface="Arial"/>
              <a:buNone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 He’s wearing tennis shoes/trainers/sneakers</a:t>
            </a:r>
            <a:r>
              <a:rPr lang="en-US" dirty="0" smtClean="0">
                <a:effectLst/>
              </a:rPr>
              <a:t>.</a:t>
            </a:r>
            <a:endParaRPr lang="en-US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 What’s she wearing?</a:t>
            </a:r>
          </a:p>
          <a:p>
            <a:pPr marL="0" indent="0">
              <a:buFont typeface="Arial"/>
              <a:buNone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 She’s wearing jeans.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7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2.1 What</a:t>
            </a:r>
            <a:r>
              <a:rPr lang="en-GB" dirty="0" smtClean="0"/>
              <a:t> Are They Wearing</a:t>
            </a:r>
            <a:r>
              <a:rPr lang="en-US" dirty="0" smtClean="0"/>
              <a:t>?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two minutes for this slide.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INSTRUCTIONS</a:t>
            </a:r>
          </a:p>
          <a:p>
            <a:pPr marL="171450" indent="-171450">
              <a:buFont typeface="Arial"/>
              <a:buChar char="•"/>
            </a:pPr>
            <a:r>
              <a:rPr lang="en-US" i="0" dirty="0" smtClean="0"/>
              <a:t>Have</a:t>
            </a:r>
            <a:r>
              <a:rPr lang="en-US" i="0" baseline="0" dirty="0" smtClean="0"/>
              <a:t> the Students ask and answer the target question about what the person is wearing.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ANSWER KEY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 What’s she wearing?</a:t>
            </a:r>
          </a:p>
          <a:p>
            <a:pPr marL="0" indent="0">
              <a:buFont typeface="Arial"/>
              <a:buNone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 She’s wearing a dress</a:t>
            </a:r>
            <a:r>
              <a:rPr lang="en-US" dirty="0" smtClean="0">
                <a:effectLst/>
              </a:rPr>
              <a:t>.</a:t>
            </a:r>
            <a:endParaRPr lang="en-US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 What’s he wearing?</a:t>
            </a:r>
          </a:p>
          <a:p>
            <a:pPr marL="0" indent="0">
              <a:buFont typeface="Arial"/>
              <a:buNone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 He’s wearing a hat.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7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2.1 What</a:t>
            </a:r>
            <a:r>
              <a:rPr lang="en-GB" dirty="0" smtClean="0"/>
              <a:t> Are They Wearing</a:t>
            </a:r>
            <a:r>
              <a:rPr lang="en-US" dirty="0" smtClean="0"/>
              <a:t>?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two minutes for this slide.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INSTRUCTIONS</a:t>
            </a:r>
          </a:p>
          <a:p>
            <a:pPr marL="171450" indent="-171450">
              <a:buFont typeface="Arial"/>
              <a:buChar char="•"/>
            </a:pPr>
            <a:r>
              <a:rPr lang="en-US" i="0" dirty="0" smtClean="0"/>
              <a:t>Have</a:t>
            </a:r>
            <a:r>
              <a:rPr lang="en-US" i="0" baseline="0" dirty="0" smtClean="0"/>
              <a:t> the Students ask and answer the target question about what the person is wearing.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ANSWER KEY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 What’s he wearing?</a:t>
            </a:r>
          </a:p>
          <a:p>
            <a:pPr marL="0" indent="0">
              <a:buFont typeface="Arial"/>
              <a:buNone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 He’s wearing a suit.</a:t>
            </a:r>
            <a:r>
              <a:rPr lang="en-US" dirty="0" smtClean="0">
                <a:effectLst/>
              </a:rPr>
              <a:t> </a:t>
            </a:r>
          </a:p>
          <a:p>
            <a:pPr marL="0" indent="0">
              <a:buFont typeface="Arial"/>
              <a:buNone/>
            </a:pPr>
            <a:endParaRPr lang="en-US" dirty="0" smtClean="0"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 What’s he wearing?</a:t>
            </a:r>
          </a:p>
          <a:p>
            <a:pPr marL="0" indent="0">
              <a:buFont typeface="Arial"/>
              <a:buNone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 He’s wearing a t-shirt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65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44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4.png"/><Relationship Id="rId5" Type="http://schemas.openxmlformats.org/officeDocument/2006/relationships/image" Target="../media/image8.emf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8.emf"/><Relationship Id="rId11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8.emf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8.emf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8.emf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8.emf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7.png"/><Relationship Id="rId5" Type="http://schemas.openxmlformats.org/officeDocument/2006/relationships/image" Target="../media/image8.emf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0.png"/><Relationship Id="rId5" Type="http://schemas.openxmlformats.org/officeDocument/2006/relationships/image" Target="../media/image8.emf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2.png"/><Relationship Id="rId5" Type="http://schemas.openxmlformats.org/officeDocument/2006/relationships/image" Target="../media/image8.emf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9144000" cy="5000625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WSE_MASTER LOGO_COLOUR_NEGATIV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214" y="355600"/>
            <a:ext cx="1569076" cy="119662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19100" y="3020845"/>
            <a:ext cx="8216900" cy="1538455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algn="l" defTabSz="457200" rtl="0" eaLnBrk="1" latinLnBrk="0" hangingPunct="1">
              <a:lnSpc>
                <a:spcPts val="5900"/>
              </a:lnSpc>
              <a:spcBef>
                <a:spcPct val="0"/>
              </a:spcBef>
              <a:buNone/>
              <a:defRPr sz="5900" b="1" i="0" kern="120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GB" dirty="0">
                <a:latin typeface="Arial" pitchFamily="34" charset="0"/>
                <a:cs typeface="Arial" pitchFamily="34" charset="0"/>
              </a:rPr>
              <a:t>Online</a:t>
            </a:r>
            <a:br>
              <a:rPr lang="en-GB" dirty="0">
                <a:latin typeface="Arial" pitchFamily="34" charset="0"/>
                <a:cs typeface="Arial" pitchFamily="34" charset="0"/>
              </a:rPr>
            </a:br>
            <a:r>
              <a:rPr lang="en-GB" dirty="0">
                <a:latin typeface="Arial" pitchFamily="34" charset="0"/>
                <a:cs typeface="Arial" pitchFamily="34" charset="0"/>
              </a:rPr>
              <a:t>Encounter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19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4999500"/>
            <a:ext cx="9144000" cy="144000"/>
            <a:chOff x="0" y="4999500"/>
            <a:chExt cx="9144000" cy="144000"/>
          </a:xfrm>
        </p:grpSpPr>
        <p:sp>
          <p:nvSpPr>
            <p:cNvPr id="10" name="Rectangle 9"/>
            <p:cNvSpPr/>
            <p:nvPr/>
          </p:nvSpPr>
          <p:spPr>
            <a:xfrm>
              <a:off x="0" y="4999500"/>
              <a:ext cx="9144000" cy="144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4999500"/>
              <a:ext cx="415924" cy="144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1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9144000" cy="447674"/>
            <a:chOff x="0" y="1"/>
            <a:chExt cx="9144000" cy="447674"/>
          </a:xfrm>
        </p:grpSpPr>
        <p:sp>
          <p:nvSpPr>
            <p:cNvPr id="43" name="Rectangle 42"/>
            <p:cNvSpPr/>
            <p:nvPr/>
          </p:nvSpPr>
          <p:spPr>
            <a:xfrm>
              <a:off x="0" y="1"/>
              <a:ext cx="9144000" cy="447674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itle 8"/>
            <p:cNvSpPr txBox="1">
              <a:spLocks/>
            </p:cNvSpPr>
            <p:nvPr/>
          </p:nvSpPr>
          <p:spPr>
            <a:xfrm>
              <a:off x="355600" y="104775"/>
              <a:ext cx="5168900" cy="246221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1600" b="1" i="0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Part 2.0: Target Language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600" y="88900"/>
              <a:ext cx="32258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Activity 2.1: Practice</a:t>
              </a:r>
              <a:endParaRPr lang="en-US" sz="1600" b="0" i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51" name="Rectangle 50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68" y="1867718"/>
            <a:ext cx="1571079" cy="1884855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423607" y="3829997"/>
            <a:ext cx="1972800" cy="861837"/>
            <a:chOff x="1196978" y="2078513"/>
            <a:chExt cx="1972800" cy="861837"/>
          </a:xfrm>
        </p:grpSpPr>
        <p:sp>
          <p:nvSpPr>
            <p:cNvPr id="34" name="TextBox 33"/>
            <p:cNvSpPr txBox="1"/>
            <p:nvPr/>
          </p:nvSpPr>
          <p:spPr>
            <a:xfrm>
              <a:off x="1196978" y="2292350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                      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ight Triangle 34"/>
            <p:cNvSpPr/>
            <p:nvPr/>
          </p:nvSpPr>
          <p:spPr>
            <a:xfrm rot="10800000" flipH="1" flipV="1">
              <a:off x="2180590" y="2078513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3607" y="919867"/>
            <a:ext cx="1972800" cy="870428"/>
            <a:chOff x="2374900" y="1444148"/>
            <a:chExt cx="1972800" cy="870428"/>
          </a:xfrm>
        </p:grpSpPr>
        <p:sp>
          <p:nvSpPr>
            <p:cNvPr id="37" name="TextBox 36"/>
            <p:cNvSpPr txBox="1"/>
            <p:nvPr/>
          </p:nvSpPr>
          <p:spPr>
            <a:xfrm>
              <a:off x="2374900" y="1444148"/>
              <a:ext cx="1972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   </a:t>
              </a:r>
              <a:r>
                <a:rPr lang="en-US" sz="1600" u="dotted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  <p:sp>
          <p:nvSpPr>
            <p:cNvPr id="38" name="Right Triangle 37"/>
            <p:cNvSpPr/>
            <p:nvPr/>
          </p:nvSpPr>
          <p:spPr>
            <a:xfrm flipH="1" flipV="1">
              <a:off x="3700446" y="2168525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79546" y="849022"/>
            <a:ext cx="2707597" cy="1894708"/>
            <a:chOff x="6079546" y="849022"/>
            <a:chExt cx="2707597" cy="189470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79546" y="849022"/>
              <a:ext cx="2707597" cy="1796912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6079546" y="2437730"/>
              <a:ext cx="2707597" cy="306000"/>
              <a:chOff x="6079546" y="2437730"/>
              <a:chExt cx="2707597" cy="306000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9546" y="2437730"/>
                <a:ext cx="2707597" cy="306000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6175236" y="2481855"/>
                <a:ext cx="2516216" cy="217518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i="0" dirty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079943" y="2906742"/>
            <a:ext cx="2707200" cy="1870968"/>
            <a:chOff x="6079943" y="2906742"/>
            <a:chExt cx="2707200" cy="1870968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79943" y="2906742"/>
              <a:ext cx="2707200" cy="1820273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6079943" y="4471710"/>
              <a:ext cx="2707200" cy="306000"/>
              <a:chOff x="4975939" y="4395987"/>
              <a:chExt cx="2707200" cy="309409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5939" y="4395987"/>
                <a:ext cx="2707200" cy="309409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5862855" y="4443612"/>
                <a:ext cx="933368" cy="2160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i="0" dirty="0" smtClean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160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68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55600" y="2909047"/>
            <a:ext cx="1982916" cy="1594373"/>
          </a:xfrm>
          <a:prstGeom prst="rect">
            <a:avLst/>
          </a:prstGeom>
          <a:solidFill>
            <a:srgbClr val="D2C6BE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312"/>
          <a:stretch/>
        </p:blipFill>
        <p:spPr>
          <a:xfrm>
            <a:off x="4652010" y="2909047"/>
            <a:ext cx="1983740" cy="1782468"/>
          </a:xfrm>
          <a:prstGeom prst="rect">
            <a:avLst/>
          </a:prstGeom>
          <a:solidFill>
            <a:srgbClr val="D2C6BE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7991" y="845821"/>
            <a:ext cx="1977390" cy="1725930"/>
          </a:xfrm>
          <a:prstGeom prst="rect">
            <a:avLst/>
          </a:prstGeom>
          <a:solidFill>
            <a:srgbClr val="D2C6BE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3170" y="834391"/>
            <a:ext cx="1977390" cy="1703070"/>
          </a:xfrm>
          <a:prstGeom prst="rect">
            <a:avLst/>
          </a:prstGeom>
          <a:solidFill>
            <a:srgbClr val="D2C6BE"/>
          </a:solidFill>
        </p:spPr>
      </p:pic>
      <p:sp>
        <p:nvSpPr>
          <p:cNvPr id="36" name="Rectangle 35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2.0: Target Language</a:t>
            </a:r>
          </a:p>
        </p:txBody>
      </p:sp>
      <p:sp>
        <p:nvSpPr>
          <p:cNvPr id="38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2.1: Extension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52" name="Rectangle 51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1801" y="2902258"/>
            <a:ext cx="1987549" cy="1803120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7138" y="2902257"/>
            <a:ext cx="1997075" cy="1793621"/>
          </a:xfrm>
          <a:prstGeom prst="rect">
            <a:avLst/>
          </a:prstGeom>
        </p:spPr>
      </p:pic>
      <p:grpSp>
        <p:nvGrpSpPr>
          <p:cNvPr id="54" name="Group 1"/>
          <p:cNvGrpSpPr>
            <a:grpSpLocks/>
          </p:cNvGrpSpPr>
          <p:nvPr/>
        </p:nvGrpSpPr>
        <p:grpSpPr bwMode="auto">
          <a:xfrm>
            <a:off x="358775" y="850900"/>
            <a:ext cx="1993900" cy="1895475"/>
            <a:chOff x="358775" y="850900"/>
            <a:chExt cx="1994400" cy="1895475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58775" y="850900"/>
              <a:ext cx="1994400" cy="172085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</p:pic>
        <p:grpSp>
          <p:nvGrpSpPr>
            <p:cNvPr id="56" name="Group 1"/>
            <p:cNvGrpSpPr>
              <a:grpSpLocks/>
            </p:cNvGrpSpPr>
            <p:nvPr/>
          </p:nvGrpSpPr>
          <p:grpSpPr bwMode="auto">
            <a:xfrm>
              <a:off x="358775" y="2441575"/>
              <a:ext cx="1993900" cy="304800"/>
              <a:chOff x="361947" y="2450382"/>
              <a:chExt cx="1990728" cy="304800"/>
            </a:xfrm>
          </p:grpSpPr>
          <p:pic>
            <p:nvPicPr>
              <p:cNvPr id="57" name="Picture 35"/>
              <p:cNvPicPr>
                <a:picLocks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947" y="2450382"/>
                <a:ext cx="199072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TextBox 36"/>
              <p:cNvSpPr txBox="1">
                <a:spLocks noChangeArrowheads="1"/>
              </p:cNvSpPr>
              <p:nvPr/>
            </p:nvSpPr>
            <p:spPr bwMode="auto">
              <a:xfrm>
                <a:off x="402166" y="2521820"/>
                <a:ext cx="1899709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solidFill>
                      <a:srgbClr val="003359"/>
                    </a:solidFill>
                    <a:latin typeface="Arial" charset="0"/>
                  </a:rPr>
                  <a:t>A</a:t>
                </a:r>
              </a:p>
            </p:txBody>
          </p:sp>
        </p:grpSp>
      </p:grpSp>
      <p:grpSp>
        <p:nvGrpSpPr>
          <p:cNvPr id="59" name="Group 2"/>
          <p:cNvGrpSpPr>
            <a:grpSpLocks/>
          </p:cNvGrpSpPr>
          <p:nvPr/>
        </p:nvGrpSpPr>
        <p:grpSpPr bwMode="auto">
          <a:xfrm>
            <a:off x="2498725" y="2441575"/>
            <a:ext cx="1995488" cy="304800"/>
            <a:chOff x="2492348" y="2445620"/>
            <a:chExt cx="1997075" cy="304800"/>
          </a:xfrm>
        </p:grpSpPr>
        <p:pic>
          <p:nvPicPr>
            <p:cNvPr id="60" name="Picture 39"/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348" y="2445620"/>
              <a:ext cx="1997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40"/>
            <p:cNvSpPr txBox="1">
              <a:spLocks noChangeArrowheads="1"/>
            </p:cNvSpPr>
            <p:nvPr/>
          </p:nvSpPr>
          <p:spPr bwMode="auto">
            <a:xfrm>
              <a:off x="2571750" y="2521820"/>
              <a:ext cx="1854201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003359"/>
                  </a:solidFill>
                  <a:latin typeface="Arial" charset="0"/>
                </a:rPr>
                <a:t>B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38676" y="850900"/>
            <a:ext cx="1997075" cy="1895475"/>
            <a:chOff x="4638676" y="850900"/>
            <a:chExt cx="1997075" cy="1895475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 rotWithShape="1"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38677" y="850900"/>
              <a:ext cx="1997074" cy="1814513"/>
            </a:xfrm>
            <a:prstGeom prst="rect">
              <a:avLst/>
            </a:prstGeom>
          </p:spPr>
        </p:pic>
        <p:grpSp>
          <p:nvGrpSpPr>
            <p:cNvPr id="62" name="Group 3"/>
            <p:cNvGrpSpPr>
              <a:grpSpLocks/>
            </p:cNvGrpSpPr>
            <p:nvPr/>
          </p:nvGrpSpPr>
          <p:grpSpPr bwMode="auto">
            <a:xfrm>
              <a:off x="4638676" y="2441480"/>
              <a:ext cx="1997074" cy="304895"/>
              <a:chOff x="4641850" y="2445620"/>
              <a:chExt cx="1997075" cy="304800"/>
            </a:xfrm>
          </p:grpSpPr>
          <p:pic>
            <p:nvPicPr>
              <p:cNvPr id="63" name="Picture 26"/>
              <p:cNvPicPr>
                <a:picLocks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1850" y="2445620"/>
                <a:ext cx="199707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TextBox 27"/>
              <p:cNvSpPr txBox="1">
                <a:spLocks noChangeArrowheads="1"/>
              </p:cNvSpPr>
              <p:nvPr/>
            </p:nvSpPr>
            <p:spPr bwMode="auto">
              <a:xfrm>
                <a:off x="4712230" y="2521820"/>
                <a:ext cx="1860019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solidFill>
                      <a:srgbClr val="003359"/>
                    </a:solidFill>
                    <a:latin typeface="Arial" charset="0"/>
                  </a:rPr>
                  <a:t>C</a:t>
                </a:r>
              </a:p>
            </p:txBody>
          </p:sp>
        </p:grpSp>
      </p:grpSp>
      <p:grpSp>
        <p:nvGrpSpPr>
          <p:cNvPr id="65" name="Group 4"/>
          <p:cNvGrpSpPr>
            <a:grpSpLocks/>
          </p:cNvGrpSpPr>
          <p:nvPr/>
        </p:nvGrpSpPr>
        <p:grpSpPr bwMode="auto">
          <a:xfrm>
            <a:off x="6781800" y="2441631"/>
            <a:ext cx="1987550" cy="304744"/>
            <a:chOff x="4638673" y="2445620"/>
            <a:chExt cx="2003427" cy="304800"/>
          </a:xfrm>
        </p:grpSpPr>
        <p:pic>
          <p:nvPicPr>
            <p:cNvPr id="66" name="Picture 55"/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8673" y="2445620"/>
              <a:ext cx="200342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TextBox 56"/>
            <p:cNvSpPr txBox="1">
              <a:spLocks noChangeArrowheads="1"/>
            </p:cNvSpPr>
            <p:nvPr/>
          </p:nvSpPr>
          <p:spPr bwMode="auto">
            <a:xfrm>
              <a:off x="4712230" y="2521820"/>
              <a:ext cx="1860019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003359"/>
                  </a:solidFill>
                  <a:latin typeface="Arial" charset="0"/>
                </a:rPr>
                <a:t>D</a:t>
              </a:r>
            </a:p>
          </p:txBody>
        </p:sp>
      </p:grpSp>
      <p:grpSp>
        <p:nvGrpSpPr>
          <p:cNvPr id="68" name="Group 5"/>
          <p:cNvGrpSpPr>
            <a:grpSpLocks/>
          </p:cNvGrpSpPr>
          <p:nvPr/>
        </p:nvGrpSpPr>
        <p:grpSpPr bwMode="auto">
          <a:xfrm>
            <a:off x="360363" y="4476750"/>
            <a:ext cx="1992312" cy="304800"/>
            <a:chOff x="361947" y="4477620"/>
            <a:chExt cx="1990728" cy="304800"/>
          </a:xfrm>
        </p:grpSpPr>
        <p:pic>
          <p:nvPicPr>
            <p:cNvPr id="69" name="Picture 43"/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47" y="4477620"/>
              <a:ext cx="199072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44"/>
            <p:cNvSpPr txBox="1">
              <a:spLocks noChangeArrowheads="1"/>
            </p:cNvSpPr>
            <p:nvPr/>
          </p:nvSpPr>
          <p:spPr bwMode="auto">
            <a:xfrm>
              <a:off x="397402" y="4553820"/>
              <a:ext cx="1910823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003359"/>
                  </a:solidFill>
                  <a:latin typeface="Arial" charset="0"/>
                </a:rPr>
                <a:t>E</a:t>
              </a:r>
            </a:p>
          </p:txBody>
        </p:sp>
      </p:grpSp>
      <p:grpSp>
        <p:nvGrpSpPr>
          <p:cNvPr id="71" name="Group 6"/>
          <p:cNvGrpSpPr>
            <a:grpSpLocks/>
          </p:cNvGrpSpPr>
          <p:nvPr/>
        </p:nvGrpSpPr>
        <p:grpSpPr bwMode="auto">
          <a:xfrm>
            <a:off x="2497138" y="4476751"/>
            <a:ext cx="1997075" cy="304799"/>
            <a:chOff x="2501900" y="4480795"/>
            <a:chExt cx="1997075" cy="304800"/>
          </a:xfrm>
        </p:grpSpPr>
        <p:pic>
          <p:nvPicPr>
            <p:cNvPr id="72" name="Picture 47"/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900" y="4480795"/>
              <a:ext cx="1997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48"/>
            <p:cNvSpPr txBox="1">
              <a:spLocks noChangeArrowheads="1"/>
            </p:cNvSpPr>
            <p:nvPr/>
          </p:nvSpPr>
          <p:spPr bwMode="auto">
            <a:xfrm>
              <a:off x="2542118" y="4556995"/>
              <a:ext cx="1918758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003359"/>
                  </a:solidFill>
                  <a:latin typeface="Arial" charset="0"/>
                </a:rPr>
                <a:t>F</a:t>
              </a:r>
            </a:p>
          </p:txBody>
        </p:sp>
      </p:grpSp>
      <p:grpSp>
        <p:nvGrpSpPr>
          <p:cNvPr id="74" name="Group 7"/>
          <p:cNvGrpSpPr>
            <a:grpSpLocks/>
          </p:cNvGrpSpPr>
          <p:nvPr/>
        </p:nvGrpSpPr>
        <p:grpSpPr bwMode="auto">
          <a:xfrm>
            <a:off x="4640264" y="4476856"/>
            <a:ext cx="1997074" cy="304694"/>
            <a:chOff x="4641850" y="4480795"/>
            <a:chExt cx="1997075" cy="304800"/>
          </a:xfrm>
        </p:grpSpPr>
        <p:pic>
          <p:nvPicPr>
            <p:cNvPr id="75" name="Picture 51"/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850" y="4480795"/>
              <a:ext cx="1997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52"/>
            <p:cNvSpPr txBox="1">
              <a:spLocks noChangeArrowheads="1"/>
            </p:cNvSpPr>
            <p:nvPr/>
          </p:nvSpPr>
          <p:spPr bwMode="auto">
            <a:xfrm>
              <a:off x="4697412" y="4556995"/>
              <a:ext cx="1884363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003359"/>
                  </a:solidFill>
                  <a:latin typeface="Arial" charset="0"/>
                </a:rPr>
                <a:t>G</a:t>
              </a:r>
            </a:p>
          </p:txBody>
        </p:sp>
      </p:grpSp>
      <p:grpSp>
        <p:nvGrpSpPr>
          <p:cNvPr id="77" name="Group 8"/>
          <p:cNvGrpSpPr>
            <a:grpSpLocks/>
          </p:cNvGrpSpPr>
          <p:nvPr/>
        </p:nvGrpSpPr>
        <p:grpSpPr bwMode="auto">
          <a:xfrm>
            <a:off x="6781801" y="4476829"/>
            <a:ext cx="1987549" cy="304721"/>
            <a:chOff x="4638673" y="2445620"/>
            <a:chExt cx="2003427" cy="304800"/>
          </a:xfrm>
        </p:grpSpPr>
        <p:pic>
          <p:nvPicPr>
            <p:cNvPr id="78" name="Picture 59"/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8673" y="2445620"/>
              <a:ext cx="200342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60"/>
            <p:cNvSpPr txBox="1">
              <a:spLocks noChangeArrowheads="1"/>
            </p:cNvSpPr>
            <p:nvPr/>
          </p:nvSpPr>
          <p:spPr bwMode="auto">
            <a:xfrm>
              <a:off x="4712230" y="2521820"/>
              <a:ext cx="1860019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003359"/>
                  </a:solidFill>
                  <a:latin typeface="Arial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5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2.0: Target Language</a:t>
            </a: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2.1: Feedback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1949" y="863600"/>
            <a:ext cx="1997075" cy="1885950"/>
            <a:chOff x="361949" y="863600"/>
            <a:chExt cx="1997075" cy="1885950"/>
          </a:xfrm>
        </p:grpSpPr>
        <p:sp>
          <p:nvSpPr>
            <p:cNvPr id="10" name="Rectangle 9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1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61949" y="2889250"/>
            <a:ext cx="8420101" cy="1892300"/>
          </a:xfrm>
          <a:prstGeom prst="rect">
            <a:avLst/>
          </a:prstGeom>
          <a:solidFill>
            <a:srgbClr val="E0F4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501899" y="863600"/>
            <a:ext cx="1997075" cy="1885950"/>
            <a:chOff x="361949" y="863600"/>
            <a:chExt cx="1997075" cy="1885950"/>
          </a:xfrm>
        </p:grpSpPr>
        <p:sp>
          <p:nvSpPr>
            <p:cNvPr id="22" name="Rectangle 21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2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48199" y="863600"/>
            <a:ext cx="1997075" cy="1885950"/>
            <a:chOff x="361949" y="863600"/>
            <a:chExt cx="1997075" cy="188595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3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40" name="TextBox 39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41" name="TextBox 40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88149" y="863600"/>
            <a:ext cx="1997075" cy="1885950"/>
            <a:chOff x="361949" y="863600"/>
            <a:chExt cx="1997075" cy="1885950"/>
          </a:xfrm>
        </p:grpSpPr>
        <p:sp>
          <p:nvSpPr>
            <p:cNvPr id="44" name="Rectangle 43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4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51" name="TextBox 50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52" name="TextBox 51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90550" y="304165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Feedback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56" name="Rectangle 55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8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960" y="846181"/>
            <a:ext cx="1989189" cy="3925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509074" y="846181"/>
            <a:ext cx="1982916" cy="3935369"/>
          </a:xfrm>
          <a:prstGeom prst="rect">
            <a:avLst/>
          </a:prstGeom>
          <a:solidFill>
            <a:srgbClr val="D2C6BE"/>
          </a:solidFill>
        </p:spPr>
      </p:pic>
      <p:grpSp>
        <p:nvGrpSpPr>
          <p:cNvPr id="2" name="Group 1"/>
          <p:cNvGrpSpPr/>
          <p:nvPr/>
        </p:nvGrpSpPr>
        <p:grpSpPr>
          <a:xfrm>
            <a:off x="0" y="1"/>
            <a:ext cx="9144000" cy="447674"/>
            <a:chOff x="0" y="1"/>
            <a:chExt cx="9144000" cy="447674"/>
          </a:xfrm>
        </p:grpSpPr>
        <p:sp>
          <p:nvSpPr>
            <p:cNvPr id="43" name="Rectangle 42"/>
            <p:cNvSpPr/>
            <p:nvPr/>
          </p:nvSpPr>
          <p:spPr>
            <a:xfrm>
              <a:off x="0" y="1"/>
              <a:ext cx="9144000" cy="447674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itle 8"/>
            <p:cNvSpPr txBox="1">
              <a:spLocks/>
            </p:cNvSpPr>
            <p:nvPr/>
          </p:nvSpPr>
          <p:spPr>
            <a:xfrm>
              <a:off x="355600" y="104775"/>
              <a:ext cx="5168900" cy="246221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1600" b="1" i="0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Part 3.0: Target Structures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600" y="88900"/>
              <a:ext cx="32258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Activity 3.1: Context Creation</a:t>
              </a:r>
              <a:endParaRPr lang="en-US" sz="1600" b="0" i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14338" y="3825321"/>
            <a:ext cx="1972800" cy="871151"/>
            <a:chOff x="2496690" y="2082800"/>
            <a:chExt cx="1972800" cy="871151"/>
          </a:xfrm>
        </p:grpSpPr>
        <p:sp>
          <p:nvSpPr>
            <p:cNvPr id="39" name="TextBox 38"/>
            <p:cNvSpPr txBox="1"/>
            <p:nvPr/>
          </p:nvSpPr>
          <p:spPr>
            <a:xfrm>
              <a:off x="2496690" y="2305951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 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ight Triangle 47"/>
            <p:cNvSpPr/>
            <p:nvPr/>
          </p:nvSpPr>
          <p:spPr>
            <a:xfrm flipH="1">
              <a:off x="3575684" y="2082800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38585" y="4203116"/>
            <a:ext cx="154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12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They’re t-shirts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345252" y="922673"/>
            <a:ext cx="2196602" cy="648000"/>
            <a:chOff x="2920347" y="2447924"/>
            <a:chExt cx="2415202" cy="648000"/>
          </a:xfrm>
        </p:grpSpPr>
        <p:sp>
          <p:nvSpPr>
            <p:cNvPr id="51" name="TextBox 50"/>
            <p:cNvSpPr txBox="1"/>
            <p:nvPr/>
          </p:nvSpPr>
          <p:spPr>
            <a:xfrm flipH="1">
              <a:off x="3166422" y="2447924"/>
              <a:ext cx="2169127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What are these?</a:t>
              </a:r>
              <a:endPara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ight Triangle 51"/>
            <p:cNvSpPr/>
            <p:nvPr/>
          </p:nvSpPr>
          <p:spPr>
            <a:xfrm rot="10800000" flipV="1">
              <a:off x="2920347" y="2579272"/>
              <a:ext cx="162289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22" name="Rectangle 21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81799" y="2902258"/>
            <a:ext cx="1987550" cy="1879292"/>
            <a:chOff x="6781799" y="2902258"/>
            <a:chExt cx="1987550" cy="1879292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81799" y="2902258"/>
              <a:ext cx="1987549" cy="1726931"/>
            </a:xfrm>
            <a:prstGeom prst="rect">
              <a:avLst/>
            </a:prstGeom>
          </p:spPr>
        </p:pic>
        <p:grpSp>
          <p:nvGrpSpPr>
            <p:cNvPr id="25" name="Group 8"/>
            <p:cNvGrpSpPr>
              <a:grpSpLocks/>
            </p:cNvGrpSpPr>
            <p:nvPr/>
          </p:nvGrpSpPr>
          <p:grpSpPr bwMode="auto">
            <a:xfrm>
              <a:off x="6781800" y="4476829"/>
              <a:ext cx="1987549" cy="304721"/>
              <a:chOff x="4638673" y="2445620"/>
              <a:chExt cx="2003427" cy="304800"/>
            </a:xfrm>
          </p:grpSpPr>
          <p:pic>
            <p:nvPicPr>
              <p:cNvPr id="27" name="Picture 59"/>
              <p:cNvPicPr>
                <a:picLocks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673" y="2445620"/>
                <a:ext cx="2003427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TextBox 60"/>
              <p:cNvSpPr txBox="1">
                <a:spLocks noChangeArrowheads="1"/>
              </p:cNvSpPr>
              <p:nvPr/>
            </p:nvSpPr>
            <p:spPr bwMode="auto">
              <a:xfrm>
                <a:off x="4712230" y="2521820"/>
                <a:ext cx="1860019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red</a:t>
                </a:r>
                <a:endParaRPr lang="en-US" altLang="en-US" sz="1600" dirty="0">
                  <a:solidFill>
                    <a:srgbClr val="003359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6781800" y="851192"/>
            <a:ext cx="1987549" cy="1879292"/>
            <a:chOff x="4641849" y="2902258"/>
            <a:chExt cx="1987549" cy="1879292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41849" y="2902258"/>
              <a:ext cx="1987549" cy="1715976"/>
            </a:xfrm>
            <a:prstGeom prst="rect">
              <a:avLst/>
            </a:prstGeom>
          </p:spPr>
        </p:pic>
        <p:grpSp>
          <p:nvGrpSpPr>
            <p:cNvPr id="29" name="Group 8"/>
            <p:cNvGrpSpPr>
              <a:grpSpLocks/>
            </p:cNvGrpSpPr>
            <p:nvPr/>
          </p:nvGrpSpPr>
          <p:grpSpPr bwMode="auto">
            <a:xfrm>
              <a:off x="4641849" y="4476829"/>
              <a:ext cx="1987549" cy="304721"/>
              <a:chOff x="4638673" y="2445620"/>
              <a:chExt cx="2003427" cy="304800"/>
            </a:xfrm>
          </p:grpSpPr>
          <p:pic>
            <p:nvPicPr>
              <p:cNvPr id="32" name="Picture 59"/>
              <p:cNvPicPr>
                <a:picLocks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673" y="2445620"/>
                <a:ext cx="2003427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60"/>
              <p:cNvSpPr txBox="1">
                <a:spLocks noChangeArrowheads="1"/>
              </p:cNvSpPr>
              <p:nvPr/>
            </p:nvSpPr>
            <p:spPr bwMode="auto">
              <a:xfrm>
                <a:off x="4712230" y="2521820"/>
                <a:ext cx="1860019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blue</a:t>
                </a:r>
                <a:endParaRPr lang="en-US" altLang="en-US" sz="1600" dirty="0">
                  <a:solidFill>
                    <a:srgbClr val="003359"/>
                  </a:solidFill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286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960" y="846181"/>
            <a:ext cx="1989189" cy="39259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509074" y="846181"/>
            <a:ext cx="1982916" cy="3935369"/>
          </a:xfrm>
          <a:prstGeom prst="rect">
            <a:avLst/>
          </a:prstGeom>
          <a:solidFill>
            <a:srgbClr val="D2C6BE"/>
          </a:solidFill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1800" y="851192"/>
            <a:ext cx="1987549" cy="1574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1"/>
            <a:ext cx="9144000" cy="447674"/>
            <a:chOff x="0" y="1"/>
            <a:chExt cx="9144000" cy="447674"/>
          </a:xfrm>
        </p:grpSpPr>
        <p:sp>
          <p:nvSpPr>
            <p:cNvPr id="43" name="Rectangle 42"/>
            <p:cNvSpPr/>
            <p:nvPr/>
          </p:nvSpPr>
          <p:spPr>
            <a:xfrm>
              <a:off x="0" y="1"/>
              <a:ext cx="9144000" cy="447674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itle 8"/>
            <p:cNvSpPr txBox="1">
              <a:spLocks/>
            </p:cNvSpPr>
            <p:nvPr/>
          </p:nvSpPr>
          <p:spPr>
            <a:xfrm>
              <a:off x="355600" y="104775"/>
              <a:ext cx="5168900" cy="246221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1600" b="1" i="0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Part 3.0: Target Structures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600" y="88900"/>
              <a:ext cx="32258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Activity 3.1: Context Creation</a:t>
              </a:r>
              <a:endParaRPr lang="en-US" sz="1600" b="0" i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20" name="Rectangle 19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9331" y="3825321"/>
            <a:ext cx="1972800" cy="871151"/>
            <a:chOff x="466956" y="3844371"/>
            <a:chExt cx="1972800" cy="871151"/>
          </a:xfrm>
        </p:grpSpPr>
        <p:grpSp>
          <p:nvGrpSpPr>
            <p:cNvPr id="28" name="Group 27"/>
            <p:cNvGrpSpPr/>
            <p:nvPr/>
          </p:nvGrpSpPr>
          <p:grpSpPr>
            <a:xfrm>
              <a:off x="466956" y="3844371"/>
              <a:ext cx="1972800" cy="871151"/>
              <a:chOff x="2496690" y="2082800"/>
              <a:chExt cx="1972800" cy="871151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496690" y="2305951"/>
                <a:ext cx="1972800" cy="648000"/>
              </a:xfrm>
              <a:prstGeom prst="rect">
                <a:avLst/>
              </a:prstGeom>
              <a:solidFill>
                <a:srgbClr val="C7EDF6"/>
              </a:solidFill>
              <a:ln w="161925" cap="rnd">
                <a:solidFill>
                  <a:srgbClr val="C7EDF6"/>
                </a:solidFill>
              </a:ln>
              <a:effectLst/>
            </p:spPr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endParaRPr lang="en-US" sz="1600" u="dotted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ight Triangle 30"/>
              <p:cNvSpPr/>
              <p:nvPr/>
            </p:nvSpPr>
            <p:spPr>
              <a:xfrm flipH="1">
                <a:off x="3566159" y="2082800"/>
                <a:ext cx="146051" cy="146051"/>
              </a:xfrm>
              <a:prstGeom prst="rtTriangle">
                <a:avLst/>
              </a:prstGeom>
              <a:solidFill>
                <a:srgbClr val="C7EDF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66956" y="4067522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What’s a nicer way to say “want”?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45248" y="921287"/>
            <a:ext cx="2196600" cy="648000"/>
            <a:chOff x="2920347" y="2447924"/>
            <a:chExt cx="2415203" cy="648000"/>
          </a:xfrm>
        </p:grpSpPr>
        <p:sp>
          <p:nvSpPr>
            <p:cNvPr id="34" name="TextBox 33"/>
            <p:cNvSpPr txBox="1"/>
            <p:nvPr/>
          </p:nvSpPr>
          <p:spPr>
            <a:xfrm flipH="1">
              <a:off x="3166422" y="2447924"/>
              <a:ext cx="2169128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 </a:t>
              </a: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</a:p>
            <a:p>
              <a:pPr algn="ctr"/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ight Triangle 39"/>
            <p:cNvSpPr/>
            <p:nvPr/>
          </p:nvSpPr>
          <p:spPr>
            <a:xfrm rot="10800000" flipV="1">
              <a:off x="2920347" y="2588325"/>
              <a:ext cx="162289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834837" y="952900"/>
            <a:ext cx="1426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1200" dirty="0" smtClean="0">
                <a:solidFill>
                  <a:srgbClr val="0033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like to</a:t>
            </a:r>
          </a:p>
          <a:p>
            <a:pPr algn="ctr"/>
            <a:r>
              <a:rPr lang="en-US" sz="1600" kern="1200" dirty="0" smtClean="0">
                <a:solidFill>
                  <a:srgbClr val="0033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a T-shirt</a:t>
            </a:r>
            <a:endParaRPr lang="en-US" sz="1600" kern="1200" dirty="0">
              <a:solidFill>
                <a:srgbClr val="0033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1800" y="2902242"/>
            <a:ext cx="1987549" cy="15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0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39725" y="846181"/>
            <a:ext cx="1982916" cy="3935369"/>
          </a:xfrm>
          <a:prstGeom prst="rect">
            <a:avLst/>
          </a:prstGeom>
          <a:solidFill>
            <a:srgbClr val="D2C6BE"/>
          </a:solidFill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0078" y="846181"/>
            <a:ext cx="2000250" cy="392591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1"/>
            <a:ext cx="9144000" cy="447674"/>
            <a:chOff x="0" y="1"/>
            <a:chExt cx="9144000" cy="447674"/>
          </a:xfrm>
        </p:grpSpPr>
        <p:sp>
          <p:nvSpPr>
            <p:cNvPr id="43" name="Rectangle 42"/>
            <p:cNvSpPr/>
            <p:nvPr/>
          </p:nvSpPr>
          <p:spPr>
            <a:xfrm>
              <a:off x="0" y="1"/>
              <a:ext cx="9144000" cy="447674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itle 8"/>
            <p:cNvSpPr txBox="1">
              <a:spLocks/>
            </p:cNvSpPr>
            <p:nvPr/>
          </p:nvSpPr>
          <p:spPr>
            <a:xfrm>
              <a:off x="355600" y="104775"/>
              <a:ext cx="5168900" cy="246221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1600" b="1" i="0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Part 3.0: Target Structures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600" y="88900"/>
              <a:ext cx="32258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Activity 3.1: Concept Check</a:t>
              </a:r>
              <a:endParaRPr lang="en-US" sz="1600" b="0" i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62529" y="920095"/>
            <a:ext cx="2895672" cy="648000"/>
            <a:chOff x="82550" y="2292350"/>
            <a:chExt cx="2895672" cy="648000"/>
          </a:xfrm>
          <a:solidFill>
            <a:srgbClr val="D0ECF3"/>
          </a:solidFill>
        </p:grpSpPr>
        <p:sp>
          <p:nvSpPr>
            <p:cNvPr id="35" name="TextBox 34"/>
            <p:cNvSpPr txBox="1"/>
            <p:nvPr/>
          </p:nvSpPr>
          <p:spPr>
            <a:xfrm>
              <a:off x="82550" y="2292350"/>
              <a:ext cx="2674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  <a:r>
                <a:rPr lang="en-US" sz="1600" u="dotted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    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 </a:t>
              </a:r>
            </a:p>
            <a:p>
              <a:pPr algn="ctr"/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      ?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ight Triangle 35"/>
            <p:cNvSpPr/>
            <p:nvPr/>
          </p:nvSpPr>
          <p:spPr>
            <a:xfrm rot="10800000" flipH="1" flipV="1">
              <a:off x="2832171" y="2608622"/>
              <a:ext cx="146051" cy="146051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526168" y="951489"/>
            <a:ext cx="2473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Would you like to buy </a:t>
            </a: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the</a:t>
            </a:r>
            <a:b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red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or blue t</a:t>
            </a: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-shirt</a:t>
            </a:r>
            <a:endParaRPr lang="en-US" sz="16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3141" y="3551688"/>
            <a:ext cx="3974400" cy="1145264"/>
            <a:chOff x="1196978" y="2075886"/>
            <a:chExt cx="3974400" cy="1145264"/>
          </a:xfrm>
        </p:grpSpPr>
        <p:sp>
          <p:nvSpPr>
            <p:cNvPr id="39" name="TextBox 38"/>
            <p:cNvSpPr txBox="1"/>
            <p:nvPr/>
          </p:nvSpPr>
          <p:spPr>
            <a:xfrm>
              <a:off x="1196978" y="2292350"/>
              <a:ext cx="3974400" cy="9288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You are the salesperson in the clothing store. You want to sell me one of the t-shirts. What question will you ask me?</a:t>
              </a:r>
              <a:endPara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ight Triangle 40"/>
            <p:cNvSpPr/>
            <p:nvPr/>
          </p:nvSpPr>
          <p:spPr>
            <a:xfrm rot="10800000" flipH="1" flipV="1">
              <a:off x="2463254" y="2075886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24" name="Rectangle 23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1800" y="851192"/>
            <a:ext cx="1987549" cy="15745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1800" y="2902242"/>
            <a:ext cx="1987549" cy="15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9144000" cy="447674"/>
            <a:chOff x="0" y="1"/>
            <a:chExt cx="9144000" cy="447674"/>
          </a:xfrm>
        </p:grpSpPr>
        <p:sp>
          <p:nvSpPr>
            <p:cNvPr id="43" name="Rectangle 42"/>
            <p:cNvSpPr/>
            <p:nvPr/>
          </p:nvSpPr>
          <p:spPr>
            <a:xfrm>
              <a:off x="0" y="1"/>
              <a:ext cx="9144000" cy="447674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itle 8"/>
            <p:cNvSpPr txBox="1">
              <a:spLocks/>
            </p:cNvSpPr>
            <p:nvPr/>
          </p:nvSpPr>
          <p:spPr>
            <a:xfrm>
              <a:off x="355600" y="104775"/>
              <a:ext cx="5168900" cy="246221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1600" b="1" i="0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Part 3.0: Target Structures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600" y="88900"/>
              <a:ext cx="32258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Activity 3.1: Practice</a:t>
              </a:r>
              <a:endParaRPr lang="en-US" sz="1600" b="0" i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562" y="848981"/>
            <a:ext cx="2708276" cy="179846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39905" y="767504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buy?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30775" y="264931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or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2100" y="2986261"/>
            <a:ext cx="2707200" cy="179846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556417" y="767504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wear to work?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8915" y="2986261"/>
            <a:ext cx="2707200" cy="179846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227590" y="264931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or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17" name="Rectangle 16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8915" y="848981"/>
            <a:ext cx="2707200" cy="17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9144000" cy="447674"/>
            <a:chOff x="0" y="1"/>
            <a:chExt cx="9144000" cy="447674"/>
          </a:xfrm>
        </p:grpSpPr>
        <p:sp>
          <p:nvSpPr>
            <p:cNvPr id="43" name="Rectangle 42"/>
            <p:cNvSpPr/>
            <p:nvPr/>
          </p:nvSpPr>
          <p:spPr>
            <a:xfrm>
              <a:off x="0" y="1"/>
              <a:ext cx="9144000" cy="447674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itle 8"/>
            <p:cNvSpPr txBox="1">
              <a:spLocks/>
            </p:cNvSpPr>
            <p:nvPr/>
          </p:nvSpPr>
          <p:spPr>
            <a:xfrm>
              <a:off x="355600" y="104775"/>
              <a:ext cx="5168900" cy="246221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1600" b="1" i="0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Part 3.0: Target Structures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600" y="88900"/>
              <a:ext cx="32258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Activity 3.1: Practice</a:t>
              </a:r>
              <a:endParaRPr lang="en-US" sz="1600" b="0" i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22" name="Rectangle 21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2100" y="856601"/>
            <a:ext cx="2708275" cy="179846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9905" y="7668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have?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100" y="2986261"/>
            <a:ext cx="2708275" cy="179846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480263" y="76680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go?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8915" y="2986261"/>
            <a:ext cx="2707200" cy="179846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8915" y="856601"/>
            <a:ext cx="2707200" cy="1800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230775" y="264931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or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7590" y="264931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or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9144000" cy="447674"/>
            <a:chOff x="0" y="1"/>
            <a:chExt cx="9144000" cy="447674"/>
          </a:xfrm>
        </p:grpSpPr>
        <p:sp>
          <p:nvSpPr>
            <p:cNvPr id="43" name="Rectangle 42"/>
            <p:cNvSpPr/>
            <p:nvPr/>
          </p:nvSpPr>
          <p:spPr>
            <a:xfrm>
              <a:off x="0" y="1"/>
              <a:ext cx="9144000" cy="447674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itle 8"/>
            <p:cNvSpPr txBox="1">
              <a:spLocks/>
            </p:cNvSpPr>
            <p:nvPr/>
          </p:nvSpPr>
          <p:spPr>
            <a:xfrm>
              <a:off x="355600" y="104775"/>
              <a:ext cx="5168900" cy="246221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1600" b="1" i="0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Part 3.0: Target Structures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600" y="88900"/>
              <a:ext cx="32258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Activity 3.1: Practice</a:t>
              </a:r>
              <a:endParaRPr lang="en-US" sz="1600" b="0" i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2100" y="856601"/>
            <a:ext cx="2707200" cy="179846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2100" y="2986261"/>
            <a:ext cx="2707200" cy="17984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8915" y="856601"/>
            <a:ext cx="2707200" cy="180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8915" y="2986261"/>
            <a:ext cx="2707200" cy="1798464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17" name="Rectangle 16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39905" y="766800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play?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0263" y="76680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go?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30775" y="264931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or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7590" y="264931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or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9144000" cy="447674"/>
            <a:chOff x="0" y="1"/>
            <a:chExt cx="9144000" cy="447674"/>
          </a:xfrm>
        </p:grpSpPr>
        <p:sp>
          <p:nvSpPr>
            <p:cNvPr id="43" name="Rectangle 42"/>
            <p:cNvSpPr/>
            <p:nvPr/>
          </p:nvSpPr>
          <p:spPr>
            <a:xfrm>
              <a:off x="0" y="1"/>
              <a:ext cx="9144000" cy="447674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itle 8"/>
            <p:cNvSpPr txBox="1">
              <a:spLocks/>
            </p:cNvSpPr>
            <p:nvPr/>
          </p:nvSpPr>
          <p:spPr>
            <a:xfrm>
              <a:off x="355600" y="104775"/>
              <a:ext cx="5168900" cy="246221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1600" b="1" i="0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Part 3.0: Target Structures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600" y="88900"/>
              <a:ext cx="32258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Activity 3.1: Practice</a:t>
              </a:r>
              <a:endParaRPr lang="en-US" sz="1600" b="0" i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6238" y="850900"/>
            <a:ext cx="5861050" cy="392512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17760" y="925608"/>
            <a:ext cx="2190594" cy="648000"/>
            <a:chOff x="2192511" y="1825657"/>
            <a:chExt cx="2190594" cy="648000"/>
          </a:xfrm>
        </p:grpSpPr>
        <p:sp>
          <p:nvSpPr>
            <p:cNvPr id="18" name="TextBox 17"/>
            <p:cNvSpPr txBox="1"/>
            <p:nvPr/>
          </p:nvSpPr>
          <p:spPr>
            <a:xfrm>
              <a:off x="2192511" y="1825657"/>
              <a:ext cx="1972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     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ight Triangle 18"/>
            <p:cNvSpPr/>
            <p:nvPr/>
          </p:nvSpPr>
          <p:spPr>
            <a:xfrm rot="10800000" flipH="1" flipV="1">
              <a:off x="4237054" y="2174874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02973" y="928234"/>
            <a:ext cx="2194098" cy="648000"/>
            <a:chOff x="975679" y="2292350"/>
            <a:chExt cx="2194098" cy="648000"/>
          </a:xfrm>
        </p:grpSpPr>
        <p:sp>
          <p:nvSpPr>
            <p:cNvPr id="30" name="TextBox 29"/>
            <p:cNvSpPr txBox="1"/>
            <p:nvPr/>
          </p:nvSpPr>
          <p:spPr>
            <a:xfrm>
              <a:off x="1196977" y="2292350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  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ight Triangle 30"/>
            <p:cNvSpPr/>
            <p:nvPr/>
          </p:nvSpPr>
          <p:spPr>
            <a:xfrm rot="5400000" flipH="1" flipV="1">
              <a:off x="975679" y="2613976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21" name="Rectangle 20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1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13" name="Rectangle 12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5353050" y="2818428"/>
            <a:ext cx="3422650" cy="119477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latinLnBrk="0" hangingPunct="1">
              <a:lnSpc>
                <a:spcPts val="1920"/>
              </a:lnSpc>
              <a:spcBef>
                <a:spcPct val="20000"/>
              </a:spcBef>
              <a:buFontTx/>
              <a:buNone/>
              <a:defRPr sz="1600" b="0" i="0" kern="1200" baseline="0">
                <a:solidFill>
                  <a:srgbClr val="003359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lnSpc>
                <a:spcPts val="1920"/>
              </a:lnSpc>
              <a:spcBef>
                <a:spcPct val="20000"/>
              </a:spcBef>
              <a:buFontTx/>
              <a:buNone/>
              <a:defRPr sz="1600" b="0" i="0" kern="1200">
                <a:solidFill>
                  <a:srgbClr val="003359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lnSpc>
                <a:spcPts val="1920"/>
              </a:lnSpc>
              <a:spcBef>
                <a:spcPct val="20000"/>
              </a:spcBef>
              <a:buFontTx/>
              <a:buNone/>
              <a:defRPr sz="1600" b="0" i="0" kern="1200">
                <a:solidFill>
                  <a:srgbClr val="003359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lnSpc>
                <a:spcPts val="1920"/>
              </a:lnSpc>
              <a:spcBef>
                <a:spcPct val="20000"/>
              </a:spcBef>
              <a:buFontTx/>
              <a:buNone/>
              <a:defRPr sz="1600" b="0" i="0" kern="1200">
                <a:solidFill>
                  <a:srgbClr val="003359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lnSpc>
                <a:spcPts val="1920"/>
              </a:lnSpc>
              <a:spcBef>
                <a:spcPct val="20000"/>
              </a:spcBef>
              <a:buFontTx/>
              <a:buNone/>
              <a:defRPr sz="1600" b="0" i="0" kern="1200">
                <a:solidFill>
                  <a:srgbClr val="003359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Arial" pitchFamily="34" charset="0"/>
                <a:cs typeface="Arial" pitchFamily="34" charset="0"/>
              </a:rPr>
              <a:t>My name is </a:t>
            </a:r>
            <a:r>
              <a:rPr lang="nl-NL" u="dotted" dirty="0">
                <a:latin typeface="Arial" pitchFamily="34" charset="0"/>
                <a:cs typeface="Arial" pitchFamily="34" charset="0"/>
              </a:rPr>
              <a:t>                   </a:t>
            </a:r>
            <a:r>
              <a:rPr lang="en-GB" u="dotted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Arial" pitchFamily="34" charset="0"/>
                <a:cs typeface="Arial" pitchFamily="34" charset="0"/>
              </a:rPr>
              <a:t>Now please introduce yourself.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Encounter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Introductions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3050" y="2254250"/>
            <a:ext cx="343535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Your teacher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900" y="850900"/>
            <a:ext cx="3867140" cy="393064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41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9144000" cy="447674"/>
            <a:chOff x="0" y="1"/>
            <a:chExt cx="9144000" cy="447674"/>
          </a:xfrm>
        </p:grpSpPr>
        <p:sp>
          <p:nvSpPr>
            <p:cNvPr id="43" name="Rectangle 42"/>
            <p:cNvSpPr/>
            <p:nvPr/>
          </p:nvSpPr>
          <p:spPr>
            <a:xfrm>
              <a:off x="0" y="1"/>
              <a:ext cx="9144000" cy="447674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itle 8"/>
            <p:cNvSpPr txBox="1">
              <a:spLocks/>
            </p:cNvSpPr>
            <p:nvPr/>
          </p:nvSpPr>
          <p:spPr>
            <a:xfrm>
              <a:off x="355600" y="104775"/>
              <a:ext cx="5168900" cy="246221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1600" b="1" i="0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Part 3.0: Target Structures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600" y="88900"/>
              <a:ext cx="32258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Activity 3.1: Extension</a:t>
              </a:r>
              <a:endParaRPr lang="en-US" sz="1600" b="0" i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0175" y="841473"/>
            <a:ext cx="2297114" cy="39432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0803" y="841473"/>
            <a:ext cx="2297114" cy="3943252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513341" y="916791"/>
            <a:ext cx="2187904" cy="648000"/>
            <a:chOff x="1098709" y="2292350"/>
            <a:chExt cx="2187904" cy="648000"/>
          </a:xfrm>
        </p:grpSpPr>
        <p:sp>
          <p:nvSpPr>
            <p:cNvPr id="23" name="TextBox 22"/>
            <p:cNvSpPr txBox="1"/>
            <p:nvPr/>
          </p:nvSpPr>
          <p:spPr>
            <a:xfrm>
              <a:off x="1313813" y="2292350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I’d </a:t>
              </a:r>
              <a:r>
                <a:rPr lang="en-US" sz="1600" u="dotted" dirty="0" smtClean="0">
                  <a:latin typeface="Arial" pitchFamily="34" charset="0"/>
                  <a:cs typeface="Arial" pitchFamily="34" charset="0"/>
                </a:rPr>
                <a:t>             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ight Triangle 23"/>
            <p:cNvSpPr/>
            <p:nvPr/>
          </p:nvSpPr>
          <p:spPr>
            <a:xfrm flipH="1" flipV="1">
              <a:off x="1098709" y="2681245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5619" y="924326"/>
            <a:ext cx="2191543" cy="648000"/>
            <a:chOff x="2355850" y="2292350"/>
            <a:chExt cx="2191543" cy="648000"/>
          </a:xfrm>
        </p:grpSpPr>
        <p:sp>
          <p:nvSpPr>
            <p:cNvPr id="27" name="TextBox 26"/>
            <p:cNvSpPr txBox="1"/>
            <p:nvPr/>
          </p:nvSpPr>
          <p:spPr>
            <a:xfrm>
              <a:off x="2355850" y="2292350"/>
              <a:ext cx="1971675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Would </a:t>
              </a: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you 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            ?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ight Triangle 27"/>
            <p:cNvSpPr/>
            <p:nvPr/>
          </p:nvSpPr>
          <p:spPr>
            <a:xfrm rot="10800000" flipH="1">
              <a:off x="4401342" y="2657219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solidFill>
                <a:srgbClr val="F9B1B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17" name="Rectangle 16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4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3.1: Feedback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1949" y="863600"/>
            <a:ext cx="1997075" cy="1885950"/>
            <a:chOff x="361949" y="863600"/>
            <a:chExt cx="1997075" cy="1885950"/>
          </a:xfrm>
        </p:grpSpPr>
        <p:sp>
          <p:nvSpPr>
            <p:cNvPr id="10" name="Rectangle 9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1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61949" y="2889250"/>
            <a:ext cx="8420101" cy="1892300"/>
          </a:xfrm>
          <a:prstGeom prst="rect">
            <a:avLst/>
          </a:prstGeom>
          <a:solidFill>
            <a:srgbClr val="E0F4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501899" y="863600"/>
            <a:ext cx="1997075" cy="1885950"/>
            <a:chOff x="361949" y="863600"/>
            <a:chExt cx="1997075" cy="1885950"/>
          </a:xfrm>
        </p:grpSpPr>
        <p:sp>
          <p:nvSpPr>
            <p:cNvPr id="22" name="Rectangle 21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2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48199" y="863600"/>
            <a:ext cx="1997075" cy="1885950"/>
            <a:chOff x="361949" y="863600"/>
            <a:chExt cx="1997075" cy="188595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3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40" name="TextBox 39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41" name="TextBox 40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88149" y="863600"/>
            <a:ext cx="1997075" cy="1885950"/>
            <a:chOff x="361949" y="863600"/>
            <a:chExt cx="1997075" cy="1885950"/>
          </a:xfrm>
        </p:grpSpPr>
        <p:sp>
          <p:nvSpPr>
            <p:cNvPr id="44" name="Rectangle 43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4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51" name="TextBox 50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52" name="TextBox 51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90550" y="304165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Feedback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56" name="Rectangle 55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7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6238" y="850900"/>
            <a:ext cx="5861050" cy="392662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1"/>
            <a:ext cx="9144000" cy="447674"/>
            <a:chOff x="0" y="1"/>
            <a:chExt cx="9144000" cy="447674"/>
          </a:xfrm>
        </p:grpSpPr>
        <p:sp>
          <p:nvSpPr>
            <p:cNvPr id="43" name="Rectangle 42"/>
            <p:cNvSpPr/>
            <p:nvPr/>
          </p:nvSpPr>
          <p:spPr>
            <a:xfrm>
              <a:off x="0" y="1"/>
              <a:ext cx="9144000" cy="447674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itle 8"/>
            <p:cNvSpPr txBox="1">
              <a:spLocks/>
            </p:cNvSpPr>
            <p:nvPr/>
          </p:nvSpPr>
          <p:spPr>
            <a:xfrm>
              <a:off x="355600" y="104775"/>
              <a:ext cx="5168900" cy="246221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1600" b="1" i="0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Part 3.0: Target Structures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600" y="88900"/>
              <a:ext cx="32258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Activity 3.2: Context Creation</a:t>
              </a:r>
              <a:endParaRPr lang="en-US" sz="1600" b="0" i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2848" y="919737"/>
            <a:ext cx="3132000" cy="871382"/>
            <a:chOff x="1652588" y="1421765"/>
            <a:chExt cx="3132000" cy="871382"/>
          </a:xfrm>
        </p:grpSpPr>
        <p:sp>
          <p:nvSpPr>
            <p:cNvPr id="18" name="TextBox 17"/>
            <p:cNvSpPr txBox="1"/>
            <p:nvPr/>
          </p:nvSpPr>
          <p:spPr>
            <a:xfrm>
              <a:off x="1652588" y="1421765"/>
              <a:ext cx="31320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Yes</a:t>
              </a: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, 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  </a:t>
              </a: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the 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movies.</a:t>
              </a:r>
            </a:p>
          </p:txBody>
        </p:sp>
        <p:sp>
          <p:nvSpPr>
            <p:cNvPr id="19" name="Right Triangle 18"/>
            <p:cNvSpPr/>
            <p:nvPr/>
          </p:nvSpPr>
          <p:spPr>
            <a:xfrm flipH="1" flipV="1">
              <a:off x="4333874" y="2147096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91097" y="1076371"/>
            <a:ext cx="151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I’d like to go to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12848" y="3842437"/>
            <a:ext cx="2674800" cy="865486"/>
            <a:chOff x="1884046" y="2074864"/>
            <a:chExt cx="2674800" cy="865486"/>
          </a:xfrm>
        </p:grpSpPr>
        <p:sp>
          <p:nvSpPr>
            <p:cNvPr id="30" name="TextBox 29"/>
            <p:cNvSpPr txBox="1"/>
            <p:nvPr/>
          </p:nvSpPr>
          <p:spPr>
            <a:xfrm>
              <a:off x="1884046" y="2292350"/>
              <a:ext cx="2674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 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                  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ight Triangle 30"/>
            <p:cNvSpPr/>
            <p:nvPr/>
          </p:nvSpPr>
          <p:spPr>
            <a:xfrm flipH="1">
              <a:off x="4314824" y="2074864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solidFill>
                <a:srgbClr val="F9B1B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21982" y="4216624"/>
            <a:ext cx="2527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There aren’t many tickets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12848" y="2492778"/>
            <a:ext cx="2188580" cy="648000"/>
            <a:chOff x="1847691" y="2311402"/>
            <a:chExt cx="2188580" cy="648000"/>
          </a:xfrm>
        </p:grpSpPr>
        <p:sp>
          <p:nvSpPr>
            <p:cNvPr id="34" name="TextBox 33"/>
            <p:cNvSpPr txBox="1"/>
            <p:nvPr/>
          </p:nvSpPr>
          <p:spPr>
            <a:xfrm>
              <a:off x="1847691" y="2311402"/>
              <a:ext cx="1972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        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ight Triangle 34"/>
            <p:cNvSpPr/>
            <p:nvPr/>
          </p:nvSpPr>
          <p:spPr>
            <a:xfrm rot="10800000" flipH="1">
              <a:off x="3890220" y="2568575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56958" y="2649158"/>
            <a:ext cx="1950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No. That’s not a lot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 flipH="1">
            <a:off x="5572980" y="919260"/>
            <a:ext cx="3132000" cy="869464"/>
            <a:chOff x="1065432" y="1836419"/>
            <a:chExt cx="3132000" cy="869464"/>
          </a:xfrm>
          <a:solidFill>
            <a:srgbClr val="D0ECF3"/>
          </a:solidFill>
        </p:grpSpPr>
        <p:sp>
          <p:nvSpPr>
            <p:cNvPr id="38" name="TextBox 37"/>
            <p:cNvSpPr txBox="1"/>
            <p:nvPr/>
          </p:nvSpPr>
          <p:spPr>
            <a:xfrm>
              <a:off x="1065432" y="1836419"/>
              <a:ext cx="31320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Would you like to go to the movies tomorrow?</a:t>
              </a:r>
            </a:p>
          </p:txBody>
        </p:sp>
        <p:sp>
          <p:nvSpPr>
            <p:cNvPr id="39" name="Right Triangle 38"/>
            <p:cNvSpPr/>
            <p:nvPr/>
          </p:nvSpPr>
          <p:spPr>
            <a:xfrm flipH="1" flipV="1">
              <a:off x="3831477" y="2559832"/>
              <a:ext cx="146051" cy="146051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64287" y="3555099"/>
            <a:ext cx="3132000" cy="1152638"/>
            <a:chOff x="1196979" y="2068511"/>
            <a:chExt cx="3132000" cy="1152638"/>
          </a:xfrm>
        </p:grpSpPr>
        <p:sp>
          <p:nvSpPr>
            <p:cNvPr id="41" name="TextBox 40"/>
            <p:cNvSpPr txBox="1"/>
            <p:nvPr/>
          </p:nvSpPr>
          <p:spPr>
            <a:xfrm>
              <a:off x="1196979" y="2292349"/>
              <a:ext cx="3132000" cy="9288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You want to go to the movies, but there are only two tickets left. Are two tickets a lot?</a:t>
              </a:r>
            </a:p>
          </p:txBody>
        </p:sp>
        <p:sp>
          <p:nvSpPr>
            <p:cNvPr id="42" name="Right Triangle 41"/>
            <p:cNvSpPr/>
            <p:nvPr/>
          </p:nvSpPr>
          <p:spPr>
            <a:xfrm rot="10800000" flipH="1" flipV="1">
              <a:off x="1412875" y="2068511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28" name="Rectangle 27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61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2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6238" y="850900"/>
            <a:ext cx="5861050" cy="392662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1"/>
            <a:ext cx="9144000" cy="447674"/>
            <a:chOff x="0" y="1"/>
            <a:chExt cx="9144000" cy="447674"/>
          </a:xfrm>
        </p:grpSpPr>
        <p:sp>
          <p:nvSpPr>
            <p:cNvPr id="43" name="Rectangle 42"/>
            <p:cNvSpPr/>
            <p:nvPr/>
          </p:nvSpPr>
          <p:spPr>
            <a:xfrm>
              <a:off x="0" y="1"/>
              <a:ext cx="9144000" cy="447674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itle 8"/>
            <p:cNvSpPr txBox="1">
              <a:spLocks/>
            </p:cNvSpPr>
            <p:nvPr/>
          </p:nvSpPr>
          <p:spPr>
            <a:xfrm>
              <a:off x="355600" y="104775"/>
              <a:ext cx="5168900" cy="246221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1600" b="1" i="0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Part 3.0: Target Structures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600" y="88900"/>
              <a:ext cx="32258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Activity 3.2: Context Creation</a:t>
              </a:r>
              <a:endParaRPr lang="en-US" sz="1600" b="0" i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2773" y="920691"/>
            <a:ext cx="2674800" cy="869951"/>
            <a:chOff x="1828696" y="1444625"/>
            <a:chExt cx="2674800" cy="869951"/>
          </a:xfrm>
        </p:grpSpPr>
        <p:sp>
          <p:nvSpPr>
            <p:cNvPr id="18" name="TextBox 17"/>
            <p:cNvSpPr txBox="1"/>
            <p:nvPr/>
          </p:nvSpPr>
          <p:spPr>
            <a:xfrm>
              <a:off x="1828696" y="1444625"/>
              <a:ext cx="2674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1600" u="dotted" dirty="0" smtClean="0">
                  <a:latin typeface="Arial" pitchFamily="34" charset="0"/>
                  <a:cs typeface="Arial" pitchFamily="34" charset="0"/>
                </a:rPr>
                <a:t>                           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 popcorn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19" name="Right Triangle 18"/>
            <p:cNvSpPr/>
            <p:nvPr/>
          </p:nvSpPr>
          <p:spPr>
            <a:xfrm flipH="1" flipV="1">
              <a:off x="4143374" y="2168525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94056" y="1073651"/>
            <a:ext cx="160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12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There isn’t much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21" name="Rectangle 20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73053" y="922127"/>
            <a:ext cx="3132000" cy="1135784"/>
            <a:chOff x="1196979" y="2292349"/>
            <a:chExt cx="3132000" cy="1135784"/>
          </a:xfrm>
        </p:grpSpPr>
        <p:sp>
          <p:nvSpPr>
            <p:cNvPr id="24" name="TextBox 23"/>
            <p:cNvSpPr txBox="1"/>
            <p:nvPr/>
          </p:nvSpPr>
          <p:spPr>
            <a:xfrm>
              <a:off x="1196979" y="2292349"/>
              <a:ext cx="3132000" cy="9288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At the movies, you would like some popcorn. But there is only enough for one person.</a:t>
              </a:r>
              <a:endPara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ight Triangle 24"/>
            <p:cNvSpPr/>
            <p:nvPr/>
          </p:nvSpPr>
          <p:spPr>
            <a:xfrm rot="16200000" flipH="1" flipV="1">
              <a:off x="1416050" y="3282082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84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9144000" cy="447674"/>
            <a:chOff x="0" y="1"/>
            <a:chExt cx="9144000" cy="447674"/>
          </a:xfrm>
        </p:grpSpPr>
        <p:sp>
          <p:nvSpPr>
            <p:cNvPr id="43" name="Rectangle 42"/>
            <p:cNvSpPr/>
            <p:nvPr/>
          </p:nvSpPr>
          <p:spPr>
            <a:xfrm>
              <a:off x="0" y="1"/>
              <a:ext cx="9144000" cy="447674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itle 8"/>
            <p:cNvSpPr txBox="1">
              <a:spLocks/>
            </p:cNvSpPr>
            <p:nvPr/>
          </p:nvSpPr>
          <p:spPr>
            <a:xfrm>
              <a:off x="355600" y="104775"/>
              <a:ext cx="5168900" cy="246221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1600" b="1" i="0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Part 3.0: Target Structures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600" y="88900"/>
              <a:ext cx="32258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Activity 3.2: Context Creation</a:t>
              </a:r>
              <a:endParaRPr lang="en-US" sz="1600" b="0" i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16" name="Rectangle 15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5898" y="1337048"/>
            <a:ext cx="3418545" cy="3432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25" y="1337048"/>
            <a:ext cx="3440114" cy="343281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79696" y="794898"/>
            <a:ext cx="134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dotted" dirty="0" smtClean="0">
                <a:latin typeface="Arial" pitchFamily="34" charset="0"/>
                <a:cs typeface="Arial" pitchFamily="34" charset="0"/>
              </a:rPr>
              <a:t>        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tickets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00366" y="794898"/>
            <a:ext cx="621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12C3E"/>
                </a:solidFill>
                <a:latin typeface="Arial" pitchFamily="34" charset="0"/>
                <a:cs typeface="Arial" pitchFamily="34" charset="0"/>
              </a:rPr>
              <a:t>many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95149" y="794898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dotted" dirty="0" smtClean="0">
                <a:latin typeface="Arial" pitchFamily="34" charset="0"/>
                <a:cs typeface="Arial" pitchFamily="34" charset="0"/>
              </a:rPr>
              <a:t>         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popcorn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00668" y="797279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12C3E"/>
                </a:solidFill>
                <a:latin typeface="Arial" pitchFamily="34" charset="0"/>
                <a:cs typeface="Arial" pitchFamily="34" charset="0"/>
              </a:rPr>
              <a:t>much</a:t>
            </a:r>
          </a:p>
        </p:txBody>
      </p:sp>
    </p:spTree>
    <p:extLst>
      <p:ext uri="{BB962C8B-B14F-4D97-AF65-F5344CB8AC3E}">
        <p14:creationId xmlns:p14="http://schemas.microsoft.com/office/powerpoint/2010/main" val="182886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18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6238" y="859576"/>
            <a:ext cx="5861050" cy="3909274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1"/>
            <a:ext cx="9144000" cy="447674"/>
            <a:chOff x="0" y="1"/>
            <a:chExt cx="9144000" cy="447674"/>
          </a:xfrm>
        </p:grpSpPr>
        <p:sp>
          <p:nvSpPr>
            <p:cNvPr id="43" name="Rectangle 42"/>
            <p:cNvSpPr/>
            <p:nvPr/>
          </p:nvSpPr>
          <p:spPr>
            <a:xfrm>
              <a:off x="0" y="1"/>
              <a:ext cx="9144000" cy="447674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itle 8"/>
            <p:cNvSpPr txBox="1">
              <a:spLocks/>
            </p:cNvSpPr>
            <p:nvPr/>
          </p:nvSpPr>
          <p:spPr>
            <a:xfrm>
              <a:off x="355600" y="104775"/>
              <a:ext cx="5168900" cy="246221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1600" b="1" i="0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Part 3.0: Target Structures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600" y="88900"/>
              <a:ext cx="32258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Activity 3.2: Concept Check</a:t>
              </a:r>
              <a:endParaRPr lang="en-US" sz="1600" b="0" i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415337" y="3557047"/>
            <a:ext cx="3132000" cy="1146387"/>
            <a:chOff x="3171961" y="3844827"/>
            <a:chExt cx="3132000" cy="1146387"/>
          </a:xfrm>
        </p:grpSpPr>
        <p:sp>
          <p:nvSpPr>
            <p:cNvPr id="22" name="TextBox 21"/>
            <p:cNvSpPr txBox="1"/>
            <p:nvPr/>
          </p:nvSpPr>
          <p:spPr>
            <a:xfrm flipH="1">
              <a:off x="3171961" y="4062414"/>
              <a:ext cx="3132000" cy="9288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I say “much popcorn” and “many tickets.” What other words get “much”? How about “many”?</a:t>
              </a:r>
            </a:p>
          </p:txBody>
        </p:sp>
        <p:sp>
          <p:nvSpPr>
            <p:cNvPr id="23" name="Right Triangle 22"/>
            <p:cNvSpPr/>
            <p:nvPr/>
          </p:nvSpPr>
          <p:spPr>
            <a:xfrm>
              <a:off x="4072036" y="3844827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solidFill>
                <a:srgbClr val="C7EDF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08626" y="923157"/>
            <a:ext cx="2891544" cy="648000"/>
            <a:chOff x="3460431" y="2763838"/>
            <a:chExt cx="2891544" cy="648000"/>
          </a:xfrm>
        </p:grpSpPr>
        <p:sp>
          <p:nvSpPr>
            <p:cNvPr id="25" name="TextBox 24"/>
            <p:cNvSpPr txBox="1"/>
            <p:nvPr/>
          </p:nvSpPr>
          <p:spPr>
            <a:xfrm flipH="1">
              <a:off x="3677175" y="2763838"/>
              <a:ext cx="2674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              </a:t>
              </a: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  <a:endPara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ight Triangle 27"/>
            <p:cNvSpPr/>
            <p:nvPr/>
          </p:nvSpPr>
          <p:spPr>
            <a:xfrm rot="16200000">
              <a:off x="3460431" y="3165798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235212" y="1078633"/>
            <a:ext cx="2194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much time, many cars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17" name="Rectangle 16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05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6059" t="-1670" r="-63810" b="-4081"/>
          <a:stretch/>
        </p:blipFill>
        <p:spPr>
          <a:xfrm>
            <a:off x="4640580" y="2903220"/>
            <a:ext cx="2697480" cy="1611630"/>
          </a:xfrm>
          <a:prstGeom prst="rect">
            <a:avLst/>
          </a:prstGeom>
          <a:solidFill>
            <a:srgbClr val="D1CEDD">
              <a:alpha val="61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5816" t="-2236" r="-99161" b="-2"/>
          <a:stretch/>
        </p:blipFill>
        <p:spPr>
          <a:xfrm>
            <a:off x="4652010" y="836763"/>
            <a:ext cx="2686050" cy="1606955"/>
          </a:xfrm>
          <a:prstGeom prst="rect">
            <a:avLst/>
          </a:prstGeom>
          <a:solidFill>
            <a:srgbClr val="EEABB2">
              <a:alpha val="32000"/>
            </a:srgbClr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004" r="-22582"/>
          <a:stretch/>
        </p:blipFill>
        <p:spPr>
          <a:xfrm>
            <a:off x="1794510" y="2900755"/>
            <a:ext cx="2686050" cy="1579805"/>
          </a:xfrm>
          <a:prstGeom prst="rect">
            <a:avLst/>
          </a:prstGeom>
          <a:solidFill>
            <a:srgbClr val="FAE4E6"/>
          </a:solidFill>
        </p:spPr>
      </p:pic>
      <p:sp>
        <p:nvSpPr>
          <p:cNvPr id="23" name="Rectangle 22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25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3.2: Practice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36" name="Rectangle 35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80687" y="852007"/>
            <a:ext cx="2720437" cy="1898667"/>
            <a:chOff x="1780687" y="852007"/>
            <a:chExt cx="2720437" cy="18986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85450" y="852007"/>
              <a:ext cx="2707200" cy="186784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33" name="Group 32"/>
            <p:cNvGrpSpPr/>
            <p:nvPr/>
          </p:nvGrpSpPr>
          <p:grpSpPr>
            <a:xfrm>
              <a:off x="1780687" y="2444674"/>
              <a:ext cx="2720437" cy="306000"/>
              <a:chOff x="826683" y="2520251"/>
              <a:chExt cx="2719791" cy="273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6683" y="2520251"/>
                <a:ext cx="2719791" cy="273200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1264918" y="2571126"/>
                <a:ext cx="1843320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i="0" dirty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641714" y="2445874"/>
            <a:ext cx="2721600" cy="304800"/>
            <a:chOff x="828674" y="2504451"/>
            <a:chExt cx="2468360" cy="3048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8674" y="2504451"/>
              <a:ext cx="2468360" cy="3048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024304" y="2580651"/>
              <a:ext cx="2077101" cy="15240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sz="1600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80687" y="4470400"/>
            <a:ext cx="2719899" cy="306000"/>
            <a:chOff x="826683" y="2520251"/>
            <a:chExt cx="2719791" cy="27320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6683" y="2520251"/>
              <a:ext cx="2719791" cy="2732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264919" y="2571126"/>
              <a:ext cx="1843320" cy="15240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600" i="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sz="1600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641714" y="4471600"/>
            <a:ext cx="2721600" cy="304800"/>
            <a:chOff x="828674" y="2504451"/>
            <a:chExt cx="2468360" cy="30480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8674" y="2504451"/>
              <a:ext cx="2468360" cy="3048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024304" y="2580651"/>
              <a:ext cx="2077101" cy="15240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D</a:t>
              </a:r>
              <a:endParaRPr lang="en-US" sz="1600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693" t="-5674" r="-11317"/>
          <a:stretch/>
        </p:blipFill>
        <p:spPr>
          <a:xfrm>
            <a:off x="4638674" y="876300"/>
            <a:ext cx="2714625" cy="1575040"/>
          </a:xfrm>
          <a:prstGeom prst="rect">
            <a:avLst/>
          </a:prstGeom>
          <a:solidFill>
            <a:srgbClr val="882D25">
              <a:alpha val="30000"/>
            </a:srgbClr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157" t="-12601" r="-10845" b="-16788"/>
          <a:stretch/>
        </p:blipFill>
        <p:spPr>
          <a:xfrm>
            <a:off x="1782000" y="872882"/>
            <a:ext cx="2714625" cy="1628775"/>
          </a:xfrm>
          <a:prstGeom prst="rect">
            <a:avLst/>
          </a:prstGeom>
          <a:solidFill>
            <a:srgbClr val="478DB8">
              <a:alpha val="51000"/>
            </a:srgbClr>
          </a:solidFill>
        </p:spPr>
      </p:pic>
      <p:sp>
        <p:nvSpPr>
          <p:cNvPr id="23" name="Rectangle 22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25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3.2: Practice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30" name="Rectangle 29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640400" y="2451340"/>
            <a:ext cx="2721600" cy="304800"/>
            <a:chOff x="828674" y="2504451"/>
            <a:chExt cx="2468360" cy="30480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674" y="2504451"/>
              <a:ext cx="2468360" cy="30480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024304" y="2580651"/>
              <a:ext cx="2077101" cy="15240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sz="1600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782000" y="2444674"/>
            <a:ext cx="2720437" cy="306000"/>
            <a:chOff x="826683" y="2520251"/>
            <a:chExt cx="2719791" cy="273200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683" y="2520251"/>
              <a:ext cx="2719791" cy="27320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264918" y="2571126"/>
              <a:ext cx="1843320" cy="15240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60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82000" y="2901600"/>
            <a:ext cx="2719899" cy="1875600"/>
            <a:chOff x="1782000" y="2901600"/>
            <a:chExt cx="2719899" cy="1875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2000" y="2901600"/>
              <a:ext cx="2719899" cy="1813378"/>
            </a:xfrm>
            <a:prstGeom prst="rect">
              <a:avLst/>
            </a:prstGeom>
          </p:spPr>
        </p:pic>
        <p:grpSp>
          <p:nvGrpSpPr>
            <p:cNvPr id="64" name="Group 63"/>
            <p:cNvGrpSpPr/>
            <p:nvPr/>
          </p:nvGrpSpPr>
          <p:grpSpPr>
            <a:xfrm>
              <a:off x="1782000" y="4471200"/>
              <a:ext cx="2719899" cy="306000"/>
              <a:chOff x="826683" y="2520251"/>
              <a:chExt cx="2719791" cy="273200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6683" y="2520251"/>
                <a:ext cx="2719791" cy="273200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1264919" y="2571126"/>
                <a:ext cx="1843320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i="0" dirty="0" smtClean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sz="160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448175" y="2901600"/>
            <a:ext cx="2913825" cy="1937100"/>
            <a:chOff x="5875124" y="2906204"/>
            <a:chExt cx="2913825" cy="19371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7062" t="-525" r="-1" b="-6298"/>
            <a:stretch/>
          </p:blipFill>
          <p:spPr>
            <a:xfrm>
              <a:off x="5875124" y="2906204"/>
              <a:ext cx="2913825" cy="1937100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6067349" y="4471600"/>
              <a:ext cx="2721600" cy="304800"/>
              <a:chOff x="828674" y="2504451"/>
              <a:chExt cx="2468360" cy="304800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674" y="2504451"/>
                <a:ext cx="2468360" cy="304800"/>
              </a:xfrm>
              <a:prstGeom prst="rect">
                <a:avLst/>
              </a:prstGeom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1024304" y="2580651"/>
                <a:ext cx="2077101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endParaRPr lang="en-US" sz="160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13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25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3.2: Extension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9" name="Picture 28" descr="nse_assess_PU-pht_03_U12_l3_05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3397" y="849940"/>
            <a:ext cx="2897206" cy="393382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9" name="Rectangle 8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37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3.2: Feedback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1949" y="863600"/>
            <a:ext cx="1997075" cy="1885950"/>
            <a:chOff x="361949" y="863600"/>
            <a:chExt cx="1997075" cy="1885950"/>
          </a:xfrm>
        </p:grpSpPr>
        <p:sp>
          <p:nvSpPr>
            <p:cNvPr id="10" name="Rectangle 9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1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61949" y="2889250"/>
            <a:ext cx="8420101" cy="1892300"/>
          </a:xfrm>
          <a:prstGeom prst="rect">
            <a:avLst/>
          </a:prstGeom>
          <a:solidFill>
            <a:srgbClr val="E0F4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501899" y="863600"/>
            <a:ext cx="1997075" cy="1885950"/>
            <a:chOff x="361949" y="863600"/>
            <a:chExt cx="1997075" cy="1885950"/>
          </a:xfrm>
        </p:grpSpPr>
        <p:sp>
          <p:nvSpPr>
            <p:cNvPr id="22" name="Rectangle 21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2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48199" y="863600"/>
            <a:ext cx="1997075" cy="1885950"/>
            <a:chOff x="361949" y="863600"/>
            <a:chExt cx="1997075" cy="188595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3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40" name="TextBox 39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41" name="TextBox 40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88149" y="863600"/>
            <a:ext cx="1997075" cy="1885950"/>
            <a:chOff x="361949" y="863600"/>
            <a:chExt cx="1997075" cy="1885950"/>
          </a:xfrm>
        </p:grpSpPr>
        <p:sp>
          <p:nvSpPr>
            <p:cNvPr id="44" name="Rectangle 43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4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51" name="TextBox 50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52" name="TextBox 51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90550" y="304165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Feedback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56" name="Rectangle 55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0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799" y="850900"/>
            <a:ext cx="5855490" cy="393382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1.0: Warm-Up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17" name="Rectangle 16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23279" y="1106841"/>
            <a:ext cx="2195219" cy="648000"/>
            <a:chOff x="2373606" y="2364576"/>
            <a:chExt cx="2195219" cy="648000"/>
          </a:xfrm>
        </p:grpSpPr>
        <p:sp>
          <p:nvSpPr>
            <p:cNvPr id="34" name="TextBox 33"/>
            <p:cNvSpPr txBox="1"/>
            <p:nvPr/>
          </p:nvSpPr>
          <p:spPr>
            <a:xfrm>
              <a:off x="2373606" y="2364576"/>
              <a:ext cx="1971675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GB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What’s your </a:t>
              </a:r>
              <a:r>
                <a:rPr lang="en-GB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name?</a:t>
              </a:r>
              <a:endPara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ight Triangle 34"/>
            <p:cNvSpPr/>
            <p:nvPr/>
          </p:nvSpPr>
          <p:spPr>
            <a:xfrm rot="10800000" flipH="1" flipV="1">
              <a:off x="4422774" y="2811461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946775" y="1106841"/>
            <a:ext cx="2198539" cy="648000"/>
            <a:chOff x="2920207" y="2015018"/>
            <a:chExt cx="2198539" cy="648000"/>
          </a:xfrm>
        </p:grpSpPr>
        <p:sp>
          <p:nvSpPr>
            <p:cNvPr id="40" name="TextBox 39"/>
            <p:cNvSpPr txBox="1"/>
            <p:nvPr/>
          </p:nvSpPr>
          <p:spPr>
            <a:xfrm flipH="1">
              <a:off x="3147071" y="2015018"/>
              <a:ext cx="1971675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Where do you live?</a:t>
              </a:r>
              <a:endPara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ight Triangle 40"/>
            <p:cNvSpPr/>
            <p:nvPr/>
          </p:nvSpPr>
          <p:spPr>
            <a:xfrm rot="10800000" flipV="1">
              <a:off x="2920207" y="2447924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solidFill>
                <a:srgbClr val="C7EDF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0883" y="1666934"/>
            <a:ext cx="2006600" cy="310095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4.0: Communication</a:t>
            </a:r>
          </a:p>
        </p:txBody>
      </p:sp>
      <p:sp>
        <p:nvSpPr>
          <p:cNvPr id="25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4.1: Context Creation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632718" y="936732"/>
            <a:ext cx="2674800" cy="872334"/>
            <a:chOff x="1997076" y="3011484"/>
            <a:chExt cx="2674800" cy="872334"/>
          </a:xfrm>
        </p:grpSpPr>
        <p:sp>
          <p:nvSpPr>
            <p:cNvPr id="15" name="TextBox 14"/>
            <p:cNvSpPr txBox="1"/>
            <p:nvPr/>
          </p:nvSpPr>
          <p:spPr>
            <a:xfrm>
              <a:off x="1997076" y="3011484"/>
              <a:ext cx="2674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                   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ight Triangle 15"/>
            <p:cNvSpPr/>
            <p:nvPr/>
          </p:nvSpPr>
          <p:spPr>
            <a:xfrm flipH="1" flipV="1">
              <a:off x="4505811" y="3737767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790923" y="1090872"/>
            <a:ext cx="24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12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We need to go shopping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19" name="Rectangle 18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1800" y="1666934"/>
            <a:ext cx="2002168" cy="31009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0677" y="1666934"/>
            <a:ext cx="3885889" cy="310095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578377" y="931692"/>
            <a:ext cx="3132000" cy="864258"/>
            <a:chOff x="-1667920" y="2138664"/>
            <a:chExt cx="3132000" cy="864258"/>
          </a:xfrm>
          <a:solidFill>
            <a:srgbClr val="D0ECF3"/>
          </a:solidFill>
        </p:grpSpPr>
        <p:sp>
          <p:nvSpPr>
            <p:cNvPr id="12" name="TextBox 11"/>
            <p:cNvSpPr txBox="1"/>
            <p:nvPr/>
          </p:nvSpPr>
          <p:spPr>
            <a:xfrm>
              <a:off x="-1667920" y="2138664"/>
              <a:ext cx="31320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There aren’t many clothes in </a:t>
              </a: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the</a:t>
              </a:r>
            </a:p>
            <a:p>
              <a:pPr algn="ctr"/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closet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, so what should you do?</a:t>
              </a:r>
            </a:p>
          </p:txBody>
        </p:sp>
        <p:sp>
          <p:nvSpPr>
            <p:cNvPr id="13" name="Right Triangle 12"/>
            <p:cNvSpPr/>
            <p:nvPr/>
          </p:nvSpPr>
          <p:spPr>
            <a:xfrm flipH="1" flipV="1">
              <a:off x="204006" y="2856871"/>
              <a:ext cx="146051" cy="146051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72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4.0: Communication</a:t>
            </a:r>
          </a:p>
        </p:txBody>
      </p:sp>
      <p:sp>
        <p:nvSpPr>
          <p:cNvPr id="25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4.1: Practice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1948" y="850900"/>
            <a:ext cx="4137025" cy="392397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10" name="Rectangle 9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1789" y="856254"/>
            <a:ext cx="4137342" cy="1142525"/>
            <a:chOff x="341789" y="854869"/>
            <a:chExt cx="4137342" cy="1142525"/>
          </a:xfrm>
        </p:grpSpPr>
        <p:sp>
          <p:nvSpPr>
            <p:cNvPr id="19" name="Rectangle 18"/>
            <p:cNvSpPr/>
            <p:nvPr/>
          </p:nvSpPr>
          <p:spPr>
            <a:xfrm>
              <a:off x="394782" y="1165790"/>
              <a:ext cx="4069958" cy="83099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GB" sz="1600" b="1" dirty="0" smtClean="0">
                  <a:solidFill>
                    <a:srgbClr val="003359"/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Talk to the salesperson and ask for these things</a:t>
              </a:r>
              <a:r>
                <a:rPr lang="en-US" sz="1600" b="1" dirty="0" smtClean="0">
                  <a:solidFill>
                    <a:srgbClr val="003359"/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: </a:t>
              </a: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warm sweater, white t-shirt, warm coat, a business suit, soap, toothpaste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789" y="854869"/>
              <a:ext cx="4137342" cy="1142525"/>
              <a:chOff x="1784350" y="857250"/>
              <a:chExt cx="4137342" cy="114252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784350" y="857250"/>
                <a:ext cx="4137342" cy="304800"/>
              </a:xfrm>
              <a:prstGeom prst="rect">
                <a:avLst/>
              </a:prstGeom>
              <a:solidFill>
                <a:srgbClr val="E0F4F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49967" y="934320"/>
                <a:ext cx="4018491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600" b="1" dirty="0">
                    <a:solidFill>
                      <a:srgbClr val="003359"/>
                    </a:solidFill>
                    <a:latin typeface="Arial" pitchFamily="34" charset="0"/>
                    <a:ea typeface="Verdana" pitchFamily="34" charset="0"/>
                    <a:cs typeface="Arial" pitchFamily="34" charset="0"/>
                  </a:rPr>
                  <a:t>Student </a:t>
                </a:r>
                <a:r>
                  <a:rPr lang="en-US" sz="1600" b="1" dirty="0" smtClean="0">
                    <a:solidFill>
                      <a:srgbClr val="003359"/>
                    </a:solidFill>
                    <a:latin typeface="Arial" pitchFamily="34" charset="0"/>
                    <a:ea typeface="Verdana" pitchFamily="34" charset="0"/>
                    <a:cs typeface="Arial" pitchFamily="34" charset="0"/>
                  </a:rPr>
                  <a:t>A</a:t>
                </a:r>
                <a:endParaRPr lang="en-US" sz="1600" b="1" dirty="0">
                  <a:solidFill>
                    <a:srgbClr val="003359"/>
                  </a:solidFill>
                  <a:latin typeface="Arial" pitchFamily="34" charset="0"/>
                  <a:ea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793874" y="864395"/>
                <a:ext cx="4127818" cy="1135380"/>
              </a:xfrm>
              <a:prstGeom prst="rect">
                <a:avLst/>
              </a:prstGeom>
              <a:noFill/>
              <a:ln w="25400">
                <a:solidFill>
                  <a:srgbClr val="E0F4F8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51313" y="2627510"/>
            <a:ext cx="4127817" cy="2221920"/>
            <a:chOff x="1793874" y="876301"/>
            <a:chExt cx="4127817" cy="2075666"/>
          </a:xfrm>
        </p:grpSpPr>
        <p:grpSp>
          <p:nvGrpSpPr>
            <p:cNvPr id="28" name="Group 27"/>
            <p:cNvGrpSpPr/>
            <p:nvPr/>
          </p:nvGrpSpPr>
          <p:grpSpPr>
            <a:xfrm>
              <a:off x="1793874" y="876301"/>
              <a:ext cx="4127817" cy="2000758"/>
              <a:chOff x="1793874" y="876301"/>
              <a:chExt cx="4127817" cy="200075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793875" y="882971"/>
                <a:ext cx="4122951" cy="304800"/>
              </a:xfrm>
              <a:prstGeom prst="rect">
                <a:avLst/>
              </a:prstGeom>
              <a:solidFill>
                <a:srgbClr val="E0F4F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849967" y="934320"/>
                <a:ext cx="4018491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600" b="1" dirty="0">
                    <a:solidFill>
                      <a:srgbClr val="003359"/>
                    </a:solidFill>
                    <a:latin typeface="Arial" pitchFamily="34" charset="0"/>
                    <a:ea typeface="Verdana" pitchFamily="34" charset="0"/>
                    <a:cs typeface="Arial" pitchFamily="34" charset="0"/>
                  </a:rPr>
                  <a:t>Student </a:t>
                </a:r>
                <a:r>
                  <a:rPr lang="en-US" sz="1600" b="1" dirty="0" smtClean="0">
                    <a:solidFill>
                      <a:srgbClr val="003359"/>
                    </a:solidFill>
                    <a:latin typeface="Arial" pitchFamily="34" charset="0"/>
                    <a:ea typeface="Verdana" pitchFamily="34" charset="0"/>
                    <a:cs typeface="Arial" pitchFamily="34" charset="0"/>
                  </a:rPr>
                  <a:t>B</a:t>
                </a:r>
                <a:endParaRPr lang="en-US" sz="1600" b="1" dirty="0">
                  <a:solidFill>
                    <a:srgbClr val="003359"/>
                  </a:solidFill>
                  <a:latin typeface="Arial" pitchFamily="34" charset="0"/>
                  <a:ea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793874" y="876301"/>
                <a:ext cx="4127817" cy="2000758"/>
              </a:xfrm>
              <a:prstGeom prst="rect">
                <a:avLst/>
              </a:prstGeom>
              <a:noFill/>
              <a:ln w="25400">
                <a:solidFill>
                  <a:srgbClr val="E0F4F8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836732" y="1228418"/>
              <a:ext cx="3994361" cy="172354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3359"/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Tell the customer what you have: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You have two sweaters left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You have hundreds of white t-shirts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You have five coats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You have ten different business suits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You have one bar of soap left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You have no toothpaste</a:t>
              </a:r>
              <a:endParaRPr lang="en-US" sz="1600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4.0: Communication</a:t>
            </a:r>
          </a:p>
        </p:txBody>
      </p:sp>
      <p:sp>
        <p:nvSpPr>
          <p:cNvPr id="25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4.1: Practice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1946" y="854869"/>
            <a:ext cx="4136400" cy="392360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12" name="Rectangle 11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41789" y="852771"/>
            <a:ext cx="4137342" cy="1142525"/>
            <a:chOff x="341789" y="854869"/>
            <a:chExt cx="4137342" cy="1142525"/>
          </a:xfrm>
        </p:grpSpPr>
        <p:sp>
          <p:nvSpPr>
            <p:cNvPr id="35" name="Rectangle 34"/>
            <p:cNvSpPr/>
            <p:nvPr/>
          </p:nvSpPr>
          <p:spPr>
            <a:xfrm>
              <a:off x="394782" y="1165790"/>
              <a:ext cx="4069958" cy="83099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GB" sz="1600" b="1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Talk to the salesperson and ask for these things</a:t>
              </a:r>
              <a:r>
                <a:rPr lang="en-US" sz="1600" b="1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: 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green jacket, blue t-shirt, warm coat, shoes, soap, toothpaste</a:t>
              </a:r>
              <a:endParaRPr lang="en-US" sz="1600" dirty="0" smtClean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41789" y="854869"/>
              <a:ext cx="4137342" cy="1142525"/>
              <a:chOff x="1784350" y="857250"/>
              <a:chExt cx="4137342" cy="114252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784350" y="857250"/>
                <a:ext cx="4137342" cy="304800"/>
              </a:xfrm>
              <a:prstGeom prst="rect">
                <a:avLst/>
              </a:prstGeom>
              <a:solidFill>
                <a:srgbClr val="E0F4F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849967" y="934320"/>
                <a:ext cx="4018491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600" b="1" dirty="0">
                    <a:solidFill>
                      <a:srgbClr val="003359"/>
                    </a:solidFill>
                    <a:latin typeface="Arial" pitchFamily="34" charset="0"/>
                    <a:ea typeface="Verdana" pitchFamily="34" charset="0"/>
                    <a:cs typeface="Arial" pitchFamily="34" charset="0"/>
                  </a:rPr>
                  <a:t>Student </a:t>
                </a:r>
                <a:r>
                  <a:rPr lang="en-US" sz="1600" b="1" dirty="0" smtClean="0">
                    <a:solidFill>
                      <a:srgbClr val="003359"/>
                    </a:solidFill>
                    <a:latin typeface="Arial" pitchFamily="34" charset="0"/>
                    <a:ea typeface="Verdana" pitchFamily="34" charset="0"/>
                    <a:cs typeface="Arial" pitchFamily="34" charset="0"/>
                  </a:rPr>
                  <a:t>C</a:t>
                </a:r>
                <a:endParaRPr lang="en-US" sz="1600" b="1" dirty="0">
                  <a:solidFill>
                    <a:srgbClr val="003359"/>
                  </a:solidFill>
                  <a:latin typeface="Arial" pitchFamily="34" charset="0"/>
                  <a:ea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793874" y="864395"/>
                <a:ext cx="4127818" cy="1135380"/>
              </a:xfrm>
              <a:prstGeom prst="rect">
                <a:avLst/>
              </a:prstGeom>
              <a:noFill/>
              <a:ln w="25400">
                <a:solidFill>
                  <a:srgbClr val="E0F4F8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51313" y="2627510"/>
            <a:ext cx="4127817" cy="2141734"/>
            <a:chOff x="1793874" y="876301"/>
            <a:chExt cx="4127817" cy="2000758"/>
          </a:xfrm>
        </p:grpSpPr>
        <p:grpSp>
          <p:nvGrpSpPr>
            <p:cNvPr id="26" name="Group 25"/>
            <p:cNvGrpSpPr/>
            <p:nvPr/>
          </p:nvGrpSpPr>
          <p:grpSpPr>
            <a:xfrm>
              <a:off x="1793874" y="876301"/>
              <a:ext cx="4127817" cy="2000758"/>
              <a:chOff x="1793874" y="876301"/>
              <a:chExt cx="4127817" cy="200075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793875" y="882971"/>
                <a:ext cx="4122951" cy="304800"/>
              </a:xfrm>
              <a:prstGeom prst="rect">
                <a:avLst/>
              </a:prstGeom>
              <a:solidFill>
                <a:srgbClr val="E0F4F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849967" y="934320"/>
                <a:ext cx="4018491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600" b="1" dirty="0">
                    <a:solidFill>
                      <a:srgbClr val="003359"/>
                    </a:solidFill>
                    <a:latin typeface="Arial" pitchFamily="34" charset="0"/>
                    <a:ea typeface="Verdana" pitchFamily="34" charset="0"/>
                    <a:cs typeface="Arial" pitchFamily="34" charset="0"/>
                  </a:rPr>
                  <a:t>Student </a:t>
                </a:r>
                <a:r>
                  <a:rPr lang="en-US" sz="1600" b="1" dirty="0" smtClean="0">
                    <a:solidFill>
                      <a:srgbClr val="003359"/>
                    </a:solidFill>
                    <a:latin typeface="Arial" pitchFamily="34" charset="0"/>
                    <a:ea typeface="Verdana" pitchFamily="34" charset="0"/>
                    <a:cs typeface="Arial" pitchFamily="34" charset="0"/>
                  </a:rPr>
                  <a:t>D</a:t>
                </a:r>
                <a:endParaRPr lang="en-US" sz="1600" b="1" dirty="0">
                  <a:solidFill>
                    <a:srgbClr val="003359"/>
                  </a:solidFill>
                  <a:latin typeface="Arial" pitchFamily="34" charset="0"/>
                  <a:ea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793874" y="876301"/>
                <a:ext cx="4127817" cy="2000758"/>
              </a:xfrm>
              <a:prstGeom prst="rect">
                <a:avLst/>
              </a:prstGeom>
              <a:noFill/>
              <a:ln w="25400">
                <a:solidFill>
                  <a:srgbClr val="E0F4F8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836732" y="1228418"/>
              <a:ext cx="3994361" cy="16100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Tell the customer what you have: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You have no green jackets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You have several blue t-shirts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You have one coat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You have ten different business suits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You have hundreds of bars of soap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You have some toothpaste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4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4.0: Communication</a:t>
            </a:r>
          </a:p>
        </p:txBody>
      </p:sp>
      <p:sp>
        <p:nvSpPr>
          <p:cNvPr id="25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4.1: Extension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8118" y="850901"/>
            <a:ext cx="5857322" cy="391896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21057" y="2396458"/>
            <a:ext cx="1972800" cy="875013"/>
            <a:chOff x="2355093" y="2065337"/>
            <a:chExt cx="1972800" cy="875013"/>
          </a:xfrm>
        </p:grpSpPr>
        <p:sp>
          <p:nvSpPr>
            <p:cNvPr id="13" name="TextBox 12"/>
            <p:cNvSpPr txBox="1"/>
            <p:nvPr/>
          </p:nvSpPr>
          <p:spPr>
            <a:xfrm>
              <a:off x="2355093" y="2292350"/>
              <a:ext cx="1972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    ?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ight Triangle 13"/>
            <p:cNvSpPr/>
            <p:nvPr/>
          </p:nvSpPr>
          <p:spPr>
            <a:xfrm flipH="1">
              <a:off x="3902074" y="2065337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solidFill>
                <a:srgbClr val="F9B1B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11135" y="2626173"/>
            <a:ext cx="2195840" cy="648000"/>
            <a:chOff x="973937" y="2292350"/>
            <a:chExt cx="2195840" cy="648000"/>
          </a:xfrm>
        </p:grpSpPr>
        <p:sp>
          <p:nvSpPr>
            <p:cNvPr id="16" name="TextBox 15"/>
            <p:cNvSpPr txBox="1"/>
            <p:nvPr/>
          </p:nvSpPr>
          <p:spPr>
            <a:xfrm>
              <a:off x="1196977" y="2292350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   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ight Triangle 16"/>
            <p:cNvSpPr/>
            <p:nvPr/>
          </p:nvSpPr>
          <p:spPr>
            <a:xfrm flipH="1" flipV="1">
              <a:off x="973937" y="2425084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19" name="Rectangle 18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23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kern="0" dirty="0">
                <a:latin typeface="Arial" pitchFamily="34" charset="0"/>
                <a:cs typeface="Arial" pitchFamily="34" charset="0"/>
              </a:rPr>
              <a:t>Part 4.0: Communication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latin typeface="Arial" pitchFamily="34" charset="0"/>
                <a:cs typeface="Arial" pitchFamily="34" charset="0"/>
              </a:rPr>
              <a:t>Activity 4.1: Feedback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593398"/>
              </p:ext>
            </p:extLst>
          </p:nvPr>
        </p:nvGraphicFramePr>
        <p:xfrm>
          <a:off x="361950" y="698500"/>
          <a:ext cx="8420104" cy="4241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200"/>
                <a:gridCol w="4102100"/>
                <a:gridCol w="996951"/>
                <a:gridCol w="996951"/>
                <a:gridCol w="996951"/>
                <a:gridCol w="996951"/>
              </a:tblGrid>
              <a:tr h="34289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R w="12700" cmpd="sng">
                      <a:noFill/>
                    </a:ln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Great job!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Well done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Good try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Need more practice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</a:tr>
              <a:tr h="243681">
                <a:tc rowSpan="4"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0" i="0" kern="1500" spc="3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Student 1</a:t>
                      </a: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Range: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produce a range of language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Accuracy: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 How often you make mistakes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Quality of interaction: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ask and answer questions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Fluency and Spoken Production: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clearly you present ideas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row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500" spc="3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Student 2</a:t>
                      </a: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Range: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produce a range of language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Accuracy: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 How often you make mistakes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Quality of interaction: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ask and answer questions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Fluency and Spoken Production: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clearly you present ideas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row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500" spc="3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Student 3</a:t>
                      </a: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Range: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produce a range of language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Accuracy: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 How often you make mistakes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Quality of interaction: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ask and answer questions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Fluency and Spoken Production: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clearly you present ideas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row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500" spc="3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Student 4</a:t>
                      </a: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Range: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produce a range of language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Accuracy: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 How often you make mistakes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Quality of interaction: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ask and answer questions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Fluency and Spoken Production: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clearly you present ideas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</a:tbl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79" name="Rectangle 78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0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799" y="850900"/>
            <a:ext cx="5855490" cy="393382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4.0: Communication</a:t>
            </a:r>
          </a:p>
        </p:txBody>
      </p:sp>
      <p:sp>
        <p:nvSpPr>
          <p:cNvPr id="25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4.2: Context Creation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10143" y="922954"/>
            <a:ext cx="2193283" cy="648000"/>
            <a:chOff x="976494" y="2292350"/>
            <a:chExt cx="2193283" cy="648000"/>
          </a:xfrm>
        </p:grpSpPr>
        <p:sp>
          <p:nvSpPr>
            <p:cNvPr id="16" name="TextBox 15"/>
            <p:cNvSpPr txBox="1"/>
            <p:nvPr/>
          </p:nvSpPr>
          <p:spPr>
            <a:xfrm>
              <a:off x="1196977" y="2292350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      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ight Triangle 16"/>
            <p:cNvSpPr/>
            <p:nvPr/>
          </p:nvSpPr>
          <p:spPr>
            <a:xfrm rot="5400000" flipH="1" flipV="1">
              <a:off x="976494" y="2578337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9961" y="922954"/>
            <a:ext cx="2897823" cy="648000"/>
            <a:chOff x="1698307" y="2292350"/>
            <a:chExt cx="2897823" cy="648000"/>
          </a:xfrm>
        </p:grpSpPr>
        <p:sp>
          <p:nvSpPr>
            <p:cNvPr id="20" name="TextBox 19"/>
            <p:cNvSpPr txBox="1"/>
            <p:nvPr/>
          </p:nvSpPr>
          <p:spPr>
            <a:xfrm>
              <a:off x="1698307" y="2292350"/>
              <a:ext cx="2674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Where do you go to buy clothes? Why?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ight Triangle 20"/>
            <p:cNvSpPr/>
            <p:nvPr/>
          </p:nvSpPr>
          <p:spPr>
            <a:xfrm rot="5400000" flipH="1">
              <a:off x="4450079" y="2575877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solidFill>
                <a:srgbClr val="F9B1B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22" name="Rectangle 21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2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4.0: Communication</a:t>
            </a:r>
          </a:p>
        </p:txBody>
      </p:sp>
      <p:sp>
        <p:nvSpPr>
          <p:cNvPr id="25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4.2: Practice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0175" y="1971169"/>
            <a:ext cx="3578225" cy="28135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734175" y="1171464"/>
            <a:ext cx="1972800" cy="868042"/>
            <a:chOff x="599862" y="2287588"/>
            <a:chExt cx="1972800" cy="868042"/>
          </a:xfrm>
        </p:grpSpPr>
        <p:sp>
          <p:nvSpPr>
            <p:cNvPr id="16" name="TextBox 15"/>
            <p:cNvSpPr txBox="1"/>
            <p:nvPr/>
          </p:nvSpPr>
          <p:spPr>
            <a:xfrm>
              <a:off x="599862" y="2287588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    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ight Triangle 16"/>
            <p:cNvSpPr/>
            <p:nvPr/>
          </p:nvSpPr>
          <p:spPr>
            <a:xfrm rot="16200000" flipH="1" flipV="1">
              <a:off x="1923854" y="3009579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40711" y="851154"/>
            <a:ext cx="46147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What </a:t>
            </a:r>
            <a:r>
              <a:rPr lang="en-GB" sz="1600" dirty="0">
                <a:latin typeface="Arial" pitchFamily="34" charset="0"/>
                <a:ea typeface="Verdana" pitchFamily="34" charset="0"/>
                <a:cs typeface="Arial" pitchFamily="34" charset="0"/>
              </a:rPr>
              <a:t>do people wear to work?</a:t>
            </a:r>
            <a:endParaRPr lang="en-US" sz="1600" dirty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What </a:t>
            </a:r>
            <a:r>
              <a:rPr lang="en-GB" sz="1600" dirty="0">
                <a:latin typeface="Arial" pitchFamily="34" charset="0"/>
                <a:ea typeface="Verdana" pitchFamily="34" charset="0"/>
                <a:cs typeface="Arial" pitchFamily="34" charset="0"/>
              </a:rPr>
              <a:t>do people wear to school?</a:t>
            </a:r>
            <a:endParaRPr lang="en-US" sz="1600" dirty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What </a:t>
            </a:r>
            <a:r>
              <a:rPr lang="en-GB" sz="1600" dirty="0">
                <a:latin typeface="Arial" pitchFamily="34" charset="0"/>
                <a:ea typeface="Verdana" pitchFamily="34" charset="0"/>
                <a:cs typeface="Arial" pitchFamily="34" charset="0"/>
              </a:rPr>
              <a:t>do people wear to stay home all day?</a:t>
            </a:r>
            <a:endParaRPr lang="en-US" sz="1600" dirty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What </a:t>
            </a:r>
            <a:r>
              <a:rPr lang="en-GB" sz="1600" dirty="0">
                <a:latin typeface="Arial" pitchFamily="34" charset="0"/>
                <a:ea typeface="Verdana" pitchFamily="34" charset="0"/>
                <a:cs typeface="Arial" pitchFamily="34" charset="0"/>
              </a:rPr>
              <a:t>do people wear to do exercise?</a:t>
            </a:r>
            <a:endParaRPr lang="en-US" sz="1600" dirty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What </a:t>
            </a:r>
            <a:r>
              <a:rPr lang="en-GB" sz="1600" dirty="0">
                <a:latin typeface="Arial" pitchFamily="34" charset="0"/>
                <a:ea typeface="Verdana" pitchFamily="34" charset="0"/>
                <a:cs typeface="Arial" pitchFamily="34" charset="0"/>
              </a:rPr>
              <a:t>do people wear in hot weather?</a:t>
            </a:r>
            <a:endParaRPr lang="en-US" sz="1600" dirty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What </a:t>
            </a:r>
            <a:r>
              <a:rPr lang="en-GB" sz="1600" dirty="0">
                <a:latin typeface="Arial" pitchFamily="34" charset="0"/>
                <a:ea typeface="Verdana" pitchFamily="34" charset="0"/>
                <a:cs typeface="Arial" pitchFamily="34" charset="0"/>
              </a:rPr>
              <a:t>do people wear in cold weather</a:t>
            </a:r>
            <a:r>
              <a:rPr lang="en-GB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Do </a:t>
            </a:r>
            <a:r>
              <a:rPr lang="en-GB" sz="1600" dirty="0">
                <a:latin typeface="Arial" pitchFamily="34" charset="0"/>
                <a:ea typeface="Verdana" pitchFamily="34" charset="0"/>
                <a:cs typeface="Arial" pitchFamily="34" charset="0"/>
              </a:rPr>
              <a:t>you like to buy clothes? Why or why not?</a:t>
            </a:r>
            <a:endParaRPr lang="en-US" sz="16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485323" y="1169852"/>
            <a:ext cx="1972800" cy="871863"/>
            <a:chOff x="4041461" y="1802284"/>
            <a:chExt cx="1972800" cy="871863"/>
          </a:xfrm>
        </p:grpSpPr>
        <p:sp>
          <p:nvSpPr>
            <p:cNvPr id="29" name="TextBox 28"/>
            <p:cNvSpPr txBox="1"/>
            <p:nvPr/>
          </p:nvSpPr>
          <p:spPr>
            <a:xfrm>
              <a:off x="4041461" y="1802284"/>
              <a:ext cx="1972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       ?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ight Triangle 29"/>
            <p:cNvSpPr/>
            <p:nvPr/>
          </p:nvSpPr>
          <p:spPr>
            <a:xfrm flipH="1" flipV="1">
              <a:off x="5461634" y="2528096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19" name="Rectangle 18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03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4.0: Communication</a:t>
            </a:r>
          </a:p>
        </p:txBody>
      </p:sp>
      <p:sp>
        <p:nvSpPr>
          <p:cNvPr id="25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4.2: Extension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16" name="Rectangle 15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340711" y="851154"/>
            <a:ext cx="46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dirty="0">
                <a:latin typeface="Arial" pitchFamily="34" charset="0"/>
                <a:ea typeface="Verdana" pitchFamily="34" charset="0"/>
                <a:cs typeface="Arial" pitchFamily="34" charset="0"/>
              </a:rPr>
              <a:t>What don’t people wear to work?</a:t>
            </a:r>
            <a:endParaRPr lang="en-US" sz="1600" dirty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dirty="0">
                <a:latin typeface="Arial" pitchFamily="34" charset="0"/>
                <a:ea typeface="Verdana" pitchFamily="34" charset="0"/>
                <a:cs typeface="Arial" pitchFamily="34" charset="0"/>
              </a:rPr>
              <a:t>What don’t people wear to school?</a:t>
            </a:r>
            <a:endParaRPr lang="en-US" sz="1600" dirty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dirty="0">
                <a:latin typeface="Arial" pitchFamily="34" charset="0"/>
                <a:ea typeface="Verdana" pitchFamily="34" charset="0"/>
                <a:cs typeface="Arial" pitchFamily="34" charset="0"/>
              </a:rPr>
              <a:t>What don’t people wear to stay home all day?</a:t>
            </a:r>
            <a:endParaRPr lang="en-US" sz="1600" dirty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dirty="0">
                <a:latin typeface="Arial" pitchFamily="34" charset="0"/>
                <a:ea typeface="Verdana" pitchFamily="34" charset="0"/>
                <a:cs typeface="Arial" pitchFamily="34" charset="0"/>
              </a:rPr>
              <a:t>What don’t people wear to do exercise?</a:t>
            </a:r>
            <a:endParaRPr lang="en-US" sz="1600" dirty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dirty="0">
                <a:latin typeface="Arial" pitchFamily="34" charset="0"/>
                <a:ea typeface="Verdana" pitchFamily="34" charset="0"/>
                <a:cs typeface="Arial" pitchFamily="34" charset="0"/>
              </a:rPr>
              <a:t>What don’t people wear in hot weather?</a:t>
            </a:r>
            <a:endParaRPr lang="en-US" sz="1600" dirty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dirty="0">
                <a:latin typeface="Arial" pitchFamily="34" charset="0"/>
                <a:ea typeface="Verdana" pitchFamily="34" charset="0"/>
                <a:cs typeface="Arial" pitchFamily="34" charset="0"/>
              </a:rPr>
              <a:t>What don’t people wear in cold weather?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0175" y="1971169"/>
            <a:ext cx="3578225" cy="281355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734175" y="1171464"/>
            <a:ext cx="1972800" cy="868042"/>
            <a:chOff x="599862" y="2287588"/>
            <a:chExt cx="1972800" cy="868042"/>
          </a:xfrm>
        </p:grpSpPr>
        <p:sp>
          <p:nvSpPr>
            <p:cNvPr id="20" name="TextBox 19"/>
            <p:cNvSpPr txBox="1"/>
            <p:nvPr/>
          </p:nvSpPr>
          <p:spPr>
            <a:xfrm>
              <a:off x="599862" y="2287588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    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ight Triangle 20"/>
            <p:cNvSpPr/>
            <p:nvPr/>
          </p:nvSpPr>
          <p:spPr>
            <a:xfrm rot="16200000" flipH="1" flipV="1">
              <a:off x="1923854" y="3009579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85323" y="1169852"/>
            <a:ext cx="1972800" cy="871863"/>
            <a:chOff x="4041461" y="1802284"/>
            <a:chExt cx="1972800" cy="871863"/>
          </a:xfrm>
        </p:grpSpPr>
        <p:sp>
          <p:nvSpPr>
            <p:cNvPr id="32" name="TextBox 31"/>
            <p:cNvSpPr txBox="1"/>
            <p:nvPr/>
          </p:nvSpPr>
          <p:spPr>
            <a:xfrm>
              <a:off x="4041461" y="1802284"/>
              <a:ext cx="1972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       ?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ight Triangle 32"/>
            <p:cNvSpPr/>
            <p:nvPr/>
          </p:nvSpPr>
          <p:spPr>
            <a:xfrm flipH="1" flipV="1">
              <a:off x="5461634" y="2528096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4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4.0: Communication</a:t>
            </a: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4.2: Feedback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29936"/>
              </p:ext>
            </p:extLst>
          </p:nvPr>
        </p:nvGraphicFramePr>
        <p:xfrm>
          <a:off x="361950" y="698500"/>
          <a:ext cx="8420104" cy="4241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200"/>
                <a:gridCol w="4102100"/>
                <a:gridCol w="996951"/>
                <a:gridCol w="996951"/>
                <a:gridCol w="996951"/>
                <a:gridCol w="996951"/>
              </a:tblGrid>
              <a:tr h="34289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R w="12700" cmpd="sng">
                      <a:noFill/>
                    </a:ln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Great job!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Well done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Good try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Need more practice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</a:tr>
              <a:tr h="243681">
                <a:tc rowSpan="4"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0" i="0" kern="1500" spc="3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Student 1</a:t>
                      </a: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Range: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produce a range of language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Accuracy: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 How often you make mistakes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Quality of interaction: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ask and answer questions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Fluency and Spoken Production: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clearly you present ideas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row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500" spc="3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Student 2</a:t>
                      </a: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Range: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produce a range of language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Accuracy: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 How often you make mistakes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Quality of interaction: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ask and answer questions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Fluency and Spoken Production: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clearly you present ideas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row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500" spc="3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Student 3</a:t>
                      </a: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Range: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produce a range of language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Accuracy: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 How often you make mistakes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Quality of interaction: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ask and answer questions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Fluency and Spoken Production: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clearly you present ideas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row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500" spc="3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Student 4</a:t>
                      </a: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Range: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produce a range of language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Accuracy: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 How often you make mistakes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Quality of interaction: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ask and answer questions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Fluency and Spoken Production: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clearly you present ideas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</a:tbl>
          </a:graphicData>
        </a:graphic>
      </p:graphicFrame>
      <p:grpSp>
        <p:nvGrpSpPr>
          <p:cNvPr id="78" name="Group 77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79" name="Rectangle 78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68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Encounter 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1300" y="10795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Overall Feedback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26107"/>
              </p:ext>
            </p:extLst>
          </p:nvPr>
        </p:nvGraphicFramePr>
        <p:xfrm>
          <a:off x="361950" y="857250"/>
          <a:ext cx="8420104" cy="1857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200"/>
                <a:gridCol w="4102100"/>
                <a:gridCol w="996951"/>
                <a:gridCol w="996951"/>
                <a:gridCol w="996951"/>
                <a:gridCol w="996951"/>
              </a:tblGrid>
              <a:tr h="33655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R w="12700" cmpd="sng">
                      <a:noFill/>
                    </a:ln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Great job!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Well done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Good try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Need more practice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</a:tr>
              <a:tr h="304188">
                <a:tc rowSpan="4"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b="0" i="0" kern="1500" spc="3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2.1: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What Are They Wearing?</a:t>
                      </a:r>
                      <a:endParaRPr lang="en-US" sz="1000" b="0" i="0" kern="1200" baseline="0" dirty="0">
                        <a:solidFill>
                          <a:srgbClr val="003359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3.1: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Making Choices</a:t>
                      </a:r>
                      <a:endParaRPr lang="en-US" sz="1000" b="0" i="0" dirty="0">
                        <a:solidFill>
                          <a:srgbClr val="00335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3.2: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There Aren’t Many Eggs</a:t>
                      </a:r>
                      <a:endParaRPr lang="en-US" sz="1000" b="0" i="0" dirty="0">
                        <a:solidFill>
                          <a:srgbClr val="00335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4.1: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Clothes Shopping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304188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b="0" i="0" kern="1500" spc="3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4.2: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Clothing Discussion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</a:tbl>
          </a:graphicData>
        </a:graphic>
      </p:graphicFrame>
      <p:sp>
        <p:nvSpPr>
          <p:cNvPr id="11" name="Vertical Text Placeholder 9"/>
          <p:cNvSpPr txBox="1">
            <a:spLocks/>
          </p:cNvSpPr>
          <p:nvPr/>
        </p:nvSpPr>
        <p:spPr>
          <a:xfrm rot="10800000">
            <a:off x="406400" y="1225549"/>
            <a:ext cx="247650" cy="1482481"/>
          </a:xfrm>
          <a:prstGeom prst="rect">
            <a:avLst/>
          </a:prstGeom>
        </p:spPr>
        <p:txBody>
          <a:bodyPr vert="eaVert" anchor="ctr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1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itchFamily="34" charset="0"/>
                <a:cs typeface="Arial" pitchFamily="34" charset="0"/>
              </a:rPr>
              <a:t>Student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1950" y="3232150"/>
            <a:ext cx="8420100" cy="1548000"/>
          </a:xfrm>
          <a:prstGeom prst="rect">
            <a:avLst/>
          </a:prstGeom>
          <a:solidFill>
            <a:srgbClr val="E0F4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550" y="336550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Feedback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33" name="Rectangle 32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31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9144000" cy="447674"/>
            <a:chOff x="0" y="1"/>
            <a:chExt cx="9144000" cy="447674"/>
          </a:xfrm>
        </p:grpSpPr>
        <p:sp>
          <p:nvSpPr>
            <p:cNvPr id="43" name="Rectangle 42"/>
            <p:cNvSpPr/>
            <p:nvPr/>
          </p:nvSpPr>
          <p:spPr>
            <a:xfrm>
              <a:off x="0" y="1"/>
              <a:ext cx="9144000" cy="447674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itle 8"/>
            <p:cNvSpPr txBox="1">
              <a:spLocks/>
            </p:cNvSpPr>
            <p:nvPr/>
          </p:nvSpPr>
          <p:spPr>
            <a:xfrm>
              <a:off x="355600" y="104775"/>
              <a:ext cx="5168900" cy="246221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1600" b="1" i="0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Part 2.0: Target Language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600" y="88900"/>
              <a:ext cx="32258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Activity 2.1: Context Creation</a:t>
              </a:r>
              <a:endParaRPr lang="en-US" sz="1600" b="0" i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25" y="847969"/>
            <a:ext cx="2714466" cy="393675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5036" y="1855181"/>
            <a:ext cx="1571079" cy="1884855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6374175" y="3837282"/>
            <a:ext cx="1972800" cy="863742"/>
            <a:chOff x="1216028" y="2076608"/>
            <a:chExt cx="1972800" cy="863742"/>
          </a:xfrm>
        </p:grpSpPr>
        <p:sp>
          <p:nvSpPr>
            <p:cNvPr id="41" name="TextBox 40"/>
            <p:cNvSpPr txBox="1"/>
            <p:nvPr/>
          </p:nvSpPr>
          <p:spPr>
            <a:xfrm>
              <a:off x="1216028" y="2292350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What is she wearing?</a:t>
              </a:r>
            </a:p>
          </p:txBody>
        </p:sp>
        <p:sp>
          <p:nvSpPr>
            <p:cNvPr id="42" name="Right Triangle 41"/>
            <p:cNvSpPr/>
            <p:nvPr/>
          </p:nvSpPr>
          <p:spPr>
            <a:xfrm rot="10800000" flipH="1" flipV="1">
              <a:off x="2293831" y="2076608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023175" y="927536"/>
            <a:ext cx="2674800" cy="862952"/>
            <a:chOff x="1630557" y="1827386"/>
            <a:chExt cx="2674800" cy="862952"/>
          </a:xfrm>
        </p:grpSpPr>
        <p:sp>
          <p:nvSpPr>
            <p:cNvPr id="46" name="TextBox 45"/>
            <p:cNvSpPr txBox="1"/>
            <p:nvPr/>
          </p:nvSpPr>
          <p:spPr>
            <a:xfrm>
              <a:off x="1630557" y="1827386"/>
              <a:ext cx="2674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         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          </a:t>
              </a:r>
              <a:r>
                <a:rPr lang="en-US" sz="1600" u="dotted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</a:p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                                    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ight Triangle 46"/>
            <p:cNvSpPr/>
            <p:nvPr/>
          </p:nvSpPr>
          <p:spPr>
            <a:xfrm flipH="1" flipV="1">
              <a:off x="3218846" y="2544287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066962" y="964987"/>
            <a:ext cx="2585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12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She’s wearing a blue shirt,</a:t>
            </a:r>
            <a:br>
              <a:rPr lang="en-US" sz="1600" kern="12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kern="12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jeans, and tennis shoes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18" name="Rectangle 17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91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Encounter 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1300" y="10795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Overall Feedback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04103"/>
              </p:ext>
            </p:extLst>
          </p:nvPr>
        </p:nvGraphicFramePr>
        <p:xfrm>
          <a:off x="361950" y="857250"/>
          <a:ext cx="8420104" cy="1857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200"/>
                <a:gridCol w="4102100"/>
                <a:gridCol w="996951"/>
                <a:gridCol w="996951"/>
                <a:gridCol w="996951"/>
                <a:gridCol w="996951"/>
              </a:tblGrid>
              <a:tr h="33655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R w="12700" cmpd="sng">
                      <a:noFill/>
                    </a:ln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Great job!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Well done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Good try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Need more practice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</a:tr>
              <a:tr h="304188">
                <a:tc rowSpan="4"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b="0" i="0" kern="1500" spc="3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2.1: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What Are They Wearing?</a:t>
                      </a:r>
                      <a:endParaRPr lang="en-US" sz="1000" b="0" i="0" kern="1200" baseline="0" dirty="0">
                        <a:solidFill>
                          <a:srgbClr val="003359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3.1: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Making Choices</a:t>
                      </a:r>
                      <a:endParaRPr lang="en-US" sz="1000" b="0" i="0" dirty="0">
                        <a:solidFill>
                          <a:srgbClr val="00335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3.2: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There Aren’t Many Eggs</a:t>
                      </a:r>
                      <a:endParaRPr lang="en-US" sz="1000" b="0" i="0" dirty="0">
                        <a:solidFill>
                          <a:srgbClr val="00335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4.1: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Clothes Shopping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304188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b="0" i="0" kern="1500" spc="3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4.2: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Clothing Discussion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</a:tbl>
          </a:graphicData>
        </a:graphic>
      </p:graphicFrame>
      <p:sp>
        <p:nvSpPr>
          <p:cNvPr id="11" name="Vertical Text Placeholder 9"/>
          <p:cNvSpPr txBox="1">
            <a:spLocks/>
          </p:cNvSpPr>
          <p:nvPr/>
        </p:nvSpPr>
        <p:spPr>
          <a:xfrm rot="10800000">
            <a:off x="406400" y="1225549"/>
            <a:ext cx="247650" cy="1482481"/>
          </a:xfrm>
          <a:prstGeom prst="rect">
            <a:avLst/>
          </a:prstGeom>
        </p:spPr>
        <p:txBody>
          <a:bodyPr vert="eaVert" anchor="ctr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1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itchFamily="34" charset="0"/>
                <a:cs typeface="Arial" pitchFamily="34" charset="0"/>
              </a:rPr>
              <a:t>Student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1950" y="3232150"/>
            <a:ext cx="8420100" cy="1548000"/>
          </a:xfrm>
          <a:prstGeom prst="rect">
            <a:avLst/>
          </a:prstGeom>
          <a:solidFill>
            <a:srgbClr val="E0F4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550" y="336550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Feedback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33" name="Rectangle 32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1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Encounter 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1300" y="10795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Overall Feedback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59657"/>
              </p:ext>
            </p:extLst>
          </p:nvPr>
        </p:nvGraphicFramePr>
        <p:xfrm>
          <a:off x="361950" y="857250"/>
          <a:ext cx="8420104" cy="1857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200"/>
                <a:gridCol w="4102100"/>
                <a:gridCol w="996951"/>
                <a:gridCol w="996951"/>
                <a:gridCol w="996951"/>
                <a:gridCol w="996951"/>
              </a:tblGrid>
              <a:tr h="33655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R w="12700" cmpd="sng">
                      <a:noFill/>
                    </a:ln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Great job!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Well done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Good try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Need more practice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</a:tr>
              <a:tr h="304188">
                <a:tc rowSpan="4"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b="0" i="0" kern="1500" spc="3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2.1: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What Are They Wearing?</a:t>
                      </a:r>
                      <a:endParaRPr lang="en-US" sz="1000" b="0" i="0" kern="1200" baseline="0" dirty="0">
                        <a:solidFill>
                          <a:srgbClr val="003359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3.1: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Making Choices</a:t>
                      </a:r>
                      <a:endParaRPr lang="en-US" sz="1000" b="0" i="0" dirty="0">
                        <a:solidFill>
                          <a:srgbClr val="00335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3.2: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There Aren’t Many Eggs</a:t>
                      </a:r>
                      <a:endParaRPr lang="en-US" sz="1000" b="0" i="0" dirty="0">
                        <a:solidFill>
                          <a:srgbClr val="00335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4.1: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Clothes Shopping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304188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b="0" i="0" kern="1500" spc="3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4.2: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Clothing Discussion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</a:tbl>
          </a:graphicData>
        </a:graphic>
      </p:graphicFrame>
      <p:sp>
        <p:nvSpPr>
          <p:cNvPr id="11" name="Vertical Text Placeholder 9"/>
          <p:cNvSpPr txBox="1">
            <a:spLocks/>
          </p:cNvSpPr>
          <p:nvPr/>
        </p:nvSpPr>
        <p:spPr>
          <a:xfrm rot="10800000">
            <a:off x="406400" y="1225549"/>
            <a:ext cx="247650" cy="1482481"/>
          </a:xfrm>
          <a:prstGeom prst="rect">
            <a:avLst/>
          </a:prstGeom>
        </p:spPr>
        <p:txBody>
          <a:bodyPr vert="eaVert" anchor="ctr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1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itchFamily="34" charset="0"/>
                <a:cs typeface="Arial" pitchFamily="34" charset="0"/>
              </a:rPr>
              <a:t>Student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1950" y="3232150"/>
            <a:ext cx="8420100" cy="1548000"/>
          </a:xfrm>
          <a:prstGeom prst="rect">
            <a:avLst/>
          </a:prstGeom>
          <a:solidFill>
            <a:srgbClr val="E0F4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550" y="336550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Feedback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33" name="Rectangle 32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1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Encounter 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1300" y="10795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Overall Feedback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76709"/>
              </p:ext>
            </p:extLst>
          </p:nvPr>
        </p:nvGraphicFramePr>
        <p:xfrm>
          <a:off x="361950" y="857250"/>
          <a:ext cx="8420104" cy="1857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200"/>
                <a:gridCol w="4102100"/>
                <a:gridCol w="996951"/>
                <a:gridCol w="996951"/>
                <a:gridCol w="996951"/>
                <a:gridCol w="996951"/>
              </a:tblGrid>
              <a:tr h="33655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R w="12700" cmpd="sng">
                      <a:noFill/>
                    </a:ln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Great job!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Well done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Good try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Need more practice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</a:tr>
              <a:tr h="304188">
                <a:tc rowSpan="4"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b="0" i="0" kern="1500" spc="3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2.1: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What Are They Wearing?</a:t>
                      </a:r>
                      <a:endParaRPr lang="en-US" sz="1000" b="0" i="0" kern="1200" baseline="0" dirty="0">
                        <a:solidFill>
                          <a:srgbClr val="003359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3.1: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Making Choices</a:t>
                      </a:r>
                      <a:endParaRPr lang="en-US" sz="1000" b="0" i="0" dirty="0">
                        <a:solidFill>
                          <a:srgbClr val="00335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3.2: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There Aren’t Many Eggs</a:t>
                      </a:r>
                      <a:endParaRPr lang="en-US" sz="1000" b="0" i="0" dirty="0">
                        <a:solidFill>
                          <a:srgbClr val="00335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4.1: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Clothes Shopping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304188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b="0" i="0" kern="1500" spc="3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4.2: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Clothing Discussion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</a:tbl>
          </a:graphicData>
        </a:graphic>
      </p:graphicFrame>
      <p:sp>
        <p:nvSpPr>
          <p:cNvPr id="11" name="Vertical Text Placeholder 9"/>
          <p:cNvSpPr txBox="1">
            <a:spLocks/>
          </p:cNvSpPr>
          <p:nvPr/>
        </p:nvSpPr>
        <p:spPr>
          <a:xfrm rot="10800000">
            <a:off x="406400" y="1225549"/>
            <a:ext cx="247650" cy="1482481"/>
          </a:xfrm>
          <a:prstGeom prst="rect">
            <a:avLst/>
          </a:prstGeom>
        </p:spPr>
        <p:txBody>
          <a:bodyPr vert="eaVert" anchor="ctr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1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itchFamily="34" charset="0"/>
                <a:cs typeface="Arial" pitchFamily="34" charset="0"/>
              </a:rPr>
              <a:t>Student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1950" y="3232150"/>
            <a:ext cx="8420100" cy="1548000"/>
          </a:xfrm>
          <a:prstGeom prst="rect">
            <a:avLst/>
          </a:prstGeom>
          <a:solidFill>
            <a:srgbClr val="E0F4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550" y="336550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Feedback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33" name="Rectangle 32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1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5.0: Wrap-Up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35" name="Rectangle 34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55077" y="850900"/>
            <a:ext cx="2707200" cy="1899774"/>
            <a:chOff x="4655077" y="850900"/>
            <a:chExt cx="2707200" cy="1899774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55077" y="850900"/>
              <a:ext cx="2707200" cy="1746774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4655077" y="2445874"/>
              <a:ext cx="2707200" cy="304800"/>
              <a:chOff x="828674" y="2504451"/>
              <a:chExt cx="2468360" cy="304800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674" y="2504451"/>
                <a:ext cx="2468360" cy="304800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1024304" y="2580651"/>
                <a:ext cx="2077101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160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1781723" y="853034"/>
            <a:ext cx="2707715" cy="1897640"/>
            <a:chOff x="1781723" y="853034"/>
            <a:chExt cx="2707715" cy="189764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1723" y="853034"/>
              <a:ext cx="2707715" cy="1811311"/>
            </a:xfrm>
            <a:prstGeom prst="rect">
              <a:avLst/>
            </a:prstGeom>
          </p:spPr>
        </p:pic>
        <p:grpSp>
          <p:nvGrpSpPr>
            <p:cNvPr id="44" name="Group 43"/>
            <p:cNvGrpSpPr/>
            <p:nvPr/>
          </p:nvGrpSpPr>
          <p:grpSpPr>
            <a:xfrm>
              <a:off x="1781723" y="2444674"/>
              <a:ext cx="2707200" cy="306000"/>
              <a:chOff x="826683" y="2520251"/>
              <a:chExt cx="2719791" cy="273200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683" y="2520251"/>
                <a:ext cx="2719791" cy="273200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1264918" y="2571126"/>
                <a:ext cx="1843320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i="0" dirty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782261" y="2906205"/>
            <a:ext cx="2707200" cy="1870195"/>
            <a:chOff x="1782261" y="2906205"/>
            <a:chExt cx="2707200" cy="1870195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2261" y="2906205"/>
              <a:ext cx="2707200" cy="1781887"/>
            </a:xfrm>
            <a:prstGeom prst="rect">
              <a:avLst/>
            </a:prstGeom>
          </p:spPr>
        </p:pic>
        <p:grpSp>
          <p:nvGrpSpPr>
            <p:cNvPr id="52" name="Group 51"/>
            <p:cNvGrpSpPr/>
            <p:nvPr/>
          </p:nvGrpSpPr>
          <p:grpSpPr>
            <a:xfrm>
              <a:off x="1782261" y="4470400"/>
              <a:ext cx="2707200" cy="306000"/>
              <a:chOff x="826683" y="2520251"/>
              <a:chExt cx="2719791" cy="273200"/>
            </a:xfrm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683" y="2520251"/>
                <a:ext cx="2719791" cy="273200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1264919" y="2571126"/>
                <a:ext cx="1843320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i="0" dirty="0" smtClean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sz="160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655077" y="2906206"/>
            <a:ext cx="2707200" cy="1870194"/>
            <a:chOff x="4655077" y="2906206"/>
            <a:chExt cx="2707200" cy="1870194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55077" y="2906206"/>
              <a:ext cx="2707200" cy="1706526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/>
          </p:nvGrpSpPr>
          <p:grpSpPr>
            <a:xfrm>
              <a:off x="4655077" y="4471600"/>
              <a:ext cx="2707200" cy="304800"/>
              <a:chOff x="828674" y="2504451"/>
              <a:chExt cx="2468360" cy="304800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674" y="2504451"/>
                <a:ext cx="2468360" cy="304800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1024304" y="2580651"/>
                <a:ext cx="2077101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endParaRPr lang="en-US" sz="160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53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5.0: Wrap-Up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30" name="Rectangle 29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55799" y="850901"/>
            <a:ext cx="2707200" cy="1899773"/>
            <a:chOff x="4655799" y="850901"/>
            <a:chExt cx="2707200" cy="1899773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55799" y="850901"/>
              <a:ext cx="2707200" cy="1821454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4655799" y="2445874"/>
              <a:ext cx="2707200" cy="304800"/>
              <a:chOff x="828674" y="2504451"/>
              <a:chExt cx="2468360" cy="30480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674" y="2504451"/>
                <a:ext cx="2468360" cy="304800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1024304" y="2580651"/>
                <a:ext cx="2077101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160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781713" y="2906205"/>
            <a:ext cx="2707200" cy="1870195"/>
            <a:chOff x="1781713" y="2906205"/>
            <a:chExt cx="2707200" cy="187019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81713" y="2906205"/>
              <a:ext cx="2707200" cy="1793995"/>
            </a:xfrm>
            <a:prstGeom prst="rect">
              <a:avLst/>
            </a:prstGeom>
          </p:spPr>
        </p:pic>
        <p:grpSp>
          <p:nvGrpSpPr>
            <p:cNvPr id="47" name="Group 46"/>
            <p:cNvGrpSpPr/>
            <p:nvPr/>
          </p:nvGrpSpPr>
          <p:grpSpPr>
            <a:xfrm>
              <a:off x="1781713" y="4470400"/>
              <a:ext cx="2707200" cy="306000"/>
              <a:chOff x="826683" y="2520251"/>
              <a:chExt cx="2719791" cy="273200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683" y="2520251"/>
                <a:ext cx="2719791" cy="273200"/>
              </a:xfrm>
              <a:prstGeom prst="rect">
                <a:avLst/>
              </a:prstGeom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1264919" y="2571126"/>
                <a:ext cx="1843320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i="0" dirty="0" smtClean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sz="160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4655799" y="2906206"/>
            <a:ext cx="2707200" cy="1870194"/>
            <a:chOff x="4655799" y="2906206"/>
            <a:chExt cx="2707200" cy="1870194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57484" y="2906206"/>
              <a:ext cx="2705515" cy="1791874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>
              <a:off x="4655799" y="4471600"/>
              <a:ext cx="2707200" cy="304800"/>
              <a:chOff x="828674" y="2504451"/>
              <a:chExt cx="2468360" cy="304800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674" y="2504451"/>
                <a:ext cx="2468360" cy="304800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1024304" y="2580651"/>
                <a:ext cx="2077101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endParaRPr lang="en-US" sz="160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781175" y="853034"/>
            <a:ext cx="2707748" cy="1897640"/>
            <a:chOff x="1781175" y="853034"/>
            <a:chExt cx="2707748" cy="189764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81175" y="853034"/>
              <a:ext cx="2707200" cy="1788640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1781723" y="2444674"/>
              <a:ext cx="2707200" cy="306000"/>
              <a:chOff x="826683" y="2520251"/>
              <a:chExt cx="2719791" cy="27320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683" y="2520251"/>
                <a:ext cx="2719791" cy="273200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1264918" y="2571126"/>
                <a:ext cx="1843320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i="0" dirty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45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F8E7E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F8E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>
                <a:latin typeface="Arial" pitchFamily="34" charset="0"/>
                <a:cs typeface="Arial" pitchFamily="34" charset="0"/>
              </a:rPr>
              <a:t>Thank you for coming.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5772150" y="104775"/>
            <a:ext cx="301625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 algn="r"/>
            <a:r>
              <a:rPr lang="en-US" b="0" dirty="0">
                <a:latin typeface="Arial" pitchFamily="34" charset="0"/>
                <a:cs typeface="Arial" pitchFamily="34" charset="0"/>
              </a:rPr>
              <a:t>We hope you enjoyed the class.</a:t>
            </a:r>
            <a:endParaRPr lang="en-GB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Wall Street 2.jpg"/>
          <p:cNvPicPr>
            <a:picLocks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57250" y="821550"/>
            <a:ext cx="3960000" cy="3960000"/>
          </a:xfrm>
          <a:prstGeom prst="ellipse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21300" y="1822450"/>
            <a:ext cx="3492500" cy="61555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Don’t forget</a:t>
            </a:r>
          </a:p>
          <a:p>
            <a:pPr algn="l"/>
            <a:r>
              <a:rPr lang="en-US" sz="20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to leave feedback!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40350" y="2527300"/>
            <a:ext cx="2127250" cy="1267993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l">
              <a:lnSpc>
                <a:spcPts val="2800"/>
              </a:lnSpc>
            </a:pPr>
            <a:r>
              <a:rPr lang="en-US" sz="1600" b="0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Teacher</a:t>
            </a:r>
          </a:p>
          <a:p>
            <a:pPr algn="l">
              <a:lnSpc>
                <a:spcPts val="2800"/>
              </a:lnSpc>
            </a:pPr>
            <a:r>
              <a:rPr lang="en-US" sz="1600" b="0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Class was fun</a:t>
            </a:r>
          </a:p>
          <a:p>
            <a:pPr algn="l">
              <a:lnSpc>
                <a:spcPts val="2800"/>
              </a:lnSpc>
            </a:pPr>
            <a:r>
              <a:rPr lang="en-US" sz="1600" b="0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Instructions were clear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1150" y="2527300"/>
            <a:ext cx="2127250" cy="1267993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>
              <a:lnSpc>
                <a:spcPts val="2800"/>
              </a:lnSpc>
            </a:pPr>
            <a:r>
              <a:rPr lang="fr-FR" sz="1600" b="0" i="0">
                <a:solidFill>
                  <a:srgbClr val="003359"/>
                </a:solidFill>
                <a:latin typeface="Wingdings" charset="2"/>
                <a:cs typeface="Wingdings" charset="2"/>
              </a:rPr>
              <a:t>«««««</a:t>
            </a:r>
          </a:p>
          <a:p>
            <a:pPr marL="0" marR="0" indent="0" algn="r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0" i="0">
                <a:solidFill>
                  <a:srgbClr val="003359"/>
                </a:solidFill>
                <a:latin typeface="Wingdings" charset="2"/>
                <a:cs typeface="Wingdings" charset="2"/>
              </a:rPr>
              <a:t>«««««</a:t>
            </a:r>
          </a:p>
          <a:p>
            <a:pPr marL="0" marR="0" indent="0" algn="r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0" i="0">
                <a:solidFill>
                  <a:srgbClr val="003359"/>
                </a:solidFill>
                <a:latin typeface="Wingdings" charset="2"/>
                <a:cs typeface="Wingdings" charset="2"/>
              </a:rPr>
              <a:t>«««««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4600" y="2527300"/>
            <a:ext cx="1193800" cy="1267993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>
              <a:lnSpc>
                <a:spcPts val="2800"/>
              </a:lnSpc>
            </a:pPr>
            <a:r>
              <a:rPr lang="fr-FR" sz="1600" b="0" i="0">
                <a:solidFill>
                  <a:srgbClr val="C7EDF6"/>
                </a:solidFill>
                <a:latin typeface="Wingdings" charset="2"/>
                <a:cs typeface="Wingdings" charset="2"/>
              </a:rPr>
              <a:t>«««««</a:t>
            </a:r>
          </a:p>
          <a:p>
            <a:pPr marL="0" marR="0" indent="0" algn="r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0" i="0">
                <a:solidFill>
                  <a:srgbClr val="C7EDF6"/>
                </a:solidFill>
                <a:latin typeface="Wingdings" charset="2"/>
                <a:cs typeface="Wingdings" charset="2"/>
              </a:rPr>
              <a:t>«««««</a:t>
            </a:r>
          </a:p>
          <a:p>
            <a:pPr marL="0" marR="0" indent="0" algn="r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0" i="0">
                <a:solidFill>
                  <a:srgbClr val="C7EDF6"/>
                </a:solidFill>
                <a:latin typeface="Wingdings" charset="2"/>
                <a:cs typeface="Wingdings" charset="2"/>
              </a:rPr>
              <a:t>«««««</a:t>
            </a:r>
          </a:p>
        </p:txBody>
      </p:sp>
    </p:spTree>
    <p:extLst>
      <p:ext uri="{BB962C8B-B14F-4D97-AF65-F5344CB8AC3E}">
        <p14:creationId xmlns:p14="http://schemas.microsoft.com/office/powerpoint/2010/main" val="10241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SE_MASTER LOGO_COLOUR_NEGATIV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214" y="355600"/>
            <a:ext cx="1569076" cy="11966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3185486"/>
            <a:ext cx="8077200" cy="1585406"/>
          </a:xfrm>
          <a:prstGeom prst="rect">
            <a:avLst/>
          </a:prstGeom>
          <a:noFill/>
        </p:spPr>
        <p:txBody>
          <a:bodyPr wrap="square" lIns="0" tIns="0" rIns="0" bIns="0" numCol="2" spcCol="540000" rtlCol="0" anchor="ctr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en-US" sz="8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lang="en-US" sz="800" b="1" i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8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by Pearson Education Limited All rights reserved.</a:t>
            </a:r>
          </a:p>
          <a:p>
            <a:pPr>
              <a:lnSpc>
                <a:spcPts val="1100"/>
              </a:lnSpc>
            </a:pPr>
            <a:endParaRPr lang="en-US" sz="800" b="0" i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1100"/>
              </a:lnSpc>
            </a:pPr>
            <a:r>
              <a:rPr lang="en-US" sz="800" b="0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 part of this publication may be reproduced, stored in a retrieval system, or transmitted in any form or by any means, electronic, mechanical, photocopying, recording or otherwise without the permission of the Publishers.</a:t>
            </a:r>
          </a:p>
          <a:p>
            <a:pPr>
              <a:lnSpc>
                <a:spcPts val="1100"/>
              </a:lnSpc>
            </a:pPr>
            <a:endParaRPr lang="en-US" sz="800" b="0" i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1100"/>
              </a:lnSpc>
            </a:pPr>
            <a:r>
              <a:rPr lang="en-US" sz="800" b="0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material is the intellectual property of Pearson Education Limited</a:t>
            </a:r>
            <a:r>
              <a:rPr lang="en-US" sz="800" b="0" i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ts val="1100"/>
              </a:lnSpc>
            </a:pPr>
            <a:endParaRPr lang="en-US" sz="800" b="0" i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1100"/>
              </a:lnSpc>
            </a:pPr>
            <a:endParaRPr 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1100"/>
              </a:lnSpc>
            </a:pPr>
            <a:endParaRPr lang="en-US" sz="800" b="0" i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1100"/>
              </a:lnSpc>
            </a:pPr>
            <a:endParaRPr lang="en-US" sz="800" b="0" i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1100"/>
              </a:lnSpc>
            </a:pPr>
            <a:r>
              <a:rPr lang="en-US" sz="800" b="0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Image Credits:</a:t>
            </a:r>
          </a:p>
          <a:p>
            <a:pPr>
              <a:lnSpc>
                <a:spcPts val="1100"/>
              </a:lnSpc>
            </a:pP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johndwilliams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Olga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Sapegina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Hugo Félix/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Pitcher/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Voyagerix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Minerva Studio/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beeboys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Maridav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Kaspars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Grinvalds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alena0509/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dexailo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maonakub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igorphoto50/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mates/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Wollwerth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Imagery/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giromin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massimhokuto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cristovao31/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ekostsov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Adam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Wasilewski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blueringmedia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Valua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Vitaly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eurobanks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sumire8/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indigolotos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Monkey Business/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pixelrobot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Lane Erickson/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Nomad_Soul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tang90246/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JackF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luismolinero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Yeko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Photo Studio/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darkbird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Maridav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Giuseppe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Porzani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artisticco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lulu/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800" b="0" i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9144000" cy="447674"/>
            <a:chOff x="0" y="1"/>
            <a:chExt cx="9144000" cy="447674"/>
          </a:xfrm>
        </p:grpSpPr>
        <p:sp>
          <p:nvSpPr>
            <p:cNvPr id="43" name="Rectangle 42"/>
            <p:cNvSpPr/>
            <p:nvPr/>
          </p:nvSpPr>
          <p:spPr>
            <a:xfrm>
              <a:off x="0" y="1"/>
              <a:ext cx="9144000" cy="447674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itle 8"/>
            <p:cNvSpPr txBox="1">
              <a:spLocks/>
            </p:cNvSpPr>
            <p:nvPr/>
          </p:nvSpPr>
          <p:spPr>
            <a:xfrm>
              <a:off x="355600" y="104775"/>
              <a:ext cx="5168900" cy="246221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1600" b="1" i="0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Part 2.0: Target Language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600" y="88900"/>
              <a:ext cx="32258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Activity 2.1: Context Creation</a:t>
              </a:r>
              <a:endParaRPr lang="en-US" sz="1600" b="0" i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19" name="Rectangle 18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25" y="848084"/>
            <a:ext cx="2714400" cy="393675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5036" y="1855181"/>
            <a:ext cx="1571079" cy="1884855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6374175" y="3837282"/>
            <a:ext cx="1972800" cy="863742"/>
            <a:chOff x="1216028" y="2076608"/>
            <a:chExt cx="1972800" cy="863742"/>
          </a:xfrm>
        </p:grpSpPr>
        <p:sp>
          <p:nvSpPr>
            <p:cNvPr id="33" name="TextBox 32"/>
            <p:cNvSpPr txBox="1"/>
            <p:nvPr/>
          </p:nvSpPr>
          <p:spPr>
            <a:xfrm>
              <a:off x="1216028" y="2292350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What’s he 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wearing?</a:t>
              </a:r>
            </a:p>
          </p:txBody>
        </p:sp>
        <p:sp>
          <p:nvSpPr>
            <p:cNvPr id="34" name="Right Triangle 33"/>
            <p:cNvSpPr/>
            <p:nvPr/>
          </p:nvSpPr>
          <p:spPr>
            <a:xfrm rot="10800000" flipH="1" flipV="1">
              <a:off x="2293831" y="2076608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23175" y="927536"/>
            <a:ext cx="2674800" cy="862952"/>
            <a:chOff x="1630557" y="1827386"/>
            <a:chExt cx="2674800" cy="862952"/>
          </a:xfrm>
        </p:grpSpPr>
        <p:sp>
          <p:nvSpPr>
            <p:cNvPr id="36" name="TextBox 35"/>
            <p:cNvSpPr txBox="1"/>
            <p:nvPr/>
          </p:nvSpPr>
          <p:spPr>
            <a:xfrm>
              <a:off x="1630557" y="1827386"/>
              <a:ext cx="2674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         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       </a:t>
              </a:r>
              <a:r>
                <a:rPr lang="en-US" sz="1600" u="dotted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</a:p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                                 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ight Triangle 36"/>
            <p:cNvSpPr/>
            <p:nvPr/>
          </p:nvSpPr>
          <p:spPr>
            <a:xfrm flipH="1" flipV="1">
              <a:off x="2389270" y="2544287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163142" y="964987"/>
            <a:ext cx="2393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12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He’s wearing a red shirt,</a:t>
            </a:r>
            <a:br>
              <a:rPr lang="en-US" sz="1600" kern="12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kern="12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jeans, and nice shoes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4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25" y="847969"/>
            <a:ext cx="2714466" cy="393675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0389" y="848084"/>
            <a:ext cx="2714400" cy="393675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1"/>
            <a:ext cx="9144000" cy="447674"/>
            <a:chOff x="0" y="1"/>
            <a:chExt cx="9144000" cy="447674"/>
          </a:xfrm>
        </p:grpSpPr>
        <p:sp>
          <p:nvSpPr>
            <p:cNvPr id="43" name="Rectangle 42"/>
            <p:cNvSpPr/>
            <p:nvPr/>
          </p:nvSpPr>
          <p:spPr>
            <a:xfrm>
              <a:off x="0" y="1"/>
              <a:ext cx="9144000" cy="447674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itle 8"/>
            <p:cNvSpPr txBox="1">
              <a:spLocks/>
            </p:cNvSpPr>
            <p:nvPr/>
          </p:nvSpPr>
          <p:spPr>
            <a:xfrm>
              <a:off x="355600" y="104775"/>
              <a:ext cx="5168900" cy="246221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1600" b="1" i="0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Part 2.0: Target Language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600" y="88900"/>
              <a:ext cx="32258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Activity 2.1: Concept Check</a:t>
              </a:r>
              <a:endParaRPr lang="en-US" sz="1600" b="0" i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flipH="1">
            <a:off x="2117453" y="928668"/>
            <a:ext cx="2194254" cy="648000"/>
            <a:chOff x="1878477" y="2692926"/>
            <a:chExt cx="2194254" cy="648000"/>
          </a:xfrm>
          <a:solidFill>
            <a:srgbClr val="D0ECF3"/>
          </a:solidFill>
        </p:grpSpPr>
        <p:sp>
          <p:nvSpPr>
            <p:cNvPr id="21" name="TextBox 20"/>
            <p:cNvSpPr txBox="1"/>
            <p:nvPr/>
          </p:nvSpPr>
          <p:spPr>
            <a:xfrm>
              <a:off x="1878477" y="2692926"/>
              <a:ext cx="1972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What other things can people wear?</a:t>
              </a:r>
            </a:p>
          </p:txBody>
        </p:sp>
        <p:sp>
          <p:nvSpPr>
            <p:cNvPr id="22" name="Right Triangle 21"/>
            <p:cNvSpPr/>
            <p:nvPr/>
          </p:nvSpPr>
          <p:spPr>
            <a:xfrm rot="10800000" flipH="1" flipV="1">
              <a:off x="3926680" y="2896657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41875" y="919524"/>
            <a:ext cx="2197100" cy="648000"/>
            <a:chOff x="2355850" y="2292350"/>
            <a:chExt cx="2197100" cy="648000"/>
          </a:xfrm>
        </p:grpSpPr>
        <p:sp>
          <p:nvSpPr>
            <p:cNvPr id="24" name="TextBox 23"/>
            <p:cNvSpPr txBox="1"/>
            <p:nvPr/>
          </p:nvSpPr>
          <p:spPr>
            <a:xfrm>
              <a:off x="2355850" y="2292350"/>
              <a:ext cx="1971675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           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ight Triangle 24"/>
            <p:cNvSpPr/>
            <p:nvPr/>
          </p:nvSpPr>
          <p:spPr>
            <a:xfrm rot="5400000" flipH="1">
              <a:off x="4406899" y="2489199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930171" y="1073686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a hat and a jacket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28" name="Rectangle 27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11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9144000" cy="447674"/>
            <a:chOff x="0" y="1"/>
            <a:chExt cx="9144000" cy="447674"/>
          </a:xfrm>
        </p:grpSpPr>
        <p:sp>
          <p:nvSpPr>
            <p:cNvPr id="43" name="Rectangle 42"/>
            <p:cNvSpPr/>
            <p:nvPr/>
          </p:nvSpPr>
          <p:spPr>
            <a:xfrm>
              <a:off x="0" y="1"/>
              <a:ext cx="9144000" cy="447674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itle 8"/>
            <p:cNvSpPr txBox="1">
              <a:spLocks/>
            </p:cNvSpPr>
            <p:nvPr/>
          </p:nvSpPr>
          <p:spPr>
            <a:xfrm>
              <a:off x="355600" y="104775"/>
              <a:ext cx="5168900" cy="246221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1600" b="1" i="0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Part 2.0: Target Language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600" y="88900"/>
              <a:ext cx="32258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Activity 2.1: Practice</a:t>
              </a:r>
              <a:endParaRPr lang="en-US" sz="1600" b="0" i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68" y="1867718"/>
            <a:ext cx="1571079" cy="188485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079546" y="847823"/>
            <a:ext cx="2707597" cy="1895907"/>
            <a:chOff x="6079546" y="847823"/>
            <a:chExt cx="2707597" cy="1895907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9943" y="847823"/>
              <a:ext cx="2707200" cy="174142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6079546" y="2437730"/>
              <a:ext cx="2707597" cy="306000"/>
              <a:chOff x="6079546" y="2437730"/>
              <a:chExt cx="2707597" cy="306000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9546" y="2437730"/>
                <a:ext cx="2707597" cy="306000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6175236" y="2481855"/>
                <a:ext cx="2516216" cy="217518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i="0" dirty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6079943" y="2897912"/>
            <a:ext cx="2707200" cy="1879798"/>
            <a:chOff x="6079943" y="2897912"/>
            <a:chExt cx="2707200" cy="187979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9943" y="2897912"/>
              <a:ext cx="2707200" cy="1661206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6079943" y="4471710"/>
              <a:ext cx="2707200" cy="306000"/>
              <a:chOff x="4975939" y="4395987"/>
              <a:chExt cx="2707200" cy="309409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5939" y="4395987"/>
                <a:ext cx="2707200" cy="309409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5862855" y="4443612"/>
                <a:ext cx="933368" cy="2160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i="0" dirty="0" smtClean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160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423607" y="3829997"/>
            <a:ext cx="1972800" cy="861837"/>
            <a:chOff x="1196978" y="2078513"/>
            <a:chExt cx="1972800" cy="861837"/>
          </a:xfrm>
        </p:grpSpPr>
        <p:sp>
          <p:nvSpPr>
            <p:cNvPr id="41" name="TextBox 40"/>
            <p:cNvSpPr txBox="1"/>
            <p:nvPr/>
          </p:nvSpPr>
          <p:spPr>
            <a:xfrm>
              <a:off x="1196978" y="2292350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                      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ight Triangle 41"/>
            <p:cNvSpPr/>
            <p:nvPr/>
          </p:nvSpPr>
          <p:spPr>
            <a:xfrm rot="10800000" flipH="1" flipV="1">
              <a:off x="2180590" y="2078513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23607" y="919867"/>
            <a:ext cx="1972800" cy="870428"/>
            <a:chOff x="2374900" y="1444148"/>
            <a:chExt cx="1972800" cy="870428"/>
          </a:xfrm>
        </p:grpSpPr>
        <p:sp>
          <p:nvSpPr>
            <p:cNvPr id="46" name="TextBox 45"/>
            <p:cNvSpPr txBox="1"/>
            <p:nvPr/>
          </p:nvSpPr>
          <p:spPr>
            <a:xfrm>
              <a:off x="2374900" y="1444148"/>
              <a:ext cx="1972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   </a:t>
              </a:r>
              <a:r>
                <a:rPr lang="en-US" sz="1600" u="dotted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  <p:sp>
          <p:nvSpPr>
            <p:cNvPr id="47" name="Right Triangle 46"/>
            <p:cNvSpPr/>
            <p:nvPr/>
          </p:nvSpPr>
          <p:spPr>
            <a:xfrm flipH="1" flipV="1">
              <a:off x="3700446" y="2168525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30" name="Rectangle 29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Right Arrow 14"/>
          <p:cNvSpPr/>
          <p:nvPr/>
        </p:nvSpPr>
        <p:spPr>
          <a:xfrm rot="20700000">
            <a:off x="7047724" y="3424701"/>
            <a:ext cx="756000" cy="1440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9144000" cy="447674"/>
            <a:chOff x="0" y="1"/>
            <a:chExt cx="9144000" cy="447674"/>
          </a:xfrm>
        </p:grpSpPr>
        <p:sp>
          <p:nvSpPr>
            <p:cNvPr id="43" name="Rectangle 42"/>
            <p:cNvSpPr/>
            <p:nvPr/>
          </p:nvSpPr>
          <p:spPr>
            <a:xfrm>
              <a:off x="0" y="1"/>
              <a:ext cx="9144000" cy="447674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itle 8"/>
            <p:cNvSpPr txBox="1">
              <a:spLocks/>
            </p:cNvSpPr>
            <p:nvPr/>
          </p:nvSpPr>
          <p:spPr>
            <a:xfrm>
              <a:off x="355600" y="104775"/>
              <a:ext cx="5168900" cy="246221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1600" b="1" i="0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Part 2.0: Target Language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600" y="88900"/>
              <a:ext cx="32258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Activity 2.1: Practice</a:t>
              </a:r>
              <a:endParaRPr lang="en-US" sz="1600" b="0" i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38" name="Rectangle 37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68" y="1867718"/>
            <a:ext cx="1571079" cy="1884855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423607" y="3829997"/>
            <a:ext cx="1972800" cy="861837"/>
            <a:chOff x="1196978" y="2078513"/>
            <a:chExt cx="1972800" cy="861837"/>
          </a:xfrm>
        </p:grpSpPr>
        <p:sp>
          <p:nvSpPr>
            <p:cNvPr id="32" name="TextBox 31"/>
            <p:cNvSpPr txBox="1"/>
            <p:nvPr/>
          </p:nvSpPr>
          <p:spPr>
            <a:xfrm>
              <a:off x="1196978" y="2292350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                      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ight Triangle 32"/>
            <p:cNvSpPr/>
            <p:nvPr/>
          </p:nvSpPr>
          <p:spPr>
            <a:xfrm rot="10800000" flipH="1" flipV="1">
              <a:off x="2180590" y="2078513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23607" y="919867"/>
            <a:ext cx="1972800" cy="870428"/>
            <a:chOff x="2374900" y="1444148"/>
            <a:chExt cx="1972800" cy="870428"/>
          </a:xfrm>
        </p:grpSpPr>
        <p:sp>
          <p:nvSpPr>
            <p:cNvPr id="35" name="TextBox 34"/>
            <p:cNvSpPr txBox="1"/>
            <p:nvPr/>
          </p:nvSpPr>
          <p:spPr>
            <a:xfrm>
              <a:off x="2374900" y="1444148"/>
              <a:ext cx="1972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   </a:t>
              </a:r>
              <a:r>
                <a:rPr lang="en-US" sz="1600" u="dotted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  <p:sp>
          <p:nvSpPr>
            <p:cNvPr id="36" name="Right Triangle 35"/>
            <p:cNvSpPr/>
            <p:nvPr/>
          </p:nvSpPr>
          <p:spPr>
            <a:xfrm flipH="1" flipV="1">
              <a:off x="3700446" y="2168525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0" name="Right Arrow 39"/>
          <p:cNvSpPr/>
          <p:nvPr/>
        </p:nvSpPr>
        <p:spPr>
          <a:xfrm>
            <a:off x="6278104" y="3455181"/>
            <a:ext cx="756000" cy="144000"/>
          </a:xfrm>
          <a:prstGeom prst="rightArrow">
            <a:avLst/>
          </a:prstGeom>
          <a:solidFill>
            <a:srgbClr val="0033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6079331" y="843667"/>
            <a:ext cx="2707812" cy="1900063"/>
            <a:chOff x="6079331" y="843667"/>
            <a:chExt cx="2707812" cy="190006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9331" y="843667"/>
              <a:ext cx="2707812" cy="1742048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6079546" y="2437730"/>
              <a:ext cx="2707597" cy="306000"/>
              <a:chOff x="6079546" y="2437730"/>
              <a:chExt cx="2707597" cy="306000"/>
            </a:xfrm>
          </p:grpSpPr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9546" y="2437730"/>
                <a:ext cx="2707597" cy="306000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6175236" y="2481855"/>
                <a:ext cx="2516216" cy="217518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i="0" dirty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6079332" y="2897238"/>
            <a:ext cx="2707812" cy="1880472"/>
            <a:chOff x="6079332" y="2897238"/>
            <a:chExt cx="2707812" cy="188047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9332" y="2897238"/>
              <a:ext cx="2707812" cy="1726277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>
              <a:off x="6079943" y="4471710"/>
              <a:ext cx="2707200" cy="306000"/>
              <a:chOff x="4975939" y="4395987"/>
              <a:chExt cx="2707200" cy="309409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5939" y="4395987"/>
                <a:ext cx="2707200" cy="309409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5862855" y="4443612"/>
                <a:ext cx="933368" cy="2160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i="0" dirty="0" smtClean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160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6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9144000" cy="447674"/>
            <a:chOff x="0" y="1"/>
            <a:chExt cx="9144000" cy="447674"/>
          </a:xfrm>
        </p:grpSpPr>
        <p:sp>
          <p:nvSpPr>
            <p:cNvPr id="43" name="Rectangle 42"/>
            <p:cNvSpPr/>
            <p:nvPr/>
          </p:nvSpPr>
          <p:spPr>
            <a:xfrm>
              <a:off x="0" y="1"/>
              <a:ext cx="9144000" cy="447674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itle 8"/>
            <p:cNvSpPr txBox="1">
              <a:spLocks/>
            </p:cNvSpPr>
            <p:nvPr/>
          </p:nvSpPr>
          <p:spPr>
            <a:xfrm>
              <a:off x="355600" y="104775"/>
              <a:ext cx="5168900" cy="246221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1600" b="1" i="0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Part 2.0: Target Language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600" y="88900"/>
              <a:ext cx="32258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Activity 2.1: Practice</a:t>
              </a:r>
              <a:endParaRPr lang="en-US" sz="1600" b="0" i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0" y="446088"/>
            <a:ext cx="9144000" cy="72000"/>
            <a:chOff x="0" y="446088"/>
            <a:chExt cx="9144000" cy="72000"/>
          </a:xfrm>
        </p:grpSpPr>
        <p:sp>
          <p:nvSpPr>
            <p:cNvPr id="48" name="Rectangle 47"/>
            <p:cNvSpPr/>
            <p:nvPr/>
          </p:nvSpPr>
          <p:spPr>
            <a:xfrm>
              <a:off x="0" y="446088"/>
              <a:ext cx="9144000" cy="72000"/>
            </a:xfrm>
            <a:prstGeom prst="rect">
              <a:avLst/>
            </a:prstGeom>
            <a:solidFill>
              <a:srgbClr val="FF8E7E">
                <a:alpha val="7490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" y="446088"/>
              <a:ext cx="358774" cy="72000"/>
            </a:xfrm>
            <a:prstGeom prst="rect">
              <a:avLst/>
            </a:prstGeom>
            <a:solidFill>
              <a:srgbClr val="FF8E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68" y="1867718"/>
            <a:ext cx="1571079" cy="1884855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423607" y="3829997"/>
            <a:ext cx="1972800" cy="861837"/>
            <a:chOff x="1196978" y="2078513"/>
            <a:chExt cx="1972800" cy="861837"/>
          </a:xfrm>
        </p:grpSpPr>
        <p:sp>
          <p:nvSpPr>
            <p:cNvPr id="33" name="TextBox 32"/>
            <p:cNvSpPr txBox="1"/>
            <p:nvPr/>
          </p:nvSpPr>
          <p:spPr>
            <a:xfrm>
              <a:off x="1196978" y="2292350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                      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ight Triangle 33"/>
            <p:cNvSpPr/>
            <p:nvPr/>
          </p:nvSpPr>
          <p:spPr>
            <a:xfrm rot="10800000" flipH="1" flipV="1">
              <a:off x="2180590" y="2078513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23607" y="919867"/>
            <a:ext cx="1972800" cy="870428"/>
            <a:chOff x="2374900" y="1444148"/>
            <a:chExt cx="1972800" cy="870428"/>
          </a:xfrm>
        </p:grpSpPr>
        <p:sp>
          <p:nvSpPr>
            <p:cNvPr id="36" name="TextBox 35"/>
            <p:cNvSpPr txBox="1"/>
            <p:nvPr/>
          </p:nvSpPr>
          <p:spPr>
            <a:xfrm>
              <a:off x="2374900" y="1444148"/>
              <a:ext cx="1972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   </a:t>
              </a:r>
              <a:r>
                <a:rPr lang="en-US" sz="1600" u="dotted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  <p:sp>
          <p:nvSpPr>
            <p:cNvPr id="37" name="Right Triangle 36"/>
            <p:cNvSpPr/>
            <p:nvPr/>
          </p:nvSpPr>
          <p:spPr>
            <a:xfrm flipH="1" flipV="1">
              <a:off x="3700446" y="2168525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79546" y="851521"/>
            <a:ext cx="2707597" cy="1892209"/>
            <a:chOff x="6079546" y="851521"/>
            <a:chExt cx="2707597" cy="189220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9943" y="851521"/>
              <a:ext cx="2707200" cy="1837321"/>
            </a:xfrm>
            <a:prstGeom prst="rect">
              <a:avLst/>
            </a:prstGeom>
          </p:spPr>
        </p:pic>
        <p:grpSp>
          <p:nvGrpSpPr>
            <p:cNvPr id="45" name="Group 44"/>
            <p:cNvGrpSpPr/>
            <p:nvPr/>
          </p:nvGrpSpPr>
          <p:grpSpPr>
            <a:xfrm>
              <a:off x="6079546" y="2437730"/>
              <a:ext cx="2707597" cy="306000"/>
              <a:chOff x="6079546" y="2437730"/>
              <a:chExt cx="2707597" cy="306000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9546" y="2437730"/>
                <a:ext cx="2707597" cy="306000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6175236" y="2481855"/>
                <a:ext cx="2516216" cy="217518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i="0" dirty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</a:p>
            </p:txBody>
          </p:sp>
        </p:grp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9943" y="2899784"/>
            <a:ext cx="2707200" cy="1633838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6079943" y="4471710"/>
            <a:ext cx="2707200" cy="306000"/>
            <a:chOff x="4975939" y="4395987"/>
            <a:chExt cx="2707200" cy="309409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5939" y="4395987"/>
              <a:ext cx="2707200" cy="30940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5862855" y="4443612"/>
              <a:ext cx="933368" cy="21600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600" i="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sz="1600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8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WSE Online Encounters">
      <a:dk1>
        <a:srgbClr val="003359"/>
      </a:dk1>
      <a:lt1>
        <a:sysClr val="window" lastClr="FFFFFF"/>
      </a:lt1>
      <a:dk2>
        <a:srgbClr val="003359"/>
      </a:dk2>
      <a:lt2>
        <a:srgbClr val="FFFFFF"/>
      </a:lt2>
      <a:accent1>
        <a:srgbClr val="C6EDF6"/>
      </a:accent1>
      <a:accent2>
        <a:srgbClr val="F9B1BA"/>
      </a:accent2>
      <a:accent3>
        <a:srgbClr val="64CFE9"/>
      </a:accent3>
      <a:accent4>
        <a:srgbClr val="0082A9"/>
      </a:accent4>
      <a:accent5>
        <a:srgbClr val="FF8E7E"/>
      </a:accent5>
      <a:accent6>
        <a:srgbClr val="FFC3A4"/>
      </a:accent6>
      <a:hlink>
        <a:srgbClr val="95DCFF"/>
      </a:hlink>
      <a:folHlink>
        <a:srgbClr val="E0F4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OnlIneEncounter_Levels8–11_Template</Template>
  <TotalTime>17614</TotalTime>
  <Words>5263</Words>
  <Application>Microsoft Macintosh PowerPoint</Application>
  <PresentationFormat>On-screen Show (16:9)</PresentationFormat>
  <Paragraphs>1021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ＭＳ Ｐゴシック</vt:lpstr>
      <vt:lpstr>Verdana</vt:lpstr>
      <vt:lpstr>Wingdings</vt:lpstr>
      <vt:lpstr>Arial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Wales-McGrath</dc:creator>
  <cp:lastModifiedBy>Fischbach, Warren</cp:lastModifiedBy>
  <cp:revision>3025</cp:revision>
  <dcterms:created xsi:type="dcterms:W3CDTF">2015-08-31T15:30:45Z</dcterms:created>
  <dcterms:modified xsi:type="dcterms:W3CDTF">2017-04-18T17:54:04Z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Application">
    <vt:lpwstr>Microsoft PowerPoint</vt:lpwstr>
  </property>
</Properties>
</file>