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9" r:id="rId1"/>
  </p:sldMasterIdLst>
  <p:notesMasterIdLst>
    <p:notesMasterId r:id="rId46"/>
  </p:notesMasterIdLst>
  <p:sldIdLst>
    <p:sldId id="317" r:id="rId2"/>
    <p:sldId id="268" r:id="rId3"/>
    <p:sldId id="333" r:id="rId4"/>
    <p:sldId id="396" r:id="rId5"/>
    <p:sldId id="397" r:id="rId6"/>
    <p:sldId id="398" r:id="rId7"/>
    <p:sldId id="443" r:id="rId8"/>
    <p:sldId id="453" r:id="rId9"/>
    <p:sldId id="454" r:id="rId10"/>
    <p:sldId id="455" r:id="rId11"/>
    <p:sldId id="406" r:id="rId12"/>
    <p:sldId id="405" r:id="rId13"/>
    <p:sldId id="407" r:id="rId14"/>
    <p:sldId id="444" r:id="rId15"/>
    <p:sldId id="445" r:id="rId16"/>
    <p:sldId id="456" r:id="rId17"/>
    <p:sldId id="411" r:id="rId18"/>
    <p:sldId id="409" r:id="rId19"/>
    <p:sldId id="412" r:id="rId20"/>
    <p:sldId id="414" r:id="rId21"/>
    <p:sldId id="457" r:id="rId22"/>
    <p:sldId id="419" r:id="rId23"/>
    <p:sldId id="449" r:id="rId24"/>
    <p:sldId id="458" r:id="rId25"/>
    <p:sldId id="459" r:id="rId26"/>
    <p:sldId id="460" r:id="rId27"/>
    <p:sldId id="428" r:id="rId28"/>
    <p:sldId id="461" r:id="rId29"/>
    <p:sldId id="462" r:id="rId30"/>
    <p:sldId id="464" r:id="rId31"/>
    <p:sldId id="474" r:id="rId32"/>
    <p:sldId id="365" r:id="rId33"/>
    <p:sldId id="432" r:id="rId34"/>
    <p:sldId id="433" r:id="rId35"/>
    <p:sldId id="451" r:id="rId36"/>
    <p:sldId id="466" r:id="rId37"/>
    <p:sldId id="437" r:id="rId38"/>
    <p:sldId id="438" r:id="rId39"/>
    <p:sldId id="470" r:id="rId40"/>
    <p:sldId id="471" r:id="rId41"/>
    <p:sldId id="472" r:id="rId42"/>
    <p:sldId id="442" r:id="rId43"/>
    <p:sldId id="308" r:id="rId44"/>
    <p:sldId id="309" r:id="rId45"/>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819">
          <p15:clr>
            <a:srgbClr val="A4A3A4"/>
          </p15:clr>
        </p15:guide>
        <p15:guide id="4" orient="horz" pos="3036" userDrawn="1">
          <p15:clr>
            <a:srgbClr val="A4A3A4"/>
          </p15:clr>
        </p15:guide>
        <p15:guide id="5" orient="horz" pos="279">
          <p15:clr>
            <a:srgbClr val="A4A3A4"/>
          </p15:clr>
        </p15:guide>
        <p15:guide id="6" orient="horz" pos="1730">
          <p15:clr>
            <a:srgbClr val="A4A3A4"/>
          </p15:clr>
        </p15:guide>
        <p15:guide id="7" orient="horz" pos="536">
          <p15:clr>
            <a:srgbClr val="A4A3A4"/>
          </p15:clr>
        </p15:guide>
        <p15:guide id="8" orient="horz" pos="325">
          <p15:clr>
            <a:srgbClr val="A4A3A4"/>
          </p15:clr>
        </p15:guide>
        <p15:guide id="9" pos="5536">
          <p15:clr>
            <a:srgbClr val="A4A3A4"/>
          </p15:clr>
        </p15:guide>
        <p15:guide id="10" pos="5174">
          <p15:clr>
            <a:srgbClr val="A4A3A4"/>
          </p15:clr>
        </p15:guide>
        <p15:guide id="11" pos="226">
          <p15:clr>
            <a:srgbClr val="A4A3A4"/>
          </p15:clr>
        </p15:guide>
        <p15:guide id="12" pos="593">
          <p15:clr>
            <a:srgbClr val="A4A3A4"/>
          </p15:clr>
        </p15:guide>
        <p15:guide id="13" pos="675">
          <p15:clr>
            <a:srgbClr val="A4A3A4"/>
          </p15:clr>
        </p15:guide>
        <p15:guide id="14" pos="1037">
          <p15:clr>
            <a:srgbClr val="A4A3A4"/>
          </p15:clr>
        </p15:guide>
        <p15:guide id="15" pos="1122">
          <p15:clr>
            <a:srgbClr val="A4A3A4"/>
          </p15:clr>
        </p15:guide>
        <p15:guide id="16" pos="1488" userDrawn="1">
          <p15:clr>
            <a:srgbClr val="A4A3A4"/>
          </p15:clr>
        </p15:guide>
        <p15:guide id="17" pos="1576">
          <p15:clr>
            <a:srgbClr val="A4A3A4"/>
          </p15:clr>
        </p15:guide>
        <p15:guide id="18" pos="1932">
          <p15:clr>
            <a:srgbClr val="A4A3A4"/>
          </p15:clr>
        </p15:guide>
        <p15:guide id="19" pos="2021">
          <p15:clr>
            <a:srgbClr val="A4A3A4"/>
          </p15:clr>
        </p15:guide>
        <p15:guide id="20" pos="2381">
          <p15:clr>
            <a:srgbClr val="A4A3A4"/>
          </p15:clr>
        </p15:guide>
        <p15:guide id="21" pos="2475">
          <p15:clr>
            <a:srgbClr val="A4A3A4"/>
          </p15:clr>
        </p15:guide>
        <p15:guide id="22" pos="2834">
          <p15:clr>
            <a:srgbClr val="A4A3A4"/>
          </p15:clr>
        </p15:guide>
        <p15:guide id="23" pos="2924">
          <p15:clr>
            <a:srgbClr val="A4A3A4"/>
          </p15:clr>
        </p15:guide>
        <p15:guide id="24" pos="3282">
          <p15:clr>
            <a:srgbClr val="A4A3A4"/>
          </p15:clr>
        </p15:guide>
        <p15:guide id="25" pos="3375">
          <p15:clr>
            <a:srgbClr val="A4A3A4"/>
          </p15:clr>
        </p15:guide>
        <p15:guide id="26" pos="3734">
          <p15:clr>
            <a:srgbClr val="A4A3A4"/>
          </p15:clr>
        </p15:guide>
        <p15:guide id="27" pos="3817">
          <p15:clr>
            <a:srgbClr val="A4A3A4"/>
          </p15:clr>
        </p15:guide>
        <p15:guide id="28" pos="4200" userDrawn="1">
          <p15:clr>
            <a:srgbClr val="A4A3A4"/>
          </p15:clr>
        </p15:guide>
        <p15:guide id="29" pos="4723">
          <p15:clr>
            <a:srgbClr val="A4A3A4"/>
          </p15:clr>
        </p15:guide>
        <p15:guide id="30" pos="4632">
          <p15:clr>
            <a:srgbClr val="A4A3A4"/>
          </p15:clr>
        </p15:guide>
        <p15:guide id="31" pos="4272">
          <p15:clr>
            <a:srgbClr val="A4A3A4"/>
          </p15:clr>
        </p15:guide>
        <p15:guide id="32" pos="5083">
          <p15:clr>
            <a:srgbClr val="A4A3A4"/>
          </p15:clr>
        </p15:guide>
        <p15:guide id="33" orient="horz" pos="1674">
          <p15:clr>
            <a:srgbClr val="A4A3A4"/>
          </p15:clr>
        </p15:guide>
        <p15:guide id="34" orient="horz" pos="17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Wales-McGrath" initials="SW" lastIdx="1" clrIdx="0">
    <p:extLst/>
  </p:cmAuthor>
  <p:cmAuthor id="2" name="Sarah Wales-McGrath" initials="SW [2]" lastIdx="1" clrIdx="1">
    <p:extLst/>
  </p:cmAuthor>
  <p:cmAuthor id="3" name="Molnar, Julie M" initials="MJM" lastIdx="1" clrIdx="2">
    <p:extLst/>
  </p:cmAuthor>
  <p:cmAuthor id="4" name="Pearson Inc." initials="" lastIdx="47" clrIdx="3"/>
  <p:cmAuthor id="5" name="David Clark" initials="DC" lastIdx="135" clrIdx="4">
    <p:extLst/>
  </p:cmAuthor>
  <p:cmAuthor id="6" name="Seth Ditchcreek" initials="SD" lastIdx="6" clrIdx="5">
    <p:extLst/>
  </p:cmAuthor>
  <p:cmAuthor id="7" name="Microsoft Office User" initials="MOU" lastIdx="3" clrIdx="6">
    <p:extLst/>
  </p:cmAuthor>
  <p:cmAuthor id="8" name="Microsoft Office User" initials="MOU [2]" lastIdx="1" clrIdx="7">
    <p:extLst/>
  </p:cmAuthor>
  <p:cmAuthor id="9" name="Microsoft Office User" initials="MOU [3]" lastIdx="1" clrIdx="8">
    <p:extLst/>
  </p:cmAuthor>
  <p:cmAuthor id="10" name="Microsoft Office User" initials="MOU [4]" lastIdx="1" clrIdx="9">
    <p:extLst/>
  </p:cmAuthor>
  <p:cmAuthor id="11" name="Microsoft Office User" initials="MOU [5]" lastIdx="1" clrIdx="10">
    <p:extLst/>
  </p:cmAuthor>
  <p:cmAuthor id="12" name="Microsoft Office User" initials="MOU [6]" lastIdx="1" clrIdx="11">
    <p:extLst/>
  </p:cmAuthor>
  <p:cmAuthor id="13" name="Microsoft Office User" initials="MOU [7]" lastIdx="1" clrIdx="12">
    <p:extLst/>
  </p:cmAuthor>
  <p:cmAuthor id="14" name="Microsoft Office User" initials="MOU [8]" lastIdx="1" clrIdx="13">
    <p:extLst/>
  </p:cmAuthor>
  <p:cmAuthor id="15" name="Microsoft Office User" initials="MOU [9]" lastIdx="1" clrIdx="14">
    <p:extLst/>
  </p:cmAuthor>
  <p:cmAuthor id="16" name="Microsoft Office User" initials="MOU [10]" lastIdx="1" clrIdx="15">
    <p:extLst/>
  </p:cmAuthor>
  <p:cmAuthor id="17" name="Microsoft Office User" initials="MOU [11]" lastIdx="1" clrIdx="16">
    <p:extLst/>
  </p:cmAuthor>
  <p:cmAuthor id="18" name="Microsoft Office User" initials="MOU [12]" lastIdx="1" clrIdx="17">
    <p:extLst/>
  </p:cmAuthor>
  <p:cmAuthor id="19" name="Microsoft Office User" initials="MOU [13]" lastIdx="1" clrIdx="18">
    <p:extLst/>
  </p:cmAuthor>
  <p:cmAuthor id="20" name="Microsoft Office User" initials="MOU [14]" lastIdx="1" clrIdx="19">
    <p:extLst/>
  </p:cmAuthor>
  <p:cmAuthor id="21" name="Microsoft Office User" initials="MOU [15]" lastIdx="1" clrIdx="20">
    <p:extLst/>
  </p:cmAuthor>
  <p:cmAuthor id="22" name="Microsoft Office User" initials="MOU [16]" lastIdx="1" clrIdx="21">
    <p:extLst/>
  </p:cmAuthor>
  <p:cmAuthor id="23" name="Jeremy Schaar" initials="" lastIdx="2" clrIdx="22"/>
  <p:cmAuthor id="24" name="Susan M.  Walker" initials="smw" lastIdx="12" clrIdx="23"/>
  <p:cmAuthor id="25" name="Varanvesh Arya" initials="VA" lastIdx="4" clrIdx="2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59"/>
    <a:srgbClr val="F12C3E"/>
    <a:srgbClr val="FCD5D8"/>
    <a:srgbClr val="BBEFFF"/>
    <a:srgbClr val="FF8E7E"/>
    <a:srgbClr val="003259"/>
    <a:srgbClr val="D0ECF3"/>
    <a:srgbClr val="C7EDF6"/>
    <a:srgbClr val="F7A0AD"/>
    <a:srgbClr val="F9B1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49" autoAdjust="0"/>
    <p:restoredTop sz="61863" autoAdjust="0"/>
  </p:normalViewPr>
  <p:slideViewPr>
    <p:cSldViewPr snapToGrid="0" showGuides="1">
      <p:cViewPr varScale="1">
        <p:scale>
          <a:sx n="80" d="100"/>
          <a:sy n="80" d="100"/>
        </p:scale>
        <p:origin x="1890" y="78"/>
      </p:cViewPr>
      <p:guideLst>
        <p:guide orient="horz" pos="1620"/>
        <p:guide pos="2880"/>
        <p:guide orient="horz" pos="1819"/>
        <p:guide orient="horz" pos="3036"/>
        <p:guide orient="horz" pos="279"/>
        <p:guide orient="horz" pos="1730"/>
        <p:guide orient="horz" pos="536"/>
        <p:guide orient="horz" pos="325"/>
        <p:guide pos="5536"/>
        <p:guide pos="5174"/>
        <p:guide pos="226"/>
        <p:guide pos="593"/>
        <p:guide pos="675"/>
        <p:guide pos="1037"/>
        <p:guide pos="1122"/>
        <p:guide pos="1488"/>
        <p:guide pos="1576"/>
        <p:guide pos="1932"/>
        <p:guide pos="2021"/>
        <p:guide pos="2381"/>
        <p:guide pos="2475"/>
        <p:guide pos="2834"/>
        <p:guide pos="2924"/>
        <p:guide pos="3282"/>
        <p:guide pos="3375"/>
        <p:guide pos="3734"/>
        <p:guide pos="3817"/>
        <p:guide pos="4200"/>
        <p:guide pos="4723"/>
        <p:guide pos="4632"/>
        <p:guide pos="4272"/>
        <p:guide pos="5083"/>
        <p:guide orient="horz" pos="1674"/>
        <p:guide orient="horz" pos="17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1" d="100"/>
        <a:sy n="171" d="100"/>
      </p:scale>
      <p:origin x="0" y="0"/>
    </p:cViewPr>
  </p:sorterViewPr>
  <p:notesViewPr>
    <p:cSldViewPr snapToGrid="0" snapToObjects="1">
      <p:cViewPr varScale="1">
        <p:scale>
          <a:sx n="156" d="100"/>
          <a:sy n="156" d="100"/>
        </p:scale>
        <p:origin x="-640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812A7-FDF3-634D-BDAE-C5CF0D77B04D}" type="datetimeFigureOut">
              <a:rPr lang="en-US" smtClean="0"/>
              <a:t>5/12/2017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40642-D2FD-D046-87EF-349296A3D9A8}" type="slidenum">
              <a:rPr lang="en-US" smtClean="0"/>
              <a:t>‹#›</a:t>
            </a:fld>
            <a:endParaRPr lang="en-US"/>
          </a:p>
        </p:txBody>
      </p:sp>
    </p:spTree>
    <p:extLst>
      <p:ext uri="{BB962C8B-B14F-4D97-AF65-F5344CB8AC3E}">
        <p14:creationId xmlns:p14="http://schemas.microsoft.com/office/powerpoint/2010/main" val="871425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ENCOUNTER 24</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REVIEW STUDENT PROGRESS</a:t>
            </a:r>
          </a:p>
          <a:p>
            <a:pPr marL="171450" indent="-171450">
              <a:buFont typeface="Arial" charset="0"/>
              <a:buChar char="•"/>
            </a:pPr>
            <a:r>
              <a:rPr lang="en-US" sz="1200" kern="1200" dirty="0" smtClean="0">
                <a:solidFill>
                  <a:schemeClr val="tx1"/>
                </a:solidFill>
                <a:effectLst/>
                <a:latin typeface="+mn-lt"/>
                <a:ea typeface="+mn-ea"/>
                <a:cs typeface="+mn-cs"/>
              </a:rPr>
              <a:t>Check for last Encounter attendance.</a:t>
            </a:r>
          </a:p>
          <a:p>
            <a:pPr marL="171450" indent="-171450">
              <a:buFont typeface="Arial" charset="0"/>
              <a:buChar char="•"/>
            </a:pPr>
            <a:r>
              <a:rPr lang="en-US" sz="1200" kern="1200" dirty="0" smtClean="0">
                <a:solidFill>
                  <a:schemeClr val="tx1"/>
                </a:solidFill>
                <a:effectLst/>
                <a:latin typeface="+mn-lt"/>
                <a:ea typeface="+mn-ea"/>
                <a:cs typeface="+mn-cs"/>
              </a:rPr>
              <a:t>Check for last Speaking Center attendance and time spent.</a:t>
            </a:r>
          </a:p>
          <a:p>
            <a:pPr marL="171450" indent="-171450">
              <a:buFont typeface="Arial" charset="0"/>
              <a:buChar char="•"/>
            </a:pPr>
            <a:r>
              <a:rPr lang="en-US" sz="1200" kern="1200" dirty="0" smtClean="0">
                <a:solidFill>
                  <a:schemeClr val="tx1"/>
                </a:solidFill>
                <a:effectLst/>
                <a:latin typeface="+mn-lt"/>
                <a:ea typeface="+mn-ea"/>
                <a:cs typeface="+mn-cs"/>
              </a:rPr>
              <a:t>Check that Lesson 3 has been completed.</a:t>
            </a:r>
          </a:p>
          <a:p>
            <a:pPr marL="171450" indent="-171450">
              <a:buFont typeface="Arial" charset="0"/>
              <a:buChar char="•"/>
            </a:pPr>
            <a:r>
              <a:rPr lang="en-US" sz="1200" kern="1200" dirty="0" smtClean="0">
                <a:solidFill>
                  <a:schemeClr val="tx1"/>
                </a:solidFill>
                <a:effectLst/>
                <a:latin typeface="+mn-lt"/>
                <a:ea typeface="+mn-ea"/>
                <a:cs typeface="+mn-cs"/>
              </a:rPr>
              <a:t>Prepare general comments on Student attendance, study habits, and overall progress.</a:t>
            </a:r>
            <a:r>
              <a:rPr lang="en-US" dirty="0" smtClean="0">
                <a:effectLst/>
              </a:rPr>
              <a:t> </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VIDEO SUMMARY</a:t>
            </a:r>
          </a:p>
          <a:p>
            <a:r>
              <a:rPr lang="en-US" sz="1200" kern="1200" dirty="0" smtClean="0">
                <a:solidFill>
                  <a:schemeClr val="tx1"/>
                </a:solidFill>
                <a:effectLst/>
                <a:latin typeface="+mn-lt"/>
                <a:ea typeface="+mn-ea"/>
                <a:cs typeface="+mn-cs"/>
              </a:rPr>
              <a:t>Marco, </a:t>
            </a:r>
            <a:r>
              <a:rPr lang="en-US" sz="1200" kern="1200" dirty="0" err="1" smtClean="0">
                <a:solidFill>
                  <a:schemeClr val="tx1"/>
                </a:solidFill>
                <a:effectLst/>
                <a:latin typeface="+mn-lt"/>
                <a:ea typeface="+mn-ea"/>
                <a:cs typeface="+mn-cs"/>
              </a:rPr>
              <a:t>Khae</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Aanya</a:t>
            </a:r>
            <a:r>
              <a:rPr lang="en-US" sz="1200" kern="1200" dirty="0" smtClean="0">
                <a:solidFill>
                  <a:schemeClr val="tx1"/>
                </a:solidFill>
                <a:effectLst/>
                <a:latin typeface="+mn-lt"/>
                <a:ea typeface="+mn-ea"/>
                <a:cs typeface="+mn-cs"/>
              </a:rPr>
              <a:t> go to the Big Boss to make their pitch, but Todd tells him about his proposed product first, and they realize he has stolen their idea. They decide the best revenge is to think of a new, even better idea.</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the restaurant, </a:t>
            </a:r>
            <a:r>
              <a:rPr lang="en-US" sz="1200" kern="1200" dirty="0" err="1" smtClean="0">
                <a:solidFill>
                  <a:schemeClr val="tx1"/>
                </a:solidFill>
                <a:effectLst/>
                <a:latin typeface="+mn-lt"/>
                <a:ea typeface="+mn-ea"/>
                <a:cs typeface="+mn-cs"/>
              </a:rPr>
              <a:t>Nadi</a:t>
            </a:r>
            <a:r>
              <a:rPr lang="en-US" sz="1200" kern="1200" dirty="0" smtClean="0">
                <a:solidFill>
                  <a:schemeClr val="tx1"/>
                </a:solidFill>
                <a:effectLst/>
                <a:latin typeface="+mn-lt"/>
                <a:ea typeface="+mn-ea"/>
                <a:cs typeface="+mn-cs"/>
              </a:rPr>
              <a:t> is going to announce the new head chef. Everyone speculates that it will be </a:t>
            </a:r>
            <a:r>
              <a:rPr lang="en-US" sz="1200" kern="1200" dirty="0" err="1" smtClean="0">
                <a:solidFill>
                  <a:schemeClr val="tx1"/>
                </a:solidFill>
                <a:effectLst/>
                <a:latin typeface="+mn-lt"/>
                <a:ea typeface="+mn-ea"/>
                <a:cs typeface="+mn-cs"/>
              </a:rPr>
              <a:t>Sofi</a:t>
            </a:r>
            <a:r>
              <a:rPr lang="en-US" sz="1200" kern="1200" dirty="0" smtClean="0">
                <a:solidFill>
                  <a:schemeClr val="tx1"/>
                </a:solidFill>
                <a:effectLst/>
                <a:latin typeface="+mn-lt"/>
                <a:ea typeface="+mn-ea"/>
                <a:cs typeface="+mn-cs"/>
              </a:rPr>
              <a:t>, and Diego will be named head waiter. They are surprised when </a:t>
            </a:r>
            <a:r>
              <a:rPr lang="en-US" sz="1200" kern="1200" dirty="0" err="1" smtClean="0">
                <a:solidFill>
                  <a:schemeClr val="tx1"/>
                </a:solidFill>
                <a:effectLst/>
                <a:latin typeface="+mn-lt"/>
                <a:ea typeface="+mn-ea"/>
                <a:cs typeface="+mn-cs"/>
              </a:rPr>
              <a:t>Nadi</a:t>
            </a:r>
            <a:r>
              <a:rPr lang="en-US" sz="1200" kern="1200" dirty="0" smtClean="0">
                <a:solidFill>
                  <a:schemeClr val="tx1"/>
                </a:solidFill>
                <a:effectLst/>
                <a:latin typeface="+mn-lt"/>
                <a:ea typeface="+mn-ea"/>
                <a:cs typeface="+mn-cs"/>
              </a:rPr>
              <a:t> introduces Renzo, a newcomer, as head chef. </a:t>
            </a:r>
            <a:r>
              <a:rPr lang="en-US" sz="1200" kern="1200" dirty="0" err="1" smtClean="0">
                <a:solidFill>
                  <a:schemeClr val="tx1"/>
                </a:solidFill>
                <a:effectLst/>
                <a:latin typeface="+mn-lt"/>
                <a:ea typeface="+mn-ea"/>
                <a:cs typeface="+mn-cs"/>
              </a:rPr>
              <a:t>Sofi</a:t>
            </a:r>
            <a:r>
              <a:rPr lang="en-US" sz="1200" kern="1200" dirty="0" smtClean="0">
                <a:solidFill>
                  <a:schemeClr val="tx1"/>
                </a:solidFill>
                <a:effectLst/>
                <a:latin typeface="+mn-lt"/>
                <a:ea typeface="+mn-ea"/>
                <a:cs typeface="+mn-cs"/>
              </a:rPr>
              <a:t> is now prep cook, and Diego is a waiter. </a:t>
            </a:r>
            <a:r>
              <a:rPr lang="en-US" sz="1200" kern="1200" dirty="0" err="1" smtClean="0">
                <a:solidFill>
                  <a:schemeClr val="tx1"/>
                </a:solidFill>
                <a:effectLst/>
                <a:latin typeface="+mn-lt"/>
                <a:ea typeface="+mn-ea"/>
                <a:cs typeface="+mn-cs"/>
              </a:rPr>
              <a:t>Sofi</a:t>
            </a:r>
            <a:r>
              <a:rPr lang="en-US" sz="1200" kern="1200" dirty="0" smtClean="0">
                <a:solidFill>
                  <a:schemeClr val="tx1"/>
                </a:solidFill>
                <a:effectLst/>
                <a:latin typeface="+mn-lt"/>
                <a:ea typeface="+mn-ea"/>
                <a:cs typeface="+mn-cs"/>
              </a:rPr>
              <a:t> is frustrated when Renzo announces he is remaking the entire menu.</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Shen</a:t>
            </a:r>
            <a:r>
              <a:rPr lang="en-US" sz="1200" kern="1200" dirty="0" smtClean="0">
                <a:solidFill>
                  <a:schemeClr val="tx1"/>
                </a:solidFill>
                <a:effectLst/>
                <a:latin typeface="+mn-lt"/>
                <a:ea typeface="+mn-ea"/>
                <a:cs typeface="+mn-cs"/>
              </a:rPr>
              <a:t> helps Paz move her couch, and Li </a:t>
            </a:r>
            <a:r>
              <a:rPr lang="en-US" sz="1200" kern="1200" dirty="0" err="1" smtClean="0">
                <a:solidFill>
                  <a:schemeClr val="tx1"/>
                </a:solidFill>
                <a:effectLst/>
                <a:latin typeface="+mn-lt"/>
                <a:ea typeface="+mn-ea"/>
                <a:cs typeface="+mn-cs"/>
              </a:rPr>
              <a:t>Li</a:t>
            </a:r>
            <a:r>
              <a:rPr lang="en-US" sz="1200" kern="1200" dirty="0" smtClean="0">
                <a:solidFill>
                  <a:schemeClr val="tx1"/>
                </a:solidFill>
                <a:effectLst/>
                <a:latin typeface="+mn-lt"/>
                <a:ea typeface="+mn-ea"/>
                <a:cs typeface="+mn-cs"/>
              </a:rPr>
              <a:t> is jealous that </a:t>
            </a:r>
            <a:r>
              <a:rPr lang="en-US" sz="1200" kern="1200" dirty="0" err="1" smtClean="0">
                <a:solidFill>
                  <a:schemeClr val="tx1"/>
                </a:solidFill>
                <a:effectLst/>
                <a:latin typeface="+mn-lt"/>
                <a:ea typeface="+mn-ea"/>
                <a:cs typeface="+mn-cs"/>
              </a:rPr>
              <a:t>Shen</a:t>
            </a:r>
            <a:r>
              <a:rPr lang="en-US" sz="1200" kern="1200" dirty="0" smtClean="0">
                <a:solidFill>
                  <a:schemeClr val="tx1"/>
                </a:solidFill>
                <a:effectLst/>
                <a:latin typeface="+mn-lt"/>
                <a:ea typeface="+mn-ea"/>
                <a:cs typeface="+mn-cs"/>
              </a:rPr>
              <a:t> is paying attention to Paz. </a:t>
            </a:r>
            <a:r>
              <a:rPr lang="en-US" sz="1200" kern="1200" dirty="0" err="1" smtClean="0">
                <a:solidFill>
                  <a:schemeClr val="tx1"/>
                </a:solidFill>
                <a:effectLst/>
                <a:latin typeface="+mn-lt"/>
                <a:ea typeface="+mn-ea"/>
                <a:cs typeface="+mn-cs"/>
              </a:rPr>
              <a:t>Shen</a:t>
            </a:r>
            <a:r>
              <a:rPr lang="en-US" sz="1200" kern="1200" dirty="0" smtClean="0">
                <a:solidFill>
                  <a:schemeClr val="tx1"/>
                </a:solidFill>
                <a:effectLst/>
                <a:latin typeface="+mn-lt"/>
                <a:ea typeface="+mn-ea"/>
                <a:cs typeface="+mn-cs"/>
              </a:rPr>
              <a:t> uses a map app to get directions to his agent Marti’s office. The app is very confusing, but does get him to Marti’s office in the end.</a:t>
            </a:r>
          </a:p>
          <a:p>
            <a:r>
              <a:rPr lang="en-US" sz="120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READING SUMMARY</a:t>
            </a:r>
          </a:p>
          <a:p>
            <a:r>
              <a:rPr lang="en-US" sz="1200" kern="1200" dirty="0" smtClean="0">
                <a:solidFill>
                  <a:schemeClr val="tx1"/>
                </a:solidFill>
                <a:effectLst/>
                <a:latin typeface="+mn-lt"/>
                <a:ea typeface="+mn-ea"/>
                <a:cs typeface="+mn-cs"/>
              </a:rPr>
              <a:t>In the first reading, a woman named Louisa texts her roommate because she cannot find her notebook. After Louisa explains everywhere she went the previous day, she realizes that she has left the notebook in her car.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second reading is an invitation to a birthday party. The host describes the different foods that will be served at the party and asks that no presents be given. There are also driving directions to the party’s location.</a:t>
            </a:r>
          </a:p>
          <a:p>
            <a:r>
              <a:rPr lang="en-US" sz="120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AUDIO SUMMARY</a:t>
            </a:r>
          </a:p>
          <a:p>
            <a:r>
              <a:rPr lang="en-US" sz="1200" kern="1200" dirty="0" smtClean="0">
                <a:solidFill>
                  <a:schemeClr val="tx1"/>
                </a:solidFill>
                <a:effectLst/>
                <a:latin typeface="+mn-lt"/>
                <a:ea typeface="+mn-ea"/>
                <a:cs typeface="+mn-cs"/>
              </a:rPr>
              <a:t>A commercial advertises a concert series. The performers, Annie Aster and the Four-Woman Band, are briefly described. Concert times, ticket ordering information, and other concert details are included in the commercial. </a:t>
            </a:r>
          </a:p>
          <a:p>
            <a:r>
              <a:rPr lang="en-US" sz="120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VOCABULARY</a:t>
            </a:r>
          </a:p>
          <a:p>
            <a:pPr marL="171450" indent="-171450">
              <a:buFont typeface="Arial" charset="0"/>
              <a:buChar char="•"/>
            </a:pPr>
            <a:r>
              <a:rPr lang="en-US" sz="1200" kern="1200" dirty="0" smtClean="0">
                <a:solidFill>
                  <a:schemeClr val="tx1"/>
                </a:solidFill>
                <a:effectLst/>
                <a:latin typeface="+mn-lt"/>
                <a:ea typeface="+mn-ea"/>
                <a:cs typeface="+mn-cs"/>
              </a:rPr>
              <a:t>Can name a limited range of common buildings and dwelling places (</a:t>
            </a:r>
            <a:r>
              <a:rPr lang="en-US" sz="1200" i="1" kern="1200" dirty="0" smtClean="0">
                <a:solidFill>
                  <a:schemeClr val="tx1"/>
                </a:solidFill>
                <a:effectLst/>
                <a:latin typeface="+mn-lt"/>
                <a:ea typeface="+mn-ea"/>
                <a:cs typeface="+mn-cs"/>
              </a:rPr>
              <a:t>condo; hospital; library; mall; station</a:t>
            </a:r>
            <a:r>
              <a:rPr lang="en-US" sz="1200" kern="1200" dirty="0" smtClean="0">
                <a:solidFill>
                  <a:schemeClr val="tx1"/>
                </a:solidFill>
                <a:effectLst/>
                <a:latin typeface="+mn-lt"/>
                <a:ea typeface="+mn-ea"/>
                <a:cs typeface="+mn-cs"/>
              </a:rPr>
              <a:t>)</a:t>
            </a:r>
          </a:p>
          <a:p>
            <a:pPr marL="171450" indent="-171450">
              <a:buFont typeface="Arial" charset="0"/>
              <a:buChar char="•"/>
            </a:pPr>
            <a:r>
              <a:rPr lang="en-US" sz="1200" kern="1200" dirty="0" smtClean="0">
                <a:solidFill>
                  <a:schemeClr val="tx1"/>
                </a:solidFill>
                <a:effectLst/>
                <a:latin typeface="+mn-lt"/>
                <a:ea typeface="+mn-ea"/>
                <a:cs typeface="+mn-cs"/>
              </a:rPr>
              <a:t>Can name very common public places in a city (</a:t>
            </a:r>
            <a:r>
              <a:rPr lang="en-US" sz="1200" i="1" kern="1200" dirty="0" smtClean="0">
                <a:solidFill>
                  <a:schemeClr val="tx1"/>
                </a:solidFill>
                <a:effectLst/>
                <a:latin typeface="+mn-lt"/>
                <a:ea typeface="+mn-ea"/>
                <a:cs typeface="+mn-cs"/>
              </a:rPr>
              <a:t>drug</a:t>
            </a:r>
            <a:r>
              <a:rPr lang="en-US" sz="1200" i="1" kern="1200" baseline="0" dirty="0" smtClean="0">
                <a:solidFill>
                  <a:schemeClr val="tx1"/>
                </a:solidFill>
                <a:effectLst/>
                <a:latin typeface="+mn-lt"/>
                <a:ea typeface="+mn-ea"/>
                <a:cs typeface="+mn-cs"/>
              </a:rPr>
              <a:t> store; hospital; library; mall; pharmacy; station</a:t>
            </a:r>
            <a:r>
              <a:rPr lang="en-US" sz="1200" i="0" kern="1200" dirty="0" smtClean="0">
                <a:solidFill>
                  <a:schemeClr val="tx1"/>
                </a:solidFill>
                <a:latin typeface="+mn-lt"/>
                <a:ea typeface="+mn-ea"/>
                <a:cs typeface="+mn-cs"/>
              </a:rPr>
              <a:t>)</a:t>
            </a:r>
            <a:endParaRPr lang="en-US" sz="1200" i="0"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Can use basic language related to using a map (</a:t>
            </a:r>
            <a:r>
              <a:rPr lang="en-US" sz="1200" i="1" kern="1200" dirty="0" smtClean="0">
                <a:solidFill>
                  <a:schemeClr val="tx1"/>
                </a:solidFill>
                <a:effectLst/>
                <a:latin typeface="+mn-lt"/>
                <a:ea typeface="+mn-ea"/>
                <a:cs typeface="+mn-cs"/>
              </a:rPr>
              <a:t>destination; Go over…; Go straight; Go two blocks; Turn right/left; Turn right/left on Bank Street; Walk across…; Walk along …</a:t>
            </a:r>
            <a:r>
              <a:rPr lang="en-US" sz="1200" kern="1200" dirty="0" smtClean="0">
                <a:solidFill>
                  <a:schemeClr val="tx1"/>
                </a:solidFill>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GRAMMAR</a:t>
            </a:r>
          </a:p>
          <a:p>
            <a:pPr marL="171450" indent="-171450">
              <a:buFont typeface="Arial" charset="0"/>
              <a:buChar char="•"/>
            </a:pPr>
            <a:r>
              <a:rPr lang="en-US" sz="1200" kern="1200" dirty="0" smtClean="0">
                <a:solidFill>
                  <a:schemeClr val="tx1"/>
                </a:solidFill>
                <a:effectLst/>
                <a:latin typeface="+mn-lt"/>
                <a:ea typeface="+mn-ea"/>
                <a:cs typeface="+mn-cs"/>
              </a:rPr>
              <a:t>Can express basic personal intentions using </a:t>
            </a:r>
            <a:r>
              <a:rPr lang="en-US" sz="1200" i="1" kern="1200" dirty="0" smtClean="0">
                <a:solidFill>
                  <a:schemeClr val="tx1"/>
                </a:solidFill>
                <a:effectLst/>
                <a:latin typeface="+mn-lt"/>
                <a:ea typeface="+mn-ea"/>
                <a:cs typeface="+mn-cs"/>
              </a:rPr>
              <a:t>going to</a:t>
            </a:r>
            <a:r>
              <a:rPr lang="en-US" sz="1200" kern="1200" dirty="0" smtClean="0">
                <a:solidFill>
                  <a:schemeClr val="tx1"/>
                </a:solidFill>
                <a:effectLst/>
                <a:latin typeface="+mn-lt"/>
                <a:ea typeface="+mn-ea"/>
                <a:cs typeface="+mn-cs"/>
              </a:rPr>
              <a:t> (</a:t>
            </a:r>
            <a:r>
              <a:rPr lang="en-US" sz="1200" i="1" kern="1200" dirty="0" smtClean="0">
                <a:solidFill>
                  <a:schemeClr val="tx1"/>
                </a:solidFill>
                <a:latin typeface="+mn-lt"/>
                <a:ea typeface="+mn-ea"/>
                <a:cs typeface="+mn-cs"/>
              </a:rPr>
              <a:t>My boss is going to hire new people for the restaurant.</a:t>
            </a:r>
            <a:r>
              <a:rPr lang="en-US" sz="1200" kern="1200" dirty="0" smtClean="0">
                <a:solidFill>
                  <a:schemeClr val="tx1"/>
                </a:solidFill>
                <a:latin typeface="+mn-lt"/>
                <a:ea typeface="+mn-ea"/>
                <a:cs typeface="+mn-cs"/>
              </a:rPr>
              <a:t>)</a:t>
            </a: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Can talk about past events using common regular/irregular past simple forms (</a:t>
            </a:r>
            <a:r>
              <a:rPr lang="en-US" sz="1200" i="1" kern="1200" dirty="0" smtClean="0">
                <a:solidFill>
                  <a:schemeClr val="tx1"/>
                </a:solidFill>
                <a:latin typeface="+mn-lt"/>
                <a:ea typeface="+mn-ea"/>
                <a:cs typeface="+mn-cs"/>
              </a:rPr>
              <a:t>The employee listened to the Big Boss talk.</a:t>
            </a:r>
            <a:r>
              <a:rPr lang="en-US" sz="1200" kern="1200" dirty="0" smtClean="0">
                <a:solidFill>
                  <a:schemeClr val="tx1"/>
                </a:solidFill>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SPEAKING</a:t>
            </a:r>
          </a:p>
          <a:p>
            <a:pPr marL="171450" indent="-171450">
              <a:buFont typeface="Arial" charset="0"/>
              <a:buChar char="•"/>
            </a:pPr>
            <a:r>
              <a:rPr lang="en-US" sz="1200" kern="1200" dirty="0" smtClean="0">
                <a:solidFill>
                  <a:schemeClr val="tx1"/>
                </a:solidFill>
                <a:effectLst/>
                <a:latin typeface="+mn-lt"/>
                <a:ea typeface="+mn-ea"/>
                <a:cs typeface="+mn-cs"/>
              </a:rPr>
              <a:t>Can express basic intentions with simple time markers (</a:t>
            </a:r>
            <a:r>
              <a:rPr lang="en-US" sz="1200" i="1" kern="1200" dirty="0" smtClean="0">
                <a:solidFill>
                  <a:schemeClr val="tx1"/>
                </a:solidFill>
                <a:latin typeface="+mn-lt"/>
                <a:ea typeface="+mn-ea"/>
                <a:cs typeface="+mn-cs"/>
              </a:rPr>
              <a:t>I am going to make soup today.</a:t>
            </a:r>
            <a:r>
              <a:rPr lang="en-US" sz="1200" kern="1200" dirty="0" smtClean="0">
                <a:solidFill>
                  <a:schemeClr val="tx1"/>
                </a:solidFill>
                <a:latin typeface="+mn-lt"/>
                <a:ea typeface="+mn-ea"/>
                <a:cs typeface="+mn-cs"/>
              </a:rPr>
              <a:t>)</a:t>
            </a: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Can ask for and give directions referring to a map or plan</a:t>
            </a:r>
            <a:r>
              <a:rPr lang="en-US" dirty="0" smtClean="0">
                <a:effectLst/>
              </a:rPr>
              <a:t> (</a:t>
            </a:r>
            <a:r>
              <a:rPr lang="en-US" sz="1200" i="1" kern="1200" dirty="0" smtClean="0">
                <a:solidFill>
                  <a:schemeClr val="tx1"/>
                </a:solidFill>
                <a:latin typeface="+mn-lt"/>
                <a:ea typeface="+mn-ea"/>
                <a:cs typeface="+mn-cs"/>
              </a:rPr>
              <a:t>Can you give me directions?</a:t>
            </a:r>
            <a:r>
              <a:rPr lang="en-US" sz="1200" kern="1200" dirty="0" smtClean="0">
                <a:solidFill>
                  <a:schemeClr val="tx1"/>
                </a:solidFill>
                <a:latin typeface="+mn-lt"/>
                <a:ea typeface="+mn-ea"/>
                <a:cs typeface="+mn-cs"/>
              </a:rPr>
              <a:t>)</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340642-D2FD-D046-87EF-349296A3D9A8}" type="slidenum">
              <a:rPr lang="en-US" smtClean="0"/>
              <a:t>1</a:t>
            </a:fld>
            <a:endParaRPr lang="en-US"/>
          </a:p>
        </p:txBody>
      </p:sp>
    </p:spTree>
    <p:extLst>
      <p:ext uri="{BB962C8B-B14F-4D97-AF65-F5344CB8AC3E}">
        <p14:creationId xmlns:p14="http://schemas.microsoft.com/office/powerpoint/2010/main" val="1381259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2.1 </a:t>
            </a:r>
            <a:r>
              <a:rPr lang="en-GB" sz="1200" kern="1200" dirty="0" smtClean="0">
                <a:solidFill>
                  <a:schemeClr val="tx1"/>
                </a:solidFill>
                <a:effectLst/>
                <a:latin typeface="+mn-lt"/>
                <a:ea typeface="+mn-ea"/>
                <a:cs typeface="+mn-cs"/>
              </a:rPr>
              <a:t>What’s around Town</a:t>
            </a:r>
            <a:r>
              <a:rPr lang="en-US" sz="1200" b="0" kern="1200" baseline="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Optional Extension</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INSTRUCTIONS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Have the Students talk with their classmates, asking various questions about the places in the pictures. For example,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Where is… ?</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How often do you go to…?</a:t>
            </a:r>
          </a:p>
          <a:p>
            <a:pPr marL="457200" marR="0" lvl="1" indent="0" algn="l" defTabSz="4572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mn-lt"/>
              <a:ea typeface="+mn-ea"/>
              <a:cs typeface="+mn-cs"/>
            </a:endParaRPr>
          </a:p>
          <a:p>
            <a:pPr marL="0" indent="0">
              <a:buFont typeface="Arial"/>
              <a:buNone/>
            </a:pPr>
            <a:r>
              <a:rPr lang="en-US" i="0" baseline="0" dirty="0" smtClean="0"/>
              <a:t>#1. Picture A (apartment or home)</a:t>
            </a:r>
          </a:p>
          <a:p>
            <a:pPr marL="0" indent="0">
              <a:buFont typeface="Arial"/>
              <a:buNone/>
            </a:pPr>
            <a:r>
              <a:rPr lang="en-US" i="0" baseline="0" dirty="0" smtClean="0"/>
              <a:t>#2. Picture B (bus station)</a:t>
            </a:r>
          </a:p>
          <a:p>
            <a:pPr marL="0" indent="0">
              <a:buFont typeface="Arial"/>
              <a:buNone/>
            </a:pPr>
            <a:r>
              <a:rPr lang="en-US" i="0" baseline="0" dirty="0" smtClean="0"/>
              <a:t>#3. Picture C (apartment building)</a:t>
            </a:r>
          </a:p>
          <a:p>
            <a:pPr marL="0" indent="0">
              <a:buFont typeface="Arial"/>
              <a:buNone/>
            </a:pPr>
            <a:r>
              <a:rPr lang="en-US" i="0" baseline="0" dirty="0" smtClean="0"/>
              <a:t>#4. Picture D (drug store/pharmacy)</a:t>
            </a:r>
          </a:p>
          <a:p>
            <a:pPr marL="0" indent="0">
              <a:buFont typeface="Arial"/>
              <a:buNone/>
            </a:pPr>
            <a:r>
              <a:rPr lang="en-US" i="0" baseline="0" dirty="0" smtClean="0"/>
              <a:t>#5. Picture E (supermarket)</a:t>
            </a:r>
            <a:endParaRPr lang="en-US" sz="120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The Students should answer the questions with full sentences.</a:t>
            </a:r>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10</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2.1 </a:t>
            </a:r>
            <a:r>
              <a:rPr lang="en-GB" sz="1200" kern="1200" dirty="0" smtClean="0">
                <a:solidFill>
                  <a:schemeClr val="tx1"/>
                </a:solidFill>
                <a:effectLst/>
                <a:latin typeface="+mn-lt"/>
                <a:ea typeface="+mn-ea"/>
                <a:cs typeface="+mn-cs"/>
              </a:rPr>
              <a:t>What’s around Town</a:t>
            </a:r>
            <a:r>
              <a:rPr lang="en-US" sz="1200" b="0" kern="1200" baseline="0" dirty="0" smtClean="0">
                <a:solidFill>
                  <a:schemeClr val="tx1"/>
                </a:solidFill>
                <a:effectLst/>
                <a:latin typeface="+mn-lt"/>
                <a:ea typeface="+mn-ea"/>
                <a:cs typeface="+mn-cs"/>
              </a:rPr>
              <a:t>?</a:t>
            </a:r>
          </a:p>
          <a:p>
            <a:endParaRPr lang="en-US" dirty="0" smtClean="0"/>
          </a:p>
          <a:p>
            <a:r>
              <a:rPr lang="en-US" b="0" dirty="0" smtClean="0"/>
              <a:t>FEEDBACK</a:t>
            </a:r>
            <a:endParaRPr lang="en-US" b="0" baseline="0" dirty="0" smtClean="0"/>
          </a:p>
          <a:p>
            <a:pPr marL="171450" indent="-171450">
              <a:buFont typeface="Arial"/>
              <a:buChar char="•"/>
            </a:pPr>
            <a:r>
              <a:rPr lang="en-US" b="0" baseline="0" dirty="0" smtClean="0"/>
              <a:t>Quickly give the Students feedback on the target language they just practiced.</a:t>
            </a:r>
          </a:p>
          <a:p>
            <a:pPr marL="171450" indent="-171450">
              <a:buFont typeface="Arial"/>
              <a:buChar char="•"/>
            </a:pPr>
            <a:r>
              <a:rPr lang="en-US" b="0" baseline="0" dirty="0" smtClean="0"/>
              <a:t>Remind them of other resources they can take advantage of to improve their English:</a:t>
            </a:r>
          </a:p>
          <a:p>
            <a:pPr marL="628650" lvl="1" indent="-171450">
              <a:buFont typeface="Arial"/>
              <a:buChar char="•"/>
            </a:pPr>
            <a:r>
              <a:rPr lang="en-US" b="0" baseline="0" dirty="0" smtClean="0"/>
              <a:t>Go to Wall Street World to practice grammar and vocabulary.</a:t>
            </a:r>
          </a:p>
          <a:p>
            <a:pPr marL="628650" lvl="1" indent="-171450">
              <a:buFont typeface="Arial"/>
              <a:buChar char="•"/>
            </a:pPr>
            <a:r>
              <a:rPr lang="en-US" b="0" baseline="0" dirty="0" smtClean="0"/>
              <a:t>Review the Student Manual or Digital Book to study grammar and vocabulary.</a:t>
            </a:r>
          </a:p>
          <a:p>
            <a:pPr marL="628650" lvl="1" indent="-171450">
              <a:buFont typeface="Arial"/>
              <a:buChar char="•"/>
            </a:pPr>
            <a:r>
              <a:rPr lang="en-US" b="0" baseline="0" dirty="0" smtClean="0"/>
              <a:t>Attend Complementary Classes to practice using grammar and vocabulary.</a:t>
            </a:r>
          </a:p>
          <a:p>
            <a:pPr marL="628650" lvl="1" indent="-171450">
              <a:buFont typeface="Arial"/>
              <a:buChar char="•"/>
            </a:pPr>
            <a:r>
              <a:rPr lang="en-US" b="0" baseline="0" dirty="0" smtClean="0"/>
              <a:t>Join Social Clubs to practice speaking skills.</a:t>
            </a:r>
          </a:p>
          <a:p>
            <a:endParaRPr lang="en-US" dirty="0" smtClean="0"/>
          </a:p>
          <a:p>
            <a:endParaRPr lang="en-US" b="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11</a:t>
            </a:fld>
            <a:endParaRPr lang="en-US"/>
          </a:p>
        </p:txBody>
      </p:sp>
    </p:spTree>
    <p:extLst>
      <p:ext uri="{BB962C8B-B14F-4D97-AF65-F5344CB8AC3E}">
        <p14:creationId xmlns:p14="http://schemas.microsoft.com/office/powerpoint/2010/main" val="2714447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2.2 How Do I Get There? (10 min)</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one minute for this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OBJECTIVE</a:t>
            </a:r>
          </a:p>
          <a:p>
            <a:pPr marL="171450" indent="-171450">
              <a:buFont typeface="Arial" charset="0"/>
              <a:buChar char="•"/>
            </a:pPr>
            <a:r>
              <a:rPr lang="en-US" sz="1200" kern="1200" dirty="0" smtClean="0">
                <a:solidFill>
                  <a:schemeClr val="tx1"/>
                </a:solidFill>
                <a:effectLst/>
                <a:latin typeface="+mn-lt"/>
                <a:ea typeface="+mn-ea"/>
                <a:cs typeface="+mn-cs"/>
              </a:rPr>
              <a:t>Can use basic language related to using a map (</a:t>
            </a:r>
            <a:r>
              <a:rPr lang="en-US" sz="1200" i="1" kern="1200" dirty="0" smtClean="0">
                <a:solidFill>
                  <a:schemeClr val="tx1"/>
                </a:solidFill>
                <a:latin typeface="+mn-lt"/>
                <a:ea typeface="+mn-ea"/>
                <a:cs typeface="+mn-cs"/>
              </a:rPr>
              <a:t>destination; Go over…; Go straight; Go two blocks; Turn right/left; Turn right/left on Bank Street; Walk across…; Walk along …</a:t>
            </a:r>
            <a:r>
              <a:rPr lang="en-US" sz="1200" kern="1200" dirty="0" smtClean="0">
                <a:solidFill>
                  <a:schemeClr val="tx1"/>
                </a:solidFill>
                <a:latin typeface="+mn-lt"/>
                <a:ea typeface="+mn-ea"/>
                <a:cs typeface="+mn-cs"/>
              </a:rPr>
              <a:t>)</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r>
              <a:rPr lang="en-US" sz="1200" kern="1200" dirty="0" smtClean="0">
                <a:solidFill>
                  <a:schemeClr val="tx1"/>
                </a:solidFill>
                <a:effectLst/>
                <a:latin typeface="+mn-lt"/>
                <a:ea typeface="+mn-ea"/>
                <a:cs typeface="+mn-cs"/>
              </a:rPr>
              <a:t>#1. Have a Student read the </a:t>
            </a:r>
            <a:r>
              <a:rPr lang="en-US" sz="1200" i="0" kern="1200" dirty="0" smtClean="0">
                <a:solidFill>
                  <a:schemeClr val="tx1"/>
                </a:solidFill>
                <a:effectLst/>
                <a:latin typeface="+mn-lt"/>
                <a:ea typeface="+mn-ea"/>
                <a:cs typeface="+mn-cs"/>
              </a:rPr>
              <a:t>question. [</a:t>
            </a:r>
            <a:r>
              <a:rPr lang="en-GB" sz="1200" i="0" kern="1200" dirty="0" smtClean="0">
                <a:solidFill>
                  <a:schemeClr val="tx1"/>
                </a:solidFill>
                <a:effectLst/>
                <a:latin typeface="+mn-lt"/>
                <a:ea typeface="+mn-ea"/>
                <a:cs typeface="+mn-cs"/>
              </a:rPr>
              <a:t>How do you get to a park from where</a:t>
            </a:r>
            <a:r>
              <a:rPr lang="en-GB" sz="1200" i="0" kern="1200" baseline="0" dirty="0" smtClean="0">
                <a:solidFill>
                  <a:schemeClr val="tx1"/>
                </a:solidFill>
                <a:effectLst/>
                <a:latin typeface="+mn-lt"/>
                <a:ea typeface="+mn-ea"/>
                <a:cs typeface="+mn-cs"/>
              </a:rPr>
              <a:t> you are</a:t>
            </a:r>
            <a:r>
              <a:rPr lang="en-GB" sz="1200" i="0" kern="1200" dirty="0" smtClean="0">
                <a:solidFill>
                  <a:schemeClr val="tx1"/>
                </a:solidFill>
                <a:effectLst/>
                <a:latin typeface="+mn-lt"/>
                <a:ea typeface="+mn-ea"/>
                <a:cs typeface="+mn-cs"/>
              </a:rPr>
              <a:t>?</a:t>
            </a:r>
            <a:r>
              <a:rPr lang="en-US" sz="1200" i="0" kern="1200" dirty="0" smtClean="0">
                <a:solidFill>
                  <a:schemeClr val="tx1"/>
                </a:solidFill>
                <a:effectLst/>
                <a:latin typeface="+mn-lt"/>
                <a:ea typeface="+mn-ea"/>
                <a:cs typeface="+mn-cs"/>
              </a:rPr>
              <a:t>]</a:t>
            </a:r>
          </a:p>
          <a:p>
            <a:r>
              <a:rPr lang="en-US" sz="1200" i="0" kern="1200" dirty="0" smtClean="0">
                <a:solidFill>
                  <a:schemeClr val="tx1"/>
                </a:solidFill>
                <a:effectLst/>
                <a:latin typeface="+mn-lt"/>
                <a:ea typeface="+mn-ea"/>
                <a:cs typeface="+mn-cs"/>
              </a:rPr>
              <a:t>#2.</a:t>
            </a:r>
            <a:r>
              <a:rPr lang="en-US" sz="1200" i="0" kern="1200" baseline="0" dirty="0" smtClean="0">
                <a:solidFill>
                  <a:schemeClr val="tx1"/>
                </a:solidFill>
                <a:effectLst/>
                <a:latin typeface="+mn-lt"/>
                <a:ea typeface="+mn-ea"/>
                <a:cs typeface="+mn-cs"/>
              </a:rPr>
              <a:t> Encourage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 based on their own personal locations. </a:t>
            </a:r>
          </a:p>
          <a:p>
            <a:r>
              <a:rPr lang="en-US" sz="1200" i="0" kern="1200" baseline="0" dirty="0" smtClean="0">
                <a:solidFill>
                  <a:schemeClr val="tx1"/>
                </a:solidFill>
                <a:effectLst/>
                <a:latin typeface="+mn-lt"/>
                <a:ea typeface="+mn-ea"/>
                <a:cs typeface="+mn-cs"/>
              </a:rPr>
              <a:t>#3. Reveal the sample answer. [</a:t>
            </a:r>
            <a:r>
              <a:rPr lang="en-GB" sz="1200" i="0" kern="1200" dirty="0" smtClean="0">
                <a:solidFill>
                  <a:schemeClr val="tx1"/>
                </a:solidFill>
                <a:effectLst/>
                <a:latin typeface="+mn-lt"/>
                <a:ea typeface="+mn-ea"/>
                <a:cs typeface="+mn-cs"/>
              </a:rPr>
              <a:t>Go out the front door and make a right. Turn left at the first street</a:t>
            </a:r>
            <a:r>
              <a:rPr lang="en-US" sz="1200" i="0" kern="1200" dirty="0" smtClean="0">
                <a:solidFill>
                  <a:schemeClr val="tx1"/>
                </a:solidFill>
                <a:effectLst/>
                <a:latin typeface="+mn-lt"/>
                <a:ea typeface="+mn-ea"/>
                <a:cs typeface="+mn-cs"/>
              </a:rPr>
              <a:t>..</a:t>
            </a:r>
            <a:r>
              <a:rPr lang="en-US" sz="1200" i="0" kern="1200" baseline="0" dirty="0" smtClean="0">
                <a:solidFill>
                  <a:schemeClr val="tx1"/>
                </a:solidFill>
                <a:effectLst/>
                <a:latin typeface="+mn-lt"/>
                <a:ea typeface="+mn-ea"/>
                <a:cs typeface="+mn-cs"/>
              </a:rPr>
              <a:t>.]</a:t>
            </a: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12</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2.2 How Do I Get There?</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one minute for this slide.</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r>
              <a:rPr lang="en-US" sz="1200" kern="1200" dirty="0" smtClean="0">
                <a:solidFill>
                  <a:schemeClr val="tx1"/>
                </a:solidFill>
                <a:effectLst/>
                <a:latin typeface="+mn-lt"/>
                <a:ea typeface="+mn-ea"/>
                <a:cs typeface="+mn-cs"/>
              </a:rPr>
              <a:t>#1. Have a Student read the </a:t>
            </a:r>
            <a:r>
              <a:rPr lang="en-US" sz="1200" i="0" kern="1200" dirty="0" smtClean="0">
                <a:solidFill>
                  <a:schemeClr val="tx1"/>
                </a:solidFill>
                <a:effectLst/>
                <a:latin typeface="+mn-lt"/>
                <a:ea typeface="+mn-ea"/>
                <a:cs typeface="+mn-cs"/>
              </a:rPr>
              <a:t>question. [</a:t>
            </a:r>
            <a:r>
              <a:rPr lang="en-GB" sz="1200" i="0" kern="1200" dirty="0" smtClean="0">
                <a:solidFill>
                  <a:schemeClr val="tx1"/>
                </a:solidFill>
                <a:effectLst/>
                <a:latin typeface="+mn-lt"/>
                <a:ea typeface="+mn-ea"/>
                <a:cs typeface="+mn-cs"/>
              </a:rPr>
              <a:t>How do you get to a supermarket from where</a:t>
            </a:r>
            <a:r>
              <a:rPr lang="en-GB" sz="1200" i="0" kern="1200" baseline="0" dirty="0" smtClean="0">
                <a:solidFill>
                  <a:schemeClr val="tx1"/>
                </a:solidFill>
                <a:effectLst/>
                <a:latin typeface="+mn-lt"/>
                <a:ea typeface="+mn-ea"/>
                <a:cs typeface="+mn-cs"/>
              </a:rPr>
              <a:t> you are</a:t>
            </a:r>
            <a:r>
              <a:rPr lang="en-GB" sz="1200" i="0" kern="1200" dirty="0" smtClean="0">
                <a:solidFill>
                  <a:schemeClr val="tx1"/>
                </a:solidFill>
                <a:effectLst/>
                <a:latin typeface="+mn-lt"/>
                <a:ea typeface="+mn-ea"/>
                <a:cs typeface="+mn-cs"/>
              </a:rPr>
              <a:t>?</a:t>
            </a:r>
            <a:r>
              <a:rPr lang="en-US" sz="1200" i="0" kern="1200" dirty="0" smtClean="0">
                <a:solidFill>
                  <a:schemeClr val="tx1"/>
                </a:solidFill>
                <a:effectLst/>
                <a:latin typeface="+mn-lt"/>
                <a:ea typeface="+mn-ea"/>
                <a:cs typeface="+mn-cs"/>
              </a:rPr>
              <a:t>]</a:t>
            </a:r>
          </a:p>
          <a:p>
            <a:r>
              <a:rPr lang="en-US" sz="1200" i="0" kern="1200" dirty="0" smtClean="0">
                <a:solidFill>
                  <a:schemeClr val="tx1"/>
                </a:solidFill>
                <a:effectLst/>
                <a:latin typeface="+mn-lt"/>
                <a:ea typeface="+mn-ea"/>
                <a:cs typeface="+mn-cs"/>
              </a:rPr>
              <a:t>#2.</a:t>
            </a:r>
            <a:r>
              <a:rPr lang="en-US" sz="1200" i="0" kern="1200" baseline="0" dirty="0" smtClean="0">
                <a:solidFill>
                  <a:schemeClr val="tx1"/>
                </a:solidFill>
                <a:effectLst/>
                <a:latin typeface="+mn-lt"/>
                <a:ea typeface="+mn-ea"/>
                <a:cs typeface="+mn-cs"/>
              </a:rPr>
              <a:t> Encourage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 Students to answer, based on their own personal locations. </a:t>
            </a:r>
          </a:p>
          <a:p>
            <a:endParaRPr lang="en-US" sz="120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a:t>
            </a:r>
          </a:p>
          <a:p>
            <a:pPr marL="171450" indent="-171450">
              <a:buFont typeface="Arial"/>
              <a:buChar char="•"/>
            </a:pPr>
            <a:r>
              <a:rPr lang="en-US" sz="1200" b="0" i="0" kern="1200" baseline="0" dirty="0" smtClean="0">
                <a:solidFill>
                  <a:schemeClr val="tx1"/>
                </a:solidFill>
                <a:effectLst/>
                <a:latin typeface="+mn-lt"/>
                <a:ea typeface="+mn-ea"/>
                <a:cs typeface="+mn-cs"/>
              </a:rPr>
              <a:t>Elicit target language from each Student.</a:t>
            </a: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13</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2.2 How Do I Get There?</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four minutes for this slide.</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171450" indent="-171450">
              <a:buFont typeface="Arial" charset="0"/>
              <a:buChar char="•"/>
            </a:pPr>
            <a:r>
              <a:rPr lang="en-US" sz="1200" kern="1200" dirty="0" smtClean="0">
                <a:solidFill>
                  <a:schemeClr val="tx1"/>
                </a:solidFill>
                <a:effectLst/>
                <a:latin typeface="+mn-lt"/>
                <a:ea typeface="+mn-ea"/>
                <a:cs typeface="+mn-cs"/>
              </a:rPr>
              <a:t>Tell the Students they are at the point indicated by the red arrow on the map. </a:t>
            </a:r>
          </a:p>
          <a:p>
            <a:pPr marL="0" indent="0">
              <a:buFont typeface="Arial" charset="0"/>
              <a:buNone/>
            </a:pPr>
            <a:r>
              <a:rPr lang="en-US" sz="1200" kern="1200" dirty="0" smtClean="0">
                <a:solidFill>
                  <a:schemeClr val="tx1"/>
                </a:solidFill>
                <a:effectLst/>
                <a:latin typeface="+mn-lt"/>
                <a:ea typeface="+mn-ea"/>
                <a:cs typeface="+mn-cs"/>
              </a:rPr>
              <a:t>#1. One Student begins by choosing</a:t>
            </a:r>
            <a:r>
              <a:rPr lang="en-US" sz="1200" kern="1200" baseline="0" dirty="0" smtClean="0">
                <a:solidFill>
                  <a:schemeClr val="tx1"/>
                </a:solidFill>
                <a:effectLst/>
                <a:latin typeface="+mn-lt"/>
                <a:ea typeface="+mn-ea"/>
                <a:cs typeface="+mn-cs"/>
              </a:rPr>
              <a:t> one of the locations listed to the right of the map. Without telling his/her classmates what it is, the Student gives directions from the red star to that location. </a:t>
            </a:r>
          </a:p>
          <a:p>
            <a:pPr marL="171450" indent="-171450">
              <a:buFont typeface="Arial" charset="0"/>
              <a:buChar char="•"/>
            </a:pPr>
            <a:r>
              <a:rPr lang="en-US" sz="1200" kern="1200" baseline="0" dirty="0" smtClean="0">
                <a:solidFill>
                  <a:schemeClr val="tx1"/>
                </a:solidFill>
                <a:effectLst/>
                <a:latin typeface="+mn-lt"/>
                <a:ea typeface="+mn-ea"/>
                <a:cs typeface="+mn-cs"/>
              </a:rPr>
              <a:t>When that Student is finished giving directions, his/her classmates take turns saying where they ended up. The Student who gave the directions should say whether his/her classmates ended up where s/he was trying to direct them.</a:t>
            </a:r>
          </a:p>
          <a:p>
            <a:pPr marL="171450" indent="-171450">
              <a:buFont typeface="Arial" charset="0"/>
              <a:buChar char="•"/>
            </a:pPr>
            <a:r>
              <a:rPr lang="en-US" sz="1200" kern="1200" baseline="0" dirty="0" smtClean="0">
                <a:solidFill>
                  <a:schemeClr val="tx1"/>
                </a:solidFill>
                <a:effectLst/>
                <a:latin typeface="+mn-lt"/>
                <a:ea typeface="+mn-ea"/>
                <a:cs typeface="+mn-cs"/>
              </a:rPr>
              <a:t>Continue until each Student has a turn giving directions.</a:t>
            </a:r>
            <a:endParaRPr lang="en-US" sz="120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14</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2.2 How Do I Get There?</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four minutes for this slide.</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171450" indent="-171450">
              <a:buFont typeface="Arial" charset="0"/>
              <a:buChar char="•"/>
            </a:pPr>
            <a:r>
              <a:rPr lang="en-US" sz="1200" kern="1200" dirty="0" smtClean="0">
                <a:solidFill>
                  <a:schemeClr val="tx1"/>
                </a:solidFill>
                <a:effectLst/>
                <a:latin typeface="+mn-lt"/>
                <a:ea typeface="+mn-ea"/>
                <a:cs typeface="+mn-cs"/>
              </a:rPr>
              <a:t>Tell the Students they are at the point indicated by the red arrow on the map. </a:t>
            </a:r>
          </a:p>
          <a:p>
            <a:pPr marL="0" indent="0">
              <a:buFont typeface="Arial" charset="0"/>
              <a:buNone/>
            </a:pPr>
            <a:r>
              <a:rPr lang="en-US" sz="1200" kern="1200" dirty="0" smtClean="0">
                <a:solidFill>
                  <a:schemeClr val="tx1"/>
                </a:solidFill>
                <a:effectLst/>
                <a:latin typeface="+mn-lt"/>
                <a:ea typeface="+mn-ea"/>
                <a:cs typeface="+mn-cs"/>
              </a:rPr>
              <a:t>#1. One Student begins by choosing</a:t>
            </a:r>
            <a:r>
              <a:rPr lang="en-US" sz="1200" kern="1200" baseline="0" dirty="0" smtClean="0">
                <a:solidFill>
                  <a:schemeClr val="tx1"/>
                </a:solidFill>
                <a:effectLst/>
                <a:latin typeface="+mn-lt"/>
                <a:ea typeface="+mn-ea"/>
                <a:cs typeface="+mn-cs"/>
              </a:rPr>
              <a:t> one of the locations listed to the left of the map. Without telling his/her classmates what it is, the Student gives directions from the red star to that location. </a:t>
            </a:r>
          </a:p>
          <a:p>
            <a:pPr marL="171450" indent="-171450">
              <a:buFont typeface="Arial" charset="0"/>
              <a:buChar char="•"/>
            </a:pPr>
            <a:r>
              <a:rPr lang="en-US" sz="1200" kern="1200" baseline="0" dirty="0" smtClean="0">
                <a:solidFill>
                  <a:schemeClr val="tx1"/>
                </a:solidFill>
                <a:effectLst/>
                <a:latin typeface="+mn-lt"/>
                <a:ea typeface="+mn-ea"/>
                <a:cs typeface="+mn-cs"/>
              </a:rPr>
              <a:t>When that Student is finished giving directions, his/her classmates take turns saying where they ended up. The Student who gave the directions should say whether his/her classmates ended up where s/he was trying to direct them.</a:t>
            </a:r>
          </a:p>
          <a:p>
            <a:pPr marL="171450" indent="-171450">
              <a:buFont typeface="Arial" charset="0"/>
              <a:buChar char="•"/>
            </a:pPr>
            <a:r>
              <a:rPr lang="en-US" sz="1200" kern="1200" baseline="0" dirty="0" smtClean="0">
                <a:solidFill>
                  <a:schemeClr val="tx1"/>
                </a:solidFill>
                <a:effectLst/>
                <a:latin typeface="+mn-lt"/>
                <a:ea typeface="+mn-ea"/>
                <a:cs typeface="+mn-cs"/>
              </a:rPr>
              <a:t>Continue until each Student has taken a turn giving directions.</a:t>
            </a:r>
            <a:endParaRPr lang="en-US" sz="120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15</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2.2 How Do I Get There?</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Optional Extension</a:t>
            </a:r>
          </a:p>
          <a:p>
            <a:pPr eaLnBrk="1" hangingPunct="1"/>
            <a:endParaRPr lang="en-US" b="0" dirty="0" smtClean="0"/>
          </a:p>
          <a:p>
            <a:pPr eaLnBrk="1" hangingPunct="1"/>
            <a:r>
              <a:rPr lang="en-US" b="0" dirty="0" smtClean="0"/>
              <a:t>INSTRUCTIONS</a:t>
            </a:r>
          </a:p>
          <a:p>
            <a:pPr marL="171450" indent="-171450">
              <a:buFont typeface="Arial" charset="0"/>
              <a:buChar char="•"/>
            </a:pPr>
            <a:r>
              <a:rPr lang="en-US" sz="1200" kern="1200" dirty="0" smtClean="0">
                <a:solidFill>
                  <a:schemeClr val="tx1"/>
                </a:solidFill>
                <a:effectLst/>
                <a:latin typeface="+mn-lt"/>
                <a:ea typeface="+mn-ea"/>
                <a:cs typeface="+mn-cs"/>
              </a:rPr>
              <a:t>Ask each</a:t>
            </a:r>
            <a:r>
              <a:rPr lang="en-US" sz="1200" kern="1200" baseline="0" dirty="0" smtClean="0">
                <a:solidFill>
                  <a:schemeClr val="tx1"/>
                </a:solidFill>
                <a:effectLst/>
                <a:latin typeface="+mn-lt"/>
                <a:ea typeface="+mn-ea"/>
                <a:cs typeface="+mn-cs"/>
              </a:rPr>
              <a:t> Student for the best ways to get to some popular sights in their city.</a:t>
            </a:r>
            <a:endParaRPr lang="en-US" sz="1200" kern="1200" dirty="0" smtClean="0">
              <a:solidFill>
                <a:schemeClr val="tx1"/>
              </a:solidFill>
              <a:effectLst/>
              <a:latin typeface="+mn-lt"/>
              <a:ea typeface="+mn-ea"/>
              <a:cs typeface="+mn-cs"/>
            </a:endParaRPr>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16</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2.2 How Do I Get There?</a:t>
            </a:r>
          </a:p>
          <a:p>
            <a:endParaRPr lang="en-US" dirty="0" smtClean="0"/>
          </a:p>
          <a:p>
            <a:r>
              <a:rPr lang="en-US" b="0" dirty="0" smtClean="0"/>
              <a:t>FEEDBACK</a:t>
            </a:r>
            <a:endParaRPr lang="en-US" b="0" baseline="0" dirty="0" smtClean="0"/>
          </a:p>
          <a:p>
            <a:pPr marL="171450" indent="-171450">
              <a:buFont typeface="Arial"/>
              <a:buChar char="•"/>
            </a:pPr>
            <a:r>
              <a:rPr lang="en-US" b="0" baseline="0" dirty="0" smtClean="0"/>
              <a:t>Quickly give the Students feedback on the target language they just practiced.</a:t>
            </a:r>
          </a:p>
          <a:p>
            <a:pPr marL="171450" indent="-171450">
              <a:buFont typeface="Arial"/>
              <a:buChar char="•"/>
            </a:pPr>
            <a:r>
              <a:rPr lang="en-US" b="0" baseline="0" dirty="0" smtClean="0"/>
              <a:t>Remind them of other resources they can take advantage of to improve their English:</a:t>
            </a:r>
          </a:p>
          <a:p>
            <a:pPr marL="628650" lvl="1" indent="-171450">
              <a:buFont typeface="Arial"/>
              <a:buChar char="•"/>
            </a:pPr>
            <a:r>
              <a:rPr lang="en-US" b="0" baseline="0" dirty="0" smtClean="0"/>
              <a:t>Go to Wall Street World to practice grammar and vocabulary.</a:t>
            </a:r>
          </a:p>
          <a:p>
            <a:pPr marL="628650" lvl="1" indent="-171450">
              <a:buFont typeface="Arial"/>
              <a:buChar char="•"/>
            </a:pPr>
            <a:r>
              <a:rPr lang="en-US" b="0" baseline="0" dirty="0" smtClean="0"/>
              <a:t>Review the Student Manual or Digital Book to study grammar and vocabulary.</a:t>
            </a:r>
          </a:p>
          <a:p>
            <a:pPr marL="628650" lvl="1" indent="-171450">
              <a:buFont typeface="Arial"/>
              <a:buChar char="•"/>
            </a:pPr>
            <a:r>
              <a:rPr lang="en-US" b="0" baseline="0" dirty="0" smtClean="0"/>
              <a:t>Attend Complementary Classes to practice using grammar and vocabulary.</a:t>
            </a:r>
          </a:p>
          <a:p>
            <a:pPr marL="628650" lvl="1" indent="-171450">
              <a:buFont typeface="Arial"/>
              <a:buChar char="•"/>
            </a:pPr>
            <a:r>
              <a:rPr lang="en-US" b="0" baseline="0" dirty="0" smtClean="0"/>
              <a:t>Join Social Clubs to practice speaking skills.</a:t>
            </a:r>
          </a:p>
          <a:p>
            <a:endParaRPr lang="en-US" dirty="0" smtClean="0"/>
          </a:p>
          <a:p>
            <a:endParaRPr lang="en-US" b="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17</a:t>
            </a:fld>
            <a:endParaRPr lang="en-US"/>
          </a:p>
        </p:txBody>
      </p:sp>
    </p:spTree>
    <p:extLst>
      <p:ext uri="{BB962C8B-B14F-4D97-AF65-F5344CB8AC3E}">
        <p14:creationId xmlns:p14="http://schemas.microsoft.com/office/powerpoint/2010/main" val="2714447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3.1 </a:t>
            </a:r>
            <a:r>
              <a:rPr lang="en-GB" sz="1200" kern="1200" dirty="0" smtClean="0">
                <a:solidFill>
                  <a:schemeClr val="tx1"/>
                </a:solidFill>
                <a:effectLst/>
                <a:latin typeface="+mn-lt"/>
                <a:ea typeface="+mn-ea"/>
                <a:cs typeface="+mn-cs"/>
              </a:rPr>
              <a:t>What Are You Going to Do</a:t>
            </a:r>
            <a:r>
              <a:rPr lang="en-US" b="0" dirty="0" smtClean="0"/>
              <a:t>? (5 min)</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a:t>
            </a:r>
            <a:r>
              <a:rPr lang="en-US" b="0" baseline="0" dirty="0" smtClean="0"/>
              <a:t> one minute for this slide.</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OBJECTIVE</a:t>
            </a:r>
          </a:p>
          <a:p>
            <a:pPr marL="171450" indent="-171450">
              <a:buFont typeface="Arial" charset="0"/>
              <a:buChar char="•"/>
            </a:pPr>
            <a:r>
              <a:rPr lang="en-US" sz="1200" kern="1200" dirty="0" smtClean="0">
                <a:solidFill>
                  <a:schemeClr val="tx1"/>
                </a:solidFill>
                <a:effectLst/>
                <a:latin typeface="+mn-lt"/>
                <a:ea typeface="+mn-ea"/>
                <a:cs typeface="+mn-cs"/>
              </a:rPr>
              <a:t>Can express basic personal intentions using </a:t>
            </a:r>
            <a:r>
              <a:rPr lang="en-US" sz="1200" i="1" kern="1200" dirty="0" smtClean="0">
                <a:solidFill>
                  <a:schemeClr val="tx1"/>
                </a:solidFill>
                <a:effectLst/>
                <a:latin typeface="+mn-lt"/>
                <a:ea typeface="+mn-ea"/>
                <a:cs typeface="+mn-cs"/>
              </a:rPr>
              <a:t>going to</a:t>
            </a:r>
            <a:r>
              <a:rPr lang="en-US" sz="1200" kern="1200" dirty="0" smtClean="0">
                <a:solidFill>
                  <a:schemeClr val="tx1"/>
                </a:solidFill>
                <a:effectLst/>
                <a:latin typeface="+mn-lt"/>
                <a:ea typeface="+mn-ea"/>
                <a:cs typeface="+mn-cs"/>
              </a:rPr>
              <a:t> (</a:t>
            </a:r>
            <a:r>
              <a:rPr lang="en-US" sz="1200" i="1" kern="1200" dirty="0" smtClean="0">
                <a:solidFill>
                  <a:schemeClr val="tx1"/>
                </a:solidFill>
                <a:latin typeface="+mn-lt"/>
                <a:ea typeface="+mn-ea"/>
                <a:cs typeface="+mn-cs"/>
              </a:rPr>
              <a:t>My boss is going to hire new people for the restaurant.</a:t>
            </a:r>
            <a:r>
              <a:rPr lang="en-US" sz="1200" kern="1200" dirty="0" smtClean="0">
                <a:solidFill>
                  <a:schemeClr val="tx1"/>
                </a:solidFill>
                <a:latin typeface="+mn-lt"/>
                <a:ea typeface="+mn-ea"/>
                <a:cs typeface="+mn-cs"/>
              </a:rPr>
              <a:t>)</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Draw the Students’ attention to the image and the cue words. [go to the museum]</a:t>
            </a:r>
          </a:p>
          <a:p>
            <a:pPr marL="0" indent="0">
              <a:buFont typeface="Arial" charset="0"/>
              <a:buNone/>
            </a:pPr>
            <a:r>
              <a:rPr lang="en-US" sz="1200" kern="1200" dirty="0" smtClean="0">
                <a:solidFill>
                  <a:schemeClr val="tx1"/>
                </a:solidFill>
                <a:effectLst/>
                <a:latin typeface="+mn-lt"/>
                <a:ea typeface="+mn-ea"/>
                <a:cs typeface="+mn-cs"/>
              </a:rPr>
              <a:t>#1. Have a Student read the statement</a:t>
            </a:r>
            <a:r>
              <a:rPr lang="en-US" sz="1200" kern="1200" baseline="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question. [</a:t>
            </a:r>
            <a:r>
              <a:rPr lang="en-GB" sz="1200" i="0" kern="1200" dirty="0" smtClean="0">
                <a:solidFill>
                  <a:schemeClr val="tx1"/>
                </a:solidFill>
                <a:effectLst/>
                <a:latin typeface="+mn-lt"/>
                <a:ea typeface="+mn-ea"/>
                <a:cs typeface="+mn-cs"/>
              </a:rPr>
              <a:t>Your </a:t>
            </a:r>
            <a:r>
              <a:rPr lang="en-GB" sz="1200" i="0" u="none" kern="1200" dirty="0" smtClean="0">
                <a:solidFill>
                  <a:schemeClr val="tx1"/>
                </a:solidFill>
                <a:effectLst/>
                <a:latin typeface="+mn-lt"/>
                <a:ea typeface="+mn-ea"/>
                <a:cs typeface="+mn-cs"/>
              </a:rPr>
              <a:t>plan</a:t>
            </a:r>
            <a:r>
              <a:rPr lang="en-GB" sz="1200" i="0" kern="1200" dirty="0" smtClean="0">
                <a:solidFill>
                  <a:schemeClr val="tx1"/>
                </a:solidFill>
                <a:effectLst/>
                <a:latin typeface="+mn-lt"/>
                <a:ea typeface="+mn-ea"/>
                <a:cs typeface="+mn-cs"/>
              </a:rPr>
              <a:t> is to go to the museum. What do we say when we have a plan to do something?</a:t>
            </a:r>
            <a:r>
              <a:rPr lang="en-US" sz="1200" i="0" kern="1200" dirty="0" smtClean="0">
                <a:solidFill>
                  <a:schemeClr val="tx1"/>
                </a:solidFill>
                <a:effectLst/>
                <a:latin typeface="+mn-lt"/>
                <a:ea typeface="+mn-ea"/>
                <a:cs typeface="+mn-cs"/>
              </a:rPr>
              <a:t>]</a:t>
            </a:r>
          </a:p>
          <a:p>
            <a:pPr marL="0" indent="0">
              <a:buFont typeface="Arial" charset="0"/>
              <a:buNone/>
            </a:pPr>
            <a:r>
              <a:rPr lang="en-US" sz="1200" kern="1200" dirty="0" smtClean="0">
                <a:solidFill>
                  <a:schemeClr val="tx1"/>
                </a:solidFill>
                <a:effectLst/>
                <a:latin typeface="+mn-lt"/>
                <a:ea typeface="+mn-ea"/>
                <a:cs typeface="+mn-cs"/>
              </a:rPr>
              <a:t>#2. Encourage the </a:t>
            </a:r>
            <a:r>
              <a:rPr lang="en-US" sz="1200" kern="1200" baseline="0" dirty="0" smtClean="0">
                <a:solidFill>
                  <a:schemeClr val="tx1"/>
                </a:solidFill>
                <a:effectLst/>
                <a:latin typeface="+mn-lt"/>
                <a:ea typeface="+mn-ea"/>
                <a:cs typeface="+mn-cs"/>
              </a:rPr>
              <a:t>Students to answer.</a:t>
            </a:r>
          </a:p>
          <a:p>
            <a:pPr marL="0" indent="0">
              <a:buFont typeface="Arial" charset="0"/>
              <a:buNone/>
            </a:pPr>
            <a:r>
              <a:rPr lang="en-US" sz="1200" kern="1200" baseline="0" dirty="0" smtClean="0">
                <a:solidFill>
                  <a:schemeClr val="tx1"/>
                </a:solidFill>
                <a:effectLst/>
                <a:latin typeface="+mn-lt"/>
                <a:ea typeface="+mn-ea"/>
                <a:cs typeface="+mn-cs"/>
              </a:rPr>
              <a:t>#3. Reveal the answer. [I’m going to go to the museum.]</a:t>
            </a:r>
            <a:endParaRPr lang="en-US" sz="1200" kern="1200" dirty="0" smtClean="0">
              <a:solidFill>
                <a:schemeClr val="tx1"/>
              </a:solidFill>
              <a:effectLst/>
              <a:latin typeface="+mn-lt"/>
              <a:ea typeface="+mn-ea"/>
              <a:cs typeface="+mn-cs"/>
            </a:endParaRPr>
          </a:p>
          <a:p>
            <a:pPr marL="0" indent="0">
              <a:buFont typeface="Arial" charset="0"/>
              <a:buNone/>
            </a:pPr>
            <a:r>
              <a:rPr lang="en-US" sz="1200" kern="1200" dirty="0" smtClean="0">
                <a:solidFill>
                  <a:schemeClr val="tx1"/>
                </a:solidFill>
                <a:effectLst/>
                <a:latin typeface="+mn-lt"/>
                <a:ea typeface="+mn-ea"/>
                <a:cs typeface="+mn-cs"/>
              </a:rPr>
              <a:t>#4. Draw the Students’ attention to the question mark following “go to the museum.”</a:t>
            </a:r>
          </a:p>
          <a:p>
            <a:pPr marL="0" indent="0">
              <a:buFont typeface="Arial" charset="0"/>
              <a:buNone/>
            </a:pPr>
            <a:r>
              <a:rPr lang="en-US" sz="1200" kern="1200" dirty="0" smtClean="0">
                <a:solidFill>
                  <a:schemeClr val="tx1"/>
                </a:solidFill>
                <a:effectLst/>
                <a:latin typeface="+mn-lt"/>
                <a:ea typeface="+mn-ea"/>
                <a:cs typeface="+mn-cs"/>
              </a:rPr>
              <a:t>#5. </a:t>
            </a:r>
            <a:r>
              <a:rPr lang="en-US" sz="1200" i="0" kern="1200" dirty="0" smtClean="0">
                <a:solidFill>
                  <a:schemeClr val="tx1"/>
                </a:solidFill>
                <a:effectLst/>
                <a:latin typeface="+mn-lt"/>
                <a:ea typeface="+mn-ea"/>
                <a:cs typeface="+mn-cs"/>
              </a:rPr>
              <a:t>Have a Student read the question. [</a:t>
            </a:r>
            <a:r>
              <a:rPr lang="en-GB" sz="1200" i="0" kern="1200" dirty="0" smtClean="0">
                <a:solidFill>
                  <a:schemeClr val="tx1"/>
                </a:solidFill>
                <a:effectLst/>
                <a:latin typeface="+mn-lt"/>
                <a:ea typeface="+mn-ea"/>
                <a:cs typeface="+mn-cs"/>
              </a:rPr>
              <a:t>How can we ask a question about someone’s </a:t>
            </a:r>
            <a:r>
              <a:rPr lang="en-GB" sz="1200" i="0" u="none" kern="1200" dirty="0" smtClean="0">
                <a:solidFill>
                  <a:schemeClr val="tx1"/>
                </a:solidFill>
                <a:effectLst/>
                <a:latin typeface="+mn-lt"/>
                <a:ea typeface="+mn-ea"/>
                <a:cs typeface="+mn-cs"/>
              </a:rPr>
              <a:t>plan</a:t>
            </a:r>
            <a:r>
              <a:rPr lang="en-GB" sz="1200" i="0" kern="1200" dirty="0" smtClean="0">
                <a:solidFill>
                  <a:schemeClr val="tx1"/>
                </a:solidFill>
                <a:effectLst/>
                <a:latin typeface="+mn-lt"/>
                <a:ea typeface="+mn-ea"/>
                <a:cs typeface="+mn-cs"/>
              </a:rPr>
              <a:t> to go to the museum?</a:t>
            </a:r>
            <a:r>
              <a:rPr lang="en-US" sz="1200" i="0" kern="1200" dirty="0" smtClean="0">
                <a:solidFill>
                  <a:schemeClr val="tx1"/>
                </a:solidFill>
                <a:effectLst/>
                <a:latin typeface="+mn-lt"/>
                <a:ea typeface="+mn-ea"/>
                <a:cs typeface="+mn-cs"/>
              </a:rPr>
              <a:t>]</a:t>
            </a:r>
          </a:p>
          <a:p>
            <a:pPr marL="0" indent="0">
              <a:buFont typeface="Arial" charset="0"/>
              <a:buNone/>
            </a:pPr>
            <a:r>
              <a:rPr lang="en-US" sz="1200" i="0" kern="1200" dirty="0" smtClean="0">
                <a:solidFill>
                  <a:schemeClr val="tx1"/>
                </a:solidFill>
                <a:effectLst/>
                <a:latin typeface="+mn-lt"/>
                <a:ea typeface="+mn-ea"/>
                <a:cs typeface="+mn-cs"/>
              </a:rPr>
              <a:t>#6. Encourage</a:t>
            </a:r>
            <a:r>
              <a:rPr lang="en-US" sz="1200" i="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a:t>
            </a:r>
          </a:p>
          <a:p>
            <a:pPr marL="0" indent="0">
              <a:buFont typeface="Arial" charset="0"/>
              <a:buNone/>
            </a:pPr>
            <a:r>
              <a:rPr lang="en-US" sz="1200" i="0" kern="1200" baseline="0" dirty="0" smtClean="0">
                <a:solidFill>
                  <a:schemeClr val="tx1"/>
                </a:solidFill>
                <a:effectLst/>
                <a:latin typeface="+mn-lt"/>
                <a:ea typeface="+mn-ea"/>
                <a:cs typeface="+mn-cs"/>
              </a:rPr>
              <a:t>#7. Reveal the answer. [Are </a:t>
            </a:r>
            <a:r>
              <a:rPr lang="en-US" sz="1200" kern="1200" baseline="0" dirty="0" smtClean="0">
                <a:solidFill>
                  <a:schemeClr val="tx1"/>
                </a:solidFill>
                <a:effectLst/>
                <a:latin typeface="+mn-lt"/>
                <a:ea typeface="+mn-ea"/>
                <a:cs typeface="+mn-cs"/>
              </a:rPr>
              <a:t>you going to go to the museum?]</a:t>
            </a:r>
            <a:endParaRPr lang="en-US" sz="120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examples of the target structure(s).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18</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3.1 </a:t>
            </a:r>
            <a:r>
              <a:rPr lang="en-GB" sz="1200" kern="1200" dirty="0" smtClean="0">
                <a:solidFill>
                  <a:schemeClr val="tx1"/>
                </a:solidFill>
                <a:effectLst/>
                <a:latin typeface="+mn-lt"/>
                <a:ea typeface="+mn-ea"/>
                <a:cs typeface="+mn-cs"/>
              </a:rPr>
              <a:t>What Are You Going to Do</a:t>
            </a:r>
            <a:r>
              <a:rPr lang="en-US" b="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a:t>
            </a:r>
            <a:r>
              <a:rPr lang="en-US" b="0" baseline="0" dirty="0" smtClean="0"/>
              <a:t> one minute for this slide.</a:t>
            </a:r>
            <a:endParaRPr lang="en-US" b="0" dirty="0" smtClean="0"/>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0" marR="0" indent="0" algn="l" defTabSz="457200" rtl="0" eaLnBrk="1" fontAlgn="auto" latinLnBrk="0" hangingPunct="1">
              <a:lnSpc>
                <a:spcPct val="100000"/>
              </a:lnSpc>
              <a:spcBef>
                <a:spcPts val="0"/>
              </a:spcBef>
              <a:spcAft>
                <a:spcPts val="0"/>
              </a:spcAft>
              <a:buClrTx/>
              <a:buSzTx/>
              <a:buFont typeface="Arial" charset="0"/>
              <a:buNone/>
              <a:tabLst/>
              <a:defRPr/>
            </a:pPr>
            <a:r>
              <a:rPr lang="en-US" sz="1200" kern="1200" dirty="0" smtClean="0">
                <a:solidFill>
                  <a:schemeClr val="tx1"/>
                </a:solidFill>
                <a:effectLst/>
                <a:latin typeface="+mn-lt"/>
                <a:ea typeface="+mn-ea"/>
                <a:cs typeface="+mn-cs"/>
              </a:rPr>
              <a:t>#1. Have a Student read </a:t>
            </a:r>
            <a:r>
              <a:rPr lang="en-US" sz="1200" i="0" kern="1200" dirty="0" smtClean="0">
                <a:solidFill>
                  <a:schemeClr val="tx1"/>
                </a:solidFill>
                <a:effectLst/>
                <a:latin typeface="+mn-lt"/>
                <a:ea typeface="+mn-ea"/>
                <a:cs typeface="+mn-cs"/>
              </a:rPr>
              <a:t>the question. [</a:t>
            </a:r>
            <a:r>
              <a:rPr lang="en-US" sz="1200" dirty="0" smtClean="0"/>
              <a:t>When does “going to the museum” happen?]</a:t>
            </a:r>
            <a:endParaRPr lang="en-US" sz="1200" i="0" kern="1200" dirty="0" smtClean="0">
              <a:solidFill>
                <a:schemeClr val="tx1"/>
              </a:solidFill>
              <a:effectLst/>
              <a:latin typeface="+mn-lt"/>
              <a:ea typeface="+mn-ea"/>
              <a:cs typeface="+mn-cs"/>
            </a:endParaRPr>
          </a:p>
          <a:p>
            <a:pPr marL="0" indent="0">
              <a:buFont typeface="Arial" charset="0"/>
              <a:buNone/>
            </a:pPr>
            <a:r>
              <a:rPr lang="en-US" sz="1200" i="0" kern="1200" dirty="0" smtClean="0">
                <a:solidFill>
                  <a:schemeClr val="tx1"/>
                </a:solidFill>
                <a:effectLst/>
                <a:latin typeface="+mn-lt"/>
                <a:ea typeface="+mn-ea"/>
                <a:cs typeface="+mn-cs"/>
              </a:rPr>
              <a:t>#3. Encourage</a:t>
            </a:r>
            <a:r>
              <a:rPr lang="en-US" sz="1200" i="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 </a:t>
            </a:r>
            <a:r>
              <a:rPr lang="en-GB" sz="1200" i="0" kern="1200" dirty="0" smtClean="0">
                <a:solidFill>
                  <a:schemeClr val="tx1"/>
                </a:solidFill>
                <a:effectLst/>
                <a:latin typeface="+mn-lt"/>
                <a:ea typeface="+mn-ea"/>
                <a:cs typeface="+mn-cs"/>
              </a:rPr>
              <a:t>Make sure the Students respond with a future time adverbial like “tomorrow,” “later,” etc.</a:t>
            </a:r>
            <a:r>
              <a:rPr lang="en-US" i="0" dirty="0" smtClean="0">
                <a:effectLst/>
              </a:rPr>
              <a:t> </a:t>
            </a:r>
            <a:endParaRPr lang="en-US" sz="1200" i="0" kern="1200" baseline="0" dirty="0" smtClean="0">
              <a:solidFill>
                <a:schemeClr val="tx1"/>
              </a:solidFill>
              <a:effectLst/>
              <a:latin typeface="+mn-lt"/>
              <a:ea typeface="+mn-ea"/>
              <a:cs typeface="+mn-cs"/>
            </a:endParaRPr>
          </a:p>
          <a:p>
            <a:pPr marL="0" indent="0">
              <a:buFont typeface="Arial" charset="0"/>
              <a:buNone/>
            </a:pPr>
            <a:r>
              <a:rPr lang="en-US" sz="1200" i="0" kern="1200" baseline="0" dirty="0" smtClean="0">
                <a:solidFill>
                  <a:schemeClr val="tx1"/>
                </a:solidFill>
                <a:effectLst/>
                <a:latin typeface="+mn-lt"/>
                <a:ea typeface="+mn-ea"/>
                <a:cs typeface="+mn-cs"/>
              </a:rPr>
              <a:t>#4. Reveal the sample answers. [tomorrow/later</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a:t>
            </a:r>
          </a:p>
          <a:p>
            <a:pPr marL="171450" indent="-171450">
              <a:buFont typeface="Arial"/>
              <a:buChar char="•"/>
            </a:pPr>
            <a:r>
              <a:rPr lang="en-US" sz="1200" b="0" i="0" kern="1200" baseline="0" dirty="0" smtClean="0">
                <a:solidFill>
                  <a:schemeClr val="tx1"/>
                </a:solidFill>
                <a:effectLst/>
                <a:latin typeface="+mn-lt"/>
                <a:ea typeface="+mn-ea"/>
                <a:cs typeface="+mn-cs"/>
              </a:rPr>
              <a:t>Elicit target language from each Student.</a:t>
            </a: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19</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IN</a:t>
            </a:r>
            <a:r>
              <a:rPr lang="en-US" sz="1100" b="0" kern="1200" dirty="0" smtClean="0">
                <a:solidFill>
                  <a:schemeClr val="tx1"/>
                </a:solidFill>
                <a:effectLst/>
                <a:latin typeface="+mn-lt"/>
                <a:ea typeface="+mn-ea"/>
                <a:cs typeface="+mn-cs"/>
              </a:rPr>
              <a:t>STRUCTIONS</a:t>
            </a:r>
            <a:r>
              <a:rPr lang="en-US" sz="1100" b="1" kern="1200" dirty="0" smtClean="0">
                <a:solidFill>
                  <a:schemeClr val="tx1"/>
                </a:solidFill>
                <a:effectLst/>
                <a:latin typeface="+mn-lt"/>
                <a:ea typeface="+mn-ea"/>
                <a:cs typeface="+mn-cs"/>
              </a:rPr>
              <a:t>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100" dirty="0" smtClean="0"/>
              <a:t>This is a warm-up activity and should not be assessed.</a:t>
            </a:r>
          </a:p>
          <a:p>
            <a:pPr marL="171450" indent="-171450">
              <a:buFont typeface="Arial"/>
              <a:buChar char="•"/>
            </a:pPr>
            <a:r>
              <a:rPr lang="en-US" sz="1100" kern="1200" dirty="0" smtClean="0">
                <a:solidFill>
                  <a:schemeClr val="tx1"/>
                </a:solidFill>
                <a:effectLst/>
                <a:latin typeface="+mn-lt"/>
                <a:ea typeface="+mn-ea"/>
                <a:cs typeface="+mn-cs"/>
              </a:rPr>
              <a:t>Introduce yourself to the Students. Then ask each individual Student what his/her name is. Tell the Students:</a:t>
            </a:r>
            <a:endParaRPr lang="en-US" sz="1100" i="0" kern="1200" dirty="0" smtClean="0">
              <a:solidFill>
                <a:schemeClr val="tx1"/>
              </a:solidFill>
              <a:effectLst/>
              <a:latin typeface="+mn-lt"/>
              <a:ea typeface="+mn-ea"/>
              <a:cs typeface="+mn-cs"/>
            </a:endParaRPr>
          </a:p>
          <a:p>
            <a:pPr lvl="1"/>
            <a:endParaRPr lang="en-US" sz="1100" i="0" kern="1200" dirty="0" smtClean="0">
              <a:solidFill>
                <a:schemeClr val="tx1"/>
              </a:solidFill>
              <a:effectLst/>
              <a:latin typeface="+mn-lt"/>
              <a:ea typeface="+mn-ea"/>
              <a:cs typeface="+mn-cs"/>
            </a:endParaRPr>
          </a:p>
          <a:p>
            <a:pPr lvl="1"/>
            <a:r>
              <a:rPr lang="en-US" sz="1100" i="0" kern="1200" dirty="0" smtClean="0">
                <a:solidFill>
                  <a:schemeClr val="tx1"/>
                </a:solidFill>
                <a:effectLst/>
                <a:latin typeface="+mn-lt"/>
                <a:ea typeface="+mn-ea"/>
                <a:cs typeface="+mn-cs"/>
              </a:rPr>
              <a:t>Hello. My name’s _______. What’s your name?</a:t>
            </a:r>
          </a:p>
          <a:p>
            <a:pPr lvl="1"/>
            <a:r>
              <a:rPr lang="en-US" sz="1100" i="0" kern="1200" dirty="0" smtClean="0">
                <a:solidFill>
                  <a:schemeClr val="tx1"/>
                </a:solidFill>
                <a:effectLst/>
                <a:latin typeface="+mn-lt"/>
                <a:ea typeface="+mn-ea"/>
                <a:cs typeface="+mn-cs"/>
              </a:rPr>
              <a:t>Sample Responses: My name’s _______.</a:t>
            </a:r>
            <a:r>
              <a:rPr lang="bg-BG" sz="1100" i="0" kern="1200" dirty="0" smtClean="0">
                <a:solidFill>
                  <a:schemeClr val="tx1"/>
                </a:solidFill>
                <a:effectLst/>
                <a:latin typeface="+mn-lt"/>
                <a:ea typeface="+mn-ea"/>
                <a:cs typeface="+mn-cs"/>
              </a:rPr>
              <a:t>/</a:t>
            </a:r>
            <a:r>
              <a:rPr lang="en-US" sz="1100" i="0" kern="1200" dirty="0" smtClean="0">
                <a:solidFill>
                  <a:schemeClr val="tx1"/>
                </a:solidFill>
                <a:effectLst/>
                <a:latin typeface="+mn-lt"/>
                <a:ea typeface="+mn-ea"/>
                <a:cs typeface="+mn-cs"/>
              </a:rPr>
              <a:t>My name is _______.</a:t>
            </a:r>
          </a:p>
          <a:p>
            <a:pPr lvl="0"/>
            <a:endParaRPr lang="en-US" sz="1100" i="0" kern="1200" dirty="0" smtClean="0">
              <a:solidFill>
                <a:schemeClr val="tx1"/>
              </a:solidFill>
              <a:effectLst/>
              <a:latin typeface="+mn-lt"/>
              <a:ea typeface="+mn-ea"/>
              <a:cs typeface="+mn-cs"/>
            </a:endParaRPr>
          </a:p>
          <a:p>
            <a:pPr lvl="0"/>
            <a:r>
              <a:rPr lang="en-US" sz="1100" i="0" kern="1200" dirty="0" smtClean="0">
                <a:solidFill>
                  <a:schemeClr val="tx1"/>
                </a:solidFill>
                <a:effectLst/>
                <a:latin typeface="+mn-lt"/>
                <a:ea typeface="+mn-ea"/>
                <a:cs typeface="+mn-cs"/>
              </a:rPr>
              <a:t>TEACHING</a:t>
            </a:r>
            <a:r>
              <a:rPr lang="en-US" sz="1100" i="0" kern="1200" baseline="0" dirty="0" smtClean="0">
                <a:solidFill>
                  <a:schemeClr val="tx1"/>
                </a:solidFill>
                <a:effectLst/>
                <a:latin typeface="+mn-lt"/>
                <a:ea typeface="+mn-ea"/>
                <a:cs typeface="+mn-cs"/>
              </a:rPr>
              <a:t> TIPS</a:t>
            </a:r>
          </a:p>
          <a:p>
            <a:pPr marL="171450" lvl="0" indent="-171450">
              <a:buFont typeface="Arial" panose="020B0604020202020204" pitchFamily="34" charset="0"/>
              <a:buChar char="•"/>
            </a:pPr>
            <a:r>
              <a:rPr lang="en-US" sz="1100" i="0" kern="1200" baseline="0" dirty="0" smtClean="0">
                <a:solidFill>
                  <a:schemeClr val="tx1"/>
                </a:solidFill>
                <a:effectLst/>
                <a:latin typeface="+mn-lt"/>
                <a:ea typeface="+mn-ea"/>
                <a:cs typeface="+mn-cs"/>
              </a:rPr>
              <a:t>Ask the Students about their study habits. (e.g., Have you finished your Speaking Center Lessons? How about your Student Manual or Digital Book?)</a:t>
            </a:r>
          </a:p>
          <a:p>
            <a:pPr marL="171450" lvl="0" indent="-171450">
              <a:buFont typeface="Arial" panose="020B0604020202020204" pitchFamily="34" charset="0"/>
              <a:buChar char="•"/>
            </a:pPr>
            <a:r>
              <a:rPr lang="en-US" sz="1100" i="0" kern="1200" baseline="0" dirty="0" smtClean="0">
                <a:solidFill>
                  <a:schemeClr val="tx1"/>
                </a:solidFill>
                <a:effectLst/>
                <a:latin typeface="+mn-lt"/>
                <a:ea typeface="+mn-ea"/>
                <a:cs typeface="+mn-cs"/>
              </a:rPr>
              <a:t>Check for IT issues.</a:t>
            </a:r>
            <a:endParaRPr lang="en-US" sz="1100" i="0" kern="1200" dirty="0" smtClean="0">
              <a:solidFill>
                <a:schemeClr val="tx1"/>
              </a:solidFill>
              <a:effectLst/>
              <a:latin typeface="+mn-lt"/>
              <a:ea typeface="+mn-ea"/>
              <a:cs typeface="+mn-cs"/>
            </a:endParaRPr>
          </a:p>
          <a:p>
            <a:endParaRPr lang="en-US" sz="1100"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2</a:t>
            </a:fld>
            <a:endParaRPr lang="en-US"/>
          </a:p>
        </p:txBody>
      </p:sp>
    </p:spTree>
    <p:extLst>
      <p:ext uri="{BB962C8B-B14F-4D97-AF65-F5344CB8AC3E}">
        <p14:creationId xmlns:p14="http://schemas.microsoft.com/office/powerpoint/2010/main" val="4127501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3.1 </a:t>
            </a:r>
            <a:r>
              <a:rPr lang="en-GB" sz="1200" kern="1200" dirty="0" smtClean="0">
                <a:solidFill>
                  <a:schemeClr val="tx1"/>
                </a:solidFill>
                <a:effectLst/>
                <a:latin typeface="+mn-lt"/>
                <a:ea typeface="+mn-ea"/>
                <a:cs typeface="+mn-cs"/>
              </a:rPr>
              <a:t>What Are You Going to Do</a:t>
            </a:r>
            <a:r>
              <a:rPr lang="en-US" b="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a:t>
            </a:r>
            <a:r>
              <a:rPr lang="en-US" b="0" baseline="0" dirty="0" smtClean="0"/>
              <a:t> three minutes for this slide.</a:t>
            </a:r>
            <a:endParaRPr lang="en-US" b="0" dirty="0" smtClean="0"/>
          </a:p>
          <a:p>
            <a:pPr eaLnBrk="1" hangingPunct="1"/>
            <a:endParaRPr lang="en-US" b="0" dirty="0" smtClean="0"/>
          </a:p>
          <a:p>
            <a:pPr eaLnBrk="1" hangingPunct="1"/>
            <a:r>
              <a:rPr lang="en-US" b="0" dirty="0" smtClean="0"/>
              <a:t>INSTRUCTIONS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The Students have to take turns asking their classmates about their plans using the prompts on the screen. Tell</a:t>
            </a:r>
            <a:r>
              <a:rPr lang="en-US" sz="1200" kern="1200" baseline="0" dirty="0" smtClean="0">
                <a:solidFill>
                  <a:schemeClr val="tx1"/>
                </a:solidFill>
                <a:effectLst/>
                <a:latin typeface="+mn-lt"/>
                <a:ea typeface="+mn-ea"/>
                <a:cs typeface="+mn-cs"/>
              </a:rPr>
              <a:t> the Students, </a:t>
            </a:r>
            <a:r>
              <a:rPr lang="en-US" sz="1200" i="0" kern="1200" baseline="0" dirty="0" smtClean="0">
                <a:solidFill>
                  <a:schemeClr val="tx1"/>
                </a:solidFill>
                <a:effectLst/>
                <a:latin typeface="+mn-lt"/>
                <a:ea typeface="+mn-ea"/>
                <a:cs typeface="+mn-cs"/>
              </a:rPr>
              <a:t>“</a:t>
            </a:r>
            <a:r>
              <a:rPr lang="en-US" sz="1200" i="0" kern="1200" dirty="0" smtClean="0">
                <a:solidFill>
                  <a:schemeClr val="tx1"/>
                </a:solidFill>
                <a:effectLst/>
                <a:latin typeface="+mn-lt"/>
                <a:ea typeface="+mn-ea"/>
                <a:cs typeface="+mn-cs"/>
              </a:rPr>
              <a:t>Talk about plans with your partner. You should ask and answer questions and say when you plan to do the things.”</a:t>
            </a:r>
          </a:p>
          <a:p>
            <a:pPr marL="171450" indent="-171450">
              <a:buFont typeface="Arial" charset="0"/>
              <a:buChar char="•"/>
            </a:pPr>
            <a:r>
              <a:rPr lang="en-US" sz="1200" kern="1200" dirty="0" smtClean="0">
                <a:solidFill>
                  <a:schemeClr val="tx1"/>
                </a:solidFill>
                <a:effectLst/>
                <a:latin typeface="+mn-lt"/>
                <a:ea typeface="+mn-ea"/>
                <a:cs typeface="+mn-cs"/>
              </a:rPr>
              <a:t>Encourage the Students to use full sentences with both their questions and their answers. Also, encourage them to use Future Time Adverbials. For example,</a:t>
            </a:r>
          </a:p>
          <a:p>
            <a:r>
              <a:rPr lang="en-US" sz="1200" kern="1200" dirty="0" smtClean="0">
                <a:solidFill>
                  <a:schemeClr val="tx1"/>
                </a:solidFill>
                <a:effectLst/>
                <a:latin typeface="+mn-lt"/>
                <a:ea typeface="+mn-ea"/>
                <a:cs typeface="+mn-cs"/>
              </a:rPr>
              <a:t> </a:t>
            </a:r>
          </a:p>
          <a:p>
            <a:r>
              <a:rPr lang="en-US" sz="1200" i="0" kern="1200" dirty="0" smtClean="0">
                <a:solidFill>
                  <a:schemeClr val="tx1"/>
                </a:solidFill>
                <a:effectLst/>
                <a:latin typeface="+mn-lt"/>
                <a:ea typeface="+mn-ea"/>
                <a:cs typeface="+mn-cs"/>
              </a:rPr>
              <a:t>	Student A: Are you going to go to the supermarket (after work)?</a:t>
            </a:r>
          </a:p>
          <a:p>
            <a:r>
              <a:rPr lang="en-US" sz="1200" i="0" kern="1200" dirty="0" smtClean="0">
                <a:solidFill>
                  <a:schemeClr val="tx1"/>
                </a:solidFill>
                <a:effectLst/>
                <a:latin typeface="+mn-lt"/>
                <a:ea typeface="+mn-ea"/>
                <a:cs typeface="+mn-cs"/>
              </a:rPr>
              <a:t>	Student B: Yes, I’m going to go to the supermarket (after work). </a:t>
            </a:r>
          </a:p>
          <a:p>
            <a:r>
              <a:rPr lang="en-US" sz="1200" i="0" kern="1200" dirty="0" smtClean="0">
                <a:solidFill>
                  <a:schemeClr val="tx1"/>
                </a:solidFill>
                <a:effectLst/>
                <a:latin typeface="+mn-lt"/>
                <a:ea typeface="+mn-ea"/>
                <a:cs typeface="+mn-cs"/>
              </a:rPr>
              <a:t> </a:t>
            </a:r>
          </a:p>
          <a:p>
            <a:r>
              <a:rPr lang="en-US" sz="1200" i="0" kern="1200" dirty="0" smtClean="0">
                <a:solidFill>
                  <a:schemeClr val="tx1"/>
                </a:solidFill>
                <a:effectLst/>
                <a:latin typeface="+mn-lt"/>
                <a:ea typeface="+mn-ea"/>
                <a:cs typeface="+mn-cs"/>
              </a:rPr>
              <a:t>	Student B: Are you going to watch a movie (this weekend)?</a:t>
            </a:r>
          </a:p>
          <a:p>
            <a:r>
              <a:rPr lang="en-US" sz="1200" i="0" kern="1200" dirty="0" smtClean="0">
                <a:solidFill>
                  <a:schemeClr val="tx1"/>
                </a:solidFill>
                <a:effectLst/>
                <a:latin typeface="+mn-lt"/>
                <a:ea typeface="+mn-ea"/>
                <a:cs typeface="+mn-cs"/>
              </a:rPr>
              <a:t>	Student A: No, I’m not going to watch a movie (this weekend).</a:t>
            </a:r>
          </a:p>
          <a:p>
            <a:endParaRPr lang="en-US" sz="1200" i="0" kern="1200" dirty="0" smtClean="0">
              <a:solidFill>
                <a:schemeClr val="tx1"/>
              </a:solidFill>
              <a:effectLst/>
              <a:latin typeface="+mn-lt"/>
              <a:ea typeface="+mn-ea"/>
              <a:cs typeface="+mn-cs"/>
            </a:endParaRPr>
          </a:p>
          <a:p>
            <a:pPr marL="0" indent="0">
              <a:lnSpc>
                <a:spcPct val="200000"/>
              </a:lnSpc>
              <a:buFont typeface="+mj-lt"/>
              <a:buNone/>
            </a:pPr>
            <a:r>
              <a:rPr lang="it-IT" sz="1200" dirty="0" smtClean="0">
                <a:solidFill>
                  <a:schemeClr val="tx1"/>
                </a:solidFill>
                <a:latin typeface="Arial" pitchFamily="34" charset="0"/>
                <a:cs typeface="Arial" pitchFamily="34" charset="0"/>
              </a:rPr>
              <a:t>#1. go to the supermarket</a:t>
            </a:r>
            <a:endParaRPr lang="en-US" sz="1200" dirty="0" smtClean="0">
              <a:solidFill>
                <a:schemeClr val="tx1"/>
              </a:solidFill>
              <a:latin typeface="Arial" pitchFamily="34" charset="0"/>
              <a:cs typeface="Arial" pitchFamily="34" charset="0"/>
            </a:endParaRPr>
          </a:p>
          <a:p>
            <a:pPr marL="0" indent="0">
              <a:lnSpc>
                <a:spcPct val="200000"/>
              </a:lnSpc>
              <a:buFont typeface="+mj-lt"/>
              <a:buNone/>
            </a:pPr>
            <a:r>
              <a:rPr lang="it-IT" sz="1200" dirty="0" smtClean="0">
                <a:solidFill>
                  <a:schemeClr val="tx1"/>
                </a:solidFill>
                <a:latin typeface="Arial" pitchFamily="34" charset="0"/>
                <a:cs typeface="Arial" pitchFamily="34" charset="0"/>
              </a:rPr>
              <a:t>#2. </a:t>
            </a:r>
            <a:r>
              <a:rPr lang="it-IT" sz="1200" dirty="0" err="1" smtClean="0">
                <a:solidFill>
                  <a:schemeClr val="tx1"/>
                </a:solidFill>
                <a:latin typeface="Arial" pitchFamily="34" charset="0"/>
                <a:cs typeface="Arial" pitchFamily="34" charset="0"/>
              </a:rPr>
              <a:t>watch</a:t>
            </a:r>
            <a:r>
              <a:rPr lang="it-IT" sz="1200" dirty="0" smtClean="0">
                <a:solidFill>
                  <a:schemeClr val="tx1"/>
                </a:solidFill>
                <a:latin typeface="Arial" pitchFamily="34" charset="0"/>
                <a:cs typeface="Arial" pitchFamily="34" charset="0"/>
              </a:rPr>
              <a:t> a movie</a:t>
            </a:r>
            <a:endParaRPr lang="en-US" sz="1200" dirty="0" smtClean="0">
              <a:solidFill>
                <a:schemeClr val="tx1"/>
              </a:solidFill>
              <a:latin typeface="Arial" pitchFamily="34" charset="0"/>
              <a:cs typeface="Arial" pitchFamily="34" charset="0"/>
            </a:endParaRPr>
          </a:p>
          <a:p>
            <a:pPr marL="0" indent="0">
              <a:lnSpc>
                <a:spcPct val="200000"/>
              </a:lnSpc>
              <a:buFont typeface="+mj-lt"/>
              <a:buNone/>
            </a:pPr>
            <a:r>
              <a:rPr lang="it-IT" sz="1200" dirty="0" smtClean="0">
                <a:solidFill>
                  <a:schemeClr val="tx1"/>
                </a:solidFill>
                <a:latin typeface="Arial" pitchFamily="34" charset="0"/>
                <a:cs typeface="Arial" pitchFamily="34" charset="0"/>
              </a:rPr>
              <a:t>#3. take the bus to work</a:t>
            </a:r>
            <a:endParaRPr lang="en-US" sz="1200" dirty="0" smtClean="0">
              <a:solidFill>
                <a:schemeClr val="tx1"/>
              </a:solidFill>
              <a:latin typeface="Arial" pitchFamily="34" charset="0"/>
              <a:cs typeface="Arial" pitchFamily="34" charset="0"/>
            </a:endParaRPr>
          </a:p>
          <a:p>
            <a:pPr marL="0" indent="0">
              <a:lnSpc>
                <a:spcPct val="200000"/>
              </a:lnSpc>
              <a:buFont typeface="+mj-lt"/>
              <a:buNone/>
            </a:pPr>
            <a:r>
              <a:rPr lang="it-IT" sz="1200" dirty="0" smtClean="0">
                <a:solidFill>
                  <a:schemeClr val="tx1"/>
                </a:solidFill>
                <a:latin typeface="Arial" pitchFamily="34" charset="0"/>
                <a:cs typeface="Arial" pitchFamily="34" charset="0"/>
              </a:rPr>
              <a:t>#4. talk to </a:t>
            </a:r>
            <a:r>
              <a:rPr lang="it-IT" sz="1200" dirty="0" err="1" smtClean="0">
                <a:solidFill>
                  <a:schemeClr val="tx1"/>
                </a:solidFill>
                <a:latin typeface="Arial" pitchFamily="34" charset="0"/>
                <a:cs typeface="Arial" pitchFamily="34" charset="0"/>
              </a:rPr>
              <a:t>your</a:t>
            </a:r>
            <a:r>
              <a:rPr lang="it-IT" sz="1200" dirty="0" smtClean="0">
                <a:solidFill>
                  <a:schemeClr val="tx1"/>
                </a:solidFill>
                <a:latin typeface="Arial" pitchFamily="34" charset="0"/>
                <a:cs typeface="Arial" pitchFamily="34" charset="0"/>
              </a:rPr>
              <a:t> </a:t>
            </a:r>
            <a:r>
              <a:rPr lang="it-IT" sz="1200" dirty="0" err="1" smtClean="0">
                <a:solidFill>
                  <a:schemeClr val="tx1"/>
                </a:solidFill>
                <a:latin typeface="Arial" pitchFamily="34" charset="0"/>
                <a:cs typeface="Arial" pitchFamily="34" charset="0"/>
              </a:rPr>
              <a:t>parents</a:t>
            </a:r>
            <a:endParaRPr lang="en-US" sz="1200" dirty="0" smtClean="0">
              <a:solidFill>
                <a:schemeClr val="tx1"/>
              </a:solidFill>
              <a:latin typeface="Arial" pitchFamily="34" charset="0"/>
              <a:cs typeface="Arial" pitchFamily="34" charset="0"/>
            </a:endParaRPr>
          </a:p>
          <a:p>
            <a:pPr marL="0" indent="0">
              <a:lnSpc>
                <a:spcPct val="200000"/>
              </a:lnSpc>
              <a:buFont typeface="+mj-lt"/>
              <a:buNone/>
            </a:pPr>
            <a:r>
              <a:rPr lang="it-IT" sz="1200" dirty="0" smtClean="0">
                <a:solidFill>
                  <a:schemeClr val="tx1"/>
                </a:solidFill>
                <a:latin typeface="Arial" pitchFamily="34" charset="0"/>
                <a:cs typeface="Arial" pitchFamily="34" charset="0"/>
              </a:rPr>
              <a:t>#5. </a:t>
            </a:r>
            <a:r>
              <a:rPr lang="it-IT" sz="1200" dirty="0" err="1" smtClean="0">
                <a:solidFill>
                  <a:schemeClr val="tx1"/>
                </a:solidFill>
                <a:latin typeface="Arial" pitchFamily="34" charset="0"/>
                <a:cs typeface="Arial" pitchFamily="34" charset="0"/>
              </a:rPr>
              <a:t>eat</a:t>
            </a:r>
            <a:r>
              <a:rPr lang="it-IT" sz="1200" dirty="0" smtClean="0">
                <a:solidFill>
                  <a:schemeClr val="tx1"/>
                </a:solidFill>
                <a:latin typeface="Arial" pitchFamily="34" charset="0"/>
                <a:cs typeface="Arial" pitchFamily="34" charset="0"/>
              </a:rPr>
              <a:t> </a:t>
            </a:r>
            <a:r>
              <a:rPr lang="it-IT" sz="1200" dirty="0" err="1" smtClean="0">
                <a:solidFill>
                  <a:schemeClr val="tx1"/>
                </a:solidFill>
                <a:latin typeface="Arial" pitchFamily="34" charset="0"/>
                <a:cs typeface="Arial" pitchFamily="34" charset="0"/>
              </a:rPr>
              <a:t>at</a:t>
            </a:r>
            <a:r>
              <a:rPr lang="it-IT" sz="1200" dirty="0" smtClean="0">
                <a:solidFill>
                  <a:schemeClr val="tx1"/>
                </a:solidFill>
                <a:latin typeface="Arial" pitchFamily="34" charset="0"/>
                <a:cs typeface="Arial" pitchFamily="34" charset="0"/>
              </a:rPr>
              <a:t> a </a:t>
            </a:r>
            <a:r>
              <a:rPr lang="it-IT" sz="1200" dirty="0" err="1" smtClean="0">
                <a:solidFill>
                  <a:schemeClr val="tx1"/>
                </a:solidFill>
                <a:latin typeface="Arial" pitchFamily="34" charset="0"/>
                <a:cs typeface="Arial" pitchFamily="34" charset="0"/>
              </a:rPr>
              <a:t>restaurant</a:t>
            </a:r>
            <a:endParaRPr lang="en-US" sz="1200" dirty="0" smtClean="0">
              <a:solidFill>
                <a:schemeClr val="tx1"/>
              </a:solidFill>
              <a:latin typeface="Arial" pitchFamily="34" charset="0"/>
              <a:cs typeface="Arial" pitchFamily="34" charset="0"/>
            </a:endParaRPr>
          </a:p>
          <a:p>
            <a:pPr marL="0" indent="0">
              <a:lnSpc>
                <a:spcPct val="200000"/>
              </a:lnSpc>
              <a:buFont typeface="+mj-lt"/>
              <a:buNone/>
            </a:pPr>
            <a:r>
              <a:rPr lang="it-IT" sz="1200" dirty="0" smtClean="0">
                <a:solidFill>
                  <a:schemeClr val="tx1"/>
                </a:solidFill>
                <a:latin typeface="Arial" pitchFamily="34" charset="0"/>
                <a:cs typeface="Arial" pitchFamily="34" charset="0"/>
              </a:rPr>
              <a:t>#6. do </a:t>
            </a:r>
            <a:r>
              <a:rPr lang="it-IT" sz="1200" dirty="0" err="1" smtClean="0">
                <a:solidFill>
                  <a:schemeClr val="tx1"/>
                </a:solidFill>
                <a:latin typeface="Arial" pitchFamily="34" charset="0"/>
                <a:cs typeface="Arial" pitchFamily="34" charset="0"/>
              </a:rPr>
              <a:t>exercise</a:t>
            </a:r>
            <a:r>
              <a:rPr lang="it-IT" sz="1200" dirty="0" smtClean="0">
                <a:solidFill>
                  <a:schemeClr val="tx1"/>
                </a:solidFill>
                <a:latin typeface="Arial" pitchFamily="34" charset="0"/>
                <a:cs typeface="Arial" pitchFamily="34" charset="0"/>
              </a:rPr>
              <a:t> </a:t>
            </a:r>
            <a:r>
              <a:rPr lang="it-IT" sz="1200" dirty="0" err="1" smtClean="0">
                <a:solidFill>
                  <a:schemeClr val="tx1"/>
                </a:solidFill>
                <a:latin typeface="Arial" pitchFamily="34" charset="0"/>
                <a:cs typeface="Arial" pitchFamily="34" charset="0"/>
              </a:rPr>
              <a:t>at</a:t>
            </a:r>
            <a:r>
              <a:rPr lang="it-IT" sz="1200" dirty="0" smtClean="0">
                <a:solidFill>
                  <a:schemeClr val="tx1"/>
                </a:solidFill>
                <a:latin typeface="Arial" pitchFamily="34" charset="0"/>
                <a:cs typeface="Arial" pitchFamily="34" charset="0"/>
              </a:rPr>
              <a:t> the </a:t>
            </a:r>
            <a:r>
              <a:rPr lang="it-IT" sz="1200" dirty="0" err="1" smtClean="0">
                <a:solidFill>
                  <a:schemeClr val="tx1"/>
                </a:solidFill>
                <a:latin typeface="Arial" pitchFamily="34" charset="0"/>
                <a:cs typeface="Arial" pitchFamily="34" charset="0"/>
              </a:rPr>
              <a:t>gym</a:t>
            </a:r>
            <a:endParaRPr lang="en-US" sz="1200" dirty="0" smtClean="0">
              <a:solidFill>
                <a:schemeClr val="tx1"/>
              </a:solidFill>
              <a:latin typeface="Arial" pitchFamily="34" charset="0"/>
              <a:cs typeface="Arial" pitchFamily="34" charset="0"/>
            </a:endParaRPr>
          </a:p>
          <a:p>
            <a:pPr marL="0" indent="0">
              <a:lnSpc>
                <a:spcPct val="200000"/>
              </a:lnSpc>
              <a:buFont typeface="+mj-lt"/>
              <a:buNone/>
            </a:pPr>
            <a:r>
              <a:rPr lang="it-IT" sz="1200" dirty="0" smtClean="0">
                <a:solidFill>
                  <a:schemeClr val="tx1"/>
                </a:solidFill>
                <a:latin typeface="Arial" pitchFamily="34" charset="0"/>
                <a:cs typeface="Arial" pitchFamily="34" charset="0"/>
              </a:rPr>
              <a:t>#7. </a:t>
            </a:r>
            <a:r>
              <a:rPr lang="it-IT" sz="1200" dirty="0" err="1" smtClean="0">
                <a:solidFill>
                  <a:schemeClr val="tx1"/>
                </a:solidFill>
                <a:latin typeface="Arial" pitchFamily="34" charset="0"/>
                <a:cs typeface="Arial" pitchFamily="34" charset="0"/>
              </a:rPr>
              <a:t>meet</a:t>
            </a:r>
            <a:r>
              <a:rPr lang="it-IT" sz="1200" dirty="0" smtClean="0">
                <a:solidFill>
                  <a:schemeClr val="tx1"/>
                </a:solidFill>
                <a:latin typeface="Arial" pitchFamily="34" charset="0"/>
                <a:cs typeface="Arial" pitchFamily="34" charset="0"/>
              </a:rPr>
              <a:t> </a:t>
            </a:r>
            <a:r>
              <a:rPr lang="it-IT" sz="1200" dirty="0" err="1" smtClean="0">
                <a:solidFill>
                  <a:schemeClr val="tx1"/>
                </a:solidFill>
                <a:latin typeface="Arial" pitchFamily="34" charset="0"/>
                <a:cs typeface="Arial" pitchFamily="34" charset="0"/>
              </a:rPr>
              <a:t>your</a:t>
            </a:r>
            <a:r>
              <a:rPr lang="it-IT" sz="1200" dirty="0" smtClean="0">
                <a:solidFill>
                  <a:schemeClr val="tx1"/>
                </a:solidFill>
                <a:latin typeface="Arial" pitchFamily="34" charset="0"/>
                <a:cs typeface="Arial" pitchFamily="34" charset="0"/>
              </a:rPr>
              <a:t> friends</a:t>
            </a:r>
            <a:endParaRPr lang="en-US" sz="1200" dirty="0" smtClean="0">
              <a:solidFill>
                <a:schemeClr val="tx1"/>
              </a:solidFill>
              <a:latin typeface="Arial" pitchFamily="34" charset="0"/>
              <a:cs typeface="Arial" pitchFamily="34" charset="0"/>
            </a:endParaRPr>
          </a:p>
          <a:p>
            <a:pPr marL="0" indent="0">
              <a:lnSpc>
                <a:spcPct val="200000"/>
              </a:lnSpc>
              <a:buFont typeface="+mj-lt"/>
              <a:buNone/>
            </a:pPr>
            <a:r>
              <a:rPr lang="it-IT" sz="1200" dirty="0" smtClean="0">
                <a:solidFill>
                  <a:schemeClr val="tx1"/>
                </a:solidFill>
                <a:latin typeface="Arial" pitchFamily="34" charset="0"/>
                <a:cs typeface="Arial" pitchFamily="34" charset="0"/>
              </a:rPr>
              <a:t>#8. </a:t>
            </a:r>
            <a:r>
              <a:rPr lang="it-IT" sz="1200" dirty="0" err="1" smtClean="0">
                <a:solidFill>
                  <a:schemeClr val="tx1"/>
                </a:solidFill>
                <a:latin typeface="Arial" pitchFamily="34" charset="0"/>
                <a:cs typeface="Arial" pitchFamily="34" charset="0"/>
              </a:rPr>
              <a:t>walk</a:t>
            </a:r>
            <a:r>
              <a:rPr lang="it-IT" sz="1200" dirty="0" smtClean="0">
                <a:solidFill>
                  <a:schemeClr val="tx1"/>
                </a:solidFill>
                <a:latin typeface="Arial" pitchFamily="34" charset="0"/>
                <a:cs typeface="Arial" pitchFamily="34" charset="0"/>
              </a:rPr>
              <a:t> in a park</a:t>
            </a:r>
            <a:endParaRPr lang="en-US" sz="1200" dirty="0" smtClean="0">
              <a:solidFill>
                <a:schemeClr val="tx1"/>
              </a:solidFill>
              <a:latin typeface="Arial" pitchFamily="34" charset="0"/>
              <a:cs typeface="Arial" pitchFamily="34" charset="0"/>
            </a:endParaRPr>
          </a:p>
          <a:p>
            <a:endParaRPr lang="en-US" sz="1200" i="0" kern="1200" dirty="0" smtClean="0">
              <a:solidFill>
                <a:schemeClr val="tx1"/>
              </a:solidFill>
              <a:effectLst/>
              <a:latin typeface="+mn-lt"/>
              <a:ea typeface="+mn-ea"/>
              <a:cs typeface="+mn-cs"/>
            </a:endParaRPr>
          </a:p>
          <a:p>
            <a:endParaRPr lang="en-US"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20</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3.1 </a:t>
            </a:r>
            <a:r>
              <a:rPr lang="en-GB" sz="1200" kern="1200" dirty="0" smtClean="0">
                <a:solidFill>
                  <a:schemeClr val="tx1"/>
                </a:solidFill>
                <a:effectLst/>
                <a:latin typeface="+mn-lt"/>
                <a:ea typeface="+mn-ea"/>
                <a:cs typeface="+mn-cs"/>
              </a:rPr>
              <a:t>What Are You Going to Do</a:t>
            </a:r>
            <a:r>
              <a:rPr lang="en-US" b="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Optional Extension</a:t>
            </a:r>
          </a:p>
          <a:p>
            <a:pPr eaLnBrk="1" hangingPunct="1"/>
            <a:endParaRPr lang="en-US" b="0" dirty="0" smtClean="0"/>
          </a:p>
          <a:p>
            <a:pPr eaLnBrk="1" hangingPunct="1"/>
            <a:r>
              <a:rPr lang="en-US" b="0" dirty="0" smtClean="0"/>
              <a:t>INSTRUCTIONS</a:t>
            </a:r>
          </a:p>
          <a:p>
            <a:pPr marL="171450" indent="-171450">
              <a:buFont typeface="Arial" charset="0"/>
              <a:buChar char="•"/>
            </a:pPr>
            <a:r>
              <a:rPr lang="en-US" sz="1200" kern="1200" dirty="0" smtClean="0">
                <a:solidFill>
                  <a:schemeClr val="tx1"/>
                </a:solidFill>
                <a:effectLst/>
                <a:latin typeface="+mn-lt"/>
                <a:ea typeface="+mn-ea"/>
                <a:cs typeface="+mn-cs"/>
              </a:rPr>
              <a:t>Ask the Students what their plans are after the Encounter. Then tell them to talk with their classmates what their plans are for the weekend.</a:t>
            </a:r>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21</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3.1 </a:t>
            </a:r>
            <a:r>
              <a:rPr lang="en-GB" sz="1200" kern="1200" dirty="0" smtClean="0">
                <a:solidFill>
                  <a:schemeClr val="tx1"/>
                </a:solidFill>
                <a:effectLst/>
                <a:latin typeface="+mn-lt"/>
                <a:ea typeface="+mn-ea"/>
                <a:cs typeface="+mn-cs"/>
              </a:rPr>
              <a:t>What Are You Going to Do</a:t>
            </a:r>
            <a:r>
              <a:rPr lang="en-US" b="0" dirty="0" smtClean="0"/>
              <a:t>?</a:t>
            </a:r>
          </a:p>
          <a:p>
            <a:endParaRPr lang="en-US" dirty="0" smtClean="0"/>
          </a:p>
          <a:p>
            <a:r>
              <a:rPr lang="en-US" b="0" dirty="0" smtClean="0"/>
              <a:t>FEEDBACK</a:t>
            </a:r>
            <a:endParaRPr lang="en-US" b="0" baseline="0" dirty="0" smtClean="0"/>
          </a:p>
          <a:p>
            <a:pPr marL="171450" indent="-171450">
              <a:buFont typeface="Arial"/>
              <a:buChar char="•"/>
            </a:pPr>
            <a:r>
              <a:rPr lang="en-US" b="0" baseline="0" dirty="0" smtClean="0"/>
              <a:t>Quickly give the Students feedback on the target language they just practiced.</a:t>
            </a:r>
          </a:p>
          <a:p>
            <a:pPr marL="171450" indent="-171450">
              <a:buFont typeface="Arial"/>
              <a:buChar char="•"/>
            </a:pPr>
            <a:r>
              <a:rPr lang="en-US" b="0" baseline="0" dirty="0" smtClean="0"/>
              <a:t>Remind them of other resources they can take advantage of to improve their English:</a:t>
            </a:r>
          </a:p>
          <a:p>
            <a:pPr marL="628650" lvl="1" indent="-171450">
              <a:buFont typeface="Arial"/>
              <a:buChar char="•"/>
            </a:pPr>
            <a:r>
              <a:rPr lang="en-US" b="0" baseline="0" dirty="0" smtClean="0"/>
              <a:t>Go to Wall Street World to practice grammar and vocabulary.</a:t>
            </a:r>
          </a:p>
          <a:p>
            <a:pPr marL="628650" lvl="1" indent="-171450">
              <a:buFont typeface="Arial"/>
              <a:buChar char="•"/>
            </a:pPr>
            <a:r>
              <a:rPr lang="en-US" b="0" baseline="0" dirty="0" smtClean="0"/>
              <a:t>Review the Student Manual or Digital Book to study grammar and vocabulary.</a:t>
            </a:r>
          </a:p>
          <a:p>
            <a:pPr marL="628650" lvl="1" indent="-171450">
              <a:buFont typeface="Arial"/>
              <a:buChar char="•"/>
            </a:pPr>
            <a:r>
              <a:rPr lang="en-US" b="0" baseline="0" dirty="0" smtClean="0"/>
              <a:t>Attend Complementary Classes to practice using grammar and vocabulary.</a:t>
            </a:r>
          </a:p>
          <a:p>
            <a:pPr marL="628650" lvl="1" indent="-171450">
              <a:buFont typeface="Arial"/>
              <a:buChar char="•"/>
            </a:pPr>
            <a:r>
              <a:rPr lang="en-US" b="0" baseline="0" dirty="0" smtClean="0"/>
              <a:t>Join Social Clubs to practice speaking skills.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22</a:t>
            </a:fld>
            <a:endParaRPr lang="en-US"/>
          </a:p>
        </p:txBody>
      </p:sp>
    </p:spTree>
    <p:extLst>
      <p:ext uri="{BB962C8B-B14F-4D97-AF65-F5344CB8AC3E}">
        <p14:creationId xmlns:p14="http://schemas.microsoft.com/office/powerpoint/2010/main" val="2714447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3.2 </a:t>
            </a:r>
            <a:r>
              <a:rPr lang="en-GB" sz="1200" kern="1200" dirty="0" smtClean="0">
                <a:solidFill>
                  <a:schemeClr val="tx1"/>
                </a:solidFill>
                <a:effectLst/>
                <a:latin typeface="+mn-lt"/>
                <a:ea typeface="+mn-ea"/>
                <a:cs typeface="+mn-cs"/>
              </a:rPr>
              <a:t>What Did You Do Yesterday</a:t>
            </a:r>
            <a:r>
              <a:rPr lang="en-US" b="0" dirty="0" smtClean="0"/>
              <a:t>? (10 min)</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one minute for this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OBJECTIVE</a:t>
            </a:r>
          </a:p>
          <a:p>
            <a:pPr marL="171450" indent="-171450">
              <a:buFont typeface="Arial" charset="0"/>
              <a:buChar char="•"/>
            </a:pPr>
            <a:r>
              <a:rPr lang="en-US" sz="1200" kern="1200" dirty="0" smtClean="0">
                <a:solidFill>
                  <a:schemeClr val="tx1"/>
                </a:solidFill>
                <a:effectLst/>
                <a:latin typeface="+mn-lt"/>
                <a:ea typeface="+mn-ea"/>
                <a:cs typeface="+mn-cs"/>
              </a:rPr>
              <a:t>Can talk about past events using common regular/irregular past simple forms (</a:t>
            </a:r>
            <a:r>
              <a:rPr lang="en-US" sz="1200" i="1" kern="1200" dirty="0" smtClean="0">
                <a:solidFill>
                  <a:schemeClr val="tx1"/>
                </a:solidFill>
                <a:latin typeface="+mn-lt"/>
                <a:ea typeface="+mn-ea"/>
                <a:cs typeface="+mn-cs"/>
              </a:rPr>
              <a:t>The employee listened to the Big Boss talk.</a:t>
            </a:r>
            <a:r>
              <a:rPr lang="en-US" sz="1200" kern="1200" dirty="0" smtClean="0">
                <a:solidFill>
                  <a:schemeClr val="tx1"/>
                </a:solidFill>
                <a:latin typeface="+mn-lt"/>
                <a:ea typeface="+mn-ea"/>
                <a:cs typeface="+mn-cs"/>
              </a:rPr>
              <a:t>)</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charset="0"/>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#1. </a:t>
            </a:r>
            <a:r>
              <a:rPr lang="en-US" sz="1200" kern="1200" dirty="0" smtClean="0">
                <a:solidFill>
                  <a:schemeClr val="tx1"/>
                </a:solidFill>
                <a:effectLst/>
                <a:latin typeface="+mn-lt"/>
                <a:ea typeface="+mn-ea"/>
                <a:cs typeface="+mn-cs"/>
              </a:rPr>
              <a:t>Draw the Students’ attention to the image of the museum and the cue words. [go to the museum]</a:t>
            </a:r>
          </a:p>
          <a:p>
            <a:pPr marL="0" indent="0">
              <a:buFont typeface="Arial" charset="0"/>
              <a:buNone/>
            </a:pPr>
            <a:r>
              <a:rPr lang="en-US" sz="1200" kern="1200" dirty="0" smtClean="0">
                <a:solidFill>
                  <a:schemeClr val="tx1"/>
                </a:solidFill>
                <a:effectLst/>
                <a:latin typeface="+mn-lt"/>
                <a:ea typeface="+mn-ea"/>
                <a:cs typeface="+mn-cs"/>
              </a:rPr>
              <a:t>#2. Have the Students read the text, filling in the blank to complete the statement.</a:t>
            </a:r>
          </a:p>
          <a:p>
            <a:pPr marL="0" indent="0">
              <a:buFont typeface="Arial" charset="0"/>
              <a:buNone/>
            </a:pPr>
            <a:r>
              <a:rPr lang="en-US" sz="1200" i="0" kern="1200" baseline="0" dirty="0" smtClean="0">
                <a:solidFill>
                  <a:schemeClr val="tx1"/>
                </a:solidFill>
                <a:effectLst/>
                <a:latin typeface="+mn-lt"/>
                <a:ea typeface="+mn-ea"/>
                <a:cs typeface="+mn-cs"/>
              </a:rPr>
              <a:t>#3. Reveal the answer. [Yesterday </a:t>
            </a:r>
            <a:r>
              <a:rPr lang="en-US" sz="1200" i="0" u="none" kern="1200" baseline="0" dirty="0" smtClean="0">
                <a:solidFill>
                  <a:schemeClr val="tx1"/>
                </a:solidFill>
                <a:effectLst/>
                <a:latin typeface="+mn-lt"/>
                <a:ea typeface="+mn-ea"/>
                <a:cs typeface="+mn-cs"/>
              </a:rPr>
              <a:t>I went to the museum.]</a:t>
            </a:r>
          </a:p>
          <a:p>
            <a:pPr marL="171450" indent="-171450">
              <a:buFont typeface="Arial" charset="0"/>
              <a:buChar char="•"/>
            </a:pPr>
            <a:r>
              <a:rPr lang="en-US" sz="1200" kern="1200" dirty="0" smtClean="0">
                <a:solidFill>
                  <a:schemeClr val="tx1"/>
                </a:solidFill>
                <a:effectLst/>
                <a:latin typeface="+mn-lt"/>
                <a:ea typeface="+mn-ea"/>
                <a:cs typeface="+mn-cs"/>
              </a:rPr>
              <a:t>Ask the Students,</a:t>
            </a:r>
            <a:r>
              <a:rPr lang="en-US" sz="120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mn-lt"/>
                <a:ea typeface="+mn-ea"/>
                <a:cs typeface="+mn-cs"/>
              </a:rPr>
              <a:t>“</a:t>
            </a:r>
            <a:r>
              <a:rPr lang="en-US" sz="1200" i="0" kern="1200" dirty="0" smtClean="0">
                <a:solidFill>
                  <a:schemeClr val="tx1"/>
                </a:solidFill>
                <a:effectLst/>
                <a:latin typeface="+mn-lt"/>
                <a:ea typeface="+mn-ea"/>
                <a:cs typeface="+mn-cs"/>
              </a:rPr>
              <a:t>Are you at the museum now?” (no)</a:t>
            </a:r>
          </a:p>
          <a:p>
            <a:pPr marL="0" indent="0">
              <a:buFont typeface="Arial" charset="0"/>
              <a:buNone/>
            </a:pPr>
            <a:endParaRPr lang="en-US" i="0" baseline="0" dirty="0" smtClean="0"/>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examples of the target structure(s).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pPr marL="0" indent="0">
              <a:buFont typeface="Arial"/>
              <a:buNone/>
            </a:pPr>
            <a:endParaRPr lang="en-US" i="0" baseline="0" dirty="0" smtClean="0"/>
          </a:p>
          <a:p>
            <a:pPr marL="0" indent="0">
              <a:buFont typeface="Arial"/>
              <a:buNone/>
            </a:pPr>
            <a:endParaRPr lang="en-US" i="0" baseline="0" dirty="0" smtClean="0"/>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340642-D2FD-D046-87EF-349296A3D9A8}" type="slidenum">
              <a:rPr lang="en-US" smtClean="0"/>
              <a:t>23</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3.2 </a:t>
            </a:r>
            <a:r>
              <a:rPr lang="en-GB" sz="1200" kern="1200" dirty="0" smtClean="0">
                <a:solidFill>
                  <a:schemeClr val="tx1"/>
                </a:solidFill>
                <a:effectLst/>
                <a:latin typeface="+mn-lt"/>
                <a:ea typeface="+mn-ea"/>
                <a:cs typeface="+mn-cs"/>
              </a:rPr>
              <a:t>What Did You Do Yesterday</a:t>
            </a:r>
            <a:r>
              <a:rPr lang="en-US" b="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one minute for this slide.</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0" indent="0">
              <a:buFont typeface="Arial" charset="0"/>
              <a:buNone/>
            </a:pPr>
            <a:r>
              <a:rPr lang="en-US" sz="1200" kern="1200" dirty="0" smtClean="0">
                <a:solidFill>
                  <a:schemeClr val="tx1"/>
                </a:solidFill>
                <a:effectLst/>
                <a:latin typeface="+mn-lt"/>
                <a:ea typeface="+mn-ea"/>
                <a:cs typeface="+mn-cs"/>
              </a:rPr>
              <a:t>#1. Draw the Students’ attention to the question mark following “go to the museum.”</a:t>
            </a:r>
          </a:p>
          <a:p>
            <a:pPr marL="0" indent="0">
              <a:buFont typeface="Arial" charset="0"/>
              <a:buNone/>
            </a:pPr>
            <a:r>
              <a:rPr lang="en-US" sz="1200" kern="1200" dirty="0" smtClean="0">
                <a:solidFill>
                  <a:schemeClr val="tx1"/>
                </a:solidFill>
                <a:effectLst/>
                <a:latin typeface="+mn-lt"/>
                <a:ea typeface="+mn-ea"/>
                <a:cs typeface="+mn-cs"/>
              </a:rPr>
              <a:t>#2. Ask the Students, “How can we make a question that gets ‘I went to the museum’ as the</a:t>
            </a:r>
            <a:r>
              <a:rPr lang="en-US" sz="1200" kern="1200" baseline="0" dirty="0" smtClean="0">
                <a:solidFill>
                  <a:schemeClr val="tx1"/>
                </a:solidFill>
                <a:effectLst/>
                <a:latin typeface="+mn-lt"/>
                <a:ea typeface="+mn-ea"/>
                <a:cs typeface="+mn-cs"/>
              </a:rPr>
              <a:t> answer?” and encourage them to make the question.</a:t>
            </a:r>
            <a:endParaRPr lang="en-US" sz="1200" kern="1200" dirty="0" smtClean="0">
              <a:solidFill>
                <a:schemeClr val="tx1"/>
              </a:solidFill>
              <a:effectLst/>
              <a:latin typeface="+mn-lt"/>
              <a:ea typeface="+mn-ea"/>
              <a:cs typeface="+mn-cs"/>
            </a:endParaRPr>
          </a:p>
          <a:p>
            <a:pPr marL="0" indent="0">
              <a:buFont typeface="Arial" charset="0"/>
              <a:buNone/>
            </a:pPr>
            <a:r>
              <a:rPr lang="en-US" sz="1200" i="0" kern="1200" baseline="0" dirty="0" smtClean="0">
                <a:solidFill>
                  <a:schemeClr val="tx1"/>
                </a:solidFill>
                <a:effectLst/>
                <a:latin typeface="+mn-lt"/>
                <a:ea typeface="+mn-ea"/>
                <a:cs typeface="+mn-cs"/>
              </a:rPr>
              <a:t>#3. Reveal the sample answers. [Did you go to the museum yesterday?/What </a:t>
            </a:r>
            <a:r>
              <a:rPr lang="en-US" sz="1200" i="0" u="none" kern="1200" baseline="0" dirty="0" smtClean="0">
                <a:solidFill>
                  <a:schemeClr val="tx1"/>
                </a:solidFill>
                <a:effectLst/>
                <a:latin typeface="+mn-lt"/>
                <a:ea typeface="+mn-ea"/>
                <a:cs typeface="+mn-cs"/>
              </a:rPr>
              <a:t>did you do </a:t>
            </a:r>
            <a:r>
              <a:rPr lang="en-US" sz="1200" i="0" kern="1200" baseline="0" dirty="0" smtClean="0">
                <a:solidFill>
                  <a:schemeClr val="tx1"/>
                </a:solidFill>
                <a:effectLst/>
                <a:latin typeface="+mn-lt"/>
                <a:ea typeface="+mn-ea"/>
                <a:cs typeface="+mn-cs"/>
              </a:rPr>
              <a:t>yesterday?]</a:t>
            </a:r>
          </a:p>
          <a:p>
            <a:pPr marL="0" indent="0">
              <a:buFont typeface="Arial" charset="0"/>
              <a:buNone/>
            </a:pPr>
            <a:endParaRPr lang="en-US" i="0" baseline="0" dirty="0" smtClean="0"/>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examples of the target structure(s).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pPr marL="0" indent="0">
              <a:buFont typeface="Arial"/>
              <a:buNone/>
            </a:pPr>
            <a:endParaRPr lang="en-US" i="0" baseline="0" dirty="0" smtClean="0"/>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340642-D2FD-D046-87EF-349296A3D9A8}" type="slidenum">
              <a:rPr lang="en-US" smtClean="0"/>
              <a:t>24</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3.2 </a:t>
            </a:r>
            <a:r>
              <a:rPr lang="en-GB" sz="1200" kern="1200" dirty="0" smtClean="0">
                <a:solidFill>
                  <a:schemeClr val="tx1"/>
                </a:solidFill>
                <a:effectLst/>
                <a:latin typeface="+mn-lt"/>
                <a:ea typeface="+mn-ea"/>
                <a:cs typeface="+mn-cs"/>
              </a:rPr>
              <a:t>What Did You Do Yesterday</a:t>
            </a:r>
            <a:r>
              <a:rPr lang="en-US" b="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one minute for this slide.</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0" marR="0" indent="0" algn="l" defTabSz="457200" rtl="0" eaLnBrk="1" fontAlgn="auto" latinLnBrk="0" hangingPunct="1">
              <a:lnSpc>
                <a:spcPct val="100000"/>
              </a:lnSpc>
              <a:spcBef>
                <a:spcPts val="0"/>
              </a:spcBef>
              <a:spcAft>
                <a:spcPts val="0"/>
              </a:spcAft>
              <a:buClrTx/>
              <a:buSzTx/>
              <a:buFont typeface="Arial" charset="0"/>
              <a:buNone/>
              <a:tabLst/>
              <a:defRPr/>
            </a:pPr>
            <a:r>
              <a:rPr lang="en-US" sz="1200" kern="1200" dirty="0" smtClean="0">
                <a:solidFill>
                  <a:schemeClr val="tx1"/>
                </a:solidFill>
                <a:effectLst/>
                <a:latin typeface="+mn-lt"/>
                <a:ea typeface="+mn-ea"/>
                <a:cs typeface="+mn-cs"/>
              </a:rPr>
              <a:t>#1. Have a Student read </a:t>
            </a:r>
            <a:r>
              <a:rPr lang="en-US" sz="1200" i="0" kern="1200" dirty="0" smtClean="0">
                <a:solidFill>
                  <a:schemeClr val="tx1"/>
                </a:solidFill>
                <a:effectLst/>
                <a:latin typeface="+mn-lt"/>
                <a:ea typeface="+mn-ea"/>
                <a:cs typeface="+mn-cs"/>
              </a:rPr>
              <a:t>the question. [</a:t>
            </a:r>
            <a:r>
              <a:rPr lang="en-US" sz="1200" dirty="0" smtClean="0"/>
              <a:t>What are some more words like “yesterday” that we use for</a:t>
            </a:r>
            <a:r>
              <a:rPr lang="en-US" sz="1200" baseline="0" dirty="0" smtClean="0"/>
              <a:t> past times after words like “went”?</a:t>
            </a:r>
            <a:r>
              <a:rPr lang="en-US" sz="1200" dirty="0" smtClean="0"/>
              <a:t>]</a:t>
            </a:r>
          </a:p>
          <a:p>
            <a:pPr marL="0" marR="0" indent="0" algn="l" defTabSz="457200" rtl="0" eaLnBrk="1" fontAlgn="auto" latinLnBrk="0" hangingPunct="1">
              <a:lnSpc>
                <a:spcPct val="100000"/>
              </a:lnSpc>
              <a:spcBef>
                <a:spcPts val="0"/>
              </a:spcBef>
              <a:spcAft>
                <a:spcPts val="0"/>
              </a:spcAft>
              <a:buClrTx/>
              <a:buSzTx/>
              <a:buFont typeface="Arial" charset="0"/>
              <a:buNone/>
              <a:tabLst/>
              <a:defRPr/>
            </a:pPr>
            <a:r>
              <a:rPr lang="en-US" sz="1200" i="0" kern="1200" dirty="0" smtClean="0">
                <a:solidFill>
                  <a:schemeClr val="tx1"/>
                </a:solidFill>
                <a:effectLst/>
                <a:latin typeface="+mn-lt"/>
                <a:ea typeface="+mn-ea"/>
                <a:cs typeface="+mn-cs"/>
              </a:rPr>
              <a:t>Elicit Past Time Adverbials.</a:t>
            </a:r>
            <a:r>
              <a:rPr lang="en-US" sz="1200" i="0" kern="1200" baseline="0" dirty="0" smtClean="0">
                <a:solidFill>
                  <a:schemeClr val="tx1"/>
                </a:solidFill>
                <a:effectLst/>
                <a:latin typeface="+mn-lt"/>
                <a:ea typeface="+mn-ea"/>
                <a:cs typeface="+mn-cs"/>
              </a:rPr>
              <a:t> For example,</a:t>
            </a:r>
          </a:p>
          <a:p>
            <a:pPr marL="0" marR="0" indent="0" algn="l" defTabSz="457200" rtl="0" eaLnBrk="1" fontAlgn="auto" latinLnBrk="0" hangingPunct="1">
              <a:lnSpc>
                <a:spcPct val="100000"/>
              </a:lnSpc>
              <a:spcBef>
                <a:spcPts val="0"/>
              </a:spcBef>
              <a:spcAft>
                <a:spcPts val="0"/>
              </a:spcAft>
              <a:buClrTx/>
              <a:buSzTx/>
              <a:buFont typeface="Arial" charset="0"/>
              <a:buNone/>
              <a:tabLst/>
              <a:defRPr/>
            </a:pPr>
            <a:endParaRPr lang="en-US" sz="1200" i="0" kern="1200" baseline="0" dirty="0" smtClean="0">
              <a:solidFill>
                <a:schemeClr val="tx1"/>
              </a:solidFill>
              <a:effectLst/>
              <a:latin typeface="+mn-lt"/>
              <a:ea typeface="+mn-ea"/>
              <a:cs typeface="+mn-cs"/>
            </a:endParaRPr>
          </a:p>
          <a:p>
            <a:pPr marL="457200" marR="0" lvl="1" indent="0" algn="l" defTabSz="457200" rtl="0" eaLnBrk="1" fontAlgn="auto" latinLnBrk="0" hangingPunct="1">
              <a:lnSpc>
                <a:spcPct val="100000"/>
              </a:lnSpc>
              <a:spcBef>
                <a:spcPts val="0"/>
              </a:spcBef>
              <a:spcAft>
                <a:spcPts val="0"/>
              </a:spcAft>
              <a:buClrTx/>
              <a:buSzTx/>
              <a:buFont typeface="Arial" charset="0"/>
              <a:buNone/>
              <a:tabLst/>
              <a:defRPr/>
            </a:pPr>
            <a:r>
              <a:rPr lang="en-US" sz="1200" i="0" kern="1200" baseline="0" dirty="0" smtClean="0">
                <a:solidFill>
                  <a:schemeClr val="tx1"/>
                </a:solidFill>
                <a:effectLst/>
                <a:latin typeface="+mn-lt"/>
                <a:ea typeface="+mn-ea"/>
                <a:cs typeface="+mn-cs"/>
              </a:rPr>
              <a:t>last week</a:t>
            </a:r>
          </a:p>
          <a:p>
            <a:pPr marL="457200" marR="0" lvl="1" indent="0" algn="l" defTabSz="457200" rtl="0" eaLnBrk="1" fontAlgn="auto" latinLnBrk="0" hangingPunct="1">
              <a:lnSpc>
                <a:spcPct val="100000"/>
              </a:lnSpc>
              <a:spcBef>
                <a:spcPts val="0"/>
              </a:spcBef>
              <a:spcAft>
                <a:spcPts val="0"/>
              </a:spcAft>
              <a:buClrTx/>
              <a:buSzTx/>
              <a:buFont typeface="Arial" charset="0"/>
              <a:buNone/>
              <a:tabLst/>
              <a:defRPr/>
            </a:pPr>
            <a:r>
              <a:rPr lang="en-US" sz="1200" i="0" kern="1200" baseline="0" dirty="0" smtClean="0">
                <a:solidFill>
                  <a:schemeClr val="tx1"/>
                </a:solidFill>
                <a:effectLst/>
                <a:latin typeface="+mn-lt"/>
                <a:ea typeface="+mn-ea"/>
                <a:cs typeface="+mn-cs"/>
              </a:rPr>
              <a:t>three days ago</a:t>
            </a:r>
          </a:p>
          <a:p>
            <a:endParaRPr lang="en-US" sz="120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a:t>
            </a:r>
          </a:p>
          <a:p>
            <a:pPr marL="171450" indent="-171450">
              <a:buFont typeface="Arial"/>
              <a:buChar char="•"/>
            </a:pPr>
            <a:r>
              <a:rPr lang="en-US" sz="1200" b="0" i="0" kern="1200" baseline="0" dirty="0" smtClean="0">
                <a:solidFill>
                  <a:schemeClr val="tx1"/>
                </a:solidFill>
                <a:effectLst/>
                <a:latin typeface="+mn-lt"/>
                <a:ea typeface="+mn-ea"/>
                <a:cs typeface="+mn-cs"/>
              </a:rPr>
              <a:t>Elicit target language from each Student.</a:t>
            </a: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340642-D2FD-D046-87EF-349296A3D9A8}" type="slidenum">
              <a:rPr lang="en-US" smtClean="0"/>
              <a:t>25</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3.2 </a:t>
            </a:r>
            <a:r>
              <a:rPr lang="en-GB" sz="1200" kern="1200" dirty="0" smtClean="0">
                <a:solidFill>
                  <a:schemeClr val="tx1"/>
                </a:solidFill>
                <a:effectLst/>
                <a:latin typeface="+mn-lt"/>
                <a:ea typeface="+mn-ea"/>
                <a:cs typeface="+mn-cs"/>
              </a:rPr>
              <a:t>What Did You Do Yesterday</a:t>
            </a:r>
            <a:r>
              <a:rPr lang="en-US" b="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a:t>
            </a:r>
            <a:r>
              <a:rPr lang="en-US" b="0" baseline="0" dirty="0" smtClean="0"/>
              <a:t> seven minutes for this slide.</a:t>
            </a:r>
            <a:endParaRPr lang="en-US" b="0" dirty="0" smtClean="0"/>
          </a:p>
          <a:p>
            <a:pPr eaLnBrk="1" hangingPunct="1"/>
            <a:endParaRPr lang="en-US" b="0" dirty="0" smtClean="0"/>
          </a:p>
          <a:p>
            <a:pPr eaLnBrk="1" hangingPunct="1"/>
            <a:r>
              <a:rPr lang="en-US" b="0" dirty="0" smtClean="0"/>
              <a:t>INSTRUCTIONS</a:t>
            </a:r>
          </a:p>
          <a:p>
            <a:pPr marL="171450" indent="-171450">
              <a:buFont typeface="Arial" charset="0"/>
              <a:buChar char="•"/>
            </a:pPr>
            <a:r>
              <a:rPr lang="en-US" sz="1200" kern="1200" dirty="0" smtClean="0">
                <a:solidFill>
                  <a:schemeClr val="tx1"/>
                </a:solidFill>
                <a:effectLst/>
                <a:latin typeface="+mn-lt"/>
                <a:ea typeface="+mn-ea"/>
                <a:cs typeface="+mn-cs"/>
              </a:rPr>
              <a:t>Draw the Students’ attention to the cues on </a:t>
            </a:r>
            <a:r>
              <a:rPr lang="en-US" sz="1200" i="0" kern="1200" dirty="0" smtClean="0">
                <a:solidFill>
                  <a:schemeClr val="tx1"/>
                </a:solidFill>
                <a:effectLst/>
                <a:latin typeface="+mn-lt"/>
                <a:ea typeface="+mn-ea"/>
                <a:cs typeface="+mn-cs"/>
              </a:rPr>
              <a:t>the screen. This time the Students will take turns asking their classmates about their past activities using the prompts on the screen. Say, “Ask and answer questions again. This time you should talk about when you did the things. Ask your classmates some questions about their answers.”</a:t>
            </a:r>
          </a:p>
          <a:p>
            <a:pPr marL="171450" indent="-171450">
              <a:buFont typeface="Arial" charset="0"/>
              <a:buChar char="•"/>
            </a:pPr>
            <a:r>
              <a:rPr lang="en-US" sz="1200" i="0" kern="1200" dirty="0" smtClean="0">
                <a:solidFill>
                  <a:schemeClr val="tx1"/>
                </a:solidFill>
                <a:effectLst/>
                <a:latin typeface="+mn-lt"/>
                <a:ea typeface="+mn-ea"/>
                <a:cs typeface="+mn-cs"/>
              </a:rPr>
              <a:t>Encourage the Students to use full sentences with both their questions and their answers. Also, encourage them to use Past Time Adverbials. For example,</a:t>
            </a:r>
          </a:p>
          <a:p>
            <a:r>
              <a:rPr lang="en-US" sz="1200" i="0" kern="1200" dirty="0" smtClean="0">
                <a:solidFill>
                  <a:schemeClr val="tx1"/>
                </a:solidFill>
                <a:effectLst/>
                <a:latin typeface="+mn-lt"/>
                <a:ea typeface="+mn-ea"/>
                <a:cs typeface="+mn-cs"/>
              </a:rPr>
              <a:t>	</a:t>
            </a:r>
          </a:p>
          <a:p>
            <a:r>
              <a:rPr lang="en-US" sz="1200" i="0" kern="1200" dirty="0" smtClean="0">
                <a:solidFill>
                  <a:schemeClr val="tx1"/>
                </a:solidFill>
                <a:effectLst/>
                <a:latin typeface="+mn-lt"/>
                <a:ea typeface="+mn-ea"/>
                <a:cs typeface="+mn-cs"/>
              </a:rPr>
              <a:t>	Student A: Did you go to the supermarket yesterday?</a:t>
            </a:r>
          </a:p>
          <a:p>
            <a:r>
              <a:rPr lang="en-US" sz="1200" i="0" kern="1200" dirty="0" smtClean="0">
                <a:solidFill>
                  <a:schemeClr val="tx1"/>
                </a:solidFill>
                <a:effectLst/>
                <a:latin typeface="+mn-lt"/>
                <a:ea typeface="+mn-ea"/>
                <a:cs typeface="+mn-cs"/>
              </a:rPr>
              <a:t>	Student B: Yes, I went to the supermarket yesterday. </a:t>
            </a:r>
          </a:p>
          <a:p>
            <a:r>
              <a:rPr lang="en-US" sz="1200" i="0" kern="1200" dirty="0" smtClean="0">
                <a:solidFill>
                  <a:schemeClr val="tx1"/>
                </a:solidFill>
                <a:effectLst/>
                <a:latin typeface="+mn-lt"/>
                <a:ea typeface="+mn-ea"/>
                <a:cs typeface="+mn-cs"/>
              </a:rPr>
              <a:t> </a:t>
            </a:r>
          </a:p>
          <a:p>
            <a:r>
              <a:rPr lang="en-US" sz="1200" i="0" kern="1200" dirty="0" smtClean="0">
                <a:solidFill>
                  <a:schemeClr val="tx1"/>
                </a:solidFill>
                <a:effectLst/>
                <a:latin typeface="+mn-lt"/>
                <a:ea typeface="+mn-ea"/>
                <a:cs typeface="+mn-cs"/>
              </a:rPr>
              <a:t>	Student B: Did you watch a movie last week?</a:t>
            </a:r>
          </a:p>
          <a:p>
            <a:r>
              <a:rPr lang="en-US" sz="1200" i="0" kern="1200" dirty="0" smtClean="0">
                <a:solidFill>
                  <a:schemeClr val="tx1"/>
                </a:solidFill>
                <a:effectLst/>
                <a:latin typeface="+mn-lt"/>
                <a:ea typeface="+mn-ea"/>
                <a:cs typeface="+mn-cs"/>
              </a:rPr>
              <a:t>	Student A: Yes, I watched a movie last week.</a:t>
            </a:r>
          </a:p>
          <a:p>
            <a:endParaRPr lang="en-US" sz="1200" i="0" kern="1200" dirty="0" smtClean="0">
              <a:solidFill>
                <a:schemeClr val="tx1"/>
              </a:solidFill>
              <a:effectLst/>
              <a:latin typeface="+mn-lt"/>
              <a:ea typeface="+mn-ea"/>
              <a:cs typeface="+mn-cs"/>
            </a:endParaRPr>
          </a:p>
          <a:p>
            <a:pPr marL="0" indent="0">
              <a:lnSpc>
                <a:spcPct val="200000"/>
              </a:lnSpc>
              <a:buFont typeface="+mj-lt"/>
              <a:buNone/>
            </a:pPr>
            <a:r>
              <a:rPr lang="it-IT" sz="1200" dirty="0" smtClean="0">
                <a:solidFill>
                  <a:schemeClr val="tx1"/>
                </a:solidFill>
                <a:latin typeface="Arial" pitchFamily="34" charset="0"/>
                <a:cs typeface="Arial" pitchFamily="34" charset="0"/>
              </a:rPr>
              <a:t>#1. go to the supermarket</a:t>
            </a:r>
            <a:endParaRPr lang="en-US" sz="1200" dirty="0" smtClean="0">
              <a:solidFill>
                <a:schemeClr val="tx1"/>
              </a:solidFill>
              <a:latin typeface="Arial" pitchFamily="34" charset="0"/>
              <a:cs typeface="Arial" pitchFamily="34" charset="0"/>
            </a:endParaRPr>
          </a:p>
          <a:p>
            <a:pPr marL="0" indent="0">
              <a:lnSpc>
                <a:spcPct val="200000"/>
              </a:lnSpc>
              <a:buFont typeface="+mj-lt"/>
              <a:buNone/>
            </a:pPr>
            <a:r>
              <a:rPr lang="it-IT" sz="1200" dirty="0" smtClean="0">
                <a:solidFill>
                  <a:schemeClr val="tx1"/>
                </a:solidFill>
                <a:latin typeface="Arial" pitchFamily="34" charset="0"/>
                <a:cs typeface="Arial" pitchFamily="34" charset="0"/>
              </a:rPr>
              <a:t>#2. </a:t>
            </a:r>
            <a:r>
              <a:rPr lang="it-IT" sz="1200" dirty="0" err="1" smtClean="0">
                <a:solidFill>
                  <a:schemeClr val="tx1"/>
                </a:solidFill>
                <a:latin typeface="Arial" pitchFamily="34" charset="0"/>
                <a:cs typeface="Arial" pitchFamily="34" charset="0"/>
              </a:rPr>
              <a:t>watch</a:t>
            </a:r>
            <a:r>
              <a:rPr lang="it-IT" sz="1200" dirty="0" smtClean="0">
                <a:solidFill>
                  <a:schemeClr val="tx1"/>
                </a:solidFill>
                <a:latin typeface="Arial" pitchFamily="34" charset="0"/>
                <a:cs typeface="Arial" pitchFamily="34" charset="0"/>
              </a:rPr>
              <a:t> a movie</a:t>
            </a:r>
            <a:endParaRPr lang="en-US" sz="1200" dirty="0" smtClean="0">
              <a:solidFill>
                <a:schemeClr val="tx1"/>
              </a:solidFill>
              <a:latin typeface="Arial" pitchFamily="34" charset="0"/>
              <a:cs typeface="Arial" pitchFamily="34" charset="0"/>
            </a:endParaRPr>
          </a:p>
          <a:p>
            <a:pPr marL="0" indent="0">
              <a:lnSpc>
                <a:spcPct val="200000"/>
              </a:lnSpc>
              <a:buFont typeface="+mj-lt"/>
              <a:buNone/>
            </a:pPr>
            <a:r>
              <a:rPr lang="it-IT" sz="1200" dirty="0" smtClean="0">
                <a:solidFill>
                  <a:schemeClr val="tx1"/>
                </a:solidFill>
                <a:latin typeface="Arial" pitchFamily="34" charset="0"/>
                <a:cs typeface="Arial" pitchFamily="34" charset="0"/>
              </a:rPr>
              <a:t>#3. take the bus to work</a:t>
            </a:r>
            <a:endParaRPr lang="en-US" sz="1200" dirty="0" smtClean="0">
              <a:solidFill>
                <a:schemeClr val="tx1"/>
              </a:solidFill>
              <a:latin typeface="Arial" pitchFamily="34" charset="0"/>
              <a:cs typeface="Arial" pitchFamily="34" charset="0"/>
            </a:endParaRPr>
          </a:p>
          <a:p>
            <a:pPr marL="0" indent="0">
              <a:lnSpc>
                <a:spcPct val="200000"/>
              </a:lnSpc>
              <a:buFont typeface="+mj-lt"/>
              <a:buNone/>
            </a:pPr>
            <a:r>
              <a:rPr lang="it-IT" sz="1200" dirty="0" smtClean="0">
                <a:solidFill>
                  <a:schemeClr val="tx1"/>
                </a:solidFill>
                <a:latin typeface="Arial" pitchFamily="34" charset="0"/>
                <a:cs typeface="Arial" pitchFamily="34" charset="0"/>
              </a:rPr>
              <a:t>#4. talk to </a:t>
            </a:r>
            <a:r>
              <a:rPr lang="it-IT" sz="1200" dirty="0" err="1" smtClean="0">
                <a:solidFill>
                  <a:schemeClr val="tx1"/>
                </a:solidFill>
                <a:latin typeface="Arial" pitchFamily="34" charset="0"/>
                <a:cs typeface="Arial" pitchFamily="34" charset="0"/>
              </a:rPr>
              <a:t>your</a:t>
            </a:r>
            <a:r>
              <a:rPr lang="it-IT" sz="1200" dirty="0" smtClean="0">
                <a:solidFill>
                  <a:schemeClr val="tx1"/>
                </a:solidFill>
                <a:latin typeface="Arial" pitchFamily="34" charset="0"/>
                <a:cs typeface="Arial" pitchFamily="34" charset="0"/>
              </a:rPr>
              <a:t> </a:t>
            </a:r>
            <a:r>
              <a:rPr lang="it-IT" sz="1200" dirty="0" err="1" smtClean="0">
                <a:solidFill>
                  <a:schemeClr val="tx1"/>
                </a:solidFill>
                <a:latin typeface="Arial" pitchFamily="34" charset="0"/>
                <a:cs typeface="Arial" pitchFamily="34" charset="0"/>
              </a:rPr>
              <a:t>parents</a:t>
            </a:r>
            <a:endParaRPr lang="en-US" sz="1200" dirty="0" smtClean="0">
              <a:solidFill>
                <a:schemeClr val="tx1"/>
              </a:solidFill>
              <a:latin typeface="Arial" pitchFamily="34" charset="0"/>
              <a:cs typeface="Arial" pitchFamily="34" charset="0"/>
            </a:endParaRPr>
          </a:p>
          <a:p>
            <a:pPr marL="0" indent="0">
              <a:lnSpc>
                <a:spcPct val="200000"/>
              </a:lnSpc>
              <a:buFont typeface="+mj-lt"/>
              <a:buNone/>
            </a:pPr>
            <a:r>
              <a:rPr lang="it-IT" sz="1200" dirty="0" smtClean="0">
                <a:solidFill>
                  <a:schemeClr val="tx1"/>
                </a:solidFill>
                <a:latin typeface="Arial" pitchFamily="34" charset="0"/>
                <a:cs typeface="Arial" pitchFamily="34" charset="0"/>
              </a:rPr>
              <a:t>#5. </a:t>
            </a:r>
            <a:r>
              <a:rPr lang="it-IT" sz="1200" dirty="0" err="1" smtClean="0">
                <a:solidFill>
                  <a:schemeClr val="tx1"/>
                </a:solidFill>
                <a:latin typeface="Arial" pitchFamily="34" charset="0"/>
                <a:cs typeface="Arial" pitchFamily="34" charset="0"/>
              </a:rPr>
              <a:t>eat</a:t>
            </a:r>
            <a:r>
              <a:rPr lang="it-IT" sz="1200" dirty="0" smtClean="0">
                <a:solidFill>
                  <a:schemeClr val="tx1"/>
                </a:solidFill>
                <a:latin typeface="Arial" pitchFamily="34" charset="0"/>
                <a:cs typeface="Arial" pitchFamily="34" charset="0"/>
              </a:rPr>
              <a:t> </a:t>
            </a:r>
            <a:r>
              <a:rPr lang="it-IT" sz="1200" dirty="0" err="1" smtClean="0">
                <a:solidFill>
                  <a:schemeClr val="tx1"/>
                </a:solidFill>
                <a:latin typeface="Arial" pitchFamily="34" charset="0"/>
                <a:cs typeface="Arial" pitchFamily="34" charset="0"/>
              </a:rPr>
              <a:t>at</a:t>
            </a:r>
            <a:r>
              <a:rPr lang="it-IT" sz="1200" dirty="0" smtClean="0">
                <a:solidFill>
                  <a:schemeClr val="tx1"/>
                </a:solidFill>
                <a:latin typeface="Arial" pitchFamily="34" charset="0"/>
                <a:cs typeface="Arial" pitchFamily="34" charset="0"/>
              </a:rPr>
              <a:t> a </a:t>
            </a:r>
            <a:r>
              <a:rPr lang="it-IT" sz="1200" dirty="0" err="1" smtClean="0">
                <a:solidFill>
                  <a:schemeClr val="tx1"/>
                </a:solidFill>
                <a:latin typeface="Arial" pitchFamily="34" charset="0"/>
                <a:cs typeface="Arial" pitchFamily="34" charset="0"/>
              </a:rPr>
              <a:t>restaurant</a:t>
            </a:r>
            <a:endParaRPr lang="en-US" sz="1200" dirty="0" smtClean="0">
              <a:solidFill>
                <a:schemeClr val="tx1"/>
              </a:solidFill>
              <a:latin typeface="Arial" pitchFamily="34" charset="0"/>
              <a:cs typeface="Arial" pitchFamily="34" charset="0"/>
            </a:endParaRPr>
          </a:p>
          <a:p>
            <a:pPr marL="0" indent="0">
              <a:lnSpc>
                <a:spcPct val="200000"/>
              </a:lnSpc>
              <a:buFont typeface="+mj-lt"/>
              <a:buNone/>
            </a:pPr>
            <a:r>
              <a:rPr lang="it-IT" sz="1200" dirty="0" smtClean="0">
                <a:solidFill>
                  <a:schemeClr val="tx1"/>
                </a:solidFill>
                <a:latin typeface="Arial" pitchFamily="34" charset="0"/>
                <a:cs typeface="Arial" pitchFamily="34" charset="0"/>
              </a:rPr>
              <a:t>#6. do </a:t>
            </a:r>
            <a:r>
              <a:rPr lang="it-IT" sz="1200" dirty="0" err="1" smtClean="0">
                <a:solidFill>
                  <a:schemeClr val="tx1"/>
                </a:solidFill>
                <a:latin typeface="Arial" pitchFamily="34" charset="0"/>
                <a:cs typeface="Arial" pitchFamily="34" charset="0"/>
              </a:rPr>
              <a:t>exercise</a:t>
            </a:r>
            <a:r>
              <a:rPr lang="it-IT" sz="1200" dirty="0" smtClean="0">
                <a:solidFill>
                  <a:schemeClr val="tx1"/>
                </a:solidFill>
                <a:latin typeface="Arial" pitchFamily="34" charset="0"/>
                <a:cs typeface="Arial" pitchFamily="34" charset="0"/>
              </a:rPr>
              <a:t> </a:t>
            </a:r>
            <a:r>
              <a:rPr lang="it-IT" sz="1200" dirty="0" err="1" smtClean="0">
                <a:solidFill>
                  <a:schemeClr val="tx1"/>
                </a:solidFill>
                <a:latin typeface="Arial" pitchFamily="34" charset="0"/>
                <a:cs typeface="Arial" pitchFamily="34" charset="0"/>
              </a:rPr>
              <a:t>at</a:t>
            </a:r>
            <a:r>
              <a:rPr lang="it-IT" sz="1200" dirty="0" smtClean="0">
                <a:solidFill>
                  <a:schemeClr val="tx1"/>
                </a:solidFill>
                <a:latin typeface="Arial" pitchFamily="34" charset="0"/>
                <a:cs typeface="Arial" pitchFamily="34" charset="0"/>
              </a:rPr>
              <a:t> the </a:t>
            </a:r>
            <a:r>
              <a:rPr lang="it-IT" sz="1200" dirty="0" err="1" smtClean="0">
                <a:solidFill>
                  <a:schemeClr val="tx1"/>
                </a:solidFill>
                <a:latin typeface="Arial" pitchFamily="34" charset="0"/>
                <a:cs typeface="Arial" pitchFamily="34" charset="0"/>
              </a:rPr>
              <a:t>gym</a:t>
            </a:r>
            <a:endParaRPr lang="en-US" sz="1200" dirty="0" smtClean="0">
              <a:solidFill>
                <a:schemeClr val="tx1"/>
              </a:solidFill>
              <a:latin typeface="Arial" pitchFamily="34" charset="0"/>
              <a:cs typeface="Arial" pitchFamily="34" charset="0"/>
            </a:endParaRPr>
          </a:p>
          <a:p>
            <a:pPr marL="0" indent="0">
              <a:lnSpc>
                <a:spcPct val="200000"/>
              </a:lnSpc>
              <a:buFont typeface="+mj-lt"/>
              <a:buNone/>
            </a:pPr>
            <a:r>
              <a:rPr lang="it-IT" sz="1200" dirty="0" smtClean="0">
                <a:solidFill>
                  <a:schemeClr val="tx1"/>
                </a:solidFill>
                <a:latin typeface="Arial" pitchFamily="34" charset="0"/>
                <a:cs typeface="Arial" pitchFamily="34" charset="0"/>
              </a:rPr>
              <a:t>#7. </a:t>
            </a:r>
            <a:r>
              <a:rPr lang="it-IT" sz="1200" dirty="0" err="1" smtClean="0">
                <a:solidFill>
                  <a:schemeClr val="tx1"/>
                </a:solidFill>
                <a:latin typeface="Arial" pitchFamily="34" charset="0"/>
                <a:cs typeface="Arial" pitchFamily="34" charset="0"/>
              </a:rPr>
              <a:t>meet</a:t>
            </a:r>
            <a:r>
              <a:rPr lang="it-IT" sz="1200" dirty="0" smtClean="0">
                <a:solidFill>
                  <a:schemeClr val="tx1"/>
                </a:solidFill>
                <a:latin typeface="Arial" pitchFamily="34" charset="0"/>
                <a:cs typeface="Arial" pitchFamily="34" charset="0"/>
              </a:rPr>
              <a:t> </a:t>
            </a:r>
            <a:r>
              <a:rPr lang="it-IT" sz="1200" dirty="0" err="1" smtClean="0">
                <a:solidFill>
                  <a:schemeClr val="tx1"/>
                </a:solidFill>
                <a:latin typeface="Arial" pitchFamily="34" charset="0"/>
                <a:cs typeface="Arial" pitchFamily="34" charset="0"/>
              </a:rPr>
              <a:t>your</a:t>
            </a:r>
            <a:r>
              <a:rPr lang="it-IT" sz="1200" dirty="0" smtClean="0">
                <a:solidFill>
                  <a:schemeClr val="tx1"/>
                </a:solidFill>
                <a:latin typeface="Arial" pitchFamily="34" charset="0"/>
                <a:cs typeface="Arial" pitchFamily="34" charset="0"/>
              </a:rPr>
              <a:t> friends</a:t>
            </a:r>
            <a:endParaRPr lang="en-US" sz="1200" dirty="0" smtClean="0">
              <a:solidFill>
                <a:schemeClr val="tx1"/>
              </a:solidFill>
              <a:latin typeface="Arial" pitchFamily="34" charset="0"/>
              <a:cs typeface="Arial" pitchFamily="34" charset="0"/>
            </a:endParaRPr>
          </a:p>
          <a:p>
            <a:pPr marL="0" indent="0">
              <a:lnSpc>
                <a:spcPct val="200000"/>
              </a:lnSpc>
              <a:buFont typeface="+mj-lt"/>
              <a:buNone/>
            </a:pPr>
            <a:r>
              <a:rPr lang="it-IT" sz="1200" dirty="0" smtClean="0">
                <a:solidFill>
                  <a:schemeClr val="tx1"/>
                </a:solidFill>
                <a:latin typeface="Arial" pitchFamily="34" charset="0"/>
                <a:cs typeface="Arial" pitchFamily="34" charset="0"/>
              </a:rPr>
              <a:t>#8. </a:t>
            </a:r>
            <a:r>
              <a:rPr lang="it-IT" sz="1200" dirty="0" err="1" smtClean="0">
                <a:solidFill>
                  <a:schemeClr val="tx1"/>
                </a:solidFill>
                <a:latin typeface="Arial" pitchFamily="34" charset="0"/>
                <a:cs typeface="Arial" pitchFamily="34" charset="0"/>
              </a:rPr>
              <a:t>walk</a:t>
            </a:r>
            <a:r>
              <a:rPr lang="it-IT" sz="1200" dirty="0" smtClean="0">
                <a:solidFill>
                  <a:schemeClr val="tx1"/>
                </a:solidFill>
                <a:latin typeface="Arial" pitchFamily="34" charset="0"/>
                <a:cs typeface="Arial" pitchFamily="34" charset="0"/>
              </a:rPr>
              <a:t> in a park</a:t>
            </a:r>
            <a:endParaRPr lang="en-US" sz="1200" dirty="0" smtClean="0">
              <a:solidFill>
                <a:schemeClr val="tx1"/>
              </a:solidFill>
              <a:latin typeface="Arial" pitchFamily="34" charset="0"/>
              <a:cs typeface="Arial" pitchFamily="34" charset="0"/>
            </a:endParaRPr>
          </a:p>
          <a:p>
            <a:endParaRPr lang="en-US" sz="1200" i="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TEACHING TIP </a:t>
            </a:r>
          </a:p>
          <a:p>
            <a:pPr marL="171450" indent="-171450">
              <a:buFont typeface="Arial" charset="0"/>
              <a:buChar char="•"/>
            </a:pPr>
            <a:r>
              <a:rPr lang="en-US" sz="1200" kern="1200" dirty="0" smtClean="0">
                <a:solidFill>
                  <a:schemeClr val="tx1"/>
                </a:solidFill>
                <a:effectLst/>
                <a:latin typeface="+mn-lt"/>
                <a:ea typeface="+mn-ea"/>
                <a:cs typeface="+mn-cs"/>
              </a:rPr>
              <a:t>Encourage the Students to ask follow up questions for their discussion. For example,</a:t>
            </a: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 Did you watch a movie last week?</a:t>
            </a:r>
          </a:p>
          <a:p>
            <a:r>
              <a:rPr lang="en-US" sz="1200" b="0" i="0" kern="1200" dirty="0" smtClean="0">
                <a:solidFill>
                  <a:schemeClr val="tx1"/>
                </a:solidFill>
                <a:effectLst/>
                <a:latin typeface="+mn-lt"/>
                <a:ea typeface="+mn-ea"/>
                <a:cs typeface="+mn-cs"/>
              </a:rPr>
              <a:t>	A: Yes, I watched a movie last week.</a:t>
            </a:r>
          </a:p>
          <a:p>
            <a:r>
              <a:rPr lang="en-US" sz="1200" b="0" i="0" kern="1200" dirty="0" smtClean="0">
                <a:solidFill>
                  <a:schemeClr val="tx1"/>
                </a:solidFill>
                <a:effectLst/>
                <a:latin typeface="+mn-lt"/>
                <a:ea typeface="+mn-ea"/>
                <a:cs typeface="+mn-cs"/>
              </a:rPr>
              <a:t>	B: What movie did you watch?</a:t>
            </a:r>
          </a:p>
          <a:p>
            <a:r>
              <a:rPr lang="en-US" sz="1200" b="0" i="0" kern="1200" dirty="0" smtClean="0">
                <a:solidFill>
                  <a:schemeClr val="tx1"/>
                </a:solidFill>
                <a:effectLst/>
                <a:latin typeface="+mn-lt"/>
                <a:ea typeface="+mn-ea"/>
                <a:cs typeface="+mn-cs"/>
              </a:rPr>
              <a:t>	A: I watched…</a:t>
            </a:r>
          </a:p>
          <a:p>
            <a:r>
              <a:rPr lang="en-US" sz="1200" b="0" i="0" kern="1200" dirty="0" smtClean="0">
                <a:solidFill>
                  <a:schemeClr val="tx1"/>
                </a:solidFill>
                <a:effectLst/>
                <a:latin typeface="+mn-lt"/>
                <a:ea typeface="+mn-ea"/>
                <a:cs typeface="+mn-cs"/>
              </a:rPr>
              <a:t>	B: Did you like it?</a:t>
            </a:r>
          </a:p>
          <a:p>
            <a:endParaRPr lang="en-US" i="0" baseline="0" dirty="0" smtClean="0"/>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340642-D2FD-D046-87EF-349296A3D9A8}" type="slidenum">
              <a:rPr lang="en-US" smtClean="0"/>
              <a:t>26</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3.2 </a:t>
            </a:r>
            <a:r>
              <a:rPr lang="en-GB" sz="1200" kern="1200" dirty="0" smtClean="0">
                <a:solidFill>
                  <a:schemeClr val="tx1"/>
                </a:solidFill>
                <a:effectLst/>
                <a:latin typeface="+mn-lt"/>
                <a:ea typeface="+mn-ea"/>
                <a:cs typeface="+mn-cs"/>
              </a:rPr>
              <a:t>What Did You Do Yesterday</a:t>
            </a:r>
            <a:r>
              <a:rPr lang="en-US" b="0" dirty="0" smtClean="0"/>
              <a:t>?</a:t>
            </a:r>
          </a:p>
          <a:p>
            <a:endParaRPr lang="en-US" dirty="0" smtClean="0"/>
          </a:p>
          <a:p>
            <a:r>
              <a:rPr lang="en-US" b="0" dirty="0" smtClean="0"/>
              <a:t>FEEDBACK</a:t>
            </a:r>
            <a:endParaRPr lang="en-US" b="0" baseline="0" dirty="0" smtClean="0"/>
          </a:p>
          <a:p>
            <a:pPr marL="171450" indent="-171450">
              <a:buFont typeface="Arial"/>
              <a:buChar char="•"/>
            </a:pPr>
            <a:r>
              <a:rPr lang="en-US" b="0" baseline="0" dirty="0" smtClean="0"/>
              <a:t>Quickly give the Students feedback on the target language they just practiced.</a:t>
            </a:r>
          </a:p>
          <a:p>
            <a:pPr marL="171450" indent="-171450">
              <a:buFont typeface="Arial"/>
              <a:buChar char="•"/>
            </a:pPr>
            <a:r>
              <a:rPr lang="en-US" b="0" baseline="0" dirty="0" smtClean="0"/>
              <a:t>Remind them of other resources they can take advantage of to improve their English:</a:t>
            </a:r>
          </a:p>
          <a:p>
            <a:pPr marL="628650" lvl="1" indent="-171450">
              <a:buFont typeface="Arial"/>
              <a:buChar char="•"/>
            </a:pPr>
            <a:r>
              <a:rPr lang="en-US" b="0" baseline="0" dirty="0" smtClean="0"/>
              <a:t>Go to Wall Street World to practice grammar and vocabulary.</a:t>
            </a:r>
          </a:p>
          <a:p>
            <a:pPr marL="628650" lvl="1" indent="-171450">
              <a:buFont typeface="Arial"/>
              <a:buChar char="•"/>
            </a:pPr>
            <a:r>
              <a:rPr lang="en-US" b="0" baseline="0" dirty="0" smtClean="0"/>
              <a:t>Review the Student Manual or Digital Book to study grammar and vocabulary.</a:t>
            </a:r>
          </a:p>
          <a:p>
            <a:pPr marL="628650" lvl="1" indent="-171450">
              <a:buFont typeface="Arial"/>
              <a:buChar char="•"/>
            </a:pPr>
            <a:r>
              <a:rPr lang="en-US" b="0" baseline="0" dirty="0" smtClean="0"/>
              <a:t>Attend Complementary Classes to practice using grammar and vocabulary.</a:t>
            </a:r>
          </a:p>
          <a:p>
            <a:pPr marL="628650" lvl="1" indent="-171450">
              <a:buFont typeface="Arial"/>
              <a:buChar char="•"/>
            </a:pPr>
            <a:r>
              <a:rPr lang="en-US" b="0" baseline="0" dirty="0" smtClean="0"/>
              <a:t>Join Social Clubs to practice speaking skills.</a:t>
            </a:r>
          </a:p>
          <a:p>
            <a:endParaRPr lang="en-US" dirty="0" smtClean="0"/>
          </a:p>
          <a:p>
            <a:endParaRPr lang="en-US" b="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27</a:t>
            </a:fld>
            <a:endParaRPr lang="en-US"/>
          </a:p>
        </p:txBody>
      </p:sp>
    </p:spTree>
    <p:extLst>
      <p:ext uri="{BB962C8B-B14F-4D97-AF65-F5344CB8AC3E}">
        <p14:creationId xmlns:p14="http://schemas.microsoft.com/office/powerpoint/2010/main" val="2714447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4.1 </a:t>
            </a:r>
            <a:r>
              <a:rPr lang="en-GB" sz="1200" kern="1200" dirty="0" smtClean="0">
                <a:solidFill>
                  <a:schemeClr val="tx1"/>
                </a:solidFill>
                <a:effectLst/>
                <a:latin typeface="+mn-lt"/>
                <a:ea typeface="+mn-ea"/>
                <a:cs typeface="+mn-cs"/>
              </a:rPr>
              <a:t>What Are Your Plans?</a:t>
            </a:r>
            <a:r>
              <a:rPr lang="en-US" b="0" dirty="0" smtClean="0"/>
              <a:t> (10 min)</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one minute for this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r>
              <a:rPr lang="en-US" sz="1200" b="0" i="0" u="none" strike="noStrike" kern="1200" baseline="0" dirty="0" smtClean="0">
                <a:solidFill>
                  <a:schemeClr val="tx1"/>
                </a:solidFill>
                <a:latin typeface="+mn-lt"/>
                <a:ea typeface="+mn-ea"/>
                <a:cs typeface="+mn-cs"/>
              </a:rPr>
              <a:t>OBJECTIVES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Can talk about past events using common regular/irregular past simple forms (</a:t>
            </a:r>
            <a:r>
              <a:rPr lang="en-US" sz="1200" i="1" kern="1200" dirty="0" smtClean="0">
                <a:solidFill>
                  <a:schemeClr val="tx1"/>
                </a:solidFill>
                <a:latin typeface="+mn-lt"/>
                <a:ea typeface="+mn-ea"/>
                <a:cs typeface="+mn-cs"/>
              </a:rPr>
              <a:t>The employee listened to the Big Boss talk.</a:t>
            </a:r>
            <a:r>
              <a:rPr lang="en-US" sz="1200" kern="1200" dirty="0" smtClean="0">
                <a:solidFill>
                  <a:schemeClr val="tx1"/>
                </a:solidFill>
                <a:latin typeface="+mn-lt"/>
                <a:ea typeface="+mn-ea"/>
                <a:cs typeface="+mn-cs"/>
              </a:rPr>
              <a:t>)</a:t>
            </a: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Can express basic personal intentions using </a:t>
            </a:r>
            <a:r>
              <a:rPr lang="en-US" sz="1200" i="1" kern="1200" dirty="0" smtClean="0">
                <a:solidFill>
                  <a:schemeClr val="tx1"/>
                </a:solidFill>
                <a:effectLst/>
                <a:latin typeface="+mn-lt"/>
                <a:ea typeface="+mn-ea"/>
                <a:cs typeface="+mn-cs"/>
              </a:rPr>
              <a:t>going to</a:t>
            </a:r>
            <a:r>
              <a:rPr lang="en-US" sz="1200" kern="1200" dirty="0" smtClean="0">
                <a:solidFill>
                  <a:schemeClr val="tx1"/>
                </a:solidFill>
                <a:effectLst/>
                <a:latin typeface="+mn-lt"/>
                <a:ea typeface="+mn-ea"/>
                <a:cs typeface="+mn-cs"/>
              </a:rPr>
              <a:t> (</a:t>
            </a:r>
            <a:r>
              <a:rPr lang="en-US" sz="1200" i="1" kern="1200" dirty="0" smtClean="0">
                <a:solidFill>
                  <a:schemeClr val="tx1"/>
                </a:solidFill>
                <a:latin typeface="+mn-lt"/>
                <a:ea typeface="+mn-ea"/>
                <a:cs typeface="+mn-cs"/>
              </a:rPr>
              <a:t>My boss is going to hire new people for the restaurant.</a:t>
            </a:r>
            <a:r>
              <a:rPr lang="en-US" sz="1200" kern="1200" dirty="0" smtClean="0">
                <a:solidFill>
                  <a:schemeClr val="tx1"/>
                </a:solidFill>
                <a:latin typeface="+mn-lt"/>
                <a:ea typeface="+mn-ea"/>
                <a:cs typeface="+mn-cs"/>
              </a:rPr>
              <a:t>)</a:t>
            </a: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Can express basic intentions with simple time markers (</a:t>
            </a:r>
            <a:r>
              <a:rPr lang="en-US" sz="1200" i="1" kern="1200" dirty="0" smtClean="0">
                <a:solidFill>
                  <a:schemeClr val="tx1"/>
                </a:solidFill>
                <a:latin typeface="+mn-lt"/>
                <a:ea typeface="+mn-ea"/>
                <a:cs typeface="+mn-cs"/>
              </a:rPr>
              <a:t>I am going to make soup today.</a:t>
            </a:r>
            <a:r>
              <a:rPr lang="en-US" sz="1200" kern="1200" dirty="0" smtClean="0">
                <a:solidFill>
                  <a:schemeClr val="tx1"/>
                </a:solidFill>
                <a:latin typeface="+mn-lt"/>
                <a:ea typeface="+mn-ea"/>
                <a:cs typeface="+mn-cs"/>
              </a:rPr>
              <a:t>)</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r>
              <a:rPr lang="en-US" sz="1200" kern="1200" dirty="0" smtClean="0">
                <a:solidFill>
                  <a:schemeClr val="tx1"/>
                </a:solidFill>
                <a:effectLst/>
                <a:latin typeface="+mn-lt"/>
                <a:ea typeface="+mn-ea"/>
                <a:cs typeface="+mn-cs"/>
              </a:rPr>
              <a:t>#1. Draw the Students’ attention</a:t>
            </a:r>
            <a:r>
              <a:rPr lang="en-US" sz="1200" kern="1200" baseline="0" dirty="0" smtClean="0">
                <a:solidFill>
                  <a:schemeClr val="tx1"/>
                </a:solidFill>
                <a:effectLst/>
                <a:latin typeface="+mn-lt"/>
                <a:ea typeface="+mn-ea"/>
                <a:cs typeface="+mn-cs"/>
              </a:rPr>
              <a:t> to the cue words. [last week/next week]</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Have a Student read the </a:t>
            </a:r>
            <a:r>
              <a:rPr lang="en-US" sz="1200" i="0" kern="1200" dirty="0" smtClean="0">
                <a:solidFill>
                  <a:schemeClr val="tx1"/>
                </a:solidFill>
                <a:effectLst/>
                <a:latin typeface="+mn-lt"/>
                <a:ea typeface="+mn-ea"/>
                <a:cs typeface="+mn-cs"/>
              </a:rPr>
              <a:t>statement. [Ask me a question about last week.]</a:t>
            </a:r>
          </a:p>
          <a:p>
            <a:r>
              <a:rPr lang="en-US" sz="1200" i="0" kern="1200" dirty="0" smtClean="0">
                <a:solidFill>
                  <a:schemeClr val="tx1"/>
                </a:solidFill>
                <a:effectLst/>
                <a:latin typeface="+mn-lt"/>
                <a:ea typeface="+mn-ea"/>
                <a:cs typeface="+mn-cs"/>
              </a:rPr>
              <a:t>#3.</a:t>
            </a:r>
            <a:r>
              <a:rPr lang="en-US" sz="1200" i="0" kern="1200" baseline="0" dirty="0" smtClean="0">
                <a:solidFill>
                  <a:schemeClr val="tx1"/>
                </a:solidFill>
                <a:effectLst/>
                <a:latin typeface="+mn-lt"/>
                <a:ea typeface="+mn-ea"/>
                <a:cs typeface="+mn-cs"/>
              </a:rPr>
              <a:t> Encourage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a:t>
            </a:r>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#4. Reveal</a:t>
            </a:r>
            <a:r>
              <a:rPr lang="en-US" sz="1200" i="0" kern="1200" baseline="0" dirty="0" smtClean="0">
                <a:solidFill>
                  <a:schemeClr val="tx1"/>
                </a:solidFill>
                <a:effectLst/>
                <a:latin typeface="+mn-lt"/>
                <a:ea typeface="+mn-ea"/>
                <a:cs typeface="+mn-cs"/>
              </a:rPr>
              <a:t> the sample answers. [</a:t>
            </a:r>
            <a:r>
              <a:rPr lang="en-US" sz="1200" i="0" kern="1200" dirty="0" smtClean="0">
                <a:solidFill>
                  <a:schemeClr val="tx1"/>
                </a:solidFill>
                <a:effectLst/>
                <a:latin typeface="+mn-lt"/>
                <a:ea typeface="+mn-ea"/>
                <a:cs typeface="+mn-cs"/>
              </a:rPr>
              <a:t>What did you do last week?/Did you play tennis last week?]</a:t>
            </a:r>
          </a:p>
          <a:p>
            <a:r>
              <a:rPr lang="en-US" sz="1200" kern="1200" dirty="0" smtClean="0">
                <a:solidFill>
                  <a:schemeClr val="tx1"/>
                </a:solidFill>
                <a:effectLst/>
                <a:latin typeface="+mn-lt"/>
                <a:ea typeface="+mn-ea"/>
                <a:cs typeface="+mn-cs"/>
              </a:rPr>
              <a:t>#5. Have a Student read the </a:t>
            </a:r>
            <a:r>
              <a:rPr lang="en-US" sz="1200" i="0" kern="1200" dirty="0" smtClean="0">
                <a:solidFill>
                  <a:schemeClr val="tx1"/>
                </a:solidFill>
                <a:effectLst/>
                <a:latin typeface="+mn-lt"/>
                <a:ea typeface="+mn-ea"/>
                <a:cs typeface="+mn-cs"/>
              </a:rPr>
              <a:t>statement. [</a:t>
            </a:r>
            <a:r>
              <a:rPr lang="en-GB" sz="1200" i="0" kern="1200" dirty="0" smtClean="0">
                <a:solidFill>
                  <a:schemeClr val="tx1"/>
                </a:solidFill>
                <a:effectLst/>
                <a:latin typeface="+mn-lt"/>
                <a:ea typeface="+mn-ea"/>
                <a:cs typeface="+mn-cs"/>
              </a:rPr>
              <a:t>I went to a basketball game. Ask me when I went to the game</a:t>
            </a:r>
            <a:r>
              <a:rPr lang="en-US" sz="1200" i="0" kern="1200" dirty="0" smtClean="0">
                <a:solidFill>
                  <a:schemeClr val="tx1"/>
                </a:solidFill>
                <a:effectLst/>
                <a:latin typeface="+mn-lt"/>
                <a:ea typeface="+mn-ea"/>
                <a:cs typeface="+mn-cs"/>
              </a:rPr>
              <a:t>.]</a:t>
            </a:r>
          </a:p>
          <a:p>
            <a:r>
              <a:rPr lang="en-US" sz="1200" i="0" kern="1200" dirty="0" smtClean="0">
                <a:solidFill>
                  <a:schemeClr val="tx1"/>
                </a:solidFill>
                <a:effectLst/>
                <a:latin typeface="+mn-lt"/>
                <a:ea typeface="+mn-ea"/>
                <a:cs typeface="+mn-cs"/>
              </a:rPr>
              <a:t>#6.</a:t>
            </a:r>
            <a:r>
              <a:rPr lang="en-US" sz="1200" i="0" kern="1200" baseline="0" dirty="0" smtClean="0">
                <a:solidFill>
                  <a:schemeClr val="tx1"/>
                </a:solidFill>
                <a:effectLst/>
                <a:latin typeface="+mn-lt"/>
                <a:ea typeface="+mn-ea"/>
                <a:cs typeface="+mn-cs"/>
              </a:rPr>
              <a:t> Encourage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a:t>
            </a:r>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#7. Reveal</a:t>
            </a:r>
            <a:r>
              <a:rPr lang="en-US" sz="1200" i="0" kern="1200" baseline="0" dirty="0" smtClean="0">
                <a:solidFill>
                  <a:schemeClr val="tx1"/>
                </a:solidFill>
                <a:effectLst/>
                <a:latin typeface="+mn-lt"/>
                <a:ea typeface="+mn-ea"/>
                <a:cs typeface="+mn-cs"/>
              </a:rPr>
              <a:t> the answer. [</a:t>
            </a:r>
            <a:r>
              <a:rPr lang="en-US" sz="1200" i="0" kern="1200" dirty="0" smtClean="0">
                <a:solidFill>
                  <a:schemeClr val="tx1"/>
                </a:solidFill>
                <a:effectLst/>
                <a:latin typeface="+mn-lt"/>
                <a:ea typeface="+mn-ea"/>
                <a:cs typeface="+mn-cs"/>
              </a:rPr>
              <a:t>When did you go to the game?]</a:t>
            </a:r>
          </a:p>
          <a:p>
            <a:r>
              <a:rPr lang="en-US" sz="1200" i="0" kern="1200" dirty="0" smtClean="0">
                <a:solidFill>
                  <a:schemeClr val="tx1"/>
                </a:solidFill>
                <a:effectLst/>
                <a:latin typeface="+mn-lt"/>
                <a:ea typeface="+mn-ea"/>
                <a:cs typeface="+mn-cs"/>
              </a:rPr>
              <a:t>#8. Encourage </a:t>
            </a:r>
            <a:r>
              <a:rPr lang="en-US" sz="1200" kern="120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Students to answer</a:t>
            </a:r>
            <a:r>
              <a:rPr lang="en-US" sz="1200" i="0" kern="1200" baseline="0" dirty="0" smtClean="0">
                <a:solidFill>
                  <a:schemeClr val="tx1"/>
                </a:solidFill>
                <a:effectLst/>
                <a:latin typeface="+mn-lt"/>
                <a:ea typeface="+mn-ea"/>
                <a:cs typeface="+mn-cs"/>
              </a:rPr>
              <a:t>.</a:t>
            </a:r>
          </a:p>
          <a:p>
            <a:r>
              <a:rPr lang="en-US" sz="1200" i="0" kern="1200" dirty="0" smtClean="0">
                <a:solidFill>
                  <a:schemeClr val="tx1"/>
                </a:solidFill>
                <a:effectLst/>
                <a:latin typeface="+mn-lt"/>
                <a:ea typeface="+mn-ea"/>
                <a:cs typeface="+mn-cs"/>
              </a:rPr>
              <a:t>#9. Reveal</a:t>
            </a:r>
            <a:r>
              <a:rPr lang="en-US" sz="1200" i="0" kern="1200" baseline="0" dirty="0" smtClean="0">
                <a:solidFill>
                  <a:schemeClr val="tx1"/>
                </a:solidFill>
                <a:effectLst/>
                <a:latin typeface="+mn-lt"/>
                <a:ea typeface="+mn-ea"/>
                <a:cs typeface="+mn-cs"/>
              </a:rPr>
              <a:t> the sample answer. [</a:t>
            </a:r>
            <a:r>
              <a:rPr lang="en-US" sz="1200" i="0" kern="1200" dirty="0" smtClean="0">
                <a:solidFill>
                  <a:schemeClr val="tx1"/>
                </a:solidFill>
                <a:effectLst/>
                <a:latin typeface="+mn-lt"/>
                <a:ea typeface="+mn-ea"/>
                <a:cs typeface="+mn-cs"/>
              </a:rPr>
              <a:t>I went on</a:t>
            </a:r>
            <a:r>
              <a:rPr lang="en-US" sz="1200" i="0" kern="1200" baseline="0" dirty="0" smtClean="0">
                <a:solidFill>
                  <a:schemeClr val="tx1"/>
                </a:solidFill>
                <a:effectLst/>
                <a:latin typeface="+mn-lt"/>
                <a:ea typeface="+mn-ea"/>
                <a:cs typeface="+mn-cs"/>
              </a:rPr>
              <a:t> Sunday.</a:t>
            </a:r>
            <a:r>
              <a:rPr lang="en-US" sz="1200" i="0" kern="1200" dirty="0" smtClean="0">
                <a:solidFill>
                  <a:schemeClr val="tx1"/>
                </a:solidFill>
                <a:effectLst/>
                <a:latin typeface="+mn-lt"/>
                <a:ea typeface="+mn-ea"/>
                <a:cs typeface="+mn-cs"/>
              </a:rPr>
              <a:t>]</a:t>
            </a:r>
          </a:p>
          <a:p>
            <a:endParaRPr lang="en-US" sz="120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Brainstorm/Elicit a variety of the target language, which will be used and assessed during the practice.</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endParaRPr lang="en-US" sz="1200" i="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340642-D2FD-D046-87EF-349296A3D9A8}" type="slidenum">
              <a:rPr lang="en-US" smtClean="0"/>
              <a:t>28</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4.1 </a:t>
            </a:r>
            <a:r>
              <a:rPr lang="en-GB" sz="1200" kern="1200" dirty="0" smtClean="0">
                <a:solidFill>
                  <a:schemeClr val="tx1"/>
                </a:solidFill>
                <a:effectLst/>
                <a:latin typeface="+mn-lt"/>
                <a:ea typeface="+mn-ea"/>
                <a:cs typeface="+mn-cs"/>
              </a:rPr>
              <a:t>What Are Your Plans?</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one minute for this slide.</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r>
              <a:rPr lang="en-US" sz="1200" kern="1200" dirty="0" smtClean="0">
                <a:solidFill>
                  <a:schemeClr val="tx1"/>
                </a:solidFill>
                <a:effectLst/>
                <a:latin typeface="+mn-lt"/>
                <a:ea typeface="+mn-ea"/>
                <a:cs typeface="+mn-cs"/>
              </a:rPr>
              <a:t>#1. Have a Student read the </a:t>
            </a:r>
            <a:r>
              <a:rPr lang="en-US" sz="1200" i="0" kern="1200" dirty="0" smtClean="0">
                <a:solidFill>
                  <a:schemeClr val="tx1"/>
                </a:solidFill>
                <a:effectLst/>
                <a:latin typeface="+mn-lt"/>
                <a:ea typeface="+mn-ea"/>
                <a:cs typeface="+mn-cs"/>
              </a:rPr>
              <a:t>statement. [Ask me a question about next week.]</a:t>
            </a:r>
          </a:p>
          <a:p>
            <a:r>
              <a:rPr lang="en-US" sz="1200" i="0" kern="1200" dirty="0" smtClean="0">
                <a:solidFill>
                  <a:schemeClr val="tx1"/>
                </a:solidFill>
                <a:effectLst/>
                <a:latin typeface="+mn-lt"/>
                <a:ea typeface="+mn-ea"/>
                <a:cs typeface="+mn-cs"/>
              </a:rPr>
              <a:t>#2.</a:t>
            </a:r>
            <a:r>
              <a:rPr lang="en-US" sz="1200" i="0" kern="1200" baseline="0" dirty="0" smtClean="0">
                <a:solidFill>
                  <a:schemeClr val="tx1"/>
                </a:solidFill>
                <a:effectLst/>
                <a:latin typeface="+mn-lt"/>
                <a:ea typeface="+mn-ea"/>
                <a:cs typeface="+mn-cs"/>
              </a:rPr>
              <a:t> Encourage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a:t>
            </a:r>
            <a:endParaRPr lang="en-US" sz="1200" i="0" kern="1200" dirty="0" smtClean="0">
              <a:solidFill>
                <a:schemeClr val="tx1"/>
              </a:solidFill>
              <a:effectLst/>
              <a:latin typeface="+mn-lt"/>
              <a:ea typeface="+mn-ea"/>
              <a:cs typeface="+mn-cs"/>
            </a:endParaRPr>
          </a:p>
          <a:p>
            <a:r>
              <a:rPr lang="en-US" sz="1200" i="0" kern="1200" dirty="0" smtClean="0">
                <a:solidFill>
                  <a:srgbClr val="000000"/>
                </a:solidFill>
                <a:effectLst/>
                <a:latin typeface="+mn-lt"/>
                <a:ea typeface="+mn-ea"/>
                <a:cs typeface="+mn-cs"/>
              </a:rPr>
              <a:t>#3. Reveal</a:t>
            </a:r>
            <a:r>
              <a:rPr lang="en-US" sz="1200" i="0" kern="1200" baseline="0" dirty="0" smtClean="0">
                <a:solidFill>
                  <a:srgbClr val="000000"/>
                </a:solidFill>
                <a:effectLst/>
                <a:latin typeface="+mn-lt"/>
                <a:ea typeface="+mn-ea"/>
                <a:cs typeface="+mn-cs"/>
              </a:rPr>
              <a:t> the first sample answer. [</a:t>
            </a:r>
            <a:r>
              <a:rPr lang="en-US" sz="1200" i="0" kern="1200" dirty="0" smtClean="0">
                <a:solidFill>
                  <a:srgbClr val="000000"/>
                </a:solidFill>
                <a:effectLst/>
                <a:latin typeface="+mn-lt"/>
                <a:ea typeface="+mn-ea"/>
                <a:cs typeface="+mn-cs"/>
              </a:rPr>
              <a:t>What are you going to do next week?] Also accept an answer such as “Are you going to play tennis next week?”</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i="0" kern="1200" dirty="0" smtClean="0">
                <a:solidFill>
                  <a:srgbClr val="000000"/>
                </a:solidFill>
                <a:effectLst/>
                <a:latin typeface="+mn-lt"/>
                <a:ea typeface="+mn-ea"/>
                <a:cs typeface="+mn-cs"/>
              </a:rPr>
              <a:t>#4. Have a Student read the statements. [</a:t>
            </a:r>
            <a:r>
              <a:rPr lang="en-GB" sz="1200" dirty="0" smtClean="0">
                <a:solidFill>
                  <a:srgbClr val="000000"/>
                </a:solidFill>
              </a:rPr>
              <a:t>I’m going to a football game. Ask me when.</a:t>
            </a:r>
            <a:r>
              <a:rPr lang="en-US" sz="1200" kern="1200" dirty="0" smtClean="0">
                <a:solidFill>
                  <a:srgbClr val="000000"/>
                </a:solidFill>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i="0" kern="1200" dirty="0" smtClean="0">
                <a:solidFill>
                  <a:srgbClr val="000000"/>
                </a:solidFill>
                <a:effectLst/>
                <a:latin typeface="+mn-lt"/>
                <a:ea typeface="+mn-ea"/>
                <a:cs typeface="+mn-cs"/>
              </a:rPr>
              <a:t>#5. Encourage the</a:t>
            </a:r>
            <a:r>
              <a:rPr lang="en-US" sz="1200" i="0" kern="1200" baseline="0" dirty="0" smtClean="0">
                <a:solidFill>
                  <a:srgbClr val="000000"/>
                </a:solidFill>
                <a:effectLst/>
                <a:latin typeface="+mn-lt"/>
                <a:ea typeface="+mn-ea"/>
                <a:cs typeface="+mn-cs"/>
              </a:rPr>
              <a:t> Students to form the corresponding question.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i="0" kern="1200" baseline="0" dirty="0" smtClean="0">
                <a:solidFill>
                  <a:srgbClr val="000000"/>
                </a:solidFill>
                <a:effectLst/>
                <a:latin typeface="+mn-lt"/>
                <a:ea typeface="+mn-ea"/>
                <a:cs typeface="+mn-cs"/>
              </a:rPr>
              <a:t>#6. Reveal the answer. [</a:t>
            </a:r>
            <a:r>
              <a:rPr lang="en-US" sz="1200" dirty="0" smtClean="0">
                <a:solidFill>
                  <a:srgbClr val="000000"/>
                </a:solidFill>
                <a:latin typeface="+mn-lt"/>
              </a:rPr>
              <a:t>When are you going to a football game</a:t>
            </a:r>
            <a:r>
              <a:rPr lang="en-US" sz="1200" kern="1200" dirty="0" smtClean="0">
                <a:solidFill>
                  <a:srgbClr val="000000"/>
                </a:solidFill>
                <a:latin typeface="+mn-lt"/>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i="0" kern="1200" dirty="0" smtClean="0">
                <a:solidFill>
                  <a:srgbClr val="000000"/>
                </a:solidFill>
                <a:effectLst/>
                <a:latin typeface="+mn-lt"/>
                <a:ea typeface="+mn-ea"/>
                <a:cs typeface="+mn-cs"/>
              </a:rPr>
              <a:t>#7.</a:t>
            </a:r>
            <a:r>
              <a:rPr lang="en-US" sz="1200" i="0" kern="1200" baseline="0" dirty="0" smtClean="0">
                <a:solidFill>
                  <a:srgbClr val="000000"/>
                </a:solidFill>
                <a:effectLst/>
                <a:latin typeface="+mn-lt"/>
                <a:ea typeface="+mn-ea"/>
                <a:cs typeface="+mn-cs"/>
              </a:rPr>
              <a:t> Have a Student read the response. [I’m going to go on Wednesday.]</a:t>
            </a:r>
            <a:endParaRPr lang="en-US" sz="1200" i="0" kern="1200" dirty="0" smtClean="0">
              <a:solidFill>
                <a:srgbClr val="000000"/>
              </a:solidFill>
              <a:effectLst/>
              <a:latin typeface="+mn-lt"/>
              <a:ea typeface="+mn-ea"/>
              <a:cs typeface="+mn-cs"/>
            </a:endParaRPr>
          </a:p>
          <a:p>
            <a:endParaRPr lang="en-US" sz="120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Brainstorm/Elicit a variety of the target language, which will be used and assessed during the practice.</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endParaRPr lang="en-US" sz="1200" i="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340642-D2FD-D046-87EF-349296A3D9A8}" type="slidenum">
              <a:rPr lang="en-US" smtClean="0"/>
              <a:t>29</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1.1 Marti and </a:t>
            </a:r>
            <a:r>
              <a:rPr lang="en-US" b="0" dirty="0" err="1" smtClean="0"/>
              <a:t>Shen</a:t>
            </a:r>
            <a:r>
              <a:rPr lang="en-US" b="0" dirty="0" smtClean="0"/>
              <a:t> (5 min)</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one minute for this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OBJECTIVE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GB" sz="1200" kern="1200" dirty="0" smtClean="0">
                <a:solidFill>
                  <a:schemeClr val="tx1"/>
                </a:solidFill>
                <a:effectLst/>
                <a:latin typeface="+mn-lt"/>
                <a:ea typeface="+mn-ea"/>
                <a:cs typeface="+mn-cs"/>
              </a:rPr>
              <a:t>To help </a:t>
            </a:r>
            <a:r>
              <a:rPr lang="en-US" sz="1200" kern="1200" dirty="0" smtClean="0">
                <a:solidFill>
                  <a:schemeClr val="tx1"/>
                </a:solidFill>
                <a:effectLst/>
                <a:latin typeface="+mn-lt"/>
                <a:ea typeface="+mn-ea"/>
                <a:cs typeface="+mn-cs"/>
              </a:rPr>
              <a:t>the </a:t>
            </a:r>
            <a:r>
              <a:rPr lang="en-GB" sz="1200" kern="1200" dirty="0" smtClean="0">
                <a:solidFill>
                  <a:schemeClr val="tx1"/>
                </a:solidFill>
                <a:effectLst/>
                <a:latin typeface="+mn-lt"/>
                <a:ea typeface="+mn-ea"/>
                <a:cs typeface="+mn-cs"/>
              </a:rPr>
              <a:t>Students relax and start thinking in English</a:t>
            </a:r>
            <a:endParaRPr lang="en-US"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r>
              <a:rPr lang="en-US" sz="1200" kern="1200" dirty="0" smtClean="0">
                <a:solidFill>
                  <a:schemeClr val="tx1"/>
                </a:solidFill>
                <a:effectLst/>
                <a:latin typeface="+mn-lt"/>
                <a:ea typeface="+mn-ea"/>
                <a:cs typeface="+mn-cs"/>
              </a:rPr>
              <a:t>#1. Have a Student read the </a:t>
            </a:r>
            <a:r>
              <a:rPr lang="en-US" sz="1200" i="0" kern="1200" dirty="0" smtClean="0">
                <a:solidFill>
                  <a:schemeClr val="tx1"/>
                </a:solidFill>
                <a:effectLst/>
                <a:latin typeface="+mn-lt"/>
                <a:ea typeface="+mn-ea"/>
                <a:cs typeface="+mn-cs"/>
              </a:rPr>
              <a:t>question. [</a:t>
            </a:r>
            <a:r>
              <a:rPr lang="en-GB" sz="1200" i="0" kern="1200" dirty="0" smtClean="0">
                <a:solidFill>
                  <a:schemeClr val="tx1"/>
                </a:solidFill>
                <a:effectLst/>
                <a:latin typeface="+mn-lt"/>
                <a:ea typeface="+mn-ea"/>
                <a:cs typeface="+mn-cs"/>
              </a:rPr>
              <a:t>Who can you see in these pictures?</a:t>
            </a:r>
            <a:r>
              <a:rPr lang="en-US" sz="1200" i="0" kern="1200" dirty="0" smtClean="0">
                <a:solidFill>
                  <a:schemeClr val="tx1"/>
                </a:solidFill>
                <a:effectLst/>
                <a:latin typeface="+mn-lt"/>
                <a:ea typeface="+mn-ea"/>
                <a:cs typeface="+mn-cs"/>
              </a:rPr>
              <a:t>]</a:t>
            </a:r>
          </a:p>
          <a:p>
            <a:r>
              <a:rPr lang="en-US" sz="1200" i="0" kern="1200" dirty="0" smtClean="0">
                <a:solidFill>
                  <a:schemeClr val="tx1"/>
                </a:solidFill>
                <a:effectLst/>
                <a:latin typeface="+mn-lt"/>
                <a:ea typeface="+mn-ea"/>
                <a:cs typeface="+mn-cs"/>
              </a:rPr>
              <a:t>#2.</a:t>
            </a:r>
            <a:r>
              <a:rPr lang="en-US" sz="1200" i="0" kern="1200" baseline="0" dirty="0" smtClean="0">
                <a:solidFill>
                  <a:schemeClr val="tx1"/>
                </a:solidFill>
                <a:effectLst/>
                <a:latin typeface="+mn-lt"/>
                <a:ea typeface="+mn-ea"/>
                <a:cs typeface="+mn-cs"/>
              </a:rPr>
              <a:t> Encourage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 </a:t>
            </a:r>
          </a:p>
          <a:p>
            <a:r>
              <a:rPr lang="en-US" sz="1200" i="0" kern="1200" baseline="0" dirty="0" smtClean="0">
                <a:solidFill>
                  <a:schemeClr val="tx1"/>
                </a:solidFill>
                <a:effectLst/>
                <a:latin typeface="+mn-lt"/>
                <a:ea typeface="+mn-ea"/>
                <a:cs typeface="+mn-cs"/>
              </a:rPr>
              <a:t>#3. Reveal the answer. [Marti and </a:t>
            </a:r>
            <a:r>
              <a:rPr lang="en-US" sz="1200" i="0" kern="1200" baseline="0" dirty="0" err="1" smtClean="0">
                <a:solidFill>
                  <a:schemeClr val="tx1"/>
                </a:solidFill>
                <a:effectLst/>
                <a:latin typeface="+mn-lt"/>
                <a:ea typeface="+mn-ea"/>
                <a:cs typeface="+mn-cs"/>
              </a:rPr>
              <a:t>Shen</a:t>
            </a:r>
            <a:r>
              <a:rPr lang="en-US" sz="1200" i="0" kern="1200" baseline="0" dirty="0" smtClean="0">
                <a:solidFill>
                  <a:schemeClr val="tx1"/>
                </a:solidFill>
                <a:effectLst/>
                <a:latin typeface="+mn-lt"/>
                <a:ea typeface="+mn-ea"/>
                <a:cs typeface="+mn-cs"/>
              </a:rPr>
              <a:t>]</a:t>
            </a:r>
          </a:p>
          <a:p>
            <a:endParaRPr lang="en-US" sz="1200" i="0" kern="1200" dirty="0" smtClean="0">
              <a:solidFill>
                <a:schemeClr val="tx1"/>
              </a:solidFill>
              <a:effectLst/>
              <a:latin typeface="+mn-lt"/>
              <a:ea typeface="+mn-ea"/>
              <a:cs typeface="+mn-cs"/>
            </a:endParaRP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3</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4.1 </a:t>
            </a:r>
            <a:r>
              <a:rPr lang="en-GB" sz="1200" kern="1200" dirty="0" smtClean="0">
                <a:solidFill>
                  <a:schemeClr val="tx1"/>
                </a:solidFill>
                <a:effectLst/>
                <a:latin typeface="+mn-lt"/>
                <a:ea typeface="+mn-ea"/>
                <a:cs typeface="+mn-cs"/>
              </a:rPr>
              <a:t>What Are Your Plans?</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four minutes for this slide.</a:t>
            </a:r>
          </a:p>
          <a:p>
            <a:pPr eaLnBrk="1" hangingPunct="1"/>
            <a:endParaRPr lang="en-US" b="0" dirty="0" smtClean="0"/>
          </a:p>
          <a:p>
            <a:pPr eaLnBrk="1" hangingPunct="1"/>
            <a:r>
              <a:rPr lang="en-US" b="0" dirty="0" smtClean="0"/>
              <a:t>INSTRUCTIONS</a:t>
            </a:r>
          </a:p>
          <a:p>
            <a:pPr marL="171450" indent="-171450">
              <a:buFont typeface="Arial"/>
              <a:buChar char="•"/>
            </a:pPr>
            <a:r>
              <a:rPr lang="en-US" sz="1200" i="0" kern="1200" dirty="0" smtClean="0">
                <a:solidFill>
                  <a:schemeClr val="tx1"/>
                </a:solidFill>
                <a:effectLst/>
                <a:latin typeface="+mn-lt"/>
                <a:ea typeface="+mn-ea"/>
                <a:cs typeface="+mn-cs"/>
              </a:rPr>
              <a:t>Tell the Students who</a:t>
            </a:r>
            <a:r>
              <a:rPr lang="en-US" sz="1200" i="0" kern="1200" baseline="0" dirty="0" smtClean="0">
                <a:solidFill>
                  <a:schemeClr val="tx1"/>
                </a:solidFill>
                <a:effectLst/>
                <a:latin typeface="+mn-lt"/>
                <a:ea typeface="+mn-ea"/>
                <a:cs typeface="+mn-cs"/>
              </a:rPr>
              <a:t> is Student A and who is Student B. </a:t>
            </a:r>
          </a:p>
          <a:p>
            <a:pPr marL="171450" indent="-171450">
              <a:buFont typeface="Arial"/>
              <a:buChar char="•"/>
            </a:pPr>
            <a:r>
              <a:rPr lang="en-US" sz="1200" i="0" kern="1200" baseline="0" dirty="0" smtClean="0">
                <a:solidFill>
                  <a:schemeClr val="tx1"/>
                </a:solidFill>
                <a:effectLst/>
                <a:latin typeface="+mn-lt"/>
                <a:ea typeface="+mn-ea"/>
                <a:cs typeface="+mn-cs"/>
              </a:rPr>
              <a:t>Direct the Students’ attention to the schedules.</a:t>
            </a:r>
            <a:endParaRPr lang="en-US" sz="1200" i="0" kern="1200" dirty="0" smtClean="0">
              <a:solidFill>
                <a:schemeClr val="tx1"/>
              </a:solidFill>
              <a:effectLst/>
              <a:latin typeface="+mn-lt"/>
              <a:ea typeface="+mn-ea"/>
              <a:cs typeface="+mn-cs"/>
            </a:endParaRPr>
          </a:p>
          <a:p>
            <a:pPr marL="0" indent="0">
              <a:buFont typeface="Arial" charset="0"/>
              <a:buNone/>
            </a:pPr>
            <a:r>
              <a:rPr lang="en-US" sz="1200" i="0" kern="1200" dirty="0" smtClean="0">
                <a:solidFill>
                  <a:schemeClr val="tx1"/>
                </a:solidFill>
                <a:effectLst/>
                <a:latin typeface="+mn-lt"/>
                <a:ea typeface="+mn-ea"/>
                <a:cs typeface="+mn-cs"/>
              </a:rPr>
              <a:t>#1. Reveal</a:t>
            </a:r>
            <a:r>
              <a:rPr lang="en-US" sz="1200" i="0" kern="1200" baseline="0" dirty="0" smtClean="0">
                <a:solidFill>
                  <a:schemeClr val="tx1"/>
                </a:solidFill>
                <a:effectLst/>
                <a:latin typeface="+mn-lt"/>
                <a:ea typeface="+mn-ea"/>
                <a:cs typeface="+mn-cs"/>
              </a:rPr>
              <a:t> the arrows pointing towards last week. </a:t>
            </a:r>
            <a:r>
              <a:rPr lang="en-US" sz="1200" i="0" kern="1200" dirty="0" smtClean="0">
                <a:solidFill>
                  <a:schemeClr val="tx1"/>
                </a:solidFill>
                <a:effectLst/>
                <a:latin typeface="+mn-lt"/>
                <a:ea typeface="+mn-ea"/>
                <a:cs typeface="+mn-cs"/>
              </a:rPr>
              <a:t>Say, ”This is what you did last week.”</a:t>
            </a:r>
          </a:p>
          <a:p>
            <a:pPr marL="0" indent="0">
              <a:buFont typeface="Arial" charset="0"/>
              <a:buNone/>
            </a:pPr>
            <a:r>
              <a:rPr lang="en-US" sz="1200" i="0" kern="1200" dirty="0" smtClean="0">
                <a:solidFill>
                  <a:schemeClr val="tx1"/>
                </a:solidFill>
                <a:effectLst/>
                <a:latin typeface="+mn-lt"/>
                <a:ea typeface="+mn-ea"/>
                <a:cs typeface="+mn-cs"/>
              </a:rPr>
              <a:t>#2. Reveal the arrows pointing towards next</a:t>
            </a:r>
            <a:r>
              <a:rPr lang="en-US" sz="1200" i="0" kern="1200" baseline="0" dirty="0" smtClean="0">
                <a:solidFill>
                  <a:schemeClr val="tx1"/>
                </a:solidFill>
                <a:effectLst/>
                <a:latin typeface="+mn-lt"/>
                <a:ea typeface="+mn-ea"/>
                <a:cs typeface="+mn-cs"/>
              </a:rPr>
              <a:t> week. </a:t>
            </a:r>
            <a:r>
              <a:rPr lang="en-US" sz="1200" i="0" kern="1200" dirty="0" smtClean="0">
                <a:solidFill>
                  <a:schemeClr val="tx1"/>
                </a:solidFill>
                <a:effectLst/>
                <a:latin typeface="+mn-lt"/>
                <a:ea typeface="+mn-ea"/>
                <a:cs typeface="+mn-cs"/>
              </a:rPr>
              <a:t>Say, “These are your plans for next week.”</a:t>
            </a:r>
          </a:p>
          <a:p>
            <a:pPr marL="171450" indent="-171450">
              <a:buFont typeface="Arial"/>
              <a:buChar char="•"/>
            </a:pPr>
            <a:r>
              <a:rPr lang="en-US" sz="1200" i="0" kern="1200" dirty="0" smtClean="0">
                <a:solidFill>
                  <a:schemeClr val="tx1"/>
                </a:solidFill>
                <a:effectLst/>
                <a:latin typeface="+mn-lt"/>
                <a:ea typeface="+mn-ea"/>
                <a:cs typeface="+mn-cs"/>
              </a:rPr>
              <a:t>Say, “Ask each other questions about your schedules this week and next week. See if you did or are going to do any of the same things.”</a:t>
            </a:r>
            <a:r>
              <a:rPr lang="en-US" sz="120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For example, </a:t>
            </a:r>
          </a:p>
          <a:p>
            <a:pPr marL="0" indent="0">
              <a:buFont typeface="Arial" charset="0"/>
              <a:buNone/>
            </a:pPr>
            <a:endParaRPr lang="en-US" sz="1200" i="0" kern="1200" dirty="0" smtClean="0">
              <a:solidFill>
                <a:schemeClr val="tx1"/>
              </a:solidFill>
              <a:effectLst/>
              <a:latin typeface="+mn-lt"/>
              <a:ea typeface="+mn-ea"/>
              <a:cs typeface="+mn-cs"/>
            </a:endParaRPr>
          </a:p>
          <a:p>
            <a:pPr lvl="1"/>
            <a:r>
              <a:rPr lang="en-US" sz="1200" i="0" kern="1200" dirty="0" smtClean="0">
                <a:solidFill>
                  <a:schemeClr val="tx1"/>
                </a:solidFill>
                <a:effectLst/>
                <a:latin typeface="+mn-lt"/>
                <a:ea typeface="+mn-ea"/>
                <a:cs typeface="+mn-cs"/>
              </a:rPr>
              <a:t>A: What did you do on Tuesday last week?</a:t>
            </a:r>
          </a:p>
          <a:p>
            <a:pPr lvl="1"/>
            <a:r>
              <a:rPr lang="en-US" sz="1200" i="0" kern="1200" dirty="0" smtClean="0">
                <a:solidFill>
                  <a:schemeClr val="tx1"/>
                </a:solidFill>
                <a:effectLst/>
                <a:latin typeface="+mn-lt"/>
                <a:ea typeface="+mn-ea"/>
                <a:cs typeface="+mn-cs"/>
              </a:rPr>
              <a:t>B:</a:t>
            </a:r>
            <a:r>
              <a:rPr lang="en-US" sz="120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On Tuesday I went to the library.</a:t>
            </a:r>
            <a:r>
              <a:rPr lang="en-US" sz="1200" i="0" kern="1200" baseline="0" dirty="0" smtClean="0">
                <a:solidFill>
                  <a:schemeClr val="tx1"/>
                </a:solidFill>
                <a:effectLst/>
                <a:latin typeface="+mn-lt"/>
                <a:ea typeface="+mn-ea"/>
                <a:cs typeface="+mn-cs"/>
              </a:rPr>
              <a:t> What did you do last Tuesday?</a:t>
            </a: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A: I went to school. Did you go to school on Monday?</a:t>
            </a:r>
          </a:p>
          <a:p>
            <a:r>
              <a:rPr lang="en-US" sz="1200" i="0" kern="1200" dirty="0" smtClean="0">
                <a:solidFill>
                  <a:schemeClr val="tx1"/>
                </a:solidFill>
                <a:effectLst/>
                <a:latin typeface="+mn-lt"/>
                <a:ea typeface="+mn-ea"/>
                <a:cs typeface="+mn-cs"/>
              </a:rPr>
              <a:t> </a:t>
            </a:r>
          </a:p>
          <a:p>
            <a:pPr marL="171450" indent="-171450">
              <a:buFont typeface="Arial" charset="0"/>
              <a:buChar char="•"/>
            </a:pPr>
            <a:r>
              <a:rPr lang="en-US" sz="1200" kern="1200" dirty="0" smtClean="0">
                <a:solidFill>
                  <a:schemeClr val="tx1"/>
                </a:solidFill>
                <a:effectLst/>
                <a:latin typeface="+mn-lt"/>
                <a:ea typeface="+mn-ea"/>
                <a:cs typeface="+mn-cs"/>
              </a:rPr>
              <a:t>After the Students finish, ask them which days they both did the same things. Then ask what plans they share on the same days next week.</a:t>
            </a:r>
          </a:p>
          <a:p>
            <a:r>
              <a:rPr lang="en-US" sz="1200" b="1"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ANSWER KEY</a:t>
            </a:r>
          </a:p>
          <a:p>
            <a:r>
              <a:rPr lang="en-US" sz="1200" i="0" u="none" kern="1200" dirty="0" smtClean="0">
                <a:solidFill>
                  <a:schemeClr val="tx1"/>
                </a:solidFill>
                <a:effectLst/>
                <a:latin typeface="+mn-lt"/>
                <a:ea typeface="+mn-ea"/>
                <a:cs typeface="+mn-cs"/>
              </a:rPr>
              <a:t>Last week: We both went to the post office and the park on the same day (Friday and Sunday respectively). </a:t>
            </a:r>
          </a:p>
          <a:p>
            <a:r>
              <a:rPr lang="en-US" sz="1200" i="0" u="none" kern="1200" dirty="0" smtClean="0">
                <a:solidFill>
                  <a:schemeClr val="tx1"/>
                </a:solidFill>
                <a:effectLst/>
                <a:latin typeface="+mn-lt"/>
                <a:ea typeface="+mn-ea"/>
                <a:cs typeface="+mn-cs"/>
              </a:rPr>
              <a:t>Next week: </a:t>
            </a:r>
            <a:r>
              <a:rPr lang="en-GB" sz="1200" i="0" kern="1200" dirty="0" smtClean="0">
                <a:solidFill>
                  <a:schemeClr val="tx1"/>
                </a:solidFill>
                <a:effectLst/>
                <a:latin typeface="+mn-lt"/>
                <a:ea typeface="+mn-ea"/>
                <a:cs typeface="+mn-cs"/>
              </a:rPr>
              <a:t>We are both going to go to the library on Friday. </a:t>
            </a:r>
            <a:endParaRPr lang="en-US" i="0" baseline="0" dirty="0" smtClean="0"/>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340642-D2FD-D046-87EF-349296A3D9A8}" type="slidenum">
              <a:rPr lang="en-US" smtClean="0"/>
              <a:t>30</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4.1 </a:t>
            </a:r>
            <a:r>
              <a:rPr lang="en-GB" sz="1200" kern="1200" dirty="0" smtClean="0">
                <a:solidFill>
                  <a:schemeClr val="tx1"/>
                </a:solidFill>
                <a:effectLst/>
                <a:latin typeface="+mn-lt"/>
                <a:ea typeface="+mn-ea"/>
                <a:cs typeface="+mn-cs"/>
              </a:rPr>
              <a:t>What Are Your Plans?</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four minutes for this slide.</a:t>
            </a:r>
          </a:p>
          <a:p>
            <a:pPr eaLnBrk="1" hangingPunct="1"/>
            <a:endParaRPr lang="en-US" b="0" dirty="0" smtClean="0"/>
          </a:p>
          <a:p>
            <a:pPr eaLnBrk="1" hangingPunct="1"/>
            <a:r>
              <a:rPr lang="en-US" b="0" dirty="0" smtClean="0"/>
              <a:t>INSTRUCTIONS</a:t>
            </a:r>
          </a:p>
          <a:p>
            <a:pPr marL="171450" indent="-171450">
              <a:buFont typeface="Arial"/>
              <a:buChar char="•"/>
            </a:pPr>
            <a:r>
              <a:rPr lang="en-US" sz="1200" i="0" kern="1200" dirty="0" smtClean="0">
                <a:solidFill>
                  <a:schemeClr val="tx1"/>
                </a:solidFill>
                <a:effectLst/>
                <a:latin typeface="+mn-lt"/>
                <a:ea typeface="+mn-ea"/>
                <a:cs typeface="+mn-cs"/>
              </a:rPr>
              <a:t>Now direct </a:t>
            </a:r>
            <a:r>
              <a:rPr lang="en-US" sz="1200" i="0" kern="1200" baseline="0" dirty="0" smtClean="0">
                <a:solidFill>
                  <a:schemeClr val="tx1"/>
                </a:solidFill>
                <a:effectLst/>
                <a:latin typeface="+mn-lt"/>
                <a:ea typeface="+mn-ea"/>
                <a:cs typeface="+mn-cs"/>
              </a:rPr>
              <a:t>Student C and Student D’s attention to the schedules.</a:t>
            </a:r>
            <a:endParaRPr lang="en-US" sz="1200" i="0" kern="1200" dirty="0" smtClean="0">
              <a:solidFill>
                <a:schemeClr val="tx1"/>
              </a:solidFill>
              <a:effectLst/>
              <a:latin typeface="+mn-lt"/>
              <a:ea typeface="+mn-ea"/>
              <a:cs typeface="+mn-cs"/>
            </a:endParaRPr>
          </a:p>
          <a:p>
            <a:pPr marL="0" indent="0">
              <a:buFont typeface="Arial" charset="0"/>
              <a:buNone/>
            </a:pPr>
            <a:r>
              <a:rPr lang="en-US" sz="1200" i="0" kern="1200" dirty="0" smtClean="0">
                <a:solidFill>
                  <a:schemeClr val="tx1"/>
                </a:solidFill>
                <a:effectLst/>
                <a:latin typeface="+mn-lt"/>
                <a:ea typeface="+mn-ea"/>
                <a:cs typeface="+mn-cs"/>
              </a:rPr>
              <a:t>#1. Reveal</a:t>
            </a:r>
            <a:r>
              <a:rPr lang="en-US" sz="1200" i="0" kern="1200" baseline="0" dirty="0" smtClean="0">
                <a:solidFill>
                  <a:schemeClr val="tx1"/>
                </a:solidFill>
                <a:effectLst/>
                <a:latin typeface="+mn-lt"/>
                <a:ea typeface="+mn-ea"/>
                <a:cs typeface="+mn-cs"/>
              </a:rPr>
              <a:t> the arrows pointing towards last week. </a:t>
            </a:r>
            <a:r>
              <a:rPr lang="en-US" sz="1200" i="0" kern="1200" dirty="0" smtClean="0">
                <a:solidFill>
                  <a:schemeClr val="tx1"/>
                </a:solidFill>
                <a:effectLst/>
                <a:latin typeface="+mn-lt"/>
                <a:ea typeface="+mn-ea"/>
                <a:cs typeface="+mn-cs"/>
              </a:rPr>
              <a:t>Say, ”This is what you did last week.”</a:t>
            </a:r>
          </a:p>
          <a:p>
            <a:pPr marL="0" indent="0">
              <a:buFont typeface="Arial" charset="0"/>
              <a:buNone/>
            </a:pPr>
            <a:r>
              <a:rPr lang="en-US" sz="1200" i="0" kern="1200" dirty="0" smtClean="0">
                <a:solidFill>
                  <a:schemeClr val="tx1"/>
                </a:solidFill>
                <a:effectLst/>
                <a:latin typeface="+mn-lt"/>
                <a:ea typeface="+mn-ea"/>
                <a:cs typeface="+mn-cs"/>
              </a:rPr>
              <a:t>#2. Reveal the arrows pointing towards next</a:t>
            </a:r>
            <a:r>
              <a:rPr lang="en-US" sz="1200" i="0" kern="1200" baseline="0" dirty="0" smtClean="0">
                <a:solidFill>
                  <a:schemeClr val="tx1"/>
                </a:solidFill>
                <a:effectLst/>
                <a:latin typeface="+mn-lt"/>
                <a:ea typeface="+mn-ea"/>
                <a:cs typeface="+mn-cs"/>
              </a:rPr>
              <a:t> week. </a:t>
            </a:r>
            <a:r>
              <a:rPr lang="en-US" sz="1200" i="0" kern="1200" dirty="0" smtClean="0">
                <a:solidFill>
                  <a:schemeClr val="tx1"/>
                </a:solidFill>
                <a:effectLst/>
                <a:latin typeface="+mn-lt"/>
                <a:ea typeface="+mn-ea"/>
                <a:cs typeface="+mn-cs"/>
              </a:rPr>
              <a:t>Say, “These are your plans for next week.”</a:t>
            </a:r>
          </a:p>
          <a:p>
            <a:pPr marL="171450" indent="-171450">
              <a:buFont typeface="Arial"/>
              <a:buChar char="•"/>
            </a:pPr>
            <a:r>
              <a:rPr lang="en-US" sz="1200" i="0" kern="1200" dirty="0" smtClean="0">
                <a:solidFill>
                  <a:schemeClr val="tx1"/>
                </a:solidFill>
                <a:effectLst/>
                <a:latin typeface="+mn-lt"/>
                <a:ea typeface="+mn-ea"/>
                <a:cs typeface="+mn-cs"/>
              </a:rPr>
              <a:t>Say, “Ask each other questions about your schedules this week and next week. See if you did or are going to do any of the same things.”</a:t>
            </a:r>
            <a:r>
              <a:rPr lang="en-US" sz="1200" i="0" kern="1200" baseline="0" dirty="0" smtClean="0">
                <a:solidFill>
                  <a:schemeClr val="tx1"/>
                </a:solidFill>
                <a:effectLst/>
                <a:latin typeface="+mn-lt"/>
                <a:ea typeface="+mn-ea"/>
                <a:cs typeface="+mn-cs"/>
              </a:rPr>
              <a:t> </a:t>
            </a:r>
          </a:p>
          <a:p>
            <a:pPr marL="171450" indent="-171450">
              <a:buFont typeface="Arial" charset="0"/>
              <a:buChar char="•"/>
            </a:pPr>
            <a:r>
              <a:rPr lang="en-US" sz="1200" kern="1200" dirty="0" smtClean="0">
                <a:solidFill>
                  <a:schemeClr val="tx1"/>
                </a:solidFill>
                <a:effectLst/>
                <a:latin typeface="+mn-lt"/>
                <a:ea typeface="+mn-ea"/>
                <a:cs typeface="+mn-cs"/>
              </a:rPr>
              <a:t>After the Students finish, ask them which days they both did the same things. Then ask what plans they share on the same days next week.</a:t>
            </a:r>
          </a:p>
          <a:p>
            <a:r>
              <a:rPr lang="en-US" sz="1200" b="1"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ANSWER KEY</a:t>
            </a:r>
          </a:p>
          <a:p>
            <a:r>
              <a:rPr lang="en-US" sz="1200" i="0" u="none" kern="1200" dirty="0" smtClean="0">
                <a:solidFill>
                  <a:schemeClr val="tx1"/>
                </a:solidFill>
                <a:effectLst/>
                <a:latin typeface="+mn-lt"/>
                <a:ea typeface="+mn-ea"/>
                <a:cs typeface="+mn-cs"/>
              </a:rPr>
              <a:t>Last week: </a:t>
            </a:r>
            <a:r>
              <a:rPr lang="en-US" sz="1200" i="0" kern="1200" dirty="0" smtClean="0">
                <a:solidFill>
                  <a:schemeClr val="tx1"/>
                </a:solidFill>
                <a:effectLst/>
                <a:latin typeface="+mn-lt"/>
                <a:ea typeface="+mn-ea"/>
                <a:cs typeface="+mn-cs"/>
              </a:rPr>
              <a:t>We both went to school on Tuesday.</a:t>
            </a:r>
          </a:p>
          <a:p>
            <a:r>
              <a:rPr lang="en-US" sz="1200" i="0" u="none" kern="1200" dirty="0" smtClean="0">
                <a:solidFill>
                  <a:schemeClr val="tx1"/>
                </a:solidFill>
                <a:effectLst/>
                <a:latin typeface="+mn-lt"/>
                <a:ea typeface="+mn-ea"/>
                <a:cs typeface="+mn-cs"/>
              </a:rPr>
              <a:t>Next week: </a:t>
            </a:r>
            <a:r>
              <a:rPr lang="en-GB" sz="1200" i="0" kern="1200" dirty="0" smtClean="0">
                <a:solidFill>
                  <a:schemeClr val="tx1"/>
                </a:solidFill>
                <a:effectLst/>
                <a:latin typeface="+mn-lt"/>
                <a:ea typeface="+mn-ea"/>
                <a:cs typeface="+mn-cs"/>
              </a:rPr>
              <a:t>We are both going to go to the park on Sunday and the library on Thursday. </a:t>
            </a:r>
            <a:endParaRPr lang="en-US" i="0" baseline="0" dirty="0" smtClean="0"/>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340642-D2FD-D046-87EF-349296A3D9A8}" type="slidenum">
              <a:rPr lang="en-US" smtClean="0"/>
              <a:t>31</a:t>
            </a:fld>
            <a:endParaRPr lang="en-US"/>
          </a:p>
        </p:txBody>
      </p:sp>
    </p:spTree>
    <p:extLst>
      <p:ext uri="{BB962C8B-B14F-4D97-AF65-F5344CB8AC3E}">
        <p14:creationId xmlns:p14="http://schemas.microsoft.com/office/powerpoint/2010/main" val="3642906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4.1 </a:t>
            </a:r>
            <a:r>
              <a:rPr lang="en-GB" sz="1200" kern="1200" dirty="0" smtClean="0">
                <a:solidFill>
                  <a:schemeClr val="tx1"/>
                </a:solidFill>
                <a:effectLst/>
                <a:latin typeface="+mn-lt"/>
                <a:ea typeface="+mn-ea"/>
                <a:cs typeface="+mn-cs"/>
              </a:rPr>
              <a:t>What Are Your Plans?</a:t>
            </a:r>
            <a:endParaRPr lang="en-US" b="0" dirty="0" smtClean="0"/>
          </a:p>
          <a:p>
            <a:endParaRPr lang="en-US" dirty="0" smtClean="0"/>
          </a:p>
          <a:p>
            <a:r>
              <a:rPr lang="en-US" b="0" dirty="0" smtClean="0"/>
              <a:t>FEEDBACK</a:t>
            </a:r>
            <a:endParaRPr lang="en-US" b="0" baseline="0" dirty="0" smtClean="0"/>
          </a:p>
          <a:p>
            <a:pPr marL="171450" indent="-171450">
              <a:buFont typeface="Arial"/>
              <a:buChar char="•"/>
            </a:pPr>
            <a:r>
              <a:rPr lang="en-US" b="0" baseline="0" dirty="0" smtClean="0"/>
              <a:t>Quickly give the Students feedback on the target language they just practiced.</a:t>
            </a:r>
          </a:p>
          <a:p>
            <a:pPr marL="171450" indent="-171450">
              <a:buFont typeface="Arial"/>
              <a:buChar char="•"/>
            </a:pPr>
            <a:r>
              <a:rPr lang="en-US" b="0" baseline="0" dirty="0" smtClean="0"/>
              <a:t>Remind them of other resources they can take advantage of to improve their English:</a:t>
            </a:r>
          </a:p>
          <a:p>
            <a:pPr marL="628650" lvl="1" indent="-171450">
              <a:buFont typeface="Arial"/>
              <a:buChar char="•"/>
            </a:pPr>
            <a:r>
              <a:rPr lang="en-US" b="0" baseline="0" dirty="0" smtClean="0"/>
              <a:t>Go to Wall Street World to practice grammar and vocabulary.</a:t>
            </a:r>
          </a:p>
          <a:p>
            <a:pPr marL="628650" lvl="1" indent="-171450">
              <a:buFont typeface="Arial"/>
              <a:buChar char="•"/>
            </a:pPr>
            <a:r>
              <a:rPr lang="en-US" b="0" baseline="0" dirty="0" smtClean="0"/>
              <a:t>Review the Student Manual or Digital Book to study grammar and vocabulary.</a:t>
            </a:r>
          </a:p>
          <a:p>
            <a:pPr marL="628650" lvl="1" indent="-171450">
              <a:buFont typeface="Arial"/>
              <a:buChar char="•"/>
            </a:pPr>
            <a:r>
              <a:rPr lang="en-US" b="0" baseline="0" dirty="0" smtClean="0"/>
              <a:t>Attend Complementary Classes to practice using grammar and vocabulary.</a:t>
            </a:r>
          </a:p>
          <a:p>
            <a:pPr marL="628650" lvl="1" indent="-171450">
              <a:buFont typeface="Arial"/>
              <a:buChar char="•"/>
            </a:pPr>
            <a:r>
              <a:rPr lang="en-US" b="0" baseline="0" dirty="0" smtClean="0"/>
              <a:t>Join Social Clubs to practice speaking skills.</a:t>
            </a:r>
          </a:p>
          <a:p>
            <a:endParaRPr lang="en-US" dirty="0" smtClean="0"/>
          </a:p>
          <a:p>
            <a:pPr eaLnBrk="1" fontAlgn="auto" hangingPunct="1">
              <a:spcBef>
                <a:spcPts val="0"/>
              </a:spcBef>
              <a:spcAft>
                <a:spcPts val="0"/>
              </a:spcAft>
              <a:defRPr/>
            </a:pPr>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32</a:t>
            </a:fld>
            <a:endParaRPr lang="en-US"/>
          </a:p>
        </p:txBody>
      </p:sp>
    </p:spTree>
    <p:extLst>
      <p:ext uri="{BB962C8B-B14F-4D97-AF65-F5344CB8AC3E}">
        <p14:creationId xmlns:p14="http://schemas.microsoft.com/office/powerpoint/2010/main" val="2206619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4.2 </a:t>
            </a:r>
            <a:r>
              <a:rPr lang="en-GB" sz="1200" kern="1200" dirty="0" smtClean="0">
                <a:solidFill>
                  <a:schemeClr val="tx1"/>
                </a:solidFill>
                <a:effectLst/>
                <a:latin typeface="+mn-lt"/>
                <a:ea typeface="+mn-ea"/>
                <a:cs typeface="+mn-cs"/>
              </a:rPr>
              <a:t>Finding Where You Want to Go</a:t>
            </a:r>
            <a:r>
              <a:rPr lang="en-US" b="0" dirty="0" smtClean="0"/>
              <a:t> (10 min)</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one minute for this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r>
              <a:rPr lang="en-US" sz="1200" b="0" i="0" u="none" strike="noStrike" kern="1200" baseline="0" dirty="0" smtClean="0">
                <a:solidFill>
                  <a:schemeClr val="tx1"/>
                </a:solidFill>
                <a:latin typeface="+mn-lt"/>
                <a:ea typeface="+mn-ea"/>
                <a:cs typeface="+mn-cs"/>
              </a:rPr>
              <a:t>OBJECTIVES</a:t>
            </a:r>
          </a:p>
          <a:p>
            <a:pPr marL="171450" indent="-171450">
              <a:buFont typeface="Arial" charset="0"/>
              <a:buChar char="•"/>
            </a:pPr>
            <a:r>
              <a:rPr lang="en-US" sz="1200" kern="1200" dirty="0" smtClean="0">
                <a:solidFill>
                  <a:schemeClr val="tx1"/>
                </a:solidFill>
                <a:effectLst/>
                <a:latin typeface="+mn-lt"/>
                <a:ea typeface="+mn-ea"/>
                <a:cs typeface="+mn-cs"/>
              </a:rPr>
              <a:t>Can name a limited range of common buildings and dwelling places (</a:t>
            </a:r>
            <a:r>
              <a:rPr lang="en-US" sz="1200" i="1" kern="1200" dirty="0" smtClean="0">
                <a:solidFill>
                  <a:schemeClr val="tx1"/>
                </a:solidFill>
                <a:latin typeface="+mn-lt"/>
                <a:ea typeface="+mn-ea"/>
                <a:cs typeface="+mn-cs"/>
              </a:rPr>
              <a:t>condo; hospital; library; mall; station</a:t>
            </a:r>
            <a:r>
              <a:rPr lang="en-US" sz="1200" kern="1200" dirty="0" smtClean="0">
                <a:solidFill>
                  <a:schemeClr val="tx1"/>
                </a:solidFill>
                <a:effectLst/>
                <a:latin typeface="+mn-lt"/>
                <a:ea typeface="+mn-ea"/>
                <a:cs typeface="+mn-cs"/>
              </a:rPr>
              <a:t>)</a:t>
            </a:r>
          </a:p>
          <a:p>
            <a:pPr marL="171450" indent="-171450">
              <a:buFont typeface="Arial" charset="0"/>
              <a:buChar char="•"/>
            </a:pPr>
            <a:r>
              <a:rPr lang="en-US" sz="1200" kern="1200" dirty="0" smtClean="0">
                <a:solidFill>
                  <a:schemeClr val="tx1"/>
                </a:solidFill>
                <a:effectLst/>
                <a:latin typeface="+mn-lt"/>
                <a:ea typeface="+mn-ea"/>
                <a:cs typeface="+mn-cs"/>
              </a:rPr>
              <a:t>Can use basic language related to using a map (</a:t>
            </a:r>
            <a:r>
              <a:rPr lang="en-US" sz="1200" i="1" kern="1200" dirty="0" smtClean="0">
                <a:solidFill>
                  <a:schemeClr val="tx1"/>
                </a:solidFill>
                <a:latin typeface="+mn-lt"/>
                <a:ea typeface="+mn-ea"/>
                <a:cs typeface="+mn-cs"/>
              </a:rPr>
              <a:t>destination; Go over…; Go straight; Go two blocks; Turn right/left; Turn right/left on Bank Street; Walk across…; Walk along …</a:t>
            </a:r>
            <a:r>
              <a:rPr lang="en-US" sz="1200" kern="1200" dirty="0" smtClean="0">
                <a:solidFill>
                  <a:schemeClr val="tx1"/>
                </a:solidFill>
                <a:latin typeface="+mn-lt"/>
                <a:ea typeface="+mn-ea"/>
                <a:cs typeface="+mn-cs"/>
              </a:rPr>
              <a:t>)</a:t>
            </a:r>
            <a:endParaRPr lang="en-US" sz="1200"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Can name very common public places in a city (</a:t>
            </a:r>
            <a:r>
              <a:rPr lang="en-US" sz="1200" i="1" kern="1200" dirty="0" smtClean="0">
                <a:solidFill>
                  <a:schemeClr val="tx1"/>
                </a:solidFill>
                <a:latin typeface="+mn-lt"/>
                <a:ea typeface="+mn-ea"/>
                <a:cs typeface="+mn-cs"/>
              </a:rPr>
              <a:t>drug store; hospital; library; mall; pharmacy; station</a:t>
            </a:r>
            <a:r>
              <a:rPr lang="en-US" sz="1200" i="0" kern="1200" dirty="0" smtClean="0">
                <a:solidFill>
                  <a:schemeClr val="tx1"/>
                </a:solidFill>
                <a:latin typeface="+mn-lt"/>
                <a:ea typeface="+mn-ea"/>
                <a:cs typeface="+mn-cs"/>
              </a:rPr>
              <a:t>)</a:t>
            </a:r>
            <a:endParaRPr lang="en-US" sz="1200" i="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Can ask for and give directions referring to a map or plan</a:t>
            </a:r>
            <a:r>
              <a:rPr lang="en-US" dirty="0" smtClean="0">
                <a:effectLst/>
              </a:rPr>
              <a:t> (</a:t>
            </a:r>
            <a:r>
              <a:rPr lang="en-US" sz="1200" i="1" kern="1200" dirty="0" smtClean="0">
                <a:solidFill>
                  <a:schemeClr val="tx1"/>
                </a:solidFill>
                <a:latin typeface="+mn-lt"/>
                <a:ea typeface="+mn-ea"/>
                <a:cs typeface="+mn-cs"/>
              </a:rPr>
              <a:t>Can you give me directions?</a:t>
            </a:r>
            <a:r>
              <a:rPr lang="en-US" sz="1200" kern="1200" dirty="0" smtClean="0">
                <a:solidFill>
                  <a:schemeClr val="tx1"/>
                </a:solidFill>
                <a:latin typeface="+mn-lt"/>
                <a:ea typeface="+mn-ea"/>
                <a:cs typeface="+mn-cs"/>
              </a:rPr>
              <a:t>)</a:t>
            </a:r>
            <a:endParaRPr lang="en-US" dirty="0" smtClean="0"/>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 Have</a:t>
            </a:r>
            <a:r>
              <a:rPr lang="en-US" sz="1200" kern="1200" baseline="0" dirty="0" smtClean="0">
                <a:solidFill>
                  <a:schemeClr val="tx1"/>
                </a:solidFill>
                <a:effectLst/>
                <a:latin typeface="+mn-lt"/>
                <a:ea typeface="+mn-ea"/>
                <a:cs typeface="+mn-cs"/>
              </a:rPr>
              <a:t> a Student read the statements and the</a:t>
            </a:r>
            <a:r>
              <a:rPr lang="en-US" sz="1200" i="0" kern="1200" baseline="0" dirty="0" smtClean="0">
                <a:solidFill>
                  <a:schemeClr val="tx1"/>
                </a:solidFill>
                <a:effectLst/>
                <a:latin typeface="+mn-lt"/>
                <a:ea typeface="+mn-ea"/>
                <a:cs typeface="+mn-cs"/>
              </a:rPr>
              <a:t> question. [</a:t>
            </a:r>
            <a:r>
              <a:rPr lang="en-GB" sz="1200" i="0" kern="1200" dirty="0" smtClean="0">
                <a:solidFill>
                  <a:schemeClr val="tx1"/>
                </a:solidFill>
                <a:effectLst/>
                <a:latin typeface="+mn-lt"/>
                <a:ea typeface="+mn-ea"/>
                <a:cs typeface="+mn-cs"/>
              </a:rPr>
              <a:t>So, you are going to go to the library next week. Imagine that you don’t know where the library is. What do you have to do?</a:t>
            </a:r>
            <a:r>
              <a:rPr lang="en-US" sz="1200" i="0" kern="1200" dirty="0" smtClean="0">
                <a:solidFill>
                  <a:schemeClr val="tx1"/>
                </a:solidFill>
                <a:effectLst/>
                <a:latin typeface="+mn-lt"/>
                <a:ea typeface="+mn-ea"/>
                <a:cs typeface="+mn-cs"/>
              </a:rPr>
              <a:t>]</a:t>
            </a:r>
            <a:endParaRPr lang="en-US" sz="1200" i="0" kern="1200" baseline="0" dirty="0" smtClean="0">
              <a:solidFill>
                <a:schemeClr val="tx1"/>
              </a:solidFill>
              <a:effectLst/>
              <a:latin typeface="+mn-lt"/>
              <a:ea typeface="+mn-ea"/>
              <a:cs typeface="+mn-cs"/>
            </a:endParaRPr>
          </a:p>
          <a:p>
            <a:pPr marL="0" indent="0">
              <a:buFont typeface="Arial" charset="0"/>
              <a:buNone/>
            </a:pPr>
            <a:r>
              <a:rPr lang="en-US" sz="1200" i="0" kern="1200" dirty="0" smtClean="0">
                <a:solidFill>
                  <a:schemeClr val="tx1"/>
                </a:solidFill>
                <a:effectLst/>
                <a:latin typeface="+mn-lt"/>
                <a:ea typeface="+mn-ea"/>
                <a:cs typeface="+mn-cs"/>
              </a:rPr>
              <a:t>#2. Encourage </a:t>
            </a:r>
            <a:r>
              <a:rPr lang="en-US" sz="1200" kern="120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Students to answer.</a:t>
            </a:r>
          </a:p>
          <a:p>
            <a:pPr marL="0" indent="0">
              <a:buFont typeface="Arial" charset="0"/>
              <a:buNone/>
            </a:pPr>
            <a:r>
              <a:rPr lang="en-US" sz="1200" i="0" kern="1200" dirty="0" smtClean="0">
                <a:solidFill>
                  <a:schemeClr val="tx1"/>
                </a:solidFill>
                <a:effectLst/>
                <a:latin typeface="+mn-lt"/>
                <a:ea typeface="+mn-ea"/>
                <a:cs typeface="+mn-cs"/>
              </a:rPr>
              <a:t>#3. Reveal the answer. [Ask for directions.]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#4. Have</a:t>
            </a:r>
            <a:r>
              <a:rPr lang="en-US" sz="1200" kern="1200" baseline="0" dirty="0" smtClean="0">
                <a:solidFill>
                  <a:schemeClr val="tx1"/>
                </a:solidFill>
                <a:effectLst/>
                <a:latin typeface="+mn-lt"/>
                <a:ea typeface="+mn-ea"/>
                <a:cs typeface="+mn-cs"/>
              </a:rPr>
              <a:t> a Student read the statements and the</a:t>
            </a:r>
            <a:r>
              <a:rPr lang="en-US" sz="1200" i="0" kern="1200" baseline="0" dirty="0" smtClean="0">
                <a:solidFill>
                  <a:schemeClr val="tx1"/>
                </a:solidFill>
                <a:effectLst/>
                <a:latin typeface="+mn-lt"/>
                <a:ea typeface="+mn-ea"/>
                <a:cs typeface="+mn-cs"/>
              </a:rPr>
              <a:t> question. [</a:t>
            </a:r>
            <a:r>
              <a:rPr lang="en-GB" sz="1200" i="0" kern="1200" dirty="0" smtClean="0">
                <a:solidFill>
                  <a:schemeClr val="tx1"/>
                </a:solidFill>
                <a:effectLst/>
                <a:latin typeface="+mn-lt"/>
                <a:ea typeface="+mn-ea"/>
                <a:cs typeface="+mn-cs"/>
              </a:rPr>
              <a:t>So, you need directions. What’s a good question to ask someone?</a:t>
            </a:r>
            <a:r>
              <a:rPr lang="en-US" sz="1200" i="0" kern="1200" dirty="0" smtClean="0">
                <a:solidFill>
                  <a:schemeClr val="tx1"/>
                </a:solidFill>
                <a:effectLst/>
                <a:latin typeface="+mn-lt"/>
                <a:ea typeface="+mn-ea"/>
                <a:cs typeface="+mn-cs"/>
              </a:rPr>
              <a:t>]</a:t>
            </a:r>
            <a:endParaRPr lang="en-US" sz="1200" i="0" kern="1200" baseline="0" dirty="0" smtClean="0">
              <a:solidFill>
                <a:schemeClr val="tx1"/>
              </a:solidFill>
              <a:effectLst/>
              <a:latin typeface="+mn-lt"/>
              <a:ea typeface="+mn-ea"/>
              <a:cs typeface="+mn-cs"/>
            </a:endParaRPr>
          </a:p>
          <a:p>
            <a:pPr marL="0" indent="0">
              <a:buFont typeface="Arial" charset="0"/>
              <a:buNone/>
            </a:pPr>
            <a:r>
              <a:rPr lang="en-US" sz="1200" i="0" kern="1200" dirty="0" smtClean="0">
                <a:solidFill>
                  <a:schemeClr val="tx1"/>
                </a:solidFill>
                <a:effectLst/>
                <a:latin typeface="+mn-lt"/>
                <a:ea typeface="+mn-ea"/>
                <a:cs typeface="+mn-cs"/>
              </a:rPr>
              <a:t>#5. Encourage </a:t>
            </a:r>
            <a:r>
              <a:rPr lang="en-US" sz="1200" kern="120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Students to answer.</a:t>
            </a:r>
          </a:p>
          <a:p>
            <a:pPr marL="0" indent="0">
              <a:buFont typeface="Arial" charset="0"/>
              <a:buNone/>
            </a:pPr>
            <a:r>
              <a:rPr lang="en-US" sz="1200" i="0" kern="1200" dirty="0" smtClean="0">
                <a:solidFill>
                  <a:schemeClr val="tx1"/>
                </a:solidFill>
                <a:effectLst/>
                <a:latin typeface="+mn-lt"/>
                <a:ea typeface="+mn-ea"/>
                <a:cs typeface="+mn-cs"/>
              </a:rPr>
              <a:t>#6. Reveal the sample answers. [</a:t>
            </a:r>
            <a:r>
              <a:rPr lang="en-GB" sz="1200" i="0" kern="1200" dirty="0" smtClean="0">
                <a:solidFill>
                  <a:schemeClr val="tx1"/>
                </a:solidFill>
                <a:effectLst/>
                <a:latin typeface="+mn-lt"/>
                <a:ea typeface="+mn-ea"/>
                <a:cs typeface="+mn-cs"/>
              </a:rPr>
              <a:t>Where is the library?/How can I get to the library</a:t>
            </a:r>
            <a:r>
              <a:rPr lang="en-US" sz="1200" i="0" kern="1200" dirty="0" smtClean="0">
                <a:solidFill>
                  <a:schemeClr val="tx1"/>
                </a:solidFill>
                <a:effectLst/>
                <a:latin typeface="+mn-lt"/>
                <a:ea typeface="+mn-ea"/>
                <a:cs typeface="+mn-cs"/>
              </a:rPr>
              <a:t>?]</a:t>
            </a:r>
          </a:p>
          <a:p>
            <a:pPr marL="0" indent="0">
              <a:buFont typeface="Arial"/>
              <a:buNone/>
            </a:pPr>
            <a:endParaRPr lang="en-US" i="0" baseline="0" dirty="0" smtClean="0"/>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Brainstorm/Elicit a variety of the target language, which will be used and assessed during the practice.</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33</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4.2 </a:t>
            </a:r>
            <a:r>
              <a:rPr lang="en-GB" sz="1200" kern="1200" dirty="0" smtClean="0">
                <a:solidFill>
                  <a:schemeClr val="tx1"/>
                </a:solidFill>
                <a:effectLst/>
                <a:latin typeface="+mn-lt"/>
                <a:ea typeface="+mn-ea"/>
                <a:cs typeface="+mn-cs"/>
              </a:rPr>
              <a:t>Finding Where You Want to Go</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one minute for this slide.</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171450" indent="-171450">
              <a:buFont typeface="Arial" charset="0"/>
              <a:buChar char="•"/>
            </a:pPr>
            <a:r>
              <a:rPr lang="en-US" sz="1200" kern="1200" dirty="0" smtClean="0">
                <a:solidFill>
                  <a:schemeClr val="tx1"/>
                </a:solidFill>
                <a:effectLst/>
                <a:latin typeface="+mn-lt"/>
                <a:ea typeface="+mn-ea"/>
                <a:cs typeface="+mn-cs"/>
              </a:rPr>
              <a:t>Draw the </a:t>
            </a:r>
            <a:r>
              <a:rPr lang="en-US" sz="1200" i="0" kern="1200" dirty="0" smtClean="0">
                <a:solidFill>
                  <a:schemeClr val="tx1"/>
                </a:solidFill>
                <a:effectLst/>
                <a:latin typeface="+mn-lt"/>
                <a:ea typeface="+mn-ea"/>
                <a:cs typeface="+mn-cs"/>
              </a:rPr>
              <a:t>Students’ attention to the red arrows and say, “You are here and the park is here. Can you give me directions?”</a:t>
            </a:r>
          </a:p>
          <a:p>
            <a:pPr marL="171450" indent="-171450">
              <a:buFont typeface="Arial" charset="0"/>
              <a:buChar char="•"/>
            </a:pPr>
            <a:r>
              <a:rPr lang="en-US" sz="1200" i="0" kern="1200" dirty="0" smtClean="0">
                <a:solidFill>
                  <a:schemeClr val="tx1"/>
                </a:solidFill>
                <a:effectLst/>
                <a:latin typeface="+mn-lt"/>
                <a:ea typeface="+mn-ea"/>
                <a:cs typeface="+mn-cs"/>
              </a:rPr>
              <a:t>Elicit, for example, “Go straight. Follow Pine Street a short</a:t>
            </a:r>
            <a:r>
              <a:rPr lang="en-US" sz="1200" i="0" kern="1200" baseline="0" dirty="0" smtClean="0">
                <a:solidFill>
                  <a:schemeClr val="tx1"/>
                </a:solidFill>
                <a:effectLst/>
                <a:latin typeface="+mn-lt"/>
                <a:ea typeface="+mn-ea"/>
                <a:cs typeface="+mn-cs"/>
              </a:rPr>
              <a:t> way to </a:t>
            </a:r>
            <a:r>
              <a:rPr lang="en-US" sz="1200" i="0" kern="1200" dirty="0" smtClean="0">
                <a:solidFill>
                  <a:schemeClr val="tx1"/>
                </a:solidFill>
                <a:effectLst/>
                <a:latin typeface="+mn-lt"/>
                <a:ea typeface="+mn-ea"/>
                <a:cs typeface="+mn-cs"/>
              </a:rPr>
              <a:t>4</a:t>
            </a:r>
            <a:r>
              <a:rPr lang="en-US" sz="1200" i="0" kern="1200" baseline="30000" dirty="0" smtClean="0">
                <a:solidFill>
                  <a:schemeClr val="tx1"/>
                </a:solidFill>
                <a:effectLst/>
                <a:latin typeface="+mn-lt"/>
                <a:ea typeface="+mn-ea"/>
                <a:cs typeface="+mn-cs"/>
              </a:rPr>
              <a:t>th</a:t>
            </a:r>
            <a:r>
              <a:rPr lang="en-US" sz="1200" i="0" kern="1200" baseline="0" dirty="0" smtClean="0">
                <a:solidFill>
                  <a:schemeClr val="tx1"/>
                </a:solidFill>
                <a:effectLst/>
                <a:latin typeface="+mn-lt"/>
                <a:ea typeface="+mn-ea"/>
                <a:cs typeface="+mn-cs"/>
              </a:rPr>
              <a:t> Avenue</a:t>
            </a:r>
            <a:r>
              <a:rPr lang="en-US" sz="1200" i="0" kern="1200" dirty="0" smtClean="0">
                <a:solidFill>
                  <a:schemeClr val="tx1"/>
                </a:solidFill>
                <a:effectLst/>
                <a:latin typeface="+mn-lt"/>
                <a:ea typeface="+mn-ea"/>
                <a:cs typeface="+mn-cs"/>
              </a:rPr>
              <a:t>. Turn left</a:t>
            </a:r>
            <a:r>
              <a:rPr lang="en-US" sz="1200" i="0" kern="1200" baseline="0" dirty="0" smtClean="0">
                <a:solidFill>
                  <a:schemeClr val="tx1"/>
                </a:solidFill>
                <a:effectLst/>
                <a:latin typeface="+mn-lt"/>
                <a:ea typeface="+mn-ea"/>
                <a:cs typeface="+mn-cs"/>
              </a:rPr>
              <a:t> and walk</a:t>
            </a:r>
            <a:r>
              <a:rPr lang="en-US" sz="1200" i="0" kern="1200" dirty="0" smtClean="0">
                <a:solidFill>
                  <a:schemeClr val="tx1"/>
                </a:solidFill>
                <a:effectLst/>
                <a:latin typeface="+mn-lt"/>
                <a:ea typeface="+mn-ea"/>
                <a:cs typeface="+mn-cs"/>
              </a:rPr>
              <a:t> one block to Oak Street. Turn right and go a short distance. The park will</a:t>
            </a:r>
            <a:r>
              <a:rPr lang="en-US" sz="1200" i="0" kern="1200" baseline="0" dirty="0" smtClean="0">
                <a:solidFill>
                  <a:schemeClr val="tx1"/>
                </a:solidFill>
                <a:effectLst/>
                <a:latin typeface="+mn-lt"/>
                <a:ea typeface="+mn-ea"/>
                <a:cs typeface="+mn-cs"/>
              </a:rPr>
              <a:t> be on your right.</a:t>
            </a:r>
            <a:r>
              <a:rPr lang="en-US" sz="1200" i="0" kern="1200" dirty="0" smtClean="0">
                <a:solidFill>
                  <a:schemeClr val="tx1"/>
                </a:solidFill>
                <a:effectLst/>
                <a:latin typeface="+mn-lt"/>
                <a:ea typeface="+mn-ea"/>
                <a:cs typeface="+mn-cs"/>
              </a:rPr>
              <a:t>”</a:t>
            </a:r>
            <a:endParaRPr lang="en-US" sz="1200" i="0" kern="1200" baseline="0" dirty="0" smtClean="0">
              <a:solidFill>
                <a:schemeClr val="tx1"/>
              </a:solidFill>
              <a:effectLst/>
              <a:latin typeface="+mn-lt"/>
              <a:ea typeface="+mn-ea"/>
              <a:cs typeface="+mn-cs"/>
            </a:endParaRPr>
          </a:p>
          <a:p>
            <a:pPr marL="0" indent="0">
              <a:buFontTx/>
              <a:buNone/>
            </a:pPr>
            <a:endParaRPr lang="en-US" sz="120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Alternate directions to the park are </a:t>
            </a:r>
            <a:r>
              <a:rPr lang="en-US" sz="1200" i="0" kern="1200" dirty="0" smtClean="0">
                <a:solidFill>
                  <a:schemeClr val="tx1"/>
                </a:solidFill>
                <a:effectLst/>
                <a:latin typeface="+mn-lt"/>
                <a:ea typeface="+mn-ea"/>
                <a:cs typeface="+mn-cs"/>
              </a:rPr>
              <a:t> “Go straight. Follow Pine Street for one block. Then turn left on</a:t>
            </a:r>
            <a:r>
              <a:rPr lang="en-US" sz="1200" i="0" kern="1200" baseline="0" dirty="0" smtClean="0">
                <a:solidFill>
                  <a:schemeClr val="tx1"/>
                </a:solidFill>
                <a:effectLst/>
                <a:latin typeface="+mn-lt"/>
                <a:ea typeface="+mn-ea"/>
                <a:cs typeface="+mn-cs"/>
              </a:rPr>
              <a:t> 5</a:t>
            </a:r>
            <a:r>
              <a:rPr lang="en-US" sz="1200" i="0" kern="1200" baseline="30000" dirty="0" smtClean="0">
                <a:solidFill>
                  <a:schemeClr val="tx1"/>
                </a:solidFill>
                <a:effectLst/>
                <a:latin typeface="+mn-lt"/>
                <a:ea typeface="+mn-ea"/>
                <a:cs typeface="+mn-cs"/>
              </a:rPr>
              <a:t>th</a:t>
            </a:r>
            <a:r>
              <a:rPr lang="en-US" sz="1200" i="0" kern="1200" baseline="0" dirty="0" smtClean="0">
                <a:solidFill>
                  <a:schemeClr val="tx1"/>
                </a:solidFill>
                <a:effectLst/>
                <a:latin typeface="+mn-lt"/>
                <a:ea typeface="+mn-ea"/>
                <a:cs typeface="+mn-cs"/>
              </a:rPr>
              <a:t> Avenue</a:t>
            </a:r>
            <a:r>
              <a:rPr lang="en-US" sz="1200" i="0" kern="1200" dirty="0" smtClean="0">
                <a:solidFill>
                  <a:schemeClr val="tx1"/>
                </a:solidFill>
                <a:effectLst/>
                <a:latin typeface="+mn-lt"/>
                <a:ea typeface="+mn-ea"/>
                <a:cs typeface="+mn-cs"/>
              </a:rPr>
              <a:t>. Go straight for one block to Oak Street. Turn right and go a short distance. The park will</a:t>
            </a:r>
            <a:r>
              <a:rPr lang="en-US" sz="1200" i="0" kern="1200" baseline="0" dirty="0" smtClean="0">
                <a:solidFill>
                  <a:schemeClr val="tx1"/>
                </a:solidFill>
                <a:effectLst/>
                <a:latin typeface="+mn-lt"/>
                <a:ea typeface="+mn-ea"/>
                <a:cs typeface="+mn-cs"/>
              </a:rPr>
              <a:t> be on your right.</a:t>
            </a:r>
            <a:r>
              <a:rPr lang="en-US" sz="1200" i="0" kern="1200" dirty="0" smtClean="0">
                <a:solidFill>
                  <a:schemeClr val="tx1"/>
                </a:solidFill>
                <a:effectLst/>
                <a:latin typeface="+mn-lt"/>
                <a:ea typeface="+mn-ea"/>
                <a:cs typeface="+mn-cs"/>
              </a:rPr>
              <a:t>”</a:t>
            </a:r>
            <a:endParaRPr lang="en-US" sz="1200" b="0" i="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Brainstorm/Elicit a variety of the target language, which will be used and assessed during the practice.</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34</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4.2 </a:t>
            </a:r>
            <a:r>
              <a:rPr lang="en-GB" sz="1200" kern="1200" dirty="0" smtClean="0">
                <a:solidFill>
                  <a:schemeClr val="tx1"/>
                </a:solidFill>
                <a:effectLst/>
                <a:latin typeface="+mn-lt"/>
                <a:ea typeface="+mn-ea"/>
                <a:cs typeface="+mn-cs"/>
              </a:rPr>
              <a:t>Finding Where You Want to Go</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four minutes for this slide.</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171450" indent="-171450">
              <a:buFont typeface="Arial" charset="0"/>
              <a:buChar char="•"/>
            </a:pPr>
            <a:r>
              <a:rPr lang="en-US" sz="1200" kern="1200" dirty="0" smtClean="0">
                <a:solidFill>
                  <a:schemeClr val="tx1"/>
                </a:solidFill>
                <a:effectLst/>
                <a:latin typeface="+mn-lt"/>
                <a:ea typeface="+mn-ea"/>
                <a:cs typeface="+mn-cs"/>
              </a:rPr>
              <a:t>Give the Students a moment</a:t>
            </a:r>
            <a:r>
              <a:rPr lang="en-US" sz="1200" kern="1200" baseline="0" dirty="0" smtClean="0">
                <a:solidFill>
                  <a:schemeClr val="tx1"/>
                </a:solidFill>
                <a:effectLst/>
                <a:latin typeface="+mn-lt"/>
                <a:ea typeface="+mn-ea"/>
                <a:cs typeface="+mn-cs"/>
              </a:rPr>
              <a:t> to study the map and the instructions to the right of it.</a:t>
            </a: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Tell the Students they are at the red star on the map. One Student begins by choosing</a:t>
            </a:r>
            <a:r>
              <a:rPr lang="en-US" sz="1200" kern="1200" baseline="0" dirty="0" smtClean="0">
                <a:solidFill>
                  <a:schemeClr val="tx1"/>
                </a:solidFill>
                <a:effectLst/>
                <a:latin typeface="+mn-lt"/>
                <a:ea typeface="+mn-ea"/>
                <a:cs typeface="+mn-cs"/>
              </a:rPr>
              <a:t> one of the locations in the numbered list to the right of the map. Without telling his/her classmates what it is, the Student gives directions from the red star to that location. </a:t>
            </a:r>
          </a:p>
          <a:p>
            <a:pPr marL="171450" indent="-171450">
              <a:buFont typeface="Arial" charset="0"/>
              <a:buChar char="•"/>
            </a:pPr>
            <a:r>
              <a:rPr lang="en-US" sz="1200" kern="1200" baseline="0" dirty="0" smtClean="0">
                <a:solidFill>
                  <a:schemeClr val="tx1"/>
                </a:solidFill>
                <a:effectLst/>
                <a:latin typeface="+mn-lt"/>
                <a:ea typeface="+mn-ea"/>
                <a:cs typeface="+mn-cs"/>
              </a:rPr>
              <a:t>When that Student is finished giving directions, his/her classmates take turns saying where they ended up by saying the name of the building as well as what people do there. For example, “I’m at the apartments. I live there.”</a:t>
            </a:r>
          </a:p>
          <a:p>
            <a:pPr marL="171450" indent="-171450">
              <a:buFont typeface="Arial" charset="0"/>
              <a:buChar char="•"/>
            </a:pPr>
            <a:r>
              <a:rPr lang="en-US" sz="1200" kern="1200" baseline="0" dirty="0" smtClean="0">
                <a:solidFill>
                  <a:schemeClr val="tx1"/>
                </a:solidFill>
                <a:effectLst/>
                <a:latin typeface="+mn-lt"/>
                <a:ea typeface="+mn-ea"/>
                <a:cs typeface="+mn-cs"/>
              </a:rPr>
              <a:t>The Student who gave the directions should say whether his/her classmates ended up where s/he was trying to take them.</a:t>
            </a:r>
          </a:p>
          <a:p>
            <a:pPr marL="171450" indent="-171450">
              <a:buFont typeface="Arial" charset="0"/>
              <a:buChar char="•"/>
            </a:pPr>
            <a:r>
              <a:rPr lang="en-US" sz="1200" kern="1200" baseline="0" dirty="0" smtClean="0">
                <a:solidFill>
                  <a:schemeClr val="tx1"/>
                </a:solidFill>
                <a:effectLst/>
                <a:latin typeface="+mn-lt"/>
                <a:ea typeface="+mn-ea"/>
                <a:cs typeface="+mn-cs"/>
              </a:rPr>
              <a:t>Continue until each Student has taken a turn giving directions (more than one Student can choose the same destination).</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ANSWER KEY</a:t>
            </a:r>
          </a:p>
          <a:p>
            <a:r>
              <a:rPr lang="en-US" sz="1200" kern="1200" dirty="0" smtClean="0">
                <a:solidFill>
                  <a:schemeClr val="tx1"/>
                </a:solidFill>
                <a:effectLst/>
                <a:latin typeface="+mn-lt"/>
                <a:ea typeface="+mn-ea"/>
                <a:cs typeface="+mn-cs"/>
              </a:rPr>
              <a:t>1. apartment </a:t>
            </a:r>
          </a:p>
          <a:p>
            <a:r>
              <a:rPr lang="en-US" sz="1200" kern="1200" dirty="0" smtClean="0">
                <a:solidFill>
                  <a:schemeClr val="tx1"/>
                </a:solidFill>
                <a:effectLst/>
                <a:latin typeface="+mn-lt"/>
                <a:ea typeface="+mn-ea"/>
                <a:cs typeface="+mn-cs"/>
              </a:rPr>
              <a:t>2. post office </a:t>
            </a:r>
          </a:p>
          <a:p>
            <a:r>
              <a:rPr lang="en-US" sz="1200" kern="1200" dirty="0" smtClean="0">
                <a:solidFill>
                  <a:schemeClr val="tx1"/>
                </a:solidFill>
                <a:effectLst/>
                <a:latin typeface="+mn-lt"/>
                <a:ea typeface="+mn-ea"/>
                <a:cs typeface="+mn-cs"/>
              </a:rPr>
              <a:t>3. bus station </a:t>
            </a:r>
          </a:p>
          <a:p>
            <a:endParaRPr lang="en-US" sz="120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TEACHING TIP</a:t>
            </a:r>
          </a:p>
          <a:p>
            <a:pPr marL="171450" indent="-171450">
              <a:buFont typeface="Arial" charset="0"/>
              <a:buChar char="•"/>
            </a:pPr>
            <a:r>
              <a:rPr lang="en-US" sz="1200" kern="1200" dirty="0" smtClean="0">
                <a:solidFill>
                  <a:schemeClr val="tx1"/>
                </a:solidFill>
                <a:effectLst/>
                <a:latin typeface="+mn-lt"/>
                <a:ea typeface="+mn-ea"/>
                <a:cs typeface="+mn-cs"/>
              </a:rPr>
              <a:t>The task in this activity requires clear, thorough explanation. Be sure to model the first example and do a comprehension check of Students’ understanding of the task. </a:t>
            </a:r>
          </a:p>
          <a:p>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340642-D2FD-D046-87EF-349296A3D9A8}" type="slidenum">
              <a:rPr lang="en-US" smtClean="0"/>
              <a:t>35</a:t>
            </a:fld>
            <a:endParaRPr lang="en-US"/>
          </a:p>
        </p:txBody>
      </p:sp>
    </p:spTree>
    <p:extLst>
      <p:ext uri="{BB962C8B-B14F-4D97-AF65-F5344CB8AC3E}">
        <p14:creationId xmlns:p14="http://schemas.microsoft.com/office/powerpoint/2010/main" val="1378884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4.2 </a:t>
            </a:r>
            <a:r>
              <a:rPr lang="en-GB" sz="1200" kern="1200" dirty="0" smtClean="0">
                <a:solidFill>
                  <a:schemeClr val="tx1"/>
                </a:solidFill>
                <a:effectLst/>
                <a:latin typeface="+mn-lt"/>
                <a:ea typeface="+mn-ea"/>
                <a:cs typeface="+mn-cs"/>
              </a:rPr>
              <a:t>Finding Where You Want to Go</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four minutes for this slide.</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171450" indent="-171450">
              <a:buFont typeface="Arial" charset="0"/>
              <a:buChar char="•"/>
            </a:pPr>
            <a:r>
              <a:rPr lang="en-US" sz="1200" kern="1200" dirty="0" smtClean="0">
                <a:solidFill>
                  <a:schemeClr val="tx1"/>
                </a:solidFill>
                <a:effectLst/>
                <a:latin typeface="+mn-lt"/>
                <a:ea typeface="+mn-ea"/>
                <a:cs typeface="+mn-cs"/>
              </a:rPr>
              <a:t>Give the Students a moment</a:t>
            </a:r>
            <a:r>
              <a:rPr lang="en-US" sz="1200" kern="1200" baseline="0" dirty="0" smtClean="0">
                <a:solidFill>
                  <a:schemeClr val="tx1"/>
                </a:solidFill>
                <a:effectLst/>
                <a:latin typeface="+mn-lt"/>
                <a:ea typeface="+mn-ea"/>
                <a:cs typeface="+mn-cs"/>
              </a:rPr>
              <a:t> to study the map and the instructions to the right of it.</a:t>
            </a: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Tell the Students they are at the red star on the map. One Student begins by choosing</a:t>
            </a:r>
            <a:r>
              <a:rPr lang="en-US" sz="1200" kern="1200" baseline="0" dirty="0" smtClean="0">
                <a:solidFill>
                  <a:schemeClr val="tx1"/>
                </a:solidFill>
                <a:effectLst/>
                <a:latin typeface="+mn-lt"/>
                <a:ea typeface="+mn-ea"/>
                <a:cs typeface="+mn-cs"/>
              </a:rPr>
              <a:t> one of the locations in the numbered list to the right of the map. Without telling his/her classmates what it is, the Student gives directions from the </a:t>
            </a:r>
            <a:r>
              <a:rPr lang="en-US" sz="1200" kern="1200" baseline="0" smtClean="0">
                <a:solidFill>
                  <a:schemeClr val="tx1"/>
                </a:solidFill>
                <a:effectLst/>
                <a:latin typeface="+mn-lt"/>
                <a:ea typeface="+mn-ea"/>
                <a:cs typeface="+mn-cs"/>
              </a:rPr>
              <a:t>red point to </a:t>
            </a:r>
            <a:r>
              <a:rPr lang="en-US" sz="1200" kern="1200" baseline="0" dirty="0" smtClean="0">
                <a:solidFill>
                  <a:schemeClr val="tx1"/>
                </a:solidFill>
                <a:effectLst/>
                <a:latin typeface="+mn-lt"/>
                <a:ea typeface="+mn-ea"/>
                <a:cs typeface="+mn-cs"/>
              </a:rPr>
              <a:t>that location. </a:t>
            </a:r>
          </a:p>
          <a:p>
            <a:pPr marL="171450" indent="-171450">
              <a:buFont typeface="Arial" charset="0"/>
              <a:buChar char="•"/>
            </a:pPr>
            <a:r>
              <a:rPr lang="en-US" sz="1200" kern="1200" baseline="0" dirty="0" smtClean="0">
                <a:solidFill>
                  <a:schemeClr val="tx1"/>
                </a:solidFill>
                <a:effectLst/>
                <a:latin typeface="+mn-lt"/>
                <a:ea typeface="+mn-ea"/>
                <a:cs typeface="+mn-cs"/>
              </a:rPr>
              <a:t>When that Student is finished giving directions, his/her classmates take turns saying where they ended up. The Student who gave the directions should say whether his/her classmates ended up where he/she was trying to take them.</a:t>
            </a:r>
          </a:p>
          <a:p>
            <a:pPr marL="171450" indent="-171450">
              <a:buFont typeface="Arial" charset="0"/>
              <a:buChar char="•"/>
            </a:pPr>
            <a:r>
              <a:rPr lang="en-US" sz="1200" kern="1200" baseline="0" dirty="0" smtClean="0">
                <a:solidFill>
                  <a:schemeClr val="tx1"/>
                </a:solidFill>
                <a:effectLst/>
                <a:latin typeface="+mn-lt"/>
                <a:ea typeface="+mn-ea"/>
                <a:cs typeface="+mn-cs"/>
              </a:rPr>
              <a:t>Continue until each Student has taken a turn giving directions (more than one Student can choose the same destination).</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ANSWER KEY</a:t>
            </a:r>
          </a:p>
          <a:p>
            <a:r>
              <a:rPr lang="en-US" sz="1200" kern="1200" dirty="0" smtClean="0">
                <a:solidFill>
                  <a:schemeClr val="tx1"/>
                </a:solidFill>
                <a:effectLst/>
                <a:latin typeface="+mn-lt"/>
                <a:ea typeface="+mn-ea"/>
                <a:cs typeface="+mn-cs"/>
              </a:rPr>
              <a:t>1. hospital </a:t>
            </a:r>
          </a:p>
          <a:p>
            <a:r>
              <a:rPr lang="en-US" sz="1200" kern="1200" dirty="0" smtClean="0">
                <a:solidFill>
                  <a:schemeClr val="tx1"/>
                </a:solidFill>
                <a:effectLst/>
                <a:latin typeface="+mn-lt"/>
                <a:ea typeface="+mn-ea"/>
                <a:cs typeface="+mn-cs"/>
              </a:rPr>
              <a:t>2. park </a:t>
            </a:r>
          </a:p>
          <a:p>
            <a:r>
              <a:rPr lang="en-US" sz="1200" kern="1200" dirty="0" smtClean="0">
                <a:solidFill>
                  <a:schemeClr val="tx1"/>
                </a:solidFill>
                <a:effectLst/>
                <a:latin typeface="+mn-lt"/>
                <a:ea typeface="+mn-ea"/>
                <a:cs typeface="+mn-cs"/>
              </a:rPr>
              <a:t>3. market</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TEACHING TIPS</a:t>
            </a:r>
          </a:p>
          <a:p>
            <a:pPr marL="171450" indent="-171450">
              <a:buFont typeface="Arial"/>
              <a:buChar char="•"/>
            </a:pPr>
            <a:r>
              <a:rPr lang="en-US" sz="1200" kern="1200" dirty="0" smtClean="0">
                <a:solidFill>
                  <a:schemeClr val="tx1"/>
                </a:solidFill>
                <a:effectLst/>
                <a:latin typeface="+mn-lt"/>
                <a:ea typeface="+mn-ea"/>
                <a:cs typeface="+mn-cs"/>
              </a:rPr>
              <a:t>The task in this activity requires clear, thorough explanation. Be sure to model the first example and do a comprehension check of Students’ understanding of the task. </a:t>
            </a:r>
          </a:p>
          <a:p>
            <a:pPr marL="171450" indent="-171450">
              <a:buFont typeface="Arial"/>
              <a:buChar char="•"/>
            </a:pPr>
            <a:r>
              <a:rPr lang="en-US" sz="1200" kern="1200" dirty="0" smtClean="0">
                <a:solidFill>
                  <a:schemeClr val="tx1"/>
                </a:solidFill>
                <a:effectLst/>
                <a:latin typeface="+mn-lt"/>
                <a:ea typeface="+mn-ea"/>
                <a:cs typeface="+mn-cs"/>
              </a:rPr>
              <a:t>As a extension,</a:t>
            </a:r>
            <a:r>
              <a:rPr lang="en-US" sz="1200" kern="1200" baseline="0" dirty="0" smtClean="0">
                <a:solidFill>
                  <a:schemeClr val="tx1"/>
                </a:solidFill>
                <a:effectLst/>
                <a:latin typeface="+mn-lt"/>
                <a:ea typeface="+mn-ea"/>
                <a:cs typeface="+mn-cs"/>
              </a:rPr>
              <a:t> if Students end up in the wrong place, have them explain where they are. The explainer should then give new directions to get them to the correct location.</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340642-D2FD-D046-87EF-349296A3D9A8}" type="slidenum">
              <a:rPr lang="en-US" smtClean="0"/>
              <a:t>36</a:t>
            </a:fld>
            <a:endParaRPr lang="en-US"/>
          </a:p>
        </p:txBody>
      </p:sp>
    </p:spTree>
    <p:extLst>
      <p:ext uri="{BB962C8B-B14F-4D97-AF65-F5344CB8AC3E}">
        <p14:creationId xmlns:p14="http://schemas.microsoft.com/office/powerpoint/2010/main" val="13788844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4.2 </a:t>
            </a:r>
            <a:r>
              <a:rPr lang="en-GB" sz="1200" kern="1200" dirty="0" smtClean="0">
                <a:solidFill>
                  <a:schemeClr val="tx1"/>
                </a:solidFill>
                <a:effectLst/>
                <a:latin typeface="+mn-lt"/>
                <a:ea typeface="+mn-ea"/>
                <a:cs typeface="+mn-cs"/>
              </a:rPr>
              <a:t>Finding Where You Want to Go</a:t>
            </a:r>
            <a:endParaRPr lang="en-US" b="0" dirty="0" smtClean="0"/>
          </a:p>
          <a:p>
            <a:endParaRPr lang="en-US" dirty="0" smtClean="0"/>
          </a:p>
          <a:p>
            <a:r>
              <a:rPr lang="en-US" b="0" dirty="0" smtClean="0"/>
              <a:t>FEEDBACK</a:t>
            </a:r>
            <a:endParaRPr lang="en-US" b="0" baseline="0" dirty="0" smtClean="0"/>
          </a:p>
          <a:p>
            <a:pPr marL="171450" indent="-171450">
              <a:buFont typeface="Arial"/>
              <a:buChar char="•"/>
            </a:pPr>
            <a:r>
              <a:rPr lang="en-US" b="0" baseline="0" dirty="0" smtClean="0"/>
              <a:t>Quickly give the Students feedback on the target language they just practiced.</a:t>
            </a:r>
          </a:p>
          <a:p>
            <a:pPr marL="171450" indent="-171450">
              <a:buFont typeface="Arial"/>
              <a:buChar char="•"/>
            </a:pPr>
            <a:r>
              <a:rPr lang="en-US" b="0" baseline="0" dirty="0" smtClean="0"/>
              <a:t>Remind them of other resources they can take advantage of to improve their English:</a:t>
            </a:r>
          </a:p>
          <a:p>
            <a:pPr marL="628650" lvl="1" indent="-171450">
              <a:buFont typeface="Arial"/>
              <a:buChar char="•"/>
            </a:pPr>
            <a:r>
              <a:rPr lang="en-US" b="0" baseline="0" dirty="0" smtClean="0"/>
              <a:t>Go to Wall Street World to practice grammar and vocabulary.</a:t>
            </a:r>
          </a:p>
          <a:p>
            <a:pPr marL="628650" lvl="1" indent="-171450">
              <a:buFont typeface="Arial"/>
              <a:buChar char="•"/>
            </a:pPr>
            <a:r>
              <a:rPr lang="en-US" b="0" baseline="0" dirty="0" smtClean="0"/>
              <a:t>Review the Student Manual or Digital Book to study grammar and vocabulary.</a:t>
            </a:r>
          </a:p>
          <a:p>
            <a:pPr marL="628650" lvl="1" indent="-171450">
              <a:buFont typeface="Arial"/>
              <a:buChar char="•"/>
            </a:pPr>
            <a:r>
              <a:rPr lang="en-US" b="0" baseline="0" dirty="0" smtClean="0"/>
              <a:t>Attend Complementary Classes to practice using grammar and vocabulary.</a:t>
            </a:r>
          </a:p>
          <a:p>
            <a:pPr marL="628650" lvl="1" indent="-171450">
              <a:buFont typeface="Arial"/>
              <a:buChar char="•"/>
            </a:pPr>
            <a:r>
              <a:rPr lang="en-US" b="0" baseline="0" dirty="0" smtClean="0"/>
              <a:t>Join Social Clubs to practice speaking skills.</a:t>
            </a:r>
          </a:p>
          <a:p>
            <a:endParaRPr lang="en-US" dirty="0" smtClean="0"/>
          </a:p>
          <a:p>
            <a:pPr eaLnBrk="1" fontAlgn="auto" hangingPunct="1">
              <a:spcBef>
                <a:spcPts val="0"/>
              </a:spcBef>
              <a:spcAft>
                <a:spcPts val="0"/>
              </a:spcAft>
              <a:defRPr/>
            </a:pPr>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37</a:t>
            </a:fld>
            <a:endParaRPr lang="en-US"/>
          </a:p>
        </p:txBody>
      </p:sp>
    </p:spTree>
    <p:extLst>
      <p:ext uri="{BB962C8B-B14F-4D97-AF65-F5344CB8AC3E}">
        <p14:creationId xmlns:p14="http://schemas.microsoft.com/office/powerpoint/2010/main" val="22066195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OVERALL FEEDBACK</a:t>
            </a:r>
            <a:r>
              <a:rPr lang="en-US" sz="1200" b="0" kern="1200" baseline="0" dirty="0" smtClean="0">
                <a:solidFill>
                  <a:schemeClr val="tx1"/>
                </a:solidFill>
                <a:effectLst/>
                <a:latin typeface="+mn-lt"/>
                <a:ea typeface="+mn-ea"/>
                <a:cs typeface="+mn-cs"/>
              </a:rPr>
              <a:t> </a:t>
            </a:r>
            <a:r>
              <a:rPr lang="en-US" sz="1200" b="0" strike="noStrike" kern="1200" dirty="0" smtClean="0">
                <a:solidFill>
                  <a:schemeClr val="tx1"/>
                </a:solidFill>
                <a:effectLst/>
                <a:latin typeface="+mn-lt"/>
                <a:ea typeface="+mn-ea"/>
                <a:cs typeface="+mn-cs"/>
              </a:rPr>
              <a:t>(3–5 min)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Allow one minute for this slide.</a:t>
            </a:r>
          </a:p>
          <a:p>
            <a:endParaRPr lang="en-US" sz="1200" b="0" kern="1200" dirty="0" smtClean="0">
              <a:solidFill>
                <a:schemeClr val="tx1"/>
              </a:solidFill>
              <a:effectLst/>
              <a:latin typeface="+mn-lt"/>
              <a:ea typeface="+mn-ea"/>
              <a:cs typeface="+mn-cs"/>
            </a:endParaRPr>
          </a:p>
          <a:p>
            <a:pPr marL="171450" indent="-171450">
              <a:buFont typeface="Arial"/>
              <a:buChar char="•"/>
            </a:pPr>
            <a:r>
              <a:rPr lang="en-US" sz="1200" b="0" kern="1200" dirty="0" smtClean="0">
                <a:solidFill>
                  <a:schemeClr val="tx1"/>
                </a:solidFill>
                <a:effectLst/>
                <a:latin typeface="+mn-lt"/>
                <a:ea typeface="+mn-ea"/>
                <a:cs typeface="+mn-cs"/>
              </a:rPr>
              <a:t>Explain to the Students that you will now be giving them an overall assessment and recommendations. Use the following prompts to help you explain the assessment:</a:t>
            </a:r>
          </a:p>
          <a:p>
            <a:r>
              <a:rPr lang="en-US" sz="1200" b="0" kern="1200" dirty="0" smtClean="0">
                <a:solidFill>
                  <a:schemeClr val="tx1"/>
                </a:solidFill>
                <a:effectLst/>
                <a:latin typeface="+mn-lt"/>
                <a:ea typeface="+mn-ea"/>
                <a:cs typeface="+mn-cs"/>
              </a:rPr>
              <a:t> </a:t>
            </a:r>
          </a:p>
          <a:p>
            <a:pPr marL="171450" indent="-171450">
              <a:buFont typeface="Wingdings" charset="2"/>
              <a:buChar char="ü"/>
            </a:pPr>
            <a:r>
              <a:rPr lang="en-US" sz="1200" b="0" kern="1200" dirty="0" smtClean="0">
                <a:solidFill>
                  <a:schemeClr val="tx1"/>
                </a:solidFill>
                <a:effectLst/>
                <a:latin typeface="+mn-lt"/>
                <a:ea typeface="+mn-ea"/>
                <a:cs typeface="+mn-cs"/>
              </a:rPr>
              <a:t>First, you did a really good job of…</a:t>
            </a:r>
          </a:p>
          <a:p>
            <a:pPr marL="171450" indent="-171450">
              <a:buFont typeface="Wingdings" charset="2"/>
              <a:buChar char="ü"/>
            </a:pPr>
            <a:r>
              <a:rPr lang="en-US" sz="1200" b="0" kern="1200" dirty="0" smtClean="0">
                <a:solidFill>
                  <a:schemeClr val="tx1"/>
                </a:solidFill>
                <a:effectLst/>
                <a:latin typeface="+mn-lt"/>
                <a:ea typeface="+mn-ea"/>
                <a:cs typeface="+mn-cs"/>
              </a:rPr>
              <a:t>The areas where you could use a little more practice are…</a:t>
            </a:r>
          </a:p>
          <a:p>
            <a:pPr marL="171450" indent="-171450">
              <a:buFont typeface="Wingdings" charset="2"/>
              <a:buChar char="ü"/>
            </a:pPr>
            <a:r>
              <a:rPr lang="en-US" sz="1200" b="0" kern="1200" dirty="0" smtClean="0">
                <a:solidFill>
                  <a:schemeClr val="tx1"/>
                </a:solidFill>
                <a:effectLst/>
                <a:latin typeface="+mn-lt"/>
                <a:ea typeface="+mn-ea"/>
                <a:cs typeface="+mn-cs"/>
              </a:rPr>
              <a:t>The language points I didn’t hear </a:t>
            </a:r>
            <a:r>
              <a:rPr lang="en-US" sz="1200" b="0" i="0" kern="1200" dirty="0" smtClean="0">
                <a:solidFill>
                  <a:schemeClr val="tx1"/>
                </a:solidFill>
                <a:effectLst/>
                <a:latin typeface="+mn-lt"/>
                <a:ea typeface="+mn-ea"/>
                <a:cs typeface="+mn-cs"/>
              </a:rPr>
              <a:t>you use were...</a:t>
            </a:r>
          </a:p>
          <a:p>
            <a:pPr marL="171450" indent="-171450">
              <a:buFont typeface="Wingdings" charset="2"/>
              <a:buChar char="ü"/>
            </a:pPr>
            <a:r>
              <a:rPr lang="en-US" sz="1200" b="0" i="0" kern="1200" dirty="0" smtClean="0">
                <a:solidFill>
                  <a:schemeClr val="tx1"/>
                </a:solidFill>
                <a:effectLst/>
                <a:latin typeface="+mn-lt"/>
                <a:ea typeface="+mn-ea"/>
                <a:cs typeface="+mn-cs"/>
              </a:rPr>
              <a:t>As a result, I’d recommend that you… [continue on to Unit 25… work on (X, Y, Z ) and repeat Encounter 24].</a:t>
            </a:r>
          </a:p>
          <a:p>
            <a:pPr marL="171450" indent="-171450">
              <a:buFont typeface="Wingdings" charset="2"/>
              <a:buChar char="ü"/>
            </a:pPr>
            <a:r>
              <a:rPr lang="en-US" sz="1200" b="0" i="0" kern="1200" dirty="0" smtClean="0">
                <a:solidFill>
                  <a:schemeClr val="tx1"/>
                </a:solidFill>
                <a:effectLst/>
                <a:latin typeface="+mn-lt"/>
                <a:ea typeface="+mn-ea"/>
                <a:cs typeface="+mn-cs"/>
              </a:rPr>
              <a:t>Do you have any questions?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38</a:t>
            </a:fld>
            <a:endParaRPr lang="en-US"/>
          </a:p>
        </p:txBody>
      </p:sp>
    </p:spTree>
    <p:extLst>
      <p:ext uri="{BB962C8B-B14F-4D97-AF65-F5344CB8AC3E}">
        <p14:creationId xmlns:p14="http://schemas.microsoft.com/office/powerpoint/2010/main" val="1559959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OVERALL FEEDBACK</a:t>
            </a:r>
            <a:r>
              <a:rPr lang="en-US" sz="1200" b="0" kern="1200" baseline="0" dirty="0" smtClean="0">
                <a:solidFill>
                  <a:schemeClr val="tx1"/>
                </a:solidFill>
                <a:effectLst/>
                <a:latin typeface="+mn-lt"/>
                <a:ea typeface="+mn-ea"/>
                <a:cs typeface="+mn-cs"/>
              </a:rPr>
              <a:t> </a:t>
            </a:r>
            <a:r>
              <a:rPr lang="en-US" sz="1200" b="0" strike="noStrike" kern="1200" dirty="0" smtClean="0">
                <a:solidFill>
                  <a:schemeClr val="tx1"/>
                </a:solidFill>
                <a:effectLst/>
                <a:latin typeface="+mn-lt"/>
                <a:ea typeface="+mn-ea"/>
                <a:cs typeface="+mn-cs"/>
              </a:rPr>
              <a:t>(3–5 min)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Allow one minute for this slide.</a:t>
            </a:r>
          </a:p>
          <a:p>
            <a:endParaRPr lang="en-US" sz="1200" b="0" kern="1200" dirty="0" smtClean="0">
              <a:solidFill>
                <a:schemeClr val="tx1"/>
              </a:solidFill>
              <a:effectLst/>
              <a:latin typeface="+mn-lt"/>
              <a:ea typeface="+mn-ea"/>
              <a:cs typeface="+mn-cs"/>
            </a:endParaRPr>
          </a:p>
          <a:p>
            <a:pPr marL="171450" indent="-171450">
              <a:buFont typeface="Arial"/>
              <a:buChar char="•"/>
            </a:pPr>
            <a:r>
              <a:rPr lang="en-US" sz="1200" b="0" kern="1200" dirty="0" smtClean="0">
                <a:solidFill>
                  <a:schemeClr val="tx1"/>
                </a:solidFill>
                <a:effectLst/>
                <a:latin typeface="+mn-lt"/>
                <a:ea typeface="+mn-ea"/>
                <a:cs typeface="+mn-cs"/>
              </a:rPr>
              <a:t>Explain to the Students that you will now be giving them an overall assessment and recommendations. Use the following prompts to help you explain the assessment:</a:t>
            </a:r>
          </a:p>
          <a:p>
            <a:r>
              <a:rPr lang="en-US" sz="1200" b="0" kern="1200" dirty="0" smtClean="0">
                <a:solidFill>
                  <a:schemeClr val="tx1"/>
                </a:solidFill>
                <a:effectLst/>
                <a:latin typeface="+mn-lt"/>
                <a:ea typeface="+mn-ea"/>
                <a:cs typeface="+mn-cs"/>
              </a:rPr>
              <a:t> </a:t>
            </a:r>
          </a:p>
          <a:p>
            <a:pPr marL="171450" indent="-171450">
              <a:buFont typeface="Wingdings" charset="2"/>
              <a:buChar char="ü"/>
            </a:pPr>
            <a:r>
              <a:rPr lang="en-US" sz="1200" b="0" kern="1200" dirty="0" smtClean="0">
                <a:solidFill>
                  <a:schemeClr val="tx1"/>
                </a:solidFill>
                <a:effectLst/>
                <a:latin typeface="+mn-lt"/>
                <a:ea typeface="+mn-ea"/>
                <a:cs typeface="+mn-cs"/>
              </a:rPr>
              <a:t>First, you did a really good job of…</a:t>
            </a:r>
          </a:p>
          <a:p>
            <a:pPr marL="171450" indent="-171450">
              <a:buFont typeface="Wingdings" charset="2"/>
              <a:buChar char="ü"/>
            </a:pPr>
            <a:r>
              <a:rPr lang="en-US" sz="1200" b="0" kern="1200" dirty="0" smtClean="0">
                <a:solidFill>
                  <a:schemeClr val="tx1"/>
                </a:solidFill>
                <a:effectLst/>
                <a:latin typeface="+mn-lt"/>
                <a:ea typeface="+mn-ea"/>
                <a:cs typeface="+mn-cs"/>
              </a:rPr>
              <a:t>The areas where you could use a little more practice are…</a:t>
            </a:r>
          </a:p>
          <a:p>
            <a:pPr marL="171450" indent="-171450">
              <a:buFont typeface="Wingdings" charset="2"/>
              <a:buChar char="ü"/>
            </a:pPr>
            <a:r>
              <a:rPr lang="en-US" sz="1200" b="0" kern="1200" dirty="0" smtClean="0">
                <a:solidFill>
                  <a:schemeClr val="tx1"/>
                </a:solidFill>
                <a:effectLst/>
                <a:latin typeface="+mn-lt"/>
                <a:ea typeface="+mn-ea"/>
                <a:cs typeface="+mn-cs"/>
              </a:rPr>
              <a:t>The language points I didn’t hear </a:t>
            </a:r>
            <a:r>
              <a:rPr lang="en-US" sz="1200" b="0" i="0" kern="1200" dirty="0" smtClean="0">
                <a:solidFill>
                  <a:schemeClr val="tx1"/>
                </a:solidFill>
                <a:effectLst/>
                <a:latin typeface="+mn-lt"/>
                <a:ea typeface="+mn-ea"/>
                <a:cs typeface="+mn-cs"/>
              </a:rPr>
              <a:t>you use were...</a:t>
            </a:r>
          </a:p>
          <a:p>
            <a:pPr marL="171450" indent="-171450">
              <a:buFont typeface="Wingdings" charset="2"/>
              <a:buChar char="ü"/>
            </a:pPr>
            <a:r>
              <a:rPr lang="en-US" sz="1200" b="0" i="0" kern="1200" dirty="0" smtClean="0">
                <a:solidFill>
                  <a:schemeClr val="tx1"/>
                </a:solidFill>
                <a:effectLst/>
                <a:latin typeface="+mn-lt"/>
                <a:ea typeface="+mn-ea"/>
                <a:cs typeface="+mn-cs"/>
              </a:rPr>
              <a:t>As a result, I’d recommend that you… [continue on to Unit 25… work on (X, Y, Z ) and repeat Encounter 24].</a:t>
            </a:r>
          </a:p>
          <a:p>
            <a:pPr marL="171450" indent="-171450">
              <a:buFont typeface="Wingdings" charset="2"/>
              <a:buChar char="ü"/>
            </a:pPr>
            <a:r>
              <a:rPr lang="en-US" sz="1200" b="0" i="0" kern="1200" dirty="0" smtClean="0">
                <a:solidFill>
                  <a:schemeClr val="tx1"/>
                </a:solidFill>
                <a:effectLst/>
                <a:latin typeface="+mn-lt"/>
                <a:ea typeface="+mn-ea"/>
                <a:cs typeface="+mn-cs"/>
              </a:rPr>
              <a:t>Do you have any questions?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39</a:t>
            </a:fld>
            <a:endParaRPr lang="en-US"/>
          </a:p>
        </p:txBody>
      </p:sp>
    </p:spTree>
    <p:extLst>
      <p:ext uri="{BB962C8B-B14F-4D97-AF65-F5344CB8AC3E}">
        <p14:creationId xmlns:p14="http://schemas.microsoft.com/office/powerpoint/2010/main" val="155995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1.1 Marti and </a:t>
            </a:r>
            <a:r>
              <a:rPr lang="en-US" b="0" dirty="0" err="1" smtClean="0"/>
              <a:t>Shen</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four minutes for this slide.</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0" indent="0">
              <a:buFont typeface="Arial" charset="0"/>
              <a:buNone/>
            </a:pPr>
            <a:r>
              <a:rPr lang="en-US" sz="1200" kern="1200" dirty="0" smtClean="0">
                <a:solidFill>
                  <a:schemeClr val="tx1"/>
                </a:solidFill>
                <a:effectLst/>
                <a:latin typeface="+mn-lt"/>
                <a:ea typeface="+mn-ea"/>
                <a:cs typeface="+mn-cs"/>
              </a:rPr>
              <a:t>#1. Have a</a:t>
            </a:r>
            <a:r>
              <a:rPr lang="en-US" sz="1200" kern="1200" baseline="0" dirty="0" smtClean="0">
                <a:solidFill>
                  <a:schemeClr val="tx1"/>
                </a:solidFill>
                <a:effectLst/>
                <a:latin typeface="+mn-lt"/>
                <a:ea typeface="+mn-ea"/>
                <a:cs typeface="+mn-cs"/>
              </a:rPr>
              <a:t> Student ask the first question. [</a:t>
            </a:r>
            <a:r>
              <a:rPr lang="en-US" sz="1200" kern="1200" dirty="0" smtClean="0">
                <a:solidFill>
                  <a:schemeClr val="tx1"/>
                </a:solidFill>
                <a:effectLst/>
                <a:latin typeface="+mn-lt"/>
                <a:ea typeface="+mn-ea"/>
                <a:cs typeface="+mn-cs"/>
              </a:rPr>
              <a:t>What’s happening in the pictures?]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Call</a:t>
            </a:r>
            <a:r>
              <a:rPr lang="en-US" sz="1200" kern="1200" baseline="0" dirty="0" smtClean="0">
                <a:solidFill>
                  <a:schemeClr val="tx1"/>
                </a:solidFill>
                <a:effectLst/>
                <a:latin typeface="+mn-lt"/>
                <a:ea typeface="+mn-ea"/>
                <a:cs typeface="+mn-cs"/>
              </a:rPr>
              <a:t> on another Student to answer the question.</a:t>
            </a:r>
            <a:endParaRPr lang="en-US" sz="1200" kern="1200" dirty="0" smtClean="0">
              <a:solidFill>
                <a:schemeClr val="tx1"/>
              </a:solidFill>
              <a:effectLst/>
              <a:latin typeface="+mn-lt"/>
              <a:ea typeface="+mn-ea"/>
              <a:cs typeface="+mn-cs"/>
            </a:endParaRPr>
          </a:p>
          <a:p>
            <a:pPr marL="0" indent="0">
              <a:buFont typeface="Arial" charset="0"/>
              <a:buNone/>
            </a:pPr>
            <a:r>
              <a:rPr lang="en-US" sz="1200" kern="1200" dirty="0" smtClean="0">
                <a:solidFill>
                  <a:schemeClr val="tx1"/>
                </a:solidFill>
                <a:effectLst/>
                <a:latin typeface="+mn-lt"/>
                <a:ea typeface="+mn-ea"/>
                <a:cs typeface="+mn-cs"/>
              </a:rPr>
              <a:t>#2. Have a</a:t>
            </a:r>
            <a:r>
              <a:rPr lang="en-US" sz="1200" kern="1200" baseline="0" dirty="0" smtClean="0">
                <a:solidFill>
                  <a:schemeClr val="tx1"/>
                </a:solidFill>
                <a:effectLst/>
                <a:latin typeface="+mn-lt"/>
                <a:ea typeface="+mn-ea"/>
                <a:cs typeface="+mn-cs"/>
              </a:rPr>
              <a:t> Student ask the second question. [</a:t>
            </a:r>
            <a:r>
              <a:rPr lang="en-US" sz="1200" kern="1200" dirty="0" smtClean="0">
                <a:solidFill>
                  <a:schemeClr val="tx1"/>
                </a:solidFill>
                <a:effectLst/>
                <a:latin typeface="+mn-lt"/>
                <a:ea typeface="+mn-ea"/>
                <a:cs typeface="+mn-cs"/>
              </a:rPr>
              <a:t>Where are they?]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Call</a:t>
            </a:r>
            <a:r>
              <a:rPr lang="en-US" sz="1200" kern="1200" baseline="0" dirty="0" smtClean="0">
                <a:solidFill>
                  <a:schemeClr val="tx1"/>
                </a:solidFill>
                <a:effectLst/>
                <a:latin typeface="+mn-lt"/>
                <a:ea typeface="+mn-ea"/>
                <a:cs typeface="+mn-cs"/>
              </a:rPr>
              <a:t> on another Student to answer the question.</a:t>
            </a:r>
            <a:endParaRPr lang="en-US" sz="1200" kern="1200" dirty="0" smtClean="0">
              <a:solidFill>
                <a:schemeClr val="tx1"/>
              </a:solidFill>
              <a:effectLst/>
              <a:latin typeface="+mn-lt"/>
              <a:ea typeface="+mn-ea"/>
              <a:cs typeface="+mn-cs"/>
            </a:endParaRPr>
          </a:p>
          <a:p>
            <a:pPr marL="0" indent="0">
              <a:buFont typeface="Arial" charset="0"/>
              <a:buNone/>
            </a:pPr>
            <a:r>
              <a:rPr lang="en-US" sz="1200" kern="1200" dirty="0" smtClean="0">
                <a:solidFill>
                  <a:schemeClr val="tx1"/>
                </a:solidFill>
                <a:effectLst/>
                <a:latin typeface="+mn-lt"/>
                <a:ea typeface="+mn-ea"/>
                <a:cs typeface="+mn-cs"/>
              </a:rPr>
              <a:t>#3. Have a</a:t>
            </a:r>
            <a:r>
              <a:rPr lang="en-US" sz="1200" kern="1200" baseline="0" dirty="0" smtClean="0">
                <a:solidFill>
                  <a:schemeClr val="tx1"/>
                </a:solidFill>
                <a:effectLst/>
                <a:latin typeface="+mn-lt"/>
                <a:ea typeface="+mn-ea"/>
                <a:cs typeface="+mn-cs"/>
              </a:rPr>
              <a:t> Student ask </a:t>
            </a:r>
            <a:r>
              <a:rPr lang="en-US" sz="1200" kern="1200" dirty="0" smtClean="0">
                <a:solidFill>
                  <a:schemeClr val="tx1"/>
                </a:solidFill>
                <a:effectLst/>
                <a:latin typeface="+mn-lt"/>
                <a:ea typeface="+mn-ea"/>
                <a:cs typeface="+mn-cs"/>
              </a:rPr>
              <a:t>the third question. [What are they talking about?]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Call</a:t>
            </a:r>
            <a:r>
              <a:rPr lang="en-US" sz="1200" kern="1200" baseline="0" dirty="0" smtClean="0">
                <a:solidFill>
                  <a:schemeClr val="tx1"/>
                </a:solidFill>
                <a:effectLst/>
                <a:latin typeface="+mn-lt"/>
                <a:ea typeface="+mn-ea"/>
                <a:cs typeface="+mn-cs"/>
              </a:rPr>
              <a:t> on another Student to answer the question.</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ANSWER KEY (Sample Answers)</a:t>
            </a:r>
          </a:p>
          <a:p>
            <a:pPr lvl="0"/>
            <a:r>
              <a:rPr lang="en-US" sz="1200" i="0" kern="1200" dirty="0" smtClean="0">
                <a:solidFill>
                  <a:schemeClr val="tx1"/>
                </a:solidFill>
                <a:effectLst/>
                <a:latin typeface="+mn-lt"/>
                <a:ea typeface="+mn-ea"/>
                <a:cs typeface="+mn-cs"/>
              </a:rPr>
              <a:t>1. Marti and </a:t>
            </a:r>
            <a:r>
              <a:rPr lang="en-US" sz="1200" i="0" kern="1200" dirty="0" err="1" smtClean="0">
                <a:solidFill>
                  <a:schemeClr val="tx1"/>
                </a:solidFill>
                <a:effectLst/>
                <a:latin typeface="+mn-lt"/>
                <a:ea typeface="+mn-ea"/>
                <a:cs typeface="+mn-cs"/>
              </a:rPr>
              <a:t>Shen</a:t>
            </a:r>
            <a:r>
              <a:rPr lang="en-US" sz="1200" i="0" kern="1200" dirty="0" smtClean="0">
                <a:solidFill>
                  <a:schemeClr val="tx1"/>
                </a:solidFill>
                <a:effectLst/>
                <a:latin typeface="+mn-lt"/>
                <a:ea typeface="+mn-ea"/>
                <a:cs typeface="+mn-cs"/>
              </a:rPr>
              <a:t> are talking on the phone.</a:t>
            </a:r>
          </a:p>
          <a:p>
            <a:pPr lvl="0"/>
            <a:r>
              <a:rPr lang="en-US" sz="1200" i="0" kern="1200" dirty="0" smtClean="0">
                <a:solidFill>
                  <a:schemeClr val="tx1"/>
                </a:solidFill>
                <a:effectLst/>
                <a:latin typeface="+mn-lt"/>
                <a:ea typeface="+mn-ea"/>
                <a:cs typeface="+mn-cs"/>
              </a:rPr>
              <a:t>2. </a:t>
            </a:r>
            <a:r>
              <a:rPr lang="en-US" sz="1200" i="0" kern="1200" dirty="0" err="1" smtClean="0">
                <a:solidFill>
                  <a:schemeClr val="tx1"/>
                </a:solidFill>
                <a:effectLst/>
                <a:latin typeface="+mn-lt"/>
                <a:ea typeface="+mn-ea"/>
                <a:cs typeface="+mn-cs"/>
              </a:rPr>
              <a:t>Shen’s</a:t>
            </a:r>
            <a:r>
              <a:rPr lang="en-US" sz="1200" i="0" kern="1200" dirty="0" smtClean="0">
                <a:solidFill>
                  <a:schemeClr val="tx1"/>
                </a:solidFill>
                <a:effectLst/>
                <a:latin typeface="+mn-lt"/>
                <a:ea typeface="+mn-ea"/>
                <a:cs typeface="+mn-cs"/>
              </a:rPr>
              <a:t> in his apartment, and Marti’s at her office.</a:t>
            </a:r>
          </a:p>
          <a:p>
            <a:pPr lvl="0"/>
            <a:r>
              <a:rPr lang="en-US" sz="1200" i="0" kern="1200" dirty="0" smtClean="0">
                <a:solidFill>
                  <a:schemeClr val="tx1"/>
                </a:solidFill>
                <a:effectLst/>
                <a:latin typeface="+mn-lt"/>
                <a:ea typeface="+mn-ea"/>
                <a:cs typeface="+mn-cs"/>
              </a:rPr>
              <a:t>3. They are talking about what kind of building </a:t>
            </a:r>
            <a:r>
              <a:rPr lang="en-US" sz="1200" i="0" kern="1200" dirty="0" err="1" smtClean="0">
                <a:solidFill>
                  <a:schemeClr val="tx1"/>
                </a:solidFill>
                <a:effectLst/>
                <a:latin typeface="+mn-lt"/>
                <a:ea typeface="+mn-ea"/>
                <a:cs typeface="+mn-cs"/>
              </a:rPr>
              <a:t>Shen</a:t>
            </a:r>
            <a:r>
              <a:rPr lang="en-US" sz="1200" i="0" kern="1200" dirty="0" smtClean="0">
                <a:solidFill>
                  <a:schemeClr val="tx1"/>
                </a:solidFill>
                <a:effectLst/>
                <a:latin typeface="+mn-lt"/>
                <a:ea typeface="+mn-ea"/>
                <a:cs typeface="+mn-cs"/>
              </a:rPr>
              <a:t> lives in and directions to Marti’s office.</a:t>
            </a:r>
          </a:p>
          <a:p>
            <a:endParaRPr lang="en-US" sz="1200" i="0" kern="1200" dirty="0" smtClean="0">
              <a:solidFill>
                <a:schemeClr val="tx1"/>
              </a:solidFill>
              <a:effectLst/>
              <a:latin typeface="+mn-lt"/>
              <a:ea typeface="+mn-ea"/>
              <a:cs typeface="+mn-cs"/>
            </a:endParaRP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4</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OVERALL FEEDBACK</a:t>
            </a:r>
            <a:r>
              <a:rPr lang="en-US" sz="1200" b="0" kern="1200" baseline="0" dirty="0" smtClean="0">
                <a:solidFill>
                  <a:schemeClr val="tx1"/>
                </a:solidFill>
                <a:effectLst/>
                <a:latin typeface="+mn-lt"/>
                <a:ea typeface="+mn-ea"/>
                <a:cs typeface="+mn-cs"/>
              </a:rPr>
              <a:t> </a:t>
            </a:r>
            <a:r>
              <a:rPr lang="en-US" sz="1200" b="0" strike="noStrike" kern="1200" dirty="0" smtClean="0">
                <a:solidFill>
                  <a:schemeClr val="tx1"/>
                </a:solidFill>
                <a:effectLst/>
                <a:latin typeface="+mn-lt"/>
                <a:ea typeface="+mn-ea"/>
                <a:cs typeface="+mn-cs"/>
              </a:rPr>
              <a:t>(3–5 min)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Allow one minute for this slide.</a:t>
            </a:r>
          </a:p>
          <a:p>
            <a:endParaRPr lang="en-US" sz="1200" b="0" kern="1200" dirty="0" smtClean="0">
              <a:solidFill>
                <a:schemeClr val="tx1"/>
              </a:solidFill>
              <a:effectLst/>
              <a:latin typeface="+mn-lt"/>
              <a:ea typeface="+mn-ea"/>
              <a:cs typeface="+mn-cs"/>
            </a:endParaRPr>
          </a:p>
          <a:p>
            <a:pPr marL="171450" indent="-171450">
              <a:buFont typeface="Arial"/>
              <a:buChar char="•"/>
            </a:pPr>
            <a:r>
              <a:rPr lang="en-US" sz="1200" b="0" kern="1200" dirty="0" smtClean="0">
                <a:solidFill>
                  <a:schemeClr val="tx1"/>
                </a:solidFill>
                <a:effectLst/>
                <a:latin typeface="+mn-lt"/>
                <a:ea typeface="+mn-ea"/>
                <a:cs typeface="+mn-cs"/>
              </a:rPr>
              <a:t>Explain to the Students that you will now be giving them an overall assessment and recommendations. Use the following prompts to help you explain the assessment:</a:t>
            </a:r>
          </a:p>
          <a:p>
            <a:r>
              <a:rPr lang="en-US" sz="1200" b="0" kern="1200" dirty="0" smtClean="0">
                <a:solidFill>
                  <a:schemeClr val="tx1"/>
                </a:solidFill>
                <a:effectLst/>
                <a:latin typeface="+mn-lt"/>
                <a:ea typeface="+mn-ea"/>
                <a:cs typeface="+mn-cs"/>
              </a:rPr>
              <a:t> </a:t>
            </a:r>
          </a:p>
          <a:p>
            <a:pPr marL="171450" indent="-171450">
              <a:buFont typeface="Wingdings" charset="2"/>
              <a:buChar char="ü"/>
            </a:pPr>
            <a:r>
              <a:rPr lang="en-US" sz="1200" b="0" kern="1200" dirty="0" smtClean="0">
                <a:solidFill>
                  <a:schemeClr val="tx1"/>
                </a:solidFill>
                <a:effectLst/>
                <a:latin typeface="+mn-lt"/>
                <a:ea typeface="+mn-ea"/>
                <a:cs typeface="+mn-cs"/>
              </a:rPr>
              <a:t>First, you did a really good job of…</a:t>
            </a:r>
          </a:p>
          <a:p>
            <a:pPr marL="171450" indent="-171450">
              <a:buFont typeface="Wingdings" charset="2"/>
              <a:buChar char="ü"/>
            </a:pPr>
            <a:r>
              <a:rPr lang="en-US" sz="1200" b="0" kern="1200" dirty="0" smtClean="0">
                <a:solidFill>
                  <a:schemeClr val="tx1"/>
                </a:solidFill>
                <a:effectLst/>
                <a:latin typeface="+mn-lt"/>
                <a:ea typeface="+mn-ea"/>
                <a:cs typeface="+mn-cs"/>
              </a:rPr>
              <a:t>The areas where you could use a little more practice are…</a:t>
            </a:r>
          </a:p>
          <a:p>
            <a:pPr marL="171450" indent="-171450">
              <a:buFont typeface="Wingdings" charset="2"/>
              <a:buChar char="ü"/>
            </a:pPr>
            <a:r>
              <a:rPr lang="en-US" sz="1200" b="0" kern="1200" dirty="0" smtClean="0">
                <a:solidFill>
                  <a:schemeClr val="tx1"/>
                </a:solidFill>
                <a:effectLst/>
                <a:latin typeface="+mn-lt"/>
                <a:ea typeface="+mn-ea"/>
                <a:cs typeface="+mn-cs"/>
              </a:rPr>
              <a:t>The language points I didn’t hear </a:t>
            </a:r>
            <a:r>
              <a:rPr lang="en-US" sz="1200" b="0" i="0" kern="1200" dirty="0" smtClean="0">
                <a:solidFill>
                  <a:schemeClr val="tx1"/>
                </a:solidFill>
                <a:effectLst/>
                <a:latin typeface="+mn-lt"/>
                <a:ea typeface="+mn-ea"/>
                <a:cs typeface="+mn-cs"/>
              </a:rPr>
              <a:t>you use were...</a:t>
            </a:r>
          </a:p>
          <a:p>
            <a:pPr marL="171450" indent="-171450">
              <a:buFont typeface="Wingdings" charset="2"/>
              <a:buChar char="ü"/>
            </a:pPr>
            <a:r>
              <a:rPr lang="en-US" sz="1200" b="0" i="0" kern="1200" dirty="0" smtClean="0">
                <a:solidFill>
                  <a:schemeClr val="tx1"/>
                </a:solidFill>
                <a:effectLst/>
                <a:latin typeface="+mn-lt"/>
                <a:ea typeface="+mn-ea"/>
                <a:cs typeface="+mn-cs"/>
              </a:rPr>
              <a:t>As a result, I’d recommend that you… [continue on to Unit 25… work on (X, Y, Z ) and repeat Encounter 24].</a:t>
            </a:r>
          </a:p>
          <a:p>
            <a:pPr marL="171450" indent="-171450">
              <a:buFont typeface="Wingdings" charset="2"/>
              <a:buChar char="ü"/>
            </a:pPr>
            <a:r>
              <a:rPr lang="en-US" sz="1200" b="0" i="0" kern="1200" dirty="0" smtClean="0">
                <a:solidFill>
                  <a:schemeClr val="tx1"/>
                </a:solidFill>
                <a:effectLst/>
                <a:latin typeface="+mn-lt"/>
                <a:ea typeface="+mn-ea"/>
                <a:cs typeface="+mn-cs"/>
              </a:rPr>
              <a:t>Do you have any questions?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40</a:t>
            </a:fld>
            <a:endParaRPr lang="en-US"/>
          </a:p>
        </p:txBody>
      </p:sp>
    </p:spTree>
    <p:extLst>
      <p:ext uri="{BB962C8B-B14F-4D97-AF65-F5344CB8AC3E}">
        <p14:creationId xmlns:p14="http://schemas.microsoft.com/office/powerpoint/2010/main" val="1559959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OVERALL FEEDBACK</a:t>
            </a:r>
            <a:r>
              <a:rPr lang="en-US" sz="1200" b="0" kern="1200" baseline="0" smtClean="0">
                <a:solidFill>
                  <a:schemeClr val="tx1"/>
                </a:solidFill>
                <a:effectLst/>
                <a:latin typeface="+mn-lt"/>
                <a:ea typeface="+mn-ea"/>
                <a:cs typeface="+mn-cs"/>
              </a:rPr>
              <a:t> </a:t>
            </a:r>
            <a:r>
              <a:rPr lang="en-US" sz="1200" b="0" strike="noStrike" kern="1200" smtClean="0">
                <a:solidFill>
                  <a:schemeClr val="tx1"/>
                </a:solidFill>
                <a:effectLst/>
                <a:latin typeface="+mn-lt"/>
                <a:ea typeface="+mn-ea"/>
                <a:cs typeface="+mn-cs"/>
              </a:rPr>
              <a:t>(3–5 min)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Allow one minute for this slide.</a:t>
            </a:r>
          </a:p>
          <a:p>
            <a:endParaRPr lang="en-US" sz="1200" b="0" kern="1200" smtClean="0">
              <a:solidFill>
                <a:schemeClr val="tx1"/>
              </a:solidFill>
              <a:effectLst/>
              <a:latin typeface="+mn-lt"/>
              <a:ea typeface="+mn-ea"/>
              <a:cs typeface="+mn-cs"/>
            </a:endParaRPr>
          </a:p>
          <a:p>
            <a:pPr marL="171450" indent="-171450">
              <a:buFont typeface="Arial"/>
              <a:buChar char="•"/>
            </a:pPr>
            <a:r>
              <a:rPr lang="en-US" sz="1200" b="0" kern="1200" smtClean="0">
                <a:solidFill>
                  <a:schemeClr val="tx1"/>
                </a:solidFill>
                <a:effectLst/>
                <a:latin typeface="+mn-lt"/>
                <a:ea typeface="+mn-ea"/>
                <a:cs typeface="+mn-cs"/>
              </a:rPr>
              <a:t>Explain to the Students that you will now be giving them an overall assessment and recommendations. Use the following prompts to help you explain the assessment:</a:t>
            </a:r>
          </a:p>
          <a:p>
            <a:r>
              <a:rPr lang="en-US" sz="1200" b="0" kern="1200" smtClean="0">
                <a:solidFill>
                  <a:schemeClr val="tx1"/>
                </a:solidFill>
                <a:effectLst/>
                <a:latin typeface="+mn-lt"/>
                <a:ea typeface="+mn-ea"/>
                <a:cs typeface="+mn-cs"/>
              </a:rPr>
              <a:t> </a:t>
            </a:r>
          </a:p>
          <a:p>
            <a:pPr marL="171450" indent="-171450">
              <a:buFont typeface="Wingdings" charset="2"/>
              <a:buChar char="ü"/>
            </a:pPr>
            <a:r>
              <a:rPr lang="en-US" sz="1200" b="0" kern="1200" smtClean="0">
                <a:solidFill>
                  <a:schemeClr val="tx1"/>
                </a:solidFill>
                <a:effectLst/>
                <a:latin typeface="+mn-lt"/>
                <a:ea typeface="+mn-ea"/>
                <a:cs typeface="+mn-cs"/>
              </a:rPr>
              <a:t>First, you did a really good job of…</a:t>
            </a:r>
          </a:p>
          <a:p>
            <a:pPr marL="171450" indent="-171450">
              <a:buFont typeface="Wingdings" charset="2"/>
              <a:buChar char="ü"/>
            </a:pPr>
            <a:r>
              <a:rPr lang="en-US" sz="1200" b="0" kern="1200" smtClean="0">
                <a:solidFill>
                  <a:schemeClr val="tx1"/>
                </a:solidFill>
                <a:effectLst/>
                <a:latin typeface="+mn-lt"/>
                <a:ea typeface="+mn-ea"/>
                <a:cs typeface="+mn-cs"/>
              </a:rPr>
              <a:t>The areas where you could use a little more practice are…</a:t>
            </a:r>
          </a:p>
          <a:p>
            <a:pPr marL="171450" indent="-171450">
              <a:buFont typeface="Wingdings" charset="2"/>
              <a:buChar char="ü"/>
            </a:pPr>
            <a:r>
              <a:rPr lang="en-US" sz="1200" b="0" kern="1200" smtClean="0">
                <a:solidFill>
                  <a:schemeClr val="tx1"/>
                </a:solidFill>
                <a:effectLst/>
                <a:latin typeface="+mn-lt"/>
                <a:ea typeface="+mn-ea"/>
                <a:cs typeface="+mn-cs"/>
              </a:rPr>
              <a:t>The language points I didn’t hear </a:t>
            </a:r>
            <a:r>
              <a:rPr lang="en-US" sz="1200" b="0" i="0" kern="1200" smtClean="0">
                <a:solidFill>
                  <a:schemeClr val="tx1"/>
                </a:solidFill>
                <a:effectLst/>
                <a:latin typeface="+mn-lt"/>
                <a:ea typeface="+mn-ea"/>
                <a:cs typeface="+mn-cs"/>
              </a:rPr>
              <a:t>you use were...</a:t>
            </a:r>
          </a:p>
          <a:p>
            <a:pPr marL="171450" indent="-171450">
              <a:buFont typeface="Wingdings" charset="2"/>
              <a:buChar char="ü"/>
            </a:pPr>
            <a:r>
              <a:rPr lang="en-US" sz="1200" b="0" i="0" kern="1200" smtClean="0">
                <a:solidFill>
                  <a:schemeClr val="tx1"/>
                </a:solidFill>
                <a:effectLst/>
                <a:latin typeface="+mn-lt"/>
                <a:ea typeface="+mn-ea"/>
                <a:cs typeface="+mn-cs"/>
              </a:rPr>
              <a:t>As a result, I’d recommend that you… [continue on to Unit 25… work on (X, Y, Z ) and repeat Encounter 24].</a:t>
            </a:r>
          </a:p>
          <a:p>
            <a:pPr marL="171450" indent="-171450">
              <a:buFont typeface="Wingdings" charset="2"/>
              <a:buChar char="ü"/>
            </a:pPr>
            <a:r>
              <a:rPr lang="en-US" sz="1200" b="0" i="0" kern="1200" smtClean="0">
                <a:solidFill>
                  <a:schemeClr val="tx1"/>
                </a:solidFill>
                <a:effectLst/>
                <a:latin typeface="+mn-lt"/>
                <a:ea typeface="+mn-ea"/>
                <a:cs typeface="+mn-cs"/>
              </a:rPr>
              <a:t>Do you have any questions?</a:t>
            </a:r>
          </a:p>
          <a:p>
            <a:endParaRPr lang="en-US" smtClean="0"/>
          </a:p>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41</a:t>
            </a:fld>
            <a:endParaRPr lang="en-US"/>
          </a:p>
        </p:txBody>
      </p:sp>
    </p:spTree>
    <p:extLst>
      <p:ext uri="{BB962C8B-B14F-4D97-AF65-F5344CB8AC3E}">
        <p14:creationId xmlns:p14="http://schemas.microsoft.com/office/powerpoint/2010/main" val="1559959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Activity 5.1 Sentence Chain (5 min)</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Allow five minutes for this slide.</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OBJECTIVE</a:t>
            </a:r>
          </a:p>
          <a:p>
            <a:r>
              <a:rPr lang="en-GB" sz="1200" b="0" kern="1200" dirty="0" smtClean="0">
                <a:solidFill>
                  <a:schemeClr val="tx1"/>
                </a:solidFill>
                <a:effectLst/>
                <a:latin typeface="+mn-lt"/>
                <a:ea typeface="+mn-ea"/>
                <a:cs typeface="+mn-cs"/>
              </a:rPr>
              <a:t>•</a:t>
            </a:r>
            <a:r>
              <a:rPr lang="en-GB" sz="1200" b="0" kern="1200" baseline="0" dirty="0" smtClean="0">
                <a:solidFill>
                  <a:schemeClr val="tx1"/>
                </a:solidFill>
                <a:effectLst/>
                <a:latin typeface="+mn-lt"/>
                <a:ea typeface="+mn-ea"/>
                <a:cs typeface="+mn-cs"/>
              </a:rPr>
              <a:t>   </a:t>
            </a:r>
            <a:r>
              <a:rPr lang="en-GB" sz="1200" b="0" kern="1200" dirty="0" smtClean="0">
                <a:solidFill>
                  <a:schemeClr val="tx1"/>
                </a:solidFill>
                <a:effectLst/>
                <a:latin typeface="+mn-lt"/>
                <a:ea typeface="+mn-ea"/>
                <a:cs typeface="+mn-cs"/>
              </a:rPr>
              <a:t>To review and practice target language from the Unit</a:t>
            </a:r>
            <a:r>
              <a:rPr lang="en-US" b="0" dirty="0" smtClean="0">
                <a:effectLst/>
              </a:rPr>
              <a:t> </a:t>
            </a:r>
            <a:endParaRPr lang="en-US" sz="1200" b="0" i="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pPr marL="171450" indent="-171450">
              <a:buFont typeface="Arial" charset="0"/>
              <a:buChar char="•"/>
            </a:pPr>
            <a:r>
              <a:rPr lang="en-US" sz="1200" i="0" kern="1200" dirty="0" smtClean="0">
                <a:solidFill>
                  <a:schemeClr val="tx1"/>
                </a:solidFill>
                <a:effectLst/>
                <a:latin typeface="+mn-lt"/>
                <a:ea typeface="+mn-ea"/>
                <a:cs typeface="+mn-cs"/>
              </a:rPr>
              <a:t>Tell the Students your plans for the weekend. Then ask a Student, “What are you going to do this weekend?”</a:t>
            </a:r>
          </a:p>
          <a:p>
            <a:pPr marL="171450" indent="-171450">
              <a:buFont typeface="Arial" charset="0"/>
              <a:buChar char="•"/>
            </a:pPr>
            <a:r>
              <a:rPr lang="en-US" sz="1200" i="0" kern="1200" dirty="0" smtClean="0">
                <a:solidFill>
                  <a:schemeClr val="tx1"/>
                </a:solidFill>
                <a:effectLst/>
                <a:latin typeface="+mn-lt"/>
                <a:ea typeface="+mn-ea"/>
                <a:cs typeface="+mn-cs"/>
              </a:rPr>
              <a:t>Have that Student answer, saying what you are doing as well. For example,</a:t>
            </a:r>
          </a:p>
          <a:p>
            <a:r>
              <a:rPr lang="en-US" sz="1200" i="0" kern="1200" dirty="0" smtClean="0">
                <a:solidFill>
                  <a:schemeClr val="tx1"/>
                </a:solidFill>
                <a:effectLst/>
                <a:latin typeface="+mn-lt"/>
                <a:ea typeface="+mn-ea"/>
                <a:cs typeface="+mn-cs"/>
              </a:rPr>
              <a:t> </a:t>
            </a:r>
          </a:p>
          <a:p>
            <a:r>
              <a:rPr lang="en-US" sz="1200" i="0" kern="1200" dirty="0" smtClean="0">
                <a:solidFill>
                  <a:schemeClr val="tx1"/>
                </a:solidFill>
                <a:effectLst/>
                <a:latin typeface="+mn-lt"/>
                <a:ea typeface="+mn-ea"/>
                <a:cs typeface="+mn-cs"/>
              </a:rPr>
              <a:t>	(Teacher’s name) is going to play golf, and I’m going to play basketball. </a:t>
            </a:r>
          </a:p>
          <a:p>
            <a:r>
              <a:rPr lang="en-US" sz="1200" i="0" kern="1200" dirty="0" smtClean="0">
                <a:solidFill>
                  <a:schemeClr val="tx1"/>
                </a:solidFill>
                <a:effectLst/>
                <a:latin typeface="+mn-lt"/>
                <a:ea typeface="+mn-ea"/>
                <a:cs typeface="+mn-cs"/>
              </a:rPr>
              <a:t> </a:t>
            </a:r>
          </a:p>
          <a:p>
            <a:pPr marL="171450" indent="-171450">
              <a:buFont typeface="Arial" charset="0"/>
              <a:buChar char="•"/>
            </a:pPr>
            <a:r>
              <a:rPr lang="en-US" sz="1200" i="0" kern="1200" dirty="0" smtClean="0">
                <a:solidFill>
                  <a:schemeClr val="tx1"/>
                </a:solidFill>
                <a:effectLst/>
                <a:latin typeface="+mn-lt"/>
                <a:ea typeface="+mn-ea"/>
                <a:cs typeface="+mn-cs"/>
              </a:rPr>
              <a:t>Instruct </a:t>
            </a:r>
            <a:r>
              <a:rPr lang="en-US" sz="1200" kern="120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Students to continue with the chain and, if possible, you can engage in the activity with the Students. Once the chain breaks, switch the theme to the past tense, and then to directions. </a:t>
            </a:r>
          </a:p>
          <a:p>
            <a:pPr marL="0" indent="0">
              <a:buFont typeface="Arial"/>
              <a:buNone/>
            </a:pPr>
            <a:endParaRPr lang="en-US" i="0" baseline="0" dirty="0" smtClean="0"/>
          </a:p>
          <a:p>
            <a:pPr marL="0" indent="0">
              <a:buFont typeface="Arial"/>
              <a:buNone/>
            </a:pPr>
            <a:endParaRPr lang="en-US"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42</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43</a:t>
            </a:fld>
            <a:endParaRPr lang="en-US"/>
          </a:p>
        </p:txBody>
      </p:sp>
    </p:spTree>
    <p:extLst>
      <p:ext uri="{BB962C8B-B14F-4D97-AF65-F5344CB8AC3E}">
        <p14:creationId xmlns:p14="http://schemas.microsoft.com/office/powerpoint/2010/main" val="38183242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44</a:t>
            </a:fld>
            <a:endParaRPr lang="en-US"/>
          </a:p>
        </p:txBody>
      </p:sp>
    </p:spTree>
    <p:extLst>
      <p:ext uri="{BB962C8B-B14F-4D97-AF65-F5344CB8AC3E}">
        <p14:creationId xmlns:p14="http://schemas.microsoft.com/office/powerpoint/2010/main" val="4091631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2.1 </a:t>
            </a:r>
            <a:r>
              <a:rPr lang="en-GB" sz="1200" kern="1200" dirty="0" smtClean="0">
                <a:solidFill>
                  <a:schemeClr val="tx1"/>
                </a:solidFill>
                <a:effectLst/>
                <a:latin typeface="+mn-lt"/>
                <a:ea typeface="+mn-ea"/>
                <a:cs typeface="+mn-cs"/>
              </a:rPr>
              <a:t>What’s around Town</a:t>
            </a:r>
            <a:r>
              <a:rPr lang="en-US" sz="1200" b="0" kern="1200" baseline="0" dirty="0" smtClean="0">
                <a:solidFill>
                  <a:schemeClr val="tx1"/>
                </a:solidFill>
                <a:effectLst/>
                <a:latin typeface="+mn-lt"/>
                <a:ea typeface="+mn-ea"/>
                <a:cs typeface="+mn-cs"/>
              </a:rPr>
              <a:t>?</a:t>
            </a:r>
            <a:r>
              <a:rPr lang="en-US" b="0" baseline="0" dirty="0" smtClean="0"/>
              <a:t> </a:t>
            </a:r>
            <a:r>
              <a:rPr lang="en-US" b="0" dirty="0" smtClean="0"/>
              <a:t>(5 min)</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one minute for this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OBJECTIVES</a:t>
            </a:r>
          </a:p>
          <a:p>
            <a:pPr marL="171450" indent="-171450">
              <a:buFont typeface="Arial" charset="0"/>
              <a:buChar char="•"/>
            </a:pPr>
            <a:r>
              <a:rPr lang="en-US" sz="1200" kern="1200" dirty="0" smtClean="0">
                <a:solidFill>
                  <a:schemeClr val="tx1"/>
                </a:solidFill>
                <a:effectLst/>
                <a:latin typeface="+mn-lt"/>
                <a:ea typeface="+mn-ea"/>
                <a:cs typeface="+mn-cs"/>
              </a:rPr>
              <a:t>Can name a limited range of common buildings and dwelling places </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condo; hospital; library; mall; station</a:t>
            </a:r>
            <a:r>
              <a:rPr lang="en-US" sz="1200" kern="1200" dirty="0" smtClean="0">
                <a:solidFill>
                  <a:schemeClr val="tx1"/>
                </a:solidFill>
                <a:latin typeface="+mn-lt"/>
                <a:ea typeface="+mn-ea"/>
                <a:cs typeface="+mn-cs"/>
              </a:rPr>
              <a:t>)</a:t>
            </a:r>
          </a:p>
          <a:p>
            <a:pPr marL="171450" indent="-171450">
              <a:buFont typeface="Arial" charset="0"/>
              <a:buChar char="•"/>
            </a:pPr>
            <a:r>
              <a:rPr lang="en-US" sz="1200" kern="1200" dirty="0" smtClean="0">
                <a:solidFill>
                  <a:schemeClr val="tx1"/>
                </a:solidFill>
                <a:effectLst/>
                <a:latin typeface="+mn-lt"/>
                <a:ea typeface="+mn-ea"/>
                <a:cs typeface="+mn-cs"/>
              </a:rPr>
              <a:t>Can name very common public places in a </a:t>
            </a:r>
            <a:r>
              <a:rPr lang="en-US" sz="1200" kern="1200" dirty="0" smtClean="0">
                <a:solidFill>
                  <a:schemeClr val="tx1"/>
                </a:solidFill>
                <a:latin typeface="+mn-lt"/>
                <a:ea typeface="+mn-ea"/>
                <a:cs typeface="+mn-cs"/>
              </a:rPr>
              <a:t>city (</a:t>
            </a:r>
            <a:r>
              <a:rPr lang="en-US" sz="1200" i="1" kern="1200" dirty="0" smtClean="0">
                <a:solidFill>
                  <a:schemeClr val="tx1"/>
                </a:solidFill>
                <a:latin typeface="+mn-lt"/>
                <a:ea typeface="+mn-ea"/>
                <a:cs typeface="+mn-cs"/>
              </a:rPr>
              <a:t>drug store; hospital; library; mall; pharmacy; station</a:t>
            </a:r>
            <a:r>
              <a:rPr lang="en-US" sz="1200" kern="1200" dirty="0" smtClean="0">
                <a:solidFill>
                  <a:schemeClr val="tx1"/>
                </a:solidFill>
                <a:latin typeface="+mn-lt"/>
                <a:ea typeface="+mn-ea"/>
                <a:cs typeface="+mn-cs"/>
              </a:rPr>
              <a:t>)</a:t>
            </a:r>
          </a:p>
          <a:p>
            <a:pPr marL="171450" indent="-171450">
              <a:buFont typeface="Arial" charset="0"/>
              <a:buChar char="•"/>
            </a:pPr>
            <a:endParaRPr lang="en-US" sz="1200" b="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r>
              <a:rPr lang="en-US" sz="1200" kern="1200" dirty="0" smtClean="0">
                <a:solidFill>
                  <a:schemeClr val="tx1"/>
                </a:solidFill>
                <a:effectLst/>
                <a:latin typeface="+mn-lt"/>
                <a:ea typeface="+mn-ea"/>
                <a:cs typeface="+mn-cs"/>
              </a:rPr>
              <a:t>#1. Have a Student read the </a:t>
            </a:r>
            <a:r>
              <a:rPr lang="en-US" sz="1200" i="0" kern="1200" dirty="0" smtClean="0">
                <a:solidFill>
                  <a:schemeClr val="tx1"/>
                </a:solidFill>
                <a:effectLst/>
                <a:latin typeface="+mn-lt"/>
                <a:ea typeface="+mn-ea"/>
                <a:cs typeface="+mn-cs"/>
              </a:rPr>
              <a:t>question. [</a:t>
            </a:r>
            <a:r>
              <a:rPr lang="en-GB" sz="1200" i="0" kern="1200" dirty="0" smtClean="0">
                <a:solidFill>
                  <a:schemeClr val="tx1"/>
                </a:solidFill>
                <a:effectLst/>
                <a:latin typeface="+mn-lt"/>
                <a:ea typeface="+mn-ea"/>
                <a:cs typeface="+mn-cs"/>
              </a:rPr>
              <a:t>Where does </a:t>
            </a:r>
            <a:r>
              <a:rPr lang="en-GB" sz="1200" i="0" kern="1200" dirty="0" err="1" smtClean="0">
                <a:solidFill>
                  <a:schemeClr val="tx1"/>
                </a:solidFill>
                <a:effectLst/>
                <a:latin typeface="+mn-lt"/>
                <a:ea typeface="+mn-ea"/>
                <a:cs typeface="+mn-cs"/>
              </a:rPr>
              <a:t>Shen</a:t>
            </a:r>
            <a:r>
              <a:rPr lang="en-GB" sz="1200" i="0" kern="1200" dirty="0" smtClean="0">
                <a:solidFill>
                  <a:schemeClr val="tx1"/>
                </a:solidFill>
                <a:effectLst/>
                <a:latin typeface="+mn-lt"/>
                <a:ea typeface="+mn-ea"/>
                <a:cs typeface="+mn-cs"/>
              </a:rPr>
              <a:t> live?</a:t>
            </a:r>
            <a:r>
              <a:rPr lang="en-US" sz="1200" i="0" kern="1200" dirty="0" smtClean="0">
                <a:solidFill>
                  <a:schemeClr val="tx1"/>
                </a:solidFill>
                <a:effectLst/>
                <a:latin typeface="+mn-lt"/>
                <a:ea typeface="+mn-ea"/>
                <a:cs typeface="+mn-cs"/>
              </a:rPr>
              <a:t>]</a:t>
            </a:r>
          </a:p>
          <a:p>
            <a:r>
              <a:rPr lang="en-US" sz="1200" i="0" kern="1200" dirty="0" smtClean="0">
                <a:solidFill>
                  <a:schemeClr val="tx1"/>
                </a:solidFill>
                <a:effectLst/>
                <a:latin typeface="+mn-lt"/>
                <a:ea typeface="+mn-ea"/>
                <a:cs typeface="+mn-cs"/>
              </a:rPr>
              <a:t>#2.</a:t>
            </a:r>
            <a:r>
              <a:rPr lang="en-US" sz="1200" i="0" kern="1200" baseline="0" dirty="0" smtClean="0">
                <a:solidFill>
                  <a:schemeClr val="tx1"/>
                </a:solidFill>
                <a:effectLst/>
                <a:latin typeface="+mn-lt"/>
                <a:ea typeface="+mn-ea"/>
                <a:cs typeface="+mn-cs"/>
              </a:rPr>
              <a:t> Encourage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 </a:t>
            </a:r>
          </a:p>
          <a:p>
            <a:r>
              <a:rPr lang="en-US" sz="1200" i="0" kern="1200" baseline="0" dirty="0" smtClean="0">
                <a:solidFill>
                  <a:schemeClr val="tx1"/>
                </a:solidFill>
                <a:effectLst/>
                <a:latin typeface="+mn-lt"/>
                <a:ea typeface="+mn-ea"/>
                <a:cs typeface="+mn-cs"/>
              </a:rPr>
              <a:t>#3. Reveal the answer. [in an apartment]</a:t>
            </a:r>
          </a:p>
          <a:p>
            <a:r>
              <a:rPr lang="en-US" sz="1200" kern="1200" dirty="0" smtClean="0">
                <a:solidFill>
                  <a:schemeClr val="tx1"/>
                </a:solidFill>
                <a:effectLst/>
                <a:latin typeface="+mn-lt"/>
                <a:ea typeface="+mn-ea"/>
                <a:cs typeface="+mn-cs"/>
              </a:rPr>
              <a:t>#4. Have a Student read the </a:t>
            </a:r>
            <a:r>
              <a:rPr lang="en-US" sz="1200" i="0" kern="1200" dirty="0" smtClean="0">
                <a:solidFill>
                  <a:schemeClr val="tx1"/>
                </a:solidFill>
                <a:effectLst/>
                <a:latin typeface="+mn-lt"/>
                <a:ea typeface="+mn-ea"/>
                <a:cs typeface="+mn-cs"/>
              </a:rPr>
              <a:t>question. [</a:t>
            </a:r>
            <a:r>
              <a:rPr lang="en-GB" sz="1200" i="0" kern="1200" dirty="0" smtClean="0">
                <a:solidFill>
                  <a:schemeClr val="tx1"/>
                </a:solidFill>
                <a:effectLst/>
                <a:latin typeface="+mn-lt"/>
                <a:ea typeface="+mn-ea"/>
                <a:cs typeface="+mn-cs"/>
              </a:rPr>
              <a:t>What other places do people live in?</a:t>
            </a:r>
            <a:r>
              <a:rPr lang="en-US" sz="1200" i="0" kern="1200" dirty="0" smtClean="0">
                <a:solidFill>
                  <a:schemeClr val="tx1"/>
                </a:solidFill>
                <a:effectLst/>
                <a:latin typeface="+mn-lt"/>
                <a:ea typeface="+mn-ea"/>
                <a:cs typeface="+mn-cs"/>
              </a:rPr>
              <a:t>]</a:t>
            </a:r>
          </a:p>
          <a:p>
            <a:r>
              <a:rPr lang="en-US" sz="1200" i="0" kern="1200" dirty="0" smtClean="0">
                <a:solidFill>
                  <a:schemeClr val="tx1"/>
                </a:solidFill>
                <a:effectLst/>
                <a:latin typeface="+mn-lt"/>
                <a:ea typeface="+mn-ea"/>
                <a:cs typeface="+mn-cs"/>
              </a:rPr>
              <a:t>#5.</a:t>
            </a:r>
            <a:r>
              <a:rPr lang="en-US" sz="1200" i="0" kern="1200" baseline="0" dirty="0" smtClean="0">
                <a:solidFill>
                  <a:schemeClr val="tx1"/>
                </a:solidFill>
                <a:effectLst/>
                <a:latin typeface="+mn-lt"/>
                <a:ea typeface="+mn-ea"/>
                <a:cs typeface="+mn-cs"/>
              </a:rPr>
              <a:t> Encourage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 </a:t>
            </a:r>
          </a:p>
          <a:p>
            <a:r>
              <a:rPr lang="en-US" sz="1200" i="0" kern="1200" baseline="0" dirty="0" smtClean="0">
                <a:solidFill>
                  <a:schemeClr val="tx1"/>
                </a:solidFill>
                <a:effectLst/>
                <a:latin typeface="+mn-lt"/>
                <a:ea typeface="+mn-ea"/>
                <a:cs typeface="+mn-cs"/>
              </a:rPr>
              <a:t>#6. Reveal the sample answer. [a house] Also accept answers such as “apartment building.”</a:t>
            </a:r>
          </a:p>
          <a:p>
            <a:pPr marL="0" indent="0">
              <a:buFont typeface="Arial" charset="0"/>
              <a:buNone/>
            </a:pPr>
            <a:r>
              <a:rPr lang="en-US" sz="1200" i="0" kern="1200" dirty="0" smtClean="0">
                <a:solidFill>
                  <a:schemeClr val="tx1"/>
                </a:solidFill>
                <a:effectLst/>
                <a:latin typeface="+mn-lt"/>
                <a:ea typeface="+mn-ea"/>
                <a:cs typeface="+mn-cs"/>
              </a:rPr>
              <a:t>#7.</a:t>
            </a:r>
            <a:r>
              <a:rPr lang="en-US" sz="1200" i="0" kern="1200" baseline="0" dirty="0" smtClean="0">
                <a:solidFill>
                  <a:schemeClr val="tx1"/>
                </a:solidFill>
                <a:effectLst/>
                <a:latin typeface="+mn-lt"/>
                <a:ea typeface="+mn-ea"/>
                <a:cs typeface="+mn-cs"/>
              </a:rPr>
              <a:t> Have a Student read the question. [</a:t>
            </a:r>
            <a:r>
              <a:rPr lang="en-US" sz="1200" i="0" kern="1200" dirty="0" smtClean="0">
                <a:solidFill>
                  <a:schemeClr val="tx1"/>
                </a:solidFill>
                <a:effectLst/>
                <a:latin typeface="+mn-lt"/>
                <a:ea typeface="+mn-ea"/>
                <a:cs typeface="+mn-cs"/>
              </a:rPr>
              <a:t>What are other buildings you can find in a city?]</a:t>
            </a:r>
          </a:p>
          <a:p>
            <a:r>
              <a:rPr lang="en-US" sz="1200" i="0" kern="1200" dirty="0" smtClean="0">
                <a:solidFill>
                  <a:schemeClr val="tx1"/>
                </a:solidFill>
                <a:effectLst/>
                <a:latin typeface="+mn-lt"/>
                <a:ea typeface="+mn-ea"/>
                <a:cs typeface="+mn-cs"/>
              </a:rPr>
              <a:t>#8.</a:t>
            </a:r>
            <a:r>
              <a:rPr lang="en-US" sz="1200" i="0" kern="1200" baseline="0" dirty="0" smtClean="0">
                <a:solidFill>
                  <a:schemeClr val="tx1"/>
                </a:solidFill>
                <a:effectLst/>
                <a:latin typeface="+mn-lt"/>
                <a:ea typeface="+mn-ea"/>
                <a:cs typeface="+mn-cs"/>
              </a:rPr>
              <a:t> Encourage </a:t>
            </a:r>
            <a:r>
              <a:rPr lang="en-US" sz="1200" kern="120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Students to answer. </a:t>
            </a:r>
          </a:p>
          <a:p>
            <a:r>
              <a:rPr lang="en-US" sz="1200" i="0" kern="1200" baseline="0" dirty="0" smtClean="0">
                <a:solidFill>
                  <a:schemeClr val="tx1"/>
                </a:solidFill>
                <a:effectLst/>
                <a:latin typeface="+mn-lt"/>
                <a:ea typeface="+mn-ea"/>
                <a:cs typeface="+mn-cs"/>
              </a:rPr>
              <a:t>#9. Reveal the sample answer. [a library and a store]</a:t>
            </a:r>
          </a:p>
          <a:p>
            <a:endParaRPr lang="en-US" sz="120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a variety of the target vocabulary.</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Elicit from each Student.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helps to board elicited language.</a:t>
            </a: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5</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2.1 </a:t>
            </a:r>
            <a:r>
              <a:rPr lang="en-GB" sz="1200" kern="1200" dirty="0" smtClean="0">
                <a:solidFill>
                  <a:schemeClr val="tx1"/>
                </a:solidFill>
                <a:effectLst/>
                <a:latin typeface="+mn-lt"/>
                <a:ea typeface="+mn-ea"/>
                <a:cs typeface="+mn-cs"/>
              </a:rPr>
              <a:t>What’s around Town</a:t>
            </a:r>
            <a:r>
              <a:rPr lang="en-US" sz="1200" b="0" kern="1200" baseline="0" dirty="0" smtClean="0">
                <a:solidFill>
                  <a:schemeClr val="tx1"/>
                </a:solidFill>
                <a:effectLst/>
                <a:latin typeface="+mn-lt"/>
                <a:ea typeface="+mn-ea"/>
                <a:cs typeface="+mn-cs"/>
              </a:rPr>
              <a:t>?</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Allow one minute for this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tx1"/>
                </a:solidFill>
                <a:effectLst/>
                <a:latin typeface="+mn-lt"/>
                <a:ea typeface="+mn-ea"/>
                <a:cs typeface="+mn-cs"/>
              </a:rPr>
              <a:t>INSTRUCTIONS</a:t>
            </a:r>
          </a:p>
          <a:p>
            <a:r>
              <a:rPr lang="en-US" sz="1200" kern="1200" dirty="0" smtClean="0">
                <a:solidFill>
                  <a:schemeClr val="tx1"/>
                </a:solidFill>
                <a:effectLst/>
                <a:latin typeface="+mn-lt"/>
                <a:ea typeface="+mn-ea"/>
                <a:cs typeface="+mn-cs"/>
              </a:rPr>
              <a:t>#1. Draw the Students’ attention to the image of the man in the supermarket.</a:t>
            </a:r>
          </a:p>
          <a:p>
            <a:r>
              <a:rPr lang="en-US" sz="1200" i="0" kern="1200" dirty="0" smtClean="0">
                <a:solidFill>
                  <a:schemeClr val="tx1"/>
                </a:solidFill>
                <a:effectLst/>
                <a:latin typeface="+mn-lt"/>
                <a:ea typeface="+mn-ea"/>
                <a:cs typeface="+mn-cs"/>
              </a:rPr>
              <a:t>#2.</a:t>
            </a:r>
            <a:r>
              <a:rPr lang="en-US" sz="1200" i="0" kern="1200" baseline="0" dirty="0" smtClean="0">
                <a:solidFill>
                  <a:schemeClr val="tx1"/>
                </a:solidFill>
                <a:effectLst/>
                <a:latin typeface="+mn-lt"/>
                <a:ea typeface="+mn-ea"/>
                <a:cs typeface="+mn-cs"/>
              </a:rPr>
              <a:t> Have a Student read the question. [What can you do in a store?]</a:t>
            </a:r>
          </a:p>
          <a:p>
            <a:r>
              <a:rPr lang="en-US" sz="1200" i="0" kern="1200" baseline="0" dirty="0" smtClean="0">
                <a:solidFill>
                  <a:schemeClr val="tx1"/>
                </a:solidFill>
                <a:effectLst/>
                <a:latin typeface="+mn-lt"/>
                <a:ea typeface="+mn-ea"/>
                <a:cs typeface="+mn-cs"/>
              </a:rPr>
              <a:t>#3. Encourage the Students to answer.</a:t>
            </a:r>
          </a:p>
          <a:p>
            <a:r>
              <a:rPr lang="en-US" sz="1200" i="0" kern="1200" baseline="0" dirty="0" smtClean="0">
                <a:solidFill>
                  <a:schemeClr val="tx1"/>
                </a:solidFill>
                <a:effectLst/>
                <a:latin typeface="+mn-lt"/>
                <a:ea typeface="+mn-ea"/>
                <a:cs typeface="+mn-cs"/>
              </a:rPr>
              <a:t>#4. Reveal the sample answer. [You can buy things.]</a:t>
            </a:r>
          </a:p>
          <a:p>
            <a:r>
              <a:rPr lang="en-US" sz="1200" kern="1200" dirty="0" smtClean="0">
                <a:solidFill>
                  <a:schemeClr val="tx1"/>
                </a:solidFill>
                <a:effectLst/>
                <a:latin typeface="+mn-lt"/>
                <a:ea typeface="+mn-ea"/>
                <a:cs typeface="+mn-cs"/>
              </a:rPr>
              <a:t>#5. Draw the Students’ attention to the image of the women in the library.</a:t>
            </a:r>
          </a:p>
          <a:p>
            <a:r>
              <a:rPr lang="en-US" sz="1200" i="0" kern="1200" dirty="0" smtClean="0">
                <a:solidFill>
                  <a:schemeClr val="tx1"/>
                </a:solidFill>
                <a:effectLst/>
                <a:latin typeface="+mn-lt"/>
                <a:ea typeface="+mn-ea"/>
                <a:cs typeface="+mn-cs"/>
              </a:rPr>
              <a:t>#6.</a:t>
            </a:r>
            <a:r>
              <a:rPr lang="en-US" sz="1200" i="0" kern="1200" baseline="0" dirty="0" smtClean="0">
                <a:solidFill>
                  <a:schemeClr val="tx1"/>
                </a:solidFill>
                <a:effectLst/>
                <a:latin typeface="+mn-lt"/>
                <a:ea typeface="+mn-ea"/>
                <a:cs typeface="+mn-cs"/>
              </a:rPr>
              <a:t> Have a Student read the question. [What can you do in a library?]</a:t>
            </a:r>
          </a:p>
          <a:p>
            <a:r>
              <a:rPr lang="en-US" sz="1200" i="0" kern="1200" baseline="0" dirty="0" smtClean="0">
                <a:solidFill>
                  <a:schemeClr val="tx1"/>
                </a:solidFill>
                <a:effectLst/>
                <a:latin typeface="+mn-lt"/>
                <a:ea typeface="+mn-ea"/>
                <a:cs typeface="+mn-cs"/>
              </a:rPr>
              <a:t>#7. Encourage the Students to answer.</a:t>
            </a:r>
          </a:p>
          <a:p>
            <a:r>
              <a:rPr lang="en-US" sz="1200" i="0" kern="1200" baseline="0" dirty="0" smtClean="0">
                <a:solidFill>
                  <a:schemeClr val="tx1"/>
                </a:solidFill>
                <a:effectLst/>
                <a:latin typeface="+mn-lt"/>
                <a:ea typeface="+mn-ea"/>
                <a:cs typeface="+mn-cs"/>
              </a:rPr>
              <a:t>#8. Reveal the sample answer. [You can read books.]</a:t>
            </a:r>
          </a:p>
          <a:p>
            <a:endParaRPr lang="en-US" sz="120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TEACHING TIP</a:t>
            </a:r>
          </a:p>
          <a:p>
            <a:pPr marL="171450" indent="-171450">
              <a:buFont typeface="Arial"/>
              <a:buChar char="•"/>
            </a:pPr>
            <a:r>
              <a:rPr lang="en-US" sz="1200" b="0" i="0" kern="1200" baseline="0" dirty="0" smtClean="0">
                <a:solidFill>
                  <a:schemeClr val="tx1"/>
                </a:solidFill>
                <a:effectLst/>
                <a:latin typeface="+mn-lt"/>
                <a:ea typeface="+mn-ea"/>
                <a:cs typeface="+mn-cs"/>
              </a:rPr>
              <a:t>Elicit target language from each Student.</a:t>
            </a:r>
          </a:p>
          <a:p>
            <a:endParaRPr lang="en-US" sz="1200" i="0" kern="1200" dirty="0" smtClean="0">
              <a:solidFill>
                <a:schemeClr val="tx1"/>
              </a:solidFill>
              <a:effectLst/>
              <a:latin typeface="+mn-lt"/>
              <a:ea typeface="+mn-ea"/>
              <a:cs typeface="+mn-cs"/>
            </a:endParaRPr>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6</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2.1 </a:t>
            </a:r>
            <a:r>
              <a:rPr lang="en-GB" sz="1200" kern="1200" dirty="0" smtClean="0">
                <a:solidFill>
                  <a:schemeClr val="tx1"/>
                </a:solidFill>
                <a:effectLst/>
                <a:latin typeface="+mn-lt"/>
                <a:ea typeface="+mn-ea"/>
                <a:cs typeface="+mn-cs"/>
              </a:rPr>
              <a:t>What’s around Town</a:t>
            </a:r>
            <a:r>
              <a:rPr lang="en-US" sz="1200" b="0" kern="1200" baseline="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Allow two minutes for this slide.</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INSTRUCTIONS</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Say to the Students, </a:t>
            </a:r>
            <a:r>
              <a:rPr lang="en-US" b="0" baseline="0" dirty="0" smtClean="0"/>
              <a:t>“Take turns asking and answering ‘What’s this?’ about each picture you see.” For example: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457200" marR="0" lvl="1" indent="0" algn="l" defTabSz="457200" rtl="0" eaLnBrk="1" fontAlgn="auto" latinLnBrk="0" hangingPunct="1">
              <a:lnSpc>
                <a:spcPct val="100000"/>
              </a:lnSpc>
              <a:spcBef>
                <a:spcPts val="0"/>
              </a:spcBef>
              <a:spcAft>
                <a:spcPts val="0"/>
              </a:spcAft>
              <a:buClrTx/>
              <a:buSzTx/>
              <a:buFontTx/>
              <a:buNone/>
              <a:tabLst/>
              <a:defRPr/>
            </a:pPr>
            <a:r>
              <a:rPr lang="en-US" b="0" dirty="0" smtClean="0"/>
              <a:t>Student A: What’s this?</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b="0" dirty="0" smtClean="0"/>
              <a:t>Student B: It’s a supermarket.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indent="0">
              <a:buFont typeface="Arial"/>
              <a:buNone/>
            </a:pPr>
            <a:r>
              <a:rPr lang="en-US" i="0" baseline="0" dirty="0" smtClean="0"/>
              <a:t>#1. Reveals picture A (supermarket)</a:t>
            </a:r>
          </a:p>
          <a:p>
            <a:pPr marL="0" indent="0">
              <a:buFont typeface="Arial"/>
              <a:buNone/>
            </a:pPr>
            <a:r>
              <a:rPr lang="en-US" i="0" baseline="0" dirty="0" smtClean="0"/>
              <a:t>#2. Reveals picture B (library)</a:t>
            </a:r>
          </a:p>
          <a:p>
            <a:pPr marL="0" indent="0">
              <a:buFont typeface="Arial"/>
              <a:buNone/>
            </a:pPr>
            <a:r>
              <a:rPr lang="en-US" i="0" baseline="0" dirty="0" smtClean="0"/>
              <a:t>#3. Reveals picture C (café or restaurant)</a:t>
            </a:r>
          </a:p>
          <a:p>
            <a:pPr marL="0" indent="0">
              <a:buFont typeface="Arial"/>
              <a:buNone/>
            </a:pPr>
            <a:r>
              <a:rPr lang="en-US" i="0" baseline="0" dirty="0" smtClean="0"/>
              <a:t>#4. Reveals picture D (apartment building)</a:t>
            </a:r>
          </a:p>
          <a:p>
            <a:pPr marL="0" indent="0">
              <a:buFont typeface="Arial"/>
              <a:buNone/>
            </a:pPr>
            <a:r>
              <a:rPr lang="en-US" i="0" baseline="0" dirty="0" smtClean="0"/>
              <a:t>#5. Reveals picture E (park)</a:t>
            </a:r>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7</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2.1 </a:t>
            </a:r>
            <a:r>
              <a:rPr lang="en-GB" sz="1200" kern="1200" dirty="0" smtClean="0">
                <a:solidFill>
                  <a:schemeClr val="tx1"/>
                </a:solidFill>
                <a:effectLst/>
                <a:latin typeface="+mn-lt"/>
                <a:ea typeface="+mn-ea"/>
                <a:cs typeface="+mn-cs"/>
              </a:rPr>
              <a:t>What’s around Town</a:t>
            </a:r>
            <a:r>
              <a:rPr lang="en-US" sz="1200" b="0" kern="1200" baseline="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Allow one to two minutes for this slide.</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INSTRUCTIONS</a:t>
            </a:r>
          </a:p>
          <a:p>
            <a:pPr marL="171450" indent="-171450">
              <a:buFont typeface="Arial"/>
              <a:buChar char="•"/>
            </a:pPr>
            <a:r>
              <a:rPr lang="en-US" dirty="0" smtClean="0"/>
              <a:t>The Students continue asking and answering “What’s this?” in the same way.</a:t>
            </a:r>
          </a:p>
          <a:p>
            <a:pPr marL="0" indent="0">
              <a:buFont typeface="Arial"/>
              <a:buNone/>
            </a:pPr>
            <a:r>
              <a:rPr lang="en-US" i="0" baseline="0" dirty="0" smtClean="0"/>
              <a:t>#1. Reveals picture A (apartment or home)</a:t>
            </a:r>
          </a:p>
          <a:p>
            <a:pPr marL="0" indent="0">
              <a:buFont typeface="Arial"/>
              <a:buNone/>
            </a:pPr>
            <a:r>
              <a:rPr lang="en-US" i="0" baseline="0" dirty="0" smtClean="0"/>
              <a:t>#2. Reveals picture B (drug store/pharmacy)</a:t>
            </a:r>
          </a:p>
          <a:p>
            <a:pPr marL="0" indent="0">
              <a:buFont typeface="Arial"/>
              <a:buNone/>
            </a:pPr>
            <a:r>
              <a:rPr lang="en-US" i="0" baseline="0" dirty="0" smtClean="0"/>
              <a:t>#3. Reveals picture C (office)</a:t>
            </a:r>
          </a:p>
          <a:p>
            <a:pPr marL="0" indent="0">
              <a:buFont typeface="Arial"/>
              <a:buNone/>
            </a:pPr>
            <a:r>
              <a:rPr lang="en-US" i="0" baseline="0" dirty="0" smtClean="0"/>
              <a:t>#4. Reveals picture D (bus station)</a:t>
            </a:r>
          </a:p>
          <a:p>
            <a:pPr marL="0" indent="0">
              <a:buFont typeface="Arial"/>
              <a:buNone/>
            </a:pPr>
            <a:r>
              <a:rPr lang="en-US" i="0" baseline="0" dirty="0" smtClean="0"/>
              <a:t>#5. Reveals picture E (house or home)</a:t>
            </a:r>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8</a:t>
            </a:fld>
            <a:endParaRPr lang="en-US"/>
          </a:p>
        </p:txBody>
      </p:sp>
    </p:spTree>
    <p:extLst>
      <p:ext uri="{BB962C8B-B14F-4D97-AF65-F5344CB8AC3E}">
        <p14:creationId xmlns:p14="http://schemas.microsoft.com/office/powerpoint/2010/main" val="2597334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2.1 </a:t>
            </a:r>
            <a:r>
              <a:rPr lang="en-GB" sz="1200" kern="1200" dirty="0" smtClean="0">
                <a:solidFill>
                  <a:schemeClr val="tx1"/>
                </a:solidFill>
                <a:effectLst/>
                <a:latin typeface="+mn-lt"/>
                <a:ea typeface="+mn-ea"/>
                <a:cs typeface="+mn-cs"/>
              </a:rPr>
              <a:t>What’s around Town</a:t>
            </a:r>
            <a:r>
              <a:rPr lang="en-US" sz="1200" b="0" kern="1200" baseline="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Optional Extension</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INSTRUCTIONS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Have the Students talk with their classmates, asking various questions about the places in the pictures. For example,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Where is… ?</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How often do you go to…?</a:t>
            </a:r>
          </a:p>
          <a:p>
            <a:pPr marL="457200" marR="0" lvl="1" indent="0" algn="l" defTabSz="4572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mn-lt"/>
              <a:ea typeface="+mn-ea"/>
              <a:cs typeface="+mn-cs"/>
            </a:endParaRPr>
          </a:p>
          <a:p>
            <a:pPr marL="0" indent="0">
              <a:buFont typeface="Arial"/>
              <a:buNone/>
            </a:pPr>
            <a:r>
              <a:rPr lang="en-US" i="0" baseline="0" dirty="0" smtClean="0"/>
              <a:t>#1. Reveals picture A (house or home)</a:t>
            </a:r>
          </a:p>
          <a:p>
            <a:pPr marL="0" indent="0">
              <a:buFont typeface="Arial"/>
              <a:buNone/>
            </a:pPr>
            <a:r>
              <a:rPr lang="en-US" i="0" baseline="0" dirty="0" smtClean="0"/>
              <a:t>#2. Reveals picture B (café or restaurant)</a:t>
            </a:r>
          </a:p>
          <a:p>
            <a:pPr marL="0" indent="0">
              <a:buFont typeface="Arial"/>
              <a:buNone/>
            </a:pPr>
            <a:r>
              <a:rPr lang="en-US" i="0" baseline="0" dirty="0" smtClean="0"/>
              <a:t>#3. Reveals picture C (library)</a:t>
            </a:r>
          </a:p>
          <a:p>
            <a:pPr marL="0" indent="0">
              <a:buFont typeface="Arial"/>
              <a:buNone/>
            </a:pPr>
            <a:r>
              <a:rPr lang="en-US" i="0" baseline="0" dirty="0" smtClean="0"/>
              <a:t>#4. Reveals picture D (office)</a:t>
            </a:r>
          </a:p>
          <a:p>
            <a:pPr marL="0" indent="0">
              <a:buFont typeface="Arial"/>
              <a:buNone/>
            </a:pPr>
            <a:r>
              <a:rPr lang="en-US" i="0" baseline="0" dirty="0" smtClean="0"/>
              <a:t>#5. Reveals picture E (park)</a:t>
            </a:r>
          </a:p>
          <a:p>
            <a:pPr marL="457200" marR="0" lvl="1" indent="0" algn="l" defTabSz="4572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The Students should answer the questions with full sentences.</a:t>
            </a:r>
          </a:p>
          <a:p>
            <a:pPr marL="0" indent="0">
              <a:buFont typeface="Arial"/>
              <a:buNone/>
            </a:pPr>
            <a:endParaRPr lang="en-US" i="0" baseline="0" dirty="0" smtClean="0"/>
          </a:p>
          <a:p>
            <a:pPr marL="0" indent="0">
              <a:buFont typeface="Arial"/>
              <a:buNone/>
            </a:pPr>
            <a:endParaRPr lang="en-US" i="0" baseline="0"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9</a:t>
            </a:fld>
            <a:endParaRPr lang="en-US"/>
          </a:p>
        </p:txBody>
      </p:sp>
    </p:spTree>
    <p:extLst>
      <p:ext uri="{BB962C8B-B14F-4D97-AF65-F5344CB8AC3E}">
        <p14:creationId xmlns:p14="http://schemas.microsoft.com/office/powerpoint/2010/main" val="2597334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46571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444065"/>
      </p:ext>
    </p:extLst>
  </p:cSld>
  <p:clrMap bg1="lt1" tx1="dk1" bg2="lt2" tx2="dk2" accent1="accent1" accent2="accent2" accent3="accent3" accent4="accent4" accent5="accent5" accent6="accent6" hlink="hlink" folHlink="folHlink"/>
  <p:sldLayoutIdLst>
    <p:sldLayoutId id="2147483730" r:id="rId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emf"/><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emf"/><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5000625"/>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pic>
        <p:nvPicPr>
          <p:cNvPr id="5" name="Picture 4" descr="WSE_MASTER LOGO_COLOUR_NEGATIV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3214" y="355600"/>
            <a:ext cx="1569076" cy="1196626"/>
          </a:xfrm>
          <a:prstGeom prst="rect">
            <a:avLst/>
          </a:prstGeom>
        </p:spPr>
      </p:pic>
      <p:sp>
        <p:nvSpPr>
          <p:cNvPr id="6" name="Title 1"/>
          <p:cNvSpPr txBox="1">
            <a:spLocks/>
          </p:cNvSpPr>
          <p:nvPr/>
        </p:nvSpPr>
        <p:spPr>
          <a:xfrm>
            <a:off x="419100" y="3020845"/>
            <a:ext cx="8216900" cy="1538455"/>
          </a:xfrm>
          <a:prstGeom prst="rect">
            <a:avLst/>
          </a:prstGeom>
        </p:spPr>
        <p:txBody>
          <a:bodyPr lIns="0" tIns="0" rIns="0" bIns="0" anchor="b">
            <a:spAutoFit/>
          </a:bodyPr>
          <a:lstStyle>
            <a:lvl1pPr algn="l" defTabSz="457200" rtl="0" eaLnBrk="1" latinLnBrk="0" hangingPunct="1">
              <a:lnSpc>
                <a:spcPts val="5900"/>
              </a:lnSpc>
              <a:spcBef>
                <a:spcPct val="0"/>
              </a:spcBef>
              <a:buNone/>
              <a:defRPr sz="5900" b="1" i="0" kern="1200">
                <a:solidFill>
                  <a:srgbClr val="FFFFFF"/>
                </a:solidFill>
                <a:latin typeface="Arial Black"/>
                <a:ea typeface="+mj-ea"/>
                <a:cs typeface="Arial Black"/>
              </a:defRPr>
            </a:lvl1pPr>
          </a:lstStyle>
          <a:p>
            <a:r>
              <a:rPr lang="en-GB" dirty="0">
                <a:latin typeface="Arial" pitchFamily="34" charset="0"/>
                <a:cs typeface="Arial" pitchFamily="34" charset="0"/>
              </a:rPr>
              <a:t>Online</a:t>
            </a:r>
            <a:br>
              <a:rPr lang="en-GB" dirty="0">
                <a:latin typeface="Arial" pitchFamily="34" charset="0"/>
                <a:cs typeface="Arial" pitchFamily="34" charset="0"/>
              </a:rPr>
            </a:br>
            <a:r>
              <a:rPr lang="en-GB" dirty="0">
                <a:latin typeface="Arial" pitchFamily="34" charset="0"/>
                <a:cs typeface="Arial" pitchFamily="34" charset="0"/>
              </a:rPr>
              <a:t>Encounter </a:t>
            </a:r>
            <a:r>
              <a:rPr lang="en-GB" dirty="0" smtClean="0">
                <a:latin typeface="Arial" pitchFamily="34" charset="0"/>
                <a:cs typeface="Arial" pitchFamily="34" charset="0"/>
              </a:rPr>
              <a:t>24</a:t>
            </a:r>
            <a:endParaRPr lang="en-US" dirty="0">
              <a:latin typeface="Arial" pitchFamily="34" charset="0"/>
              <a:cs typeface="Arial" pitchFamily="34" charset="0"/>
            </a:endParaRPr>
          </a:p>
        </p:txBody>
      </p:sp>
      <p:sp>
        <p:nvSpPr>
          <p:cNvPr id="8" name="Rectangle 7"/>
          <p:cNvSpPr/>
          <p:nvPr/>
        </p:nvSpPr>
        <p:spPr>
          <a:xfrm>
            <a:off x="0" y="4999500"/>
            <a:ext cx="9144000" cy="144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 y="4999500"/>
            <a:ext cx="415924" cy="144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121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Extension</a:t>
            </a:r>
            <a:endParaRPr lang="en-GB" sz="1400" dirty="0">
              <a:latin typeface="Arial" pitchFamily="34" charset="0"/>
              <a:cs typeface="Arial" pitchFamily="34" charset="0"/>
            </a:endParaRPr>
          </a:p>
        </p:txBody>
      </p:sp>
      <p:grpSp>
        <p:nvGrpSpPr>
          <p:cNvPr id="28" name="Group 27"/>
          <p:cNvGrpSpPr/>
          <p:nvPr/>
        </p:nvGrpSpPr>
        <p:grpSpPr>
          <a:xfrm>
            <a:off x="435402" y="930813"/>
            <a:ext cx="1972800" cy="870447"/>
            <a:chOff x="2398679" y="1729889"/>
            <a:chExt cx="1972800" cy="870447"/>
          </a:xfrm>
        </p:grpSpPr>
        <p:sp>
          <p:nvSpPr>
            <p:cNvPr id="29" name="TextBox 28"/>
            <p:cNvSpPr txBox="1"/>
            <p:nvPr/>
          </p:nvSpPr>
          <p:spPr>
            <a:xfrm>
              <a:off x="2398679" y="1729889"/>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30" name="Right Triangle 29"/>
            <p:cNvSpPr/>
            <p:nvPr/>
          </p:nvSpPr>
          <p:spPr>
            <a:xfrm flipH="1" flipV="1">
              <a:off x="4114799" y="245428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34" name="Group 33"/>
          <p:cNvGrpSpPr/>
          <p:nvPr/>
        </p:nvGrpSpPr>
        <p:grpSpPr>
          <a:xfrm flipH="1">
            <a:off x="967250" y="1852628"/>
            <a:ext cx="1972800" cy="839013"/>
            <a:chOff x="2354725" y="1628897"/>
            <a:chExt cx="1972800" cy="839013"/>
          </a:xfrm>
          <a:solidFill>
            <a:srgbClr val="D0ECF3"/>
          </a:solidFill>
        </p:grpSpPr>
        <p:sp>
          <p:nvSpPr>
            <p:cNvPr id="35" name="TextBox 34"/>
            <p:cNvSpPr txBox="1"/>
            <p:nvPr/>
          </p:nvSpPr>
          <p:spPr>
            <a:xfrm>
              <a:off x="2354725" y="181991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36" name="Right Triangle 35"/>
            <p:cNvSpPr/>
            <p:nvPr/>
          </p:nvSpPr>
          <p:spPr>
            <a:xfrm rot="5400000" flipH="1" flipV="1">
              <a:off x="4077161" y="1628897"/>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pic>
        <p:nvPicPr>
          <p:cNvPr id="39" name="Picture 1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bwMode="auto">
          <a:xfrm>
            <a:off x="3208478" y="854372"/>
            <a:ext cx="2719388" cy="1677480"/>
          </a:xfrm>
          <a:prstGeom prst="rect">
            <a:avLst/>
          </a:prstGeom>
          <a:noFill/>
          <a:ln>
            <a:noFill/>
          </a:ln>
        </p:spPr>
      </p:pic>
      <p:pic>
        <p:nvPicPr>
          <p:cNvPr id="40"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auto">
          <a:xfrm>
            <a:off x="6059721" y="854372"/>
            <a:ext cx="2718000" cy="1812885"/>
          </a:xfrm>
          <a:prstGeom prst="rect">
            <a:avLst/>
          </a:prstGeom>
          <a:noFill/>
          <a:ln>
            <a:noFill/>
          </a:ln>
        </p:spPr>
      </p:pic>
      <p:pic>
        <p:nvPicPr>
          <p:cNvPr id="63" name="Picture 1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auto">
          <a:xfrm>
            <a:off x="360728" y="2887663"/>
            <a:ext cx="2718000" cy="1844737"/>
          </a:xfrm>
          <a:prstGeom prst="rect">
            <a:avLst/>
          </a:prstGeom>
          <a:noFill/>
          <a:ln>
            <a:noFill/>
          </a:ln>
        </p:spPr>
      </p:pic>
      <p:pic>
        <p:nvPicPr>
          <p:cNvPr id="64" name="Picture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059721" y="2887663"/>
            <a:ext cx="2718000" cy="1812885"/>
          </a:xfrm>
          <a:prstGeom prst="rect">
            <a:avLst/>
          </a:prstGeom>
        </p:spPr>
      </p:pic>
      <p:pic>
        <p:nvPicPr>
          <p:cNvPr id="65" name="Picture 12"/>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bwMode="auto">
          <a:xfrm>
            <a:off x="3208478" y="2887663"/>
            <a:ext cx="2718000" cy="1690780"/>
          </a:xfrm>
          <a:prstGeom prst="rect">
            <a:avLst/>
          </a:prstGeom>
          <a:noFill/>
          <a:ln>
            <a:noFill/>
          </a:ln>
        </p:spPr>
      </p:pic>
      <p:grpSp>
        <p:nvGrpSpPr>
          <p:cNvPr id="66" name="Group 11"/>
          <p:cNvGrpSpPr/>
          <p:nvPr/>
        </p:nvGrpSpPr>
        <p:grpSpPr>
          <a:xfrm>
            <a:off x="3208478" y="2468952"/>
            <a:ext cx="2717806" cy="304800"/>
            <a:chOff x="828674" y="2504451"/>
            <a:chExt cx="2717800" cy="304800"/>
          </a:xfrm>
        </p:grpSpPr>
        <p:pic>
          <p:nvPicPr>
            <p:cNvPr id="67" name="Picture 66"/>
            <p:cNvPicPr>
              <a:picLocks noChangeAspect="1"/>
            </p:cNvPicPr>
            <p:nvPr/>
          </p:nvPicPr>
          <p:blipFill>
            <a:blip r:embed="rId8"/>
            <a:stretch>
              <a:fillRect/>
            </a:stretch>
          </p:blipFill>
          <p:spPr>
            <a:xfrm>
              <a:off x="828674" y="2504451"/>
              <a:ext cx="2717800" cy="304800"/>
            </a:xfrm>
            <a:prstGeom prst="rect">
              <a:avLst/>
            </a:prstGeom>
          </p:spPr>
        </p:pic>
        <p:sp>
          <p:nvSpPr>
            <p:cNvPr id="68" name="TextBox 67"/>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A</a:t>
              </a:r>
              <a:endParaRPr lang="en-US" sz="1600" i="0" dirty="0">
                <a:solidFill>
                  <a:srgbClr val="003359"/>
                </a:solidFill>
                <a:latin typeface="Arial" pitchFamily="34" charset="0"/>
                <a:cs typeface="Arial" pitchFamily="34" charset="0"/>
              </a:endParaRPr>
            </a:p>
          </p:txBody>
        </p:sp>
      </p:grpSp>
      <p:grpSp>
        <p:nvGrpSpPr>
          <p:cNvPr id="69" name="Group 12"/>
          <p:cNvGrpSpPr/>
          <p:nvPr/>
        </p:nvGrpSpPr>
        <p:grpSpPr>
          <a:xfrm>
            <a:off x="6059721" y="2468952"/>
            <a:ext cx="2718000" cy="304800"/>
            <a:chOff x="828674" y="2504451"/>
            <a:chExt cx="2717800" cy="304800"/>
          </a:xfrm>
        </p:grpSpPr>
        <p:pic>
          <p:nvPicPr>
            <p:cNvPr id="70" name="Picture 69"/>
            <p:cNvPicPr>
              <a:picLocks noChangeAspect="1"/>
            </p:cNvPicPr>
            <p:nvPr/>
          </p:nvPicPr>
          <p:blipFill>
            <a:blip r:embed="rId8"/>
            <a:stretch>
              <a:fillRect/>
            </a:stretch>
          </p:blipFill>
          <p:spPr>
            <a:xfrm>
              <a:off x="828674" y="2504451"/>
              <a:ext cx="2717800" cy="304800"/>
            </a:xfrm>
            <a:prstGeom prst="rect">
              <a:avLst/>
            </a:prstGeom>
          </p:spPr>
        </p:pic>
        <p:sp>
          <p:nvSpPr>
            <p:cNvPr id="71" name="TextBox 70"/>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B</a:t>
              </a:r>
              <a:endParaRPr lang="en-US" sz="1600" i="0" dirty="0">
                <a:solidFill>
                  <a:srgbClr val="003359"/>
                </a:solidFill>
                <a:latin typeface="Arial" pitchFamily="34" charset="0"/>
                <a:cs typeface="Arial" pitchFamily="34" charset="0"/>
              </a:endParaRPr>
            </a:p>
          </p:txBody>
        </p:sp>
      </p:grpSp>
      <p:grpSp>
        <p:nvGrpSpPr>
          <p:cNvPr id="72" name="Group 13"/>
          <p:cNvGrpSpPr/>
          <p:nvPr/>
        </p:nvGrpSpPr>
        <p:grpSpPr>
          <a:xfrm>
            <a:off x="360728" y="4511724"/>
            <a:ext cx="2718000" cy="304800"/>
            <a:chOff x="828674" y="2504451"/>
            <a:chExt cx="2717800" cy="304800"/>
          </a:xfrm>
        </p:grpSpPr>
        <p:pic>
          <p:nvPicPr>
            <p:cNvPr id="73" name="Picture 72"/>
            <p:cNvPicPr>
              <a:picLocks noChangeAspect="1"/>
            </p:cNvPicPr>
            <p:nvPr/>
          </p:nvPicPr>
          <p:blipFill>
            <a:blip r:embed="rId8"/>
            <a:stretch>
              <a:fillRect/>
            </a:stretch>
          </p:blipFill>
          <p:spPr>
            <a:xfrm>
              <a:off x="828674" y="2504451"/>
              <a:ext cx="2717800" cy="304800"/>
            </a:xfrm>
            <a:prstGeom prst="rect">
              <a:avLst/>
            </a:prstGeom>
          </p:spPr>
        </p:pic>
        <p:sp>
          <p:nvSpPr>
            <p:cNvPr id="74" name="TextBox 73"/>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C</a:t>
              </a:r>
              <a:endParaRPr lang="en-US" sz="1600" i="0" dirty="0">
                <a:solidFill>
                  <a:srgbClr val="003359"/>
                </a:solidFill>
                <a:latin typeface="Arial" pitchFamily="34" charset="0"/>
                <a:cs typeface="Arial" pitchFamily="34" charset="0"/>
              </a:endParaRPr>
            </a:p>
          </p:txBody>
        </p:sp>
      </p:grpSp>
      <p:grpSp>
        <p:nvGrpSpPr>
          <p:cNvPr id="78" name="Group 15"/>
          <p:cNvGrpSpPr/>
          <p:nvPr/>
        </p:nvGrpSpPr>
        <p:grpSpPr>
          <a:xfrm>
            <a:off x="6059721" y="4511724"/>
            <a:ext cx="2718000" cy="304800"/>
            <a:chOff x="828674" y="2504451"/>
            <a:chExt cx="2717800" cy="304800"/>
          </a:xfrm>
        </p:grpSpPr>
        <p:pic>
          <p:nvPicPr>
            <p:cNvPr id="79" name="Picture 78"/>
            <p:cNvPicPr>
              <a:picLocks noChangeAspect="1"/>
            </p:cNvPicPr>
            <p:nvPr/>
          </p:nvPicPr>
          <p:blipFill>
            <a:blip r:embed="rId8"/>
            <a:stretch>
              <a:fillRect/>
            </a:stretch>
          </p:blipFill>
          <p:spPr>
            <a:xfrm>
              <a:off x="828674" y="2504451"/>
              <a:ext cx="2717800" cy="304800"/>
            </a:xfrm>
            <a:prstGeom prst="rect">
              <a:avLst/>
            </a:prstGeom>
          </p:spPr>
        </p:pic>
        <p:sp>
          <p:nvSpPr>
            <p:cNvPr id="80" name="TextBox 79"/>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E</a:t>
              </a:r>
              <a:endParaRPr lang="en-US" sz="1600" i="0" dirty="0">
                <a:solidFill>
                  <a:srgbClr val="003359"/>
                </a:solidFill>
                <a:latin typeface="Arial" pitchFamily="34" charset="0"/>
                <a:cs typeface="Arial" pitchFamily="34" charset="0"/>
              </a:endParaRPr>
            </a:p>
          </p:txBody>
        </p:sp>
      </p:grpSp>
      <p:grpSp>
        <p:nvGrpSpPr>
          <p:cNvPr id="81" name="Group 14"/>
          <p:cNvGrpSpPr/>
          <p:nvPr/>
        </p:nvGrpSpPr>
        <p:grpSpPr>
          <a:xfrm>
            <a:off x="3208478" y="4511724"/>
            <a:ext cx="2719248" cy="304800"/>
            <a:chOff x="828674" y="2504451"/>
            <a:chExt cx="2717800" cy="304800"/>
          </a:xfrm>
        </p:grpSpPr>
        <p:pic>
          <p:nvPicPr>
            <p:cNvPr id="82" name="Picture 81"/>
            <p:cNvPicPr>
              <a:picLocks noChangeAspect="1"/>
            </p:cNvPicPr>
            <p:nvPr/>
          </p:nvPicPr>
          <p:blipFill>
            <a:blip r:embed="rId8"/>
            <a:stretch>
              <a:fillRect/>
            </a:stretch>
          </p:blipFill>
          <p:spPr>
            <a:xfrm>
              <a:off x="828674" y="2504451"/>
              <a:ext cx="2717800" cy="304800"/>
            </a:xfrm>
            <a:prstGeom prst="rect">
              <a:avLst/>
            </a:prstGeom>
          </p:spPr>
        </p:pic>
        <p:sp>
          <p:nvSpPr>
            <p:cNvPr id="83" name="TextBox 82"/>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D</a:t>
              </a:r>
              <a:endParaRPr lang="en-US" sz="1600" i="0" dirty="0">
                <a:solidFill>
                  <a:srgbClr val="003359"/>
                </a:solidFill>
                <a:latin typeface="Arial" pitchFamily="34" charset="0"/>
                <a:cs typeface="Arial" pitchFamily="34" charset="0"/>
              </a:endParaRPr>
            </a:p>
          </p:txBody>
        </p:sp>
      </p:grpSp>
      <p:grpSp>
        <p:nvGrpSpPr>
          <p:cNvPr id="37" name="Group 36"/>
          <p:cNvGrpSpPr/>
          <p:nvPr/>
        </p:nvGrpSpPr>
        <p:grpSpPr>
          <a:xfrm>
            <a:off x="0" y="446088"/>
            <a:ext cx="9144000" cy="72000"/>
            <a:chOff x="0" y="446088"/>
            <a:chExt cx="9144000" cy="72000"/>
          </a:xfrm>
        </p:grpSpPr>
        <p:sp>
          <p:nvSpPr>
            <p:cNvPr id="38" name="Rectangle 37"/>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348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Feedback</a:t>
            </a:r>
            <a:endParaRPr lang="en-GB" sz="1400" dirty="0">
              <a:latin typeface="Arial" pitchFamily="34" charset="0"/>
              <a:cs typeface="Arial" pitchFamily="34" charset="0"/>
            </a:endParaRPr>
          </a:p>
        </p:txBody>
      </p:sp>
      <p:grpSp>
        <p:nvGrpSpPr>
          <p:cNvPr id="9" name="Group 1"/>
          <p:cNvGrpSpPr/>
          <p:nvPr/>
        </p:nvGrpSpPr>
        <p:grpSpPr>
          <a:xfrm>
            <a:off x="361949" y="863600"/>
            <a:ext cx="1997075" cy="1885950"/>
            <a:chOff x="361949" y="863600"/>
            <a:chExt cx="1997075" cy="1885950"/>
          </a:xfrm>
        </p:grpSpPr>
        <p:sp>
          <p:nvSpPr>
            <p:cNvPr id="10" name="Rectangle 9"/>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ectangle 10"/>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2" name="Rectangle 11"/>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Rectangle 12"/>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Rectangle 13"/>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5" name="TextBox 14"/>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1</a:t>
              </a:r>
              <a:endParaRPr lang="en-US" sz="1400" b="1" i="0">
                <a:solidFill>
                  <a:schemeClr val="bg1"/>
                </a:solidFill>
                <a:latin typeface="Arial" pitchFamily="34" charset="0"/>
                <a:cs typeface="Arial" pitchFamily="34" charset="0"/>
              </a:endParaRPr>
            </a:p>
          </p:txBody>
        </p:sp>
        <p:sp>
          <p:nvSpPr>
            <p:cNvPr id="16" name="TextBox 15"/>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17" name="TextBox 16"/>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18" name="TextBox 17"/>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19" name="TextBox 18"/>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21" name="Group 2"/>
          <p:cNvGrpSpPr/>
          <p:nvPr/>
        </p:nvGrpSpPr>
        <p:grpSpPr>
          <a:xfrm>
            <a:off x="2501899" y="863600"/>
            <a:ext cx="1997075" cy="1885950"/>
            <a:chOff x="361949" y="863600"/>
            <a:chExt cx="1997075" cy="1885950"/>
          </a:xfrm>
        </p:grpSpPr>
        <p:sp>
          <p:nvSpPr>
            <p:cNvPr id="22" name="Rectangle 21"/>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Rectangle 22"/>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4" name="Rectangle 23"/>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5" name="Rectangle 24"/>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ectangle 25"/>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2</a:t>
              </a:r>
              <a:endParaRPr lang="en-US" sz="1400" b="1" i="0">
                <a:solidFill>
                  <a:schemeClr val="bg1"/>
                </a:solidFill>
                <a:latin typeface="Arial" pitchFamily="34" charset="0"/>
                <a:cs typeface="Arial" pitchFamily="34" charset="0"/>
              </a:endParaRPr>
            </a:p>
          </p:txBody>
        </p:sp>
        <p:sp>
          <p:nvSpPr>
            <p:cNvPr id="28" name="TextBox 27"/>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29" name="TextBox 28"/>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30" name="TextBox 29"/>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31" name="TextBox 30"/>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32" name="Group 3"/>
          <p:cNvGrpSpPr/>
          <p:nvPr/>
        </p:nvGrpSpPr>
        <p:grpSpPr>
          <a:xfrm>
            <a:off x="4648199" y="863600"/>
            <a:ext cx="1997075" cy="1885950"/>
            <a:chOff x="361949" y="863600"/>
            <a:chExt cx="1997075" cy="1885950"/>
          </a:xfrm>
        </p:grpSpPr>
        <p:sp>
          <p:nvSpPr>
            <p:cNvPr id="33" name="Rectangle 32"/>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4" name="Rectangle 33"/>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Rectangle 34"/>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Rectangle 35"/>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7" name="Rectangle 36"/>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8" name="TextBox 37"/>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3</a:t>
              </a:r>
              <a:endParaRPr lang="en-US" sz="1400" b="1" i="0">
                <a:solidFill>
                  <a:schemeClr val="bg1"/>
                </a:solidFill>
                <a:latin typeface="Arial" pitchFamily="34" charset="0"/>
                <a:cs typeface="Arial" pitchFamily="34" charset="0"/>
              </a:endParaRPr>
            </a:p>
          </p:txBody>
        </p:sp>
        <p:sp>
          <p:nvSpPr>
            <p:cNvPr id="39" name="TextBox 38"/>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40" name="TextBox 39"/>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41" name="TextBox 40"/>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42" name="TextBox 41"/>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43" name="Group 4"/>
          <p:cNvGrpSpPr/>
          <p:nvPr/>
        </p:nvGrpSpPr>
        <p:grpSpPr>
          <a:xfrm>
            <a:off x="6788149" y="863600"/>
            <a:ext cx="1997075" cy="1885950"/>
            <a:chOff x="361949" y="863600"/>
            <a:chExt cx="1997075" cy="1885950"/>
          </a:xfrm>
        </p:grpSpPr>
        <p:sp>
          <p:nvSpPr>
            <p:cNvPr id="44" name="Rectangle 43"/>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5" name="Rectangle 44"/>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6" name="Rectangle 45"/>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7" name="Rectangle 46"/>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8" name="Rectangle 47"/>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9" name="TextBox 48"/>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4</a:t>
              </a:r>
              <a:endParaRPr lang="en-US" sz="1400" b="1" i="0">
                <a:solidFill>
                  <a:schemeClr val="bg1"/>
                </a:solidFill>
                <a:latin typeface="Arial" pitchFamily="34" charset="0"/>
                <a:cs typeface="Arial" pitchFamily="34" charset="0"/>
              </a:endParaRPr>
            </a:p>
          </p:txBody>
        </p:sp>
        <p:sp>
          <p:nvSpPr>
            <p:cNvPr id="50" name="TextBox 49"/>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51" name="TextBox 50"/>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52" name="TextBox 51"/>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53" name="TextBox 52"/>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sp>
        <p:nvSpPr>
          <p:cNvPr id="20" name="Rectangle 19"/>
          <p:cNvSpPr/>
          <p:nvPr/>
        </p:nvSpPr>
        <p:spPr>
          <a:xfrm>
            <a:off x="361949" y="2889250"/>
            <a:ext cx="8420101" cy="18923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4" name="TextBox 53"/>
          <p:cNvSpPr txBox="1"/>
          <p:nvPr/>
        </p:nvSpPr>
        <p:spPr>
          <a:xfrm>
            <a:off x="590550" y="304165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55" name="Group 54"/>
          <p:cNvGrpSpPr/>
          <p:nvPr/>
        </p:nvGrpSpPr>
        <p:grpSpPr>
          <a:xfrm>
            <a:off x="0" y="446088"/>
            <a:ext cx="9144000" cy="72000"/>
            <a:chOff x="0" y="446088"/>
            <a:chExt cx="9144000" cy="72000"/>
          </a:xfrm>
        </p:grpSpPr>
        <p:sp>
          <p:nvSpPr>
            <p:cNvPr id="56" name="Rectangle 55"/>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36725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2.2: Context Creation</a:t>
            </a:r>
            <a:endParaRPr lang="en-GB" sz="1400" dirty="0">
              <a:latin typeface="Arial" pitchFamily="34" charset="0"/>
              <a:cs typeface="Arial" pitchFamily="34" charset="0"/>
            </a:endParaRPr>
          </a:p>
        </p:txBody>
      </p:sp>
      <p:pic>
        <p:nvPicPr>
          <p:cNvPr id="33" name="Picture 32"/>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1634548" y="1891899"/>
            <a:ext cx="1569600" cy="1883082"/>
          </a:xfrm>
          <a:prstGeom prst="rect">
            <a:avLst/>
          </a:prstGeom>
          <a:noFill/>
          <a:ln w="9525">
            <a:noFill/>
            <a:miter lim="800000"/>
            <a:headEnd/>
            <a:tailEnd/>
          </a:ln>
        </p:spPr>
      </p:pic>
      <p:grpSp>
        <p:nvGrpSpPr>
          <p:cNvPr id="20" name="Group 19"/>
          <p:cNvGrpSpPr/>
          <p:nvPr/>
        </p:nvGrpSpPr>
        <p:grpSpPr>
          <a:xfrm>
            <a:off x="1090724" y="3864364"/>
            <a:ext cx="2674800" cy="873284"/>
            <a:chOff x="3182619" y="3835400"/>
            <a:chExt cx="2674800" cy="873284"/>
          </a:xfrm>
        </p:grpSpPr>
        <p:sp>
          <p:nvSpPr>
            <p:cNvPr id="21" name="TextBox 20"/>
            <p:cNvSpPr txBox="1"/>
            <p:nvPr/>
          </p:nvSpPr>
          <p:spPr>
            <a:xfrm flipH="1">
              <a:off x="3182619" y="4062413"/>
              <a:ext cx="2674800" cy="646271"/>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How do you get to a park from where you are?</a:t>
              </a:r>
            </a:p>
          </p:txBody>
        </p:sp>
        <p:sp>
          <p:nvSpPr>
            <p:cNvPr id="22" name="Right Triangle 21"/>
            <p:cNvSpPr/>
            <p:nvPr/>
          </p:nvSpPr>
          <p:spPr>
            <a:xfrm>
              <a:off x="4501166" y="3835400"/>
              <a:ext cx="146051" cy="146051"/>
            </a:xfrm>
            <a:prstGeom prst="rtTriangle">
              <a:avLst/>
            </a:prstGeom>
            <a:solidFill>
              <a:srgbClr val="C7EDF6"/>
            </a:solidFill>
            <a:ln>
              <a:solidFill>
                <a:srgbClr val="C7EDF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3" name="Group 22"/>
          <p:cNvGrpSpPr/>
          <p:nvPr/>
        </p:nvGrpSpPr>
        <p:grpSpPr>
          <a:xfrm flipH="1">
            <a:off x="437554" y="930016"/>
            <a:ext cx="3974400" cy="870682"/>
            <a:chOff x="405514" y="1849497"/>
            <a:chExt cx="3974400" cy="870682"/>
          </a:xfrm>
          <a:solidFill>
            <a:srgbClr val="D0ECF3"/>
          </a:solidFill>
        </p:grpSpPr>
        <p:sp>
          <p:nvSpPr>
            <p:cNvPr id="24" name="TextBox 23"/>
            <p:cNvSpPr txBox="1"/>
            <p:nvPr/>
          </p:nvSpPr>
          <p:spPr>
            <a:xfrm>
              <a:off x="405514" y="1849497"/>
              <a:ext cx="39744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p>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25" name="Right Triangle 24"/>
            <p:cNvSpPr/>
            <p:nvPr/>
          </p:nvSpPr>
          <p:spPr>
            <a:xfrm flipH="1" flipV="1">
              <a:off x="2550578" y="2574128"/>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6" name="TextBox 25"/>
          <p:cNvSpPr txBox="1"/>
          <p:nvPr/>
        </p:nvSpPr>
        <p:spPr>
          <a:xfrm>
            <a:off x="561846" y="968114"/>
            <a:ext cx="3727303" cy="584775"/>
          </a:xfrm>
          <a:prstGeom prst="rect">
            <a:avLst/>
          </a:prstGeom>
          <a:noFill/>
        </p:spPr>
        <p:txBody>
          <a:bodyPr wrap="none" rtlCol="0">
            <a:spAutoFit/>
          </a:bodyPr>
          <a:lstStyle/>
          <a:p>
            <a:pPr algn="ctr"/>
            <a:r>
              <a:rPr lang="en-GB" sz="1600" dirty="0">
                <a:solidFill>
                  <a:srgbClr val="003359"/>
                </a:solidFill>
                <a:latin typeface="Arial" pitchFamily="34" charset="0"/>
                <a:cs typeface="Arial" pitchFamily="34" charset="0"/>
              </a:rPr>
              <a:t>Go out </a:t>
            </a:r>
            <a:r>
              <a:rPr lang="en-GB" sz="1600" dirty="0" smtClean="0">
                <a:solidFill>
                  <a:srgbClr val="003359"/>
                </a:solidFill>
                <a:latin typeface="Arial" pitchFamily="34" charset="0"/>
                <a:cs typeface="Arial" pitchFamily="34" charset="0"/>
              </a:rPr>
              <a:t>the </a:t>
            </a:r>
            <a:r>
              <a:rPr lang="en-GB" sz="1600" dirty="0">
                <a:solidFill>
                  <a:srgbClr val="003359"/>
                </a:solidFill>
                <a:latin typeface="Arial" pitchFamily="34" charset="0"/>
                <a:cs typeface="Arial" pitchFamily="34" charset="0"/>
              </a:rPr>
              <a:t>front door and make a right</a:t>
            </a:r>
            <a:r>
              <a:rPr lang="en-GB" sz="1600" dirty="0" smtClean="0">
                <a:solidFill>
                  <a:srgbClr val="003359"/>
                </a:solidFill>
                <a:latin typeface="Arial" pitchFamily="34" charset="0"/>
                <a:cs typeface="Arial" pitchFamily="34" charset="0"/>
              </a:rPr>
              <a:t>.</a:t>
            </a:r>
            <a:br>
              <a:rPr lang="en-GB" sz="1600" dirty="0" smtClean="0">
                <a:solidFill>
                  <a:srgbClr val="003359"/>
                </a:solidFill>
                <a:latin typeface="Arial" pitchFamily="34" charset="0"/>
                <a:cs typeface="Arial" pitchFamily="34" charset="0"/>
              </a:rPr>
            </a:br>
            <a:r>
              <a:rPr lang="en-GB" sz="1600" dirty="0" smtClean="0">
                <a:solidFill>
                  <a:srgbClr val="003359"/>
                </a:solidFill>
                <a:latin typeface="Arial" pitchFamily="34" charset="0"/>
                <a:cs typeface="Arial" pitchFamily="34" charset="0"/>
              </a:rPr>
              <a:t>Turn </a:t>
            </a:r>
            <a:r>
              <a:rPr lang="en-GB" sz="1600" dirty="0">
                <a:solidFill>
                  <a:srgbClr val="003359"/>
                </a:solidFill>
                <a:latin typeface="Arial" pitchFamily="34" charset="0"/>
                <a:cs typeface="Arial" pitchFamily="34" charset="0"/>
              </a:rPr>
              <a:t>left at the first </a:t>
            </a:r>
            <a:r>
              <a:rPr lang="en-GB" sz="1600" dirty="0" smtClean="0">
                <a:solidFill>
                  <a:srgbClr val="003359"/>
                </a:solidFill>
                <a:latin typeface="Arial" pitchFamily="34" charset="0"/>
                <a:cs typeface="Arial" pitchFamily="34" charset="0"/>
              </a:rPr>
              <a:t>street…</a:t>
            </a:r>
            <a:endParaRPr lang="en-US" sz="1600" kern="1200" dirty="0">
              <a:solidFill>
                <a:srgbClr val="003359"/>
              </a:solidFill>
              <a:latin typeface="Arial" pitchFamily="34" charset="0"/>
              <a:cs typeface="Arial" pitchFamily="34" charset="0"/>
            </a:endParaRPr>
          </a:p>
        </p:txBody>
      </p:sp>
      <p:pic>
        <p:nvPicPr>
          <p:cNvPr id="27" name="Picture 26"/>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641373" y="2051030"/>
            <a:ext cx="4145965" cy="2765326"/>
          </a:xfrm>
          <a:prstGeom prst="rect">
            <a:avLst/>
          </a:prstGeom>
        </p:spPr>
      </p:pic>
      <p:grpSp>
        <p:nvGrpSpPr>
          <p:cNvPr id="28" name="Group 27"/>
          <p:cNvGrpSpPr/>
          <p:nvPr/>
        </p:nvGrpSpPr>
        <p:grpSpPr>
          <a:xfrm>
            <a:off x="0" y="446088"/>
            <a:ext cx="9144000" cy="72000"/>
            <a:chOff x="0" y="446088"/>
            <a:chExt cx="9144000" cy="72000"/>
          </a:xfrm>
        </p:grpSpPr>
        <p:sp>
          <p:nvSpPr>
            <p:cNvPr id="29" name="Rectangle 28"/>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7136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1634548" y="1891899"/>
            <a:ext cx="1569600" cy="1883082"/>
          </a:xfrm>
          <a:prstGeom prst="rect">
            <a:avLst/>
          </a:prstGeom>
          <a:noFill/>
          <a:ln w="9525">
            <a:noFill/>
            <a:miter lim="800000"/>
            <a:headEnd/>
            <a:tailEnd/>
          </a:ln>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2.2: Concept Check</a:t>
            </a:r>
            <a:endParaRPr lang="en-GB" sz="1400" dirty="0">
              <a:latin typeface="Arial" pitchFamily="34" charset="0"/>
              <a:cs typeface="Arial" pitchFamily="34" charset="0"/>
            </a:endParaRPr>
          </a:p>
        </p:txBody>
      </p:sp>
      <p:pic>
        <p:nvPicPr>
          <p:cNvPr id="33" name="Picture 3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34230" y="851132"/>
            <a:ext cx="4147200" cy="2766150"/>
          </a:xfrm>
          <a:prstGeom prst="rect">
            <a:avLst/>
          </a:prstGeom>
        </p:spPr>
      </p:pic>
      <p:grpSp>
        <p:nvGrpSpPr>
          <p:cNvPr id="20" name="Group 19"/>
          <p:cNvGrpSpPr/>
          <p:nvPr/>
        </p:nvGrpSpPr>
        <p:grpSpPr>
          <a:xfrm flipH="1">
            <a:off x="1444475" y="931455"/>
            <a:ext cx="1972800" cy="870262"/>
            <a:chOff x="2354725" y="1792773"/>
            <a:chExt cx="1972800" cy="870262"/>
          </a:xfrm>
          <a:solidFill>
            <a:srgbClr val="D0ECF3"/>
          </a:solidFill>
        </p:grpSpPr>
        <p:sp>
          <p:nvSpPr>
            <p:cNvPr id="21" name="TextBox 20"/>
            <p:cNvSpPr txBox="1"/>
            <p:nvPr/>
          </p:nvSpPr>
          <p:spPr>
            <a:xfrm>
              <a:off x="2354725" y="1792773"/>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22" name="Right Triangle 21"/>
            <p:cNvSpPr/>
            <p:nvPr/>
          </p:nvSpPr>
          <p:spPr>
            <a:xfrm flipH="1" flipV="1">
              <a:off x="3504986" y="2516984"/>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4" name="Group 23"/>
          <p:cNvGrpSpPr/>
          <p:nvPr/>
        </p:nvGrpSpPr>
        <p:grpSpPr>
          <a:xfrm>
            <a:off x="864875" y="3864364"/>
            <a:ext cx="3132000" cy="873284"/>
            <a:chOff x="2568678" y="3843020"/>
            <a:chExt cx="3132000" cy="873284"/>
          </a:xfrm>
        </p:grpSpPr>
        <p:sp>
          <p:nvSpPr>
            <p:cNvPr id="25" name="TextBox 24"/>
            <p:cNvSpPr txBox="1"/>
            <p:nvPr/>
          </p:nvSpPr>
          <p:spPr>
            <a:xfrm flipH="1">
              <a:off x="2568678" y="4070033"/>
              <a:ext cx="3132000" cy="646271"/>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How do you get to a supermarket from where you are?</a:t>
              </a:r>
            </a:p>
          </p:txBody>
        </p:sp>
        <p:sp>
          <p:nvSpPr>
            <p:cNvPr id="26" name="Right Triangle 25"/>
            <p:cNvSpPr/>
            <p:nvPr/>
          </p:nvSpPr>
          <p:spPr>
            <a:xfrm>
              <a:off x="4109264" y="3843020"/>
              <a:ext cx="146051" cy="146051"/>
            </a:xfrm>
            <a:prstGeom prst="rtTriangle">
              <a:avLst/>
            </a:prstGeom>
            <a:solidFill>
              <a:srgbClr val="C7EDF6"/>
            </a:solidFill>
            <a:ln>
              <a:solidFill>
                <a:srgbClr val="C7EDF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6" name="Group 15"/>
          <p:cNvGrpSpPr/>
          <p:nvPr/>
        </p:nvGrpSpPr>
        <p:grpSpPr>
          <a:xfrm>
            <a:off x="0" y="446088"/>
            <a:ext cx="9144000" cy="72000"/>
            <a:chOff x="0" y="446088"/>
            <a:chExt cx="9144000" cy="72000"/>
          </a:xfrm>
        </p:grpSpPr>
        <p:sp>
          <p:nvSpPr>
            <p:cNvPr id="27" name="Rectangle 26"/>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9639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60985" y="850899"/>
            <a:ext cx="4409924" cy="3968751"/>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2.2: Practice</a:t>
            </a:r>
            <a:endParaRPr lang="en-GB" sz="1400" dirty="0">
              <a:latin typeface="Arial" pitchFamily="34" charset="0"/>
              <a:cs typeface="Arial" pitchFamily="34" charset="0"/>
            </a:endParaRPr>
          </a:p>
        </p:txBody>
      </p:sp>
      <p:sp>
        <p:nvSpPr>
          <p:cNvPr id="30" name="TextBox 29"/>
          <p:cNvSpPr txBox="1"/>
          <p:nvPr/>
        </p:nvSpPr>
        <p:spPr>
          <a:xfrm>
            <a:off x="5264872" y="777490"/>
            <a:ext cx="3425826" cy="1631216"/>
          </a:xfrm>
          <a:prstGeom prst="rect">
            <a:avLst/>
          </a:prstGeom>
          <a:noFill/>
        </p:spPr>
        <p:txBody>
          <a:bodyPr wrap="square" rtlCol="0">
            <a:spAutoFit/>
          </a:bodyPr>
          <a:lstStyle/>
          <a:p>
            <a:r>
              <a:rPr lang="en-US" sz="1600" b="1" dirty="0" smtClean="0">
                <a:solidFill>
                  <a:srgbClr val="003359"/>
                </a:solidFill>
                <a:latin typeface="Arial" pitchFamily="34" charset="0"/>
                <a:cs typeface="Arial" pitchFamily="34" charset="0"/>
              </a:rPr>
              <a:t>Tell your classmates how to get to these places:</a:t>
            </a:r>
          </a:p>
          <a:p>
            <a:pPr>
              <a:spcBef>
                <a:spcPts val="800"/>
              </a:spcBef>
            </a:pPr>
            <a:r>
              <a:rPr lang="en-US" sz="1600" dirty="0" smtClean="0">
                <a:solidFill>
                  <a:srgbClr val="003359"/>
                </a:solidFill>
                <a:latin typeface="Arial" pitchFamily="34" charset="0"/>
                <a:cs typeface="Arial" pitchFamily="34" charset="0"/>
              </a:rPr>
              <a:t>The museum</a:t>
            </a:r>
          </a:p>
          <a:p>
            <a:pPr>
              <a:spcBef>
                <a:spcPts val="800"/>
              </a:spcBef>
            </a:pPr>
            <a:r>
              <a:rPr lang="en-US" sz="1600" dirty="0" smtClean="0">
                <a:solidFill>
                  <a:srgbClr val="003359"/>
                </a:solidFill>
                <a:latin typeface="Arial" pitchFamily="34" charset="0"/>
                <a:cs typeface="Arial" pitchFamily="34" charset="0"/>
              </a:rPr>
              <a:t>The market</a:t>
            </a:r>
          </a:p>
          <a:p>
            <a:pPr>
              <a:spcBef>
                <a:spcPts val="800"/>
              </a:spcBef>
            </a:pPr>
            <a:r>
              <a:rPr lang="en-US" sz="1600" dirty="0" smtClean="0">
                <a:solidFill>
                  <a:srgbClr val="003359"/>
                </a:solidFill>
                <a:latin typeface="Arial" pitchFamily="34" charset="0"/>
                <a:cs typeface="Arial" pitchFamily="34" charset="0"/>
              </a:rPr>
              <a:t>The post office</a:t>
            </a:r>
            <a:endParaRPr lang="en-US" sz="1600" dirty="0">
              <a:solidFill>
                <a:srgbClr val="003359"/>
              </a:solidFill>
              <a:latin typeface="Arial" pitchFamily="34" charset="0"/>
              <a:cs typeface="Arial" pitchFamily="34" charset="0"/>
            </a:endParaRPr>
          </a:p>
        </p:txBody>
      </p:sp>
      <p:sp>
        <p:nvSpPr>
          <p:cNvPr id="32" name="TextBox 31"/>
          <p:cNvSpPr txBox="1"/>
          <p:nvPr/>
        </p:nvSpPr>
        <p:spPr>
          <a:xfrm>
            <a:off x="3274132" y="1180010"/>
            <a:ext cx="1397638" cy="338554"/>
          </a:xfrm>
          <a:prstGeom prst="rect">
            <a:avLst/>
          </a:prstGeom>
          <a:noFill/>
        </p:spPr>
        <p:txBody>
          <a:bodyPr wrap="none" rtlCol="0">
            <a:spAutoFit/>
          </a:bodyPr>
          <a:lstStyle/>
          <a:p>
            <a:r>
              <a:rPr lang="en-US" sz="1600" dirty="0" smtClean="0">
                <a:solidFill>
                  <a:srgbClr val="003359"/>
                </a:solidFill>
                <a:latin typeface="Arial" pitchFamily="34" charset="0"/>
                <a:cs typeface="Arial" pitchFamily="34" charset="0"/>
              </a:rPr>
              <a:t>You Are Here</a:t>
            </a:r>
            <a:endParaRPr lang="en-US" sz="1600" dirty="0">
              <a:solidFill>
                <a:srgbClr val="003359"/>
              </a:solidFill>
              <a:latin typeface="Arial" pitchFamily="34" charset="0"/>
              <a:cs typeface="Arial" pitchFamily="34" charset="0"/>
            </a:endParaRPr>
          </a:p>
        </p:txBody>
      </p:sp>
      <p:sp>
        <p:nvSpPr>
          <p:cNvPr id="3" name="Down Arrow 2"/>
          <p:cNvSpPr>
            <a:spLocks noChangeAspect="1"/>
          </p:cNvSpPr>
          <p:nvPr/>
        </p:nvSpPr>
        <p:spPr>
          <a:xfrm rot="3600000">
            <a:off x="3903329" y="1413151"/>
            <a:ext cx="313724" cy="694800"/>
          </a:xfrm>
          <a:prstGeom prst="downArrow">
            <a:avLst/>
          </a:prstGeom>
          <a:solidFill>
            <a:srgbClr val="F12C3E"/>
          </a:solidFill>
          <a:ln>
            <a:solidFill>
              <a:srgbClr val="F12C3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5-Point Star 4"/>
          <p:cNvSpPr>
            <a:spLocks noChangeAspect="1"/>
          </p:cNvSpPr>
          <p:nvPr/>
        </p:nvSpPr>
        <p:spPr>
          <a:xfrm>
            <a:off x="3564255" y="1859559"/>
            <a:ext cx="190667" cy="210539"/>
          </a:xfrm>
          <a:prstGeom prst="star5">
            <a:avLst/>
          </a:prstGeom>
          <a:solidFill>
            <a:srgbClr val="F12C3E"/>
          </a:solidFill>
          <a:ln>
            <a:solidFill>
              <a:srgbClr val="F12C3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p:cNvGrpSpPr/>
          <p:nvPr/>
        </p:nvGrpSpPr>
        <p:grpSpPr>
          <a:xfrm>
            <a:off x="0" y="446088"/>
            <a:ext cx="9144000" cy="72000"/>
            <a:chOff x="0" y="446088"/>
            <a:chExt cx="9144000" cy="72000"/>
          </a:xfrm>
        </p:grpSpPr>
        <p:sp>
          <p:nvSpPr>
            <p:cNvPr id="18" name="Rectangle 17"/>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104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a:t>
            </a:r>
            <a:r>
              <a:rPr lang="en-US" dirty="0" smtClean="0">
                <a:latin typeface="Arial" pitchFamily="34" charset="0"/>
                <a:cs typeface="Arial" pitchFamily="34" charset="0"/>
              </a:rPr>
              <a:t>2.2: </a:t>
            </a:r>
            <a:r>
              <a:rPr lang="en-US" dirty="0">
                <a:latin typeface="Arial" pitchFamily="34" charset="0"/>
                <a:cs typeface="Arial" pitchFamily="34" charset="0"/>
              </a:rPr>
              <a:t>Practice</a:t>
            </a:r>
            <a:endParaRPr lang="en-GB" sz="1400" dirty="0">
              <a:latin typeface="Arial" pitchFamily="34" charset="0"/>
              <a:cs typeface="Arial" pitchFamily="34" charset="0"/>
            </a:endParaRPr>
          </a:p>
        </p:txBody>
      </p:sp>
      <p:pic>
        <p:nvPicPr>
          <p:cNvPr id="29" name="Picture 2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64912" y="850899"/>
            <a:ext cx="4408577" cy="3968751"/>
          </a:xfrm>
          <a:prstGeom prst="rect">
            <a:avLst/>
          </a:prstGeom>
        </p:spPr>
      </p:pic>
      <p:sp>
        <p:nvSpPr>
          <p:cNvPr id="33" name="TextBox 32"/>
          <p:cNvSpPr txBox="1"/>
          <p:nvPr/>
        </p:nvSpPr>
        <p:spPr>
          <a:xfrm>
            <a:off x="1175556" y="1359920"/>
            <a:ext cx="1396793" cy="338554"/>
          </a:xfrm>
          <a:prstGeom prst="rect">
            <a:avLst/>
          </a:prstGeom>
          <a:noFill/>
        </p:spPr>
        <p:txBody>
          <a:bodyPr wrap="none" rtlCol="0">
            <a:spAutoFit/>
          </a:bodyPr>
          <a:lstStyle/>
          <a:p>
            <a:r>
              <a:rPr lang="en-US" sz="1600" dirty="0" smtClean="0">
                <a:latin typeface="Arial" pitchFamily="34" charset="0"/>
                <a:cs typeface="Arial" pitchFamily="34" charset="0"/>
              </a:rPr>
              <a:t>You Are Here</a:t>
            </a:r>
            <a:endParaRPr lang="en-US" sz="1600" dirty="0">
              <a:latin typeface="Arial" pitchFamily="34" charset="0"/>
              <a:cs typeface="Arial" pitchFamily="34" charset="0"/>
            </a:endParaRPr>
          </a:p>
        </p:txBody>
      </p:sp>
      <p:sp>
        <p:nvSpPr>
          <p:cNvPr id="19" name="Down Arrow 18"/>
          <p:cNvSpPr>
            <a:spLocks noChangeAspect="1"/>
          </p:cNvSpPr>
          <p:nvPr/>
        </p:nvSpPr>
        <p:spPr>
          <a:xfrm rot="18000000">
            <a:off x="1620504" y="759101"/>
            <a:ext cx="313724" cy="694800"/>
          </a:xfrm>
          <a:prstGeom prst="downArrow">
            <a:avLst/>
          </a:prstGeom>
          <a:solidFill>
            <a:srgbClr val="F12C3E"/>
          </a:solidFill>
          <a:ln>
            <a:solidFill>
              <a:srgbClr val="F12C3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5-Point Star 19"/>
          <p:cNvSpPr>
            <a:spLocks noChangeAspect="1"/>
          </p:cNvSpPr>
          <p:nvPr/>
        </p:nvSpPr>
        <p:spPr>
          <a:xfrm>
            <a:off x="2106930" y="1205509"/>
            <a:ext cx="190667" cy="210539"/>
          </a:xfrm>
          <a:prstGeom prst="star5">
            <a:avLst/>
          </a:prstGeom>
          <a:solidFill>
            <a:srgbClr val="F12C3E"/>
          </a:solidFill>
          <a:ln>
            <a:solidFill>
              <a:srgbClr val="F12C3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5264872" y="777490"/>
            <a:ext cx="3425826" cy="1692771"/>
          </a:xfrm>
          <a:prstGeom prst="rect">
            <a:avLst/>
          </a:prstGeom>
          <a:noFill/>
        </p:spPr>
        <p:txBody>
          <a:bodyPr wrap="square" rtlCol="0">
            <a:spAutoFit/>
          </a:bodyPr>
          <a:lstStyle/>
          <a:p>
            <a:r>
              <a:rPr lang="en-US" sz="1600" b="1" dirty="0" smtClean="0">
                <a:solidFill>
                  <a:srgbClr val="003359"/>
                </a:solidFill>
                <a:latin typeface="Arial" pitchFamily="34" charset="0"/>
                <a:cs typeface="Arial" pitchFamily="34" charset="0"/>
              </a:rPr>
              <a:t>Tell your classmates how to get to these places:</a:t>
            </a:r>
          </a:p>
          <a:p>
            <a:pPr>
              <a:spcBef>
                <a:spcPts val="800"/>
              </a:spcBef>
            </a:pPr>
            <a:r>
              <a:rPr lang="en-US" sz="1600" dirty="0">
                <a:solidFill>
                  <a:srgbClr val="003359"/>
                </a:solidFill>
                <a:latin typeface="Arial" pitchFamily="34" charset="0"/>
                <a:cs typeface="Arial" pitchFamily="34" charset="0"/>
              </a:rPr>
              <a:t>The gym</a:t>
            </a:r>
          </a:p>
          <a:p>
            <a:pPr>
              <a:spcBef>
                <a:spcPts val="800"/>
              </a:spcBef>
            </a:pPr>
            <a:r>
              <a:rPr lang="en-US" sz="1600" dirty="0">
                <a:solidFill>
                  <a:srgbClr val="003359"/>
                </a:solidFill>
                <a:latin typeface="Arial" pitchFamily="34" charset="0"/>
                <a:cs typeface="Arial" pitchFamily="34" charset="0"/>
              </a:rPr>
              <a:t>The hospital</a:t>
            </a:r>
          </a:p>
          <a:p>
            <a:pPr>
              <a:spcBef>
                <a:spcPts val="800"/>
              </a:spcBef>
            </a:pPr>
            <a:r>
              <a:rPr lang="en-US" sz="1600" dirty="0">
                <a:solidFill>
                  <a:srgbClr val="003359"/>
                </a:solidFill>
                <a:latin typeface="Arial" pitchFamily="34" charset="0"/>
                <a:cs typeface="Arial" pitchFamily="34" charset="0"/>
              </a:rPr>
              <a:t>The bus station</a:t>
            </a:r>
          </a:p>
        </p:txBody>
      </p:sp>
      <p:grpSp>
        <p:nvGrpSpPr>
          <p:cNvPr id="18" name="Group 17"/>
          <p:cNvGrpSpPr/>
          <p:nvPr/>
        </p:nvGrpSpPr>
        <p:grpSpPr>
          <a:xfrm>
            <a:off x="0" y="446088"/>
            <a:ext cx="9144000" cy="72000"/>
            <a:chOff x="0" y="446088"/>
            <a:chExt cx="9144000" cy="72000"/>
          </a:xfrm>
        </p:grpSpPr>
        <p:sp>
          <p:nvSpPr>
            <p:cNvPr id="21" name="Rectangle 20"/>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450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a:t>
            </a:r>
            <a:r>
              <a:rPr lang="en-US" dirty="0" smtClean="0">
                <a:latin typeface="Arial" pitchFamily="34" charset="0"/>
                <a:cs typeface="Arial" pitchFamily="34" charset="0"/>
              </a:rPr>
              <a:t>2.2</a:t>
            </a:r>
            <a:r>
              <a:rPr lang="en-US" dirty="0">
                <a:latin typeface="Arial" pitchFamily="34" charset="0"/>
                <a:cs typeface="Arial" pitchFamily="34" charset="0"/>
              </a:rPr>
              <a:t>: Extension</a:t>
            </a:r>
            <a:endParaRPr lang="en-GB" sz="1400" dirty="0">
              <a:latin typeface="Arial" pitchFamily="34" charset="0"/>
              <a:cs typeface="Arial" pitchFamily="34" charset="0"/>
            </a:endParaRPr>
          </a:p>
        </p:txBody>
      </p:sp>
      <p:pic>
        <p:nvPicPr>
          <p:cNvPr id="13" name="Picture 1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783082" y="853470"/>
            <a:ext cx="5570218" cy="3966180"/>
          </a:xfrm>
          <a:prstGeom prst="rect">
            <a:avLst/>
          </a:prstGeom>
        </p:spPr>
      </p:pic>
      <p:grpSp>
        <p:nvGrpSpPr>
          <p:cNvPr id="9" name="Group 8"/>
          <p:cNvGrpSpPr/>
          <p:nvPr/>
        </p:nvGrpSpPr>
        <p:grpSpPr>
          <a:xfrm flipH="1">
            <a:off x="5884300" y="3454225"/>
            <a:ext cx="1972800" cy="858823"/>
            <a:chOff x="2354725" y="1609087"/>
            <a:chExt cx="1972800" cy="858823"/>
          </a:xfrm>
          <a:solidFill>
            <a:srgbClr val="D0ECF3"/>
          </a:solidFill>
        </p:grpSpPr>
        <p:sp>
          <p:nvSpPr>
            <p:cNvPr id="10" name="TextBox 9"/>
            <p:cNvSpPr txBox="1"/>
            <p:nvPr/>
          </p:nvSpPr>
          <p:spPr>
            <a:xfrm>
              <a:off x="2354725" y="181991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p>
          </p:txBody>
        </p:sp>
        <p:sp>
          <p:nvSpPr>
            <p:cNvPr id="14" name="Right Triangle 13"/>
            <p:cNvSpPr/>
            <p:nvPr/>
          </p:nvSpPr>
          <p:spPr>
            <a:xfrm rot="5400000" flipH="1" flipV="1">
              <a:off x="4074159" y="1609087"/>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7" name="Group 16"/>
          <p:cNvGrpSpPr/>
          <p:nvPr/>
        </p:nvGrpSpPr>
        <p:grpSpPr>
          <a:xfrm>
            <a:off x="781095" y="930040"/>
            <a:ext cx="1972800" cy="869924"/>
            <a:chOff x="3030078" y="1828033"/>
            <a:chExt cx="1972800" cy="869924"/>
          </a:xfrm>
        </p:grpSpPr>
        <p:sp>
          <p:nvSpPr>
            <p:cNvPr id="18" name="TextBox 17"/>
            <p:cNvSpPr txBox="1"/>
            <p:nvPr/>
          </p:nvSpPr>
          <p:spPr>
            <a:xfrm>
              <a:off x="3030078" y="1828033"/>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19" name="Right Triangle 18"/>
            <p:cNvSpPr/>
            <p:nvPr/>
          </p:nvSpPr>
          <p:spPr>
            <a:xfrm flipH="1" flipV="1">
              <a:off x="4783860" y="2551906"/>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6" name="Group 15"/>
          <p:cNvGrpSpPr/>
          <p:nvPr/>
        </p:nvGrpSpPr>
        <p:grpSpPr>
          <a:xfrm>
            <a:off x="0" y="446088"/>
            <a:ext cx="9144000" cy="72000"/>
            <a:chOff x="0" y="446088"/>
            <a:chExt cx="9144000" cy="72000"/>
          </a:xfrm>
        </p:grpSpPr>
        <p:sp>
          <p:nvSpPr>
            <p:cNvPr id="23" name="Rectangle 22"/>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1443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a:t>
            </a:r>
            <a:r>
              <a:rPr lang="en-US" dirty="0" smtClean="0">
                <a:latin typeface="Arial" pitchFamily="34" charset="0"/>
                <a:cs typeface="Arial" pitchFamily="34" charset="0"/>
              </a:rPr>
              <a:t>2.2: </a:t>
            </a:r>
            <a:r>
              <a:rPr lang="en-US" dirty="0">
                <a:latin typeface="Arial" pitchFamily="34" charset="0"/>
                <a:cs typeface="Arial" pitchFamily="34" charset="0"/>
              </a:rPr>
              <a:t>Feedback</a:t>
            </a:r>
            <a:endParaRPr lang="en-GB" sz="1400" dirty="0">
              <a:latin typeface="Arial" pitchFamily="34" charset="0"/>
              <a:cs typeface="Arial" pitchFamily="34" charset="0"/>
            </a:endParaRPr>
          </a:p>
        </p:txBody>
      </p:sp>
      <p:grpSp>
        <p:nvGrpSpPr>
          <p:cNvPr id="9" name="Group 1"/>
          <p:cNvGrpSpPr/>
          <p:nvPr/>
        </p:nvGrpSpPr>
        <p:grpSpPr>
          <a:xfrm>
            <a:off x="361949" y="863600"/>
            <a:ext cx="1997075" cy="1885950"/>
            <a:chOff x="361949" y="863600"/>
            <a:chExt cx="1997075" cy="1885950"/>
          </a:xfrm>
        </p:grpSpPr>
        <p:sp>
          <p:nvSpPr>
            <p:cNvPr id="10" name="Rectangle 9"/>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ectangle 10"/>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2" name="Rectangle 11"/>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Rectangle 12"/>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Rectangle 13"/>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5" name="TextBox 14"/>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1</a:t>
              </a:r>
              <a:endParaRPr lang="en-US" sz="1400" b="1" i="0">
                <a:solidFill>
                  <a:schemeClr val="bg1"/>
                </a:solidFill>
                <a:latin typeface="Arial" pitchFamily="34" charset="0"/>
                <a:cs typeface="Arial" pitchFamily="34" charset="0"/>
              </a:endParaRPr>
            </a:p>
          </p:txBody>
        </p:sp>
        <p:sp>
          <p:nvSpPr>
            <p:cNvPr id="16" name="TextBox 15"/>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17" name="TextBox 16"/>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18" name="TextBox 17"/>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19" name="TextBox 18"/>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21" name="Group 2"/>
          <p:cNvGrpSpPr/>
          <p:nvPr/>
        </p:nvGrpSpPr>
        <p:grpSpPr>
          <a:xfrm>
            <a:off x="2501899" y="863600"/>
            <a:ext cx="1997075" cy="1885950"/>
            <a:chOff x="361949" y="863600"/>
            <a:chExt cx="1997075" cy="1885950"/>
          </a:xfrm>
        </p:grpSpPr>
        <p:sp>
          <p:nvSpPr>
            <p:cNvPr id="22" name="Rectangle 21"/>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Rectangle 22"/>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4" name="Rectangle 23"/>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5" name="Rectangle 24"/>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ectangle 25"/>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2</a:t>
              </a:r>
              <a:endParaRPr lang="en-US" sz="1400" b="1" i="0">
                <a:solidFill>
                  <a:schemeClr val="bg1"/>
                </a:solidFill>
                <a:latin typeface="Arial" pitchFamily="34" charset="0"/>
                <a:cs typeface="Arial" pitchFamily="34" charset="0"/>
              </a:endParaRPr>
            </a:p>
          </p:txBody>
        </p:sp>
        <p:sp>
          <p:nvSpPr>
            <p:cNvPr id="28" name="TextBox 27"/>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29" name="TextBox 28"/>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30" name="TextBox 29"/>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31" name="TextBox 30"/>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32" name="Group 3"/>
          <p:cNvGrpSpPr/>
          <p:nvPr/>
        </p:nvGrpSpPr>
        <p:grpSpPr>
          <a:xfrm>
            <a:off x="4648199" y="863600"/>
            <a:ext cx="1997075" cy="1885950"/>
            <a:chOff x="361949" y="863600"/>
            <a:chExt cx="1997075" cy="1885950"/>
          </a:xfrm>
        </p:grpSpPr>
        <p:sp>
          <p:nvSpPr>
            <p:cNvPr id="33" name="Rectangle 32"/>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4" name="Rectangle 33"/>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Rectangle 34"/>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Rectangle 35"/>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7" name="Rectangle 36"/>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8" name="TextBox 37"/>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3</a:t>
              </a:r>
              <a:endParaRPr lang="en-US" sz="1400" b="1" i="0">
                <a:solidFill>
                  <a:schemeClr val="bg1"/>
                </a:solidFill>
                <a:latin typeface="Arial" pitchFamily="34" charset="0"/>
                <a:cs typeface="Arial" pitchFamily="34" charset="0"/>
              </a:endParaRPr>
            </a:p>
          </p:txBody>
        </p:sp>
        <p:sp>
          <p:nvSpPr>
            <p:cNvPr id="39" name="TextBox 38"/>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40" name="TextBox 39"/>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41" name="TextBox 40"/>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42" name="TextBox 41"/>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43" name="Group 4"/>
          <p:cNvGrpSpPr/>
          <p:nvPr/>
        </p:nvGrpSpPr>
        <p:grpSpPr>
          <a:xfrm>
            <a:off x="6788149" y="863600"/>
            <a:ext cx="1997075" cy="1885950"/>
            <a:chOff x="361949" y="863600"/>
            <a:chExt cx="1997075" cy="1885950"/>
          </a:xfrm>
        </p:grpSpPr>
        <p:sp>
          <p:nvSpPr>
            <p:cNvPr id="44" name="Rectangle 43"/>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5" name="Rectangle 44"/>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6" name="Rectangle 45"/>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7" name="Rectangle 46"/>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8" name="Rectangle 47"/>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9" name="TextBox 48"/>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4</a:t>
              </a:r>
              <a:endParaRPr lang="en-US" sz="1400" b="1" i="0">
                <a:solidFill>
                  <a:schemeClr val="bg1"/>
                </a:solidFill>
                <a:latin typeface="Arial" pitchFamily="34" charset="0"/>
                <a:cs typeface="Arial" pitchFamily="34" charset="0"/>
              </a:endParaRPr>
            </a:p>
          </p:txBody>
        </p:sp>
        <p:sp>
          <p:nvSpPr>
            <p:cNvPr id="50" name="TextBox 49"/>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51" name="TextBox 50"/>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52" name="TextBox 51"/>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53" name="TextBox 52"/>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sp>
        <p:nvSpPr>
          <p:cNvPr id="20" name="Rectangle 19"/>
          <p:cNvSpPr/>
          <p:nvPr/>
        </p:nvSpPr>
        <p:spPr>
          <a:xfrm>
            <a:off x="361949" y="2889250"/>
            <a:ext cx="8420101" cy="18923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4" name="TextBox 53"/>
          <p:cNvSpPr txBox="1"/>
          <p:nvPr/>
        </p:nvSpPr>
        <p:spPr>
          <a:xfrm>
            <a:off x="590550" y="304165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55" name="Group 54"/>
          <p:cNvGrpSpPr/>
          <p:nvPr/>
        </p:nvGrpSpPr>
        <p:grpSpPr>
          <a:xfrm>
            <a:off x="0" y="446088"/>
            <a:ext cx="9144000" cy="72000"/>
            <a:chOff x="0" y="446088"/>
            <a:chExt cx="9144000" cy="72000"/>
          </a:xfrm>
        </p:grpSpPr>
        <p:sp>
          <p:nvSpPr>
            <p:cNvPr id="56" name="Rectangle 55"/>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186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9"/>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61875" y="2256914"/>
            <a:ext cx="3567974" cy="256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Context Creation</a:t>
            </a:r>
            <a:endParaRPr lang="en-GB" sz="1400" dirty="0">
              <a:latin typeface="Arial" pitchFamily="34" charset="0"/>
              <a:cs typeface="Arial" pitchFamily="34" charset="0"/>
            </a:endParaRPr>
          </a:p>
        </p:txBody>
      </p:sp>
      <p:sp>
        <p:nvSpPr>
          <p:cNvPr id="29" name="TextBox 28"/>
          <p:cNvSpPr txBox="1"/>
          <p:nvPr/>
        </p:nvSpPr>
        <p:spPr>
          <a:xfrm>
            <a:off x="355600" y="1853531"/>
            <a:ext cx="1829347" cy="338554"/>
          </a:xfrm>
          <a:prstGeom prst="rect">
            <a:avLst/>
          </a:prstGeom>
          <a:noFill/>
        </p:spPr>
        <p:txBody>
          <a:bodyPr wrap="none" rtlCol="0">
            <a:spAutoFit/>
          </a:bodyPr>
          <a:lstStyle/>
          <a:p>
            <a:r>
              <a:rPr lang="en-US" sz="1600" dirty="0">
                <a:solidFill>
                  <a:srgbClr val="003359"/>
                </a:solidFill>
                <a:latin typeface="Arial" pitchFamily="34" charset="0"/>
                <a:cs typeface="Arial" pitchFamily="34" charset="0"/>
              </a:rPr>
              <a:t>g</a:t>
            </a:r>
            <a:r>
              <a:rPr lang="en-US" sz="1600" dirty="0" smtClean="0">
                <a:solidFill>
                  <a:srgbClr val="003359"/>
                </a:solidFill>
                <a:latin typeface="Arial" pitchFamily="34" charset="0"/>
                <a:cs typeface="Arial" pitchFamily="34" charset="0"/>
              </a:rPr>
              <a:t>o to the museum</a:t>
            </a:r>
            <a:endParaRPr lang="en-US" sz="2000" b="1" dirty="0">
              <a:solidFill>
                <a:srgbClr val="003359"/>
              </a:solidFill>
              <a:latin typeface="Arial" pitchFamily="34" charset="0"/>
              <a:cs typeface="Arial" pitchFamily="34" charset="0"/>
            </a:endParaRPr>
          </a:p>
        </p:txBody>
      </p:sp>
      <p:pic>
        <p:nvPicPr>
          <p:cNvPr id="40" name="Picture 41"/>
          <p:cNvPicPr>
            <a:picLocks noChangeAspect="1"/>
          </p:cNvPicPr>
          <p:nvPr/>
        </p:nvPicPr>
        <p:blipFill>
          <a:blip r:embed="rId4">
            <a:extLst>
              <a:ext uri="{28A0092B-C50C-407E-A947-70E740481C1C}">
                <a14:useLocalDpi xmlns:a14="http://schemas.microsoft.com/office/drawing/2010/main"/>
              </a:ext>
            </a:extLst>
          </a:blip>
          <a:stretch>
            <a:fillRect/>
          </a:stretch>
        </p:blipFill>
        <p:spPr bwMode="auto">
          <a:xfrm>
            <a:off x="5203592" y="1987977"/>
            <a:ext cx="1568930" cy="1882278"/>
          </a:xfrm>
          <a:prstGeom prst="rect">
            <a:avLst/>
          </a:prstGeom>
          <a:noFill/>
          <a:ln w="9525">
            <a:noFill/>
            <a:miter lim="800000"/>
            <a:headEnd/>
            <a:tailEnd/>
          </a:ln>
        </p:spPr>
      </p:pic>
      <p:grpSp>
        <p:nvGrpSpPr>
          <p:cNvPr id="10" name="Group 9"/>
          <p:cNvGrpSpPr/>
          <p:nvPr/>
        </p:nvGrpSpPr>
        <p:grpSpPr>
          <a:xfrm>
            <a:off x="2509349" y="931180"/>
            <a:ext cx="2674800" cy="1156379"/>
            <a:chOff x="1660665" y="1819074"/>
            <a:chExt cx="2674800" cy="1156379"/>
          </a:xfrm>
        </p:grpSpPr>
        <p:sp>
          <p:nvSpPr>
            <p:cNvPr id="13" name="TextBox 12"/>
            <p:cNvSpPr txBox="1"/>
            <p:nvPr/>
          </p:nvSpPr>
          <p:spPr>
            <a:xfrm>
              <a:off x="1660665" y="1819074"/>
              <a:ext cx="2674800" cy="9288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GB" sz="1600" dirty="0">
                  <a:solidFill>
                    <a:srgbClr val="003359"/>
                  </a:solidFill>
                  <a:latin typeface="Arial" pitchFamily="34" charset="0"/>
                  <a:cs typeface="Arial" pitchFamily="34" charset="0"/>
                </a:rPr>
                <a:t>Your plan is to go to the museum. What do we say when we have a plan to do something?</a:t>
              </a:r>
              <a:r>
                <a:rPr lang="en-US" sz="1600" dirty="0">
                  <a:solidFill>
                    <a:srgbClr val="003359"/>
                  </a:solidFill>
                  <a:latin typeface="Arial" pitchFamily="34" charset="0"/>
                  <a:cs typeface="Arial" pitchFamily="34" charset="0"/>
                </a:rPr>
                <a:t> </a:t>
              </a:r>
            </a:p>
          </p:txBody>
        </p:sp>
        <p:sp>
          <p:nvSpPr>
            <p:cNvPr id="14" name="Right Triangle 13"/>
            <p:cNvSpPr/>
            <p:nvPr/>
          </p:nvSpPr>
          <p:spPr>
            <a:xfrm flipH="1" flipV="1">
              <a:off x="4114799" y="2829402"/>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0" name="Group 19"/>
          <p:cNvGrpSpPr/>
          <p:nvPr/>
        </p:nvGrpSpPr>
        <p:grpSpPr>
          <a:xfrm>
            <a:off x="3779838" y="3870255"/>
            <a:ext cx="1972800" cy="863140"/>
            <a:chOff x="1149350" y="2029585"/>
            <a:chExt cx="1972800" cy="863140"/>
          </a:xfrm>
          <a:solidFill>
            <a:srgbClr val="D0ECF3"/>
          </a:solidFill>
        </p:grpSpPr>
        <p:sp>
          <p:nvSpPr>
            <p:cNvPr id="21" name="TextBox 20"/>
            <p:cNvSpPr txBox="1"/>
            <p:nvPr/>
          </p:nvSpPr>
          <p:spPr>
            <a:xfrm>
              <a:off x="1149350" y="2244725"/>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p>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22" name="Right Triangle 21"/>
            <p:cNvSpPr/>
            <p:nvPr/>
          </p:nvSpPr>
          <p:spPr>
            <a:xfrm flipH="1">
              <a:off x="2913065" y="2029585"/>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8" name="TextBox 19"/>
          <p:cNvSpPr txBox="1"/>
          <p:nvPr/>
        </p:nvSpPr>
        <p:spPr>
          <a:xfrm>
            <a:off x="3984907" y="4119224"/>
            <a:ext cx="1601721" cy="584775"/>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I’m going to go</a:t>
            </a:r>
            <a:br>
              <a:rPr lang="en-US" sz="1600" dirty="0" smtClean="0">
                <a:solidFill>
                  <a:srgbClr val="003359"/>
                </a:solidFill>
                <a:latin typeface="Arial" pitchFamily="34" charset="0"/>
                <a:cs typeface="Arial" pitchFamily="34" charset="0"/>
              </a:rPr>
            </a:br>
            <a:r>
              <a:rPr lang="en-US" sz="1600" dirty="0" smtClean="0">
                <a:solidFill>
                  <a:srgbClr val="003359"/>
                </a:solidFill>
                <a:latin typeface="Arial" pitchFamily="34" charset="0"/>
                <a:cs typeface="Arial" pitchFamily="34" charset="0"/>
              </a:rPr>
              <a:t>to the museum</a:t>
            </a:r>
            <a:endParaRPr lang="en-US" sz="1600" dirty="0">
              <a:solidFill>
                <a:srgbClr val="003359"/>
              </a:solidFill>
              <a:latin typeface="Arial" pitchFamily="34" charset="0"/>
              <a:cs typeface="Arial" pitchFamily="34" charset="0"/>
            </a:endParaRPr>
          </a:p>
        </p:txBody>
      </p:sp>
      <p:sp>
        <p:nvSpPr>
          <p:cNvPr id="30" name="TextBox 20"/>
          <p:cNvSpPr txBox="1"/>
          <p:nvPr/>
        </p:nvSpPr>
        <p:spPr>
          <a:xfrm>
            <a:off x="1976548" y="1852832"/>
            <a:ext cx="298480" cy="338554"/>
          </a:xfrm>
          <a:prstGeom prst="rect">
            <a:avLst/>
          </a:prstGeom>
          <a:noFill/>
        </p:spPr>
        <p:txBody>
          <a:bodyPr wrap="none" rtlCol="0">
            <a:spAutoFit/>
          </a:bodyPr>
          <a:lstStyle/>
          <a:p>
            <a:r>
              <a:rPr lang="en-US" sz="1600" dirty="0" smtClean="0">
                <a:solidFill>
                  <a:srgbClr val="F12C3E"/>
                </a:solidFill>
                <a:latin typeface="Arial" pitchFamily="34" charset="0"/>
                <a:cs typeface="Arial" pitchFamily="34" charset="0"/>
              </a:rPr>
              <a:t>?</a:t>
            </a:r>
            <a:endParaRPr lang="en-US" sz="1600" dirty="0">
              <a:solidFill>
                <a:srgbClr val="F12C3E"/>
              </a:solidFill>
              <a:latin typeface="Arial" pitchFamily="34" charset="0"/>
              <a:cs typeface="Arial" pitchFamily="34" charset="0"/>
            </a:endParaRPr>
          </a:p>
        </p:txBody>
      </p:sp>
      <p:grpSp>
        <p:nvGrpSpPr>
          <p:cNvPr id="2" name="Group 21"/>
          <p:cNvGrpSpPr/>
          <p:nvPr/>
        </p:nvGrpSpPr>
        <p:grpSpPr>
          <a:xfrm>
            <a:off x="6732424" y="931180"/>
            <a:ext cx="1972800" cy="1156758"/>
            <a:chOff x="6407939" y="887842"/>
            <a:chExt cx="1972800" cy="1156758"/>
          </a:xfrm>
        </p:grpSpPr>
        <p:sp>
          <p:nvSpPr>
            <p:cNvPr id="18" name="TextBox 17"/>
            <p:cNvSpPr txBox="1"/>
            <p:nvPr/>
          </p:nvSpPr>
          <p:spPr>
            <a:xfrm flipH="1">
              <a:off x="6407939" y="887842"/>
              <a:ext cx="1972800" cy="9288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GB" sz="1600" dirty="0">
                  <a:solidFill>
                    <a:srgbClr val="003359"/>
                  </a:solidFill>
                  <a:latin typeface="Arial" pitchFamily="34" charset="0"/>
                  <a:cs typeface="Arial" pitchFamily="34" charset="0"/>
                </a:rPr>
                <a:t>How can we ask a question about someone’s plan to go to the museum?</a:t>
              </a:r>
              <a:r>
                <a:rPr lang="en-US" sz="1600" dirty="0">
                  <a:solidFill>
                    <a:srgbClr val="003359"/>
                  </a:solidFill>
                  <a:latin typeface="Arial" pitchFamily="34" charset="0"/>
                  <a:cs typeface="Arial" pitchFamily="34" charset="0"/>
                </a:rPr>
                <a:t> </a:t>
              </a:r>
            </a:p>
          </p:txBody>
        </p:sp>
        <p:sp>
          <p:nvSpPr>
            <p:cNvPr id="27" name="Right Triangle 26"/>
            <p:cNvSpPr/>
            <p:nvPr/>
          </p:nvSpPr>
          <p:spPr>
            <a:xfrm flipV="1">
              <a:off x="6527014" y="1898549"/>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3" name="Group 22"/>
          <p:cNvGrpSpPr/>
          <p:nvPr/>
        </p:nvGrpSpPr>
        <p:grpSpPr>
          <a:xfrm>
            <a:off x="6363395" y="3863145"/>
            <a:ext cx="1972800" cy="870250"/>
            <a:chOff x="4032249" y="2070099"/>
            <a:chExt cx="1972800" cy="870250"/>
          </a:xfrm>
        </p:grpSpPr>
        <p:sp>
          <p:nvSpPr>
            <p:cNvPr id="24" name="TextBox 23"/>
            <p:cNvSpPr txBox="1"/>
            <p:nvPr/>
          </p:nvSpPr>
          <p:spPr>
            <a:xfrm>
              <a:off x="4032249" y="2292349"/>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p>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                 </a:t>
              </a:r>
              <a:endParaRPr lang="en-US" sz="1600" u="dotted" dirty="0">
                <a:solidFill>
                  <a:srgbClr val="003359"/>
                </a:solidFill>
                <a:latin typeface="Arial" pitchFamily="34" charset="0"/>
                <a:cs typeface="Arial" pitchFamily="34" charset="0"/>
              </a:endParaRPr>
            </a:p>
          </p:txBody>
        </p:sp>
        <p:sp>
          <p:nvSpPr>
            <p:cNvPr id="25" name="Right Triangle 24"/>
            <p:cNvSpPr/>
            <p:nvPr/>
          </p:nvSpPr>
          <p:spPr>
            <a:xfrm rot="5400000" flipH="1">
              <a:off x="4114799" y="2070099"/>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6" name="TextBox 22"/>
          <p:cNvSpPr txBox="1"/>
          <p:nvPr/>
        </p:nvSpPr>
        <p:spPr>
          <a:xfrm>
            <a:off x="6395567" y="4123026"/>
            <a:ext cx="1963999" cy="584775"/>
          </a:xfrm>
          <a:prstGeom prst="rect">
            <a:avLst/>
          </a:prstGeom>
          <a:noFill/>
        </p:spPr>
        <p:txBody>
          <a:bodyPr wrap="none" rtlCol="0">
            <a:spAutoFit/>
          </a:bodyPr>
          <a:lstStyle/>
          <a:p>
            <a:pPr algn="ctr"/>
            <a:r>
              <a:rPr lang="en-US" sz="1600" dirty="0" smtClean="0">
                <a:solidFill>
                  <a:srgbClr val="003359"/>
                </a:solidFill>
                <a:latin typeface="Arial" pitchFamily="34" charset="0"/>
                <a:cs typeface="Arial" pitchFamily="34" charset="0"/>
              </a:rPr>
              <a:t>Are you going to go</a:t>
            </a:r>
            <a:br>
              <a:rPr lang="en-US" sz="1600" dirty="0" smtClean="0">
                <a:solidFill>
                  <a:srgbClr val="003359"/>
                </a:solidFill>
                <a:latin typeface="Arial" pitchFamily="34" charset="0"/>
                <a:cs typeface="Arial" pitchFamily="34" charset="0"/>
              </a:rPr>
            </a:br>
            <a:r>
              <a:rPr lang="en-US" sz="1600" dirty="0" smtClean="0">
                <a:solidFill>
                  <a:srgbClr val="003359"/>
                </a:solidFill>
                <a:latin typeface="Arial" pitchFamily="34" charset="0"/>
                <a:cs typeface="Arial" pitchFamily="34" charset="0"/>
              </a:rPr>
              <a:t>to the museum</a:t>
            </a:r>
            <a:endParaRPr lang="en-US" sz="1600" dirty="0">
              <a:solidFill>
                <a:srgbClr val="003359"/>
              </a:solidFill>
              <a:latin typeface="Arial" pitchFamily="34" charset="0"/>
              <a:cs typeface="Arial" pitchFamily="34" charset="0"/>
            </a:endParaRPr>
          </a:p>
        </p:txBody>
      </p:sp>
      <p:grpSp>
        <p:nvGrpSpPr>
          <p:cNvPr id="35" name="Group 34"/>
          <p:cNvGrpSpPr/>
          <p:nvPr/>
        </p:nvGrpSpPr>
        <p:grpSpPr>
          <a:xfrm>
            <a:off x="0" y="446088"/>
            <a:ext cx="9144000" cy="72000"/>
            <a:chOff x="0" y="446088"/>
            <a:chExt cx="9144000" cy="72000"/>
          </a:xfrm>
        </p:grpSpPr>
        <p:sp>
          <p:nvSpPr>
            <p:cNvPr id="36" name="Rectangle 35"/>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9639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8" grpId="0"/>
      <p:bldP spid="30"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Concept Check</a:t>
            </a:r>
            <a:endParaRPr lang="en-GB" sz="1400" dirty="0">
              <a:latin typeface="Arial" pitchFamily="34" charset="0"/>
              <a:cs typeface="Arial" pitchFamily="34" charset="0"/>
            </a:endParaRPr>
          </a:p>
        </p:txBody>
      </p:sp>
      <p:grpSp>
        <p:nvGrpSpPr>
          <p:cNvPr id="20" name="Group 28"/>
          <p:cNvGrpSpPr/>
          <p:nvPr/>
        </p:nvGrpSpPr>
        <p:grpSpPr>
          <a:xfrm>
            <a:off x="3549121" y="930684"/>
            <a:ext cx="2103120" cy="868526"/>
            <a:chOff x="2355849" y="1781811"/>
            <a:chExt cx="2103120" cy="868526"/>
          </a:xfrm>
        </p:grpSpPr>
        <p:sp>
          <p:nvSpPr>
            <p:cNvPr id="21" name="TextBox 20"/>
            <p:cNvSpPr txBox="1"/>
            <p:nvPr/>
          </p:nvSpPr>
          <p:spPr>
            <a:xfrm>
              <a:off x="2355849" y="1781811"/>
              <a:ext cx="210312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When does “going to the museum” happen?</a:t>
              </a:r>
            </a:p>
          </p:txBody>
        </p:sp>
        <p:sp>
          <p:nvSpPr>
            <p:cNvPr id="22" name="Right Triangle 21"/>
            <p:cNvSpPr/>
            <p:nvPr/>
          </p:nvSpPr>
          <p:spPr>
            <a:xfrm flipH="1" flipV="1">
              <a:off x="4174324" y="2504286"/>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0" name="Group 29"/>
          <p:cNvGrpSpPr/>
          <p:nvPr/>
        </p:nvGrpSpPr>
        <p:grpSpPr>
          <a:xfrm flipH="1">
            <a:off x="6310607" y="930684"/>
            <a:ext cx="1972800" cy="870780"/>
            <a:chOff x="3050050" y="1473201"/>
            <a:chExt cx="1972800" cy="870780"/>
          </a:xfrm>
          <a:solidFill>
            <a:srgbClr val="D0ECF3"/>
          </a:solidFill>
        </p:grpSpPr>
        <p:sp>
          <p:nvSpPr>
            <p:cNvPr id="13" name="TextBox 12"/>
            <p:cNvSpPr txBox="1"/>
            <p:nvPr/>
          </p:nvSpPr>
          <p:spPr>
            <a:xfrm>
              <a:off x="3050050" y="1473201"/>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p>
          </p:txBody>
        </p:sp>
        <p:sp>
          <p:nvSpPr>
            <p:cNvPr id="14" name="Right Triangle 13"/>
            <p:cNvSpPr/>
            <p:nvPr/>
          </p:nvSpPr>
          <p:spPr>
            <a:xfrm flipH="1" flipV="1">
              <a:off x="4764331" y="2197930"/>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4" name="TextBox 29"/>
          <p:cNvSpPr txBox="1"/>
          <p:nvPr/>
        </p:nvSpPr>
        <p:spPr>
          <a:xfrm>
            <a:off x="7016486" y="1091446"/>
            <a:ext cx="583814" cy="338554"/>
          </a:xfrm>
          <a:prstGeom prst="rect">
            <a:avLst/>
          </a:prstGeom>
          <a:noFill/>
        </p:spPr>
        <p:txBody>
          <a:bodyPr wrap="none" rtlCol="0">
            <a:spAutoFit/>
          </a:bodyPr>
          <a:lstStyle/>
          <a:p>
            <a:r>
              <a:rPr lang="en-US" sz="1600" dirty="0" smtClean="0">
                <a:solidFill>
                  <a:srgbClr val="003359"/>
                </a:solidFill>
                <a:latin typeface="Arial" pitchFamily="34" charset="0"/>
                <a:cs typeface="Arial" pitchFamily="34" charset="0"/>
              </a:rPr>
              <a:t>later</a:t>
            </a:r>
            <a:endParaRPr lang="en-US" sz="1600" dirty="0">
              <a:solidFill>
                <a:srgbClr val="003359"/>
              </a:solidFill>
              <a:latin typeface="Arial" pitchFamily="34" charset="0"/>
              <a:cs typeface="Arial" pitchFamily="34" charset="0"/>
            </a:endParaRPr>
          </a:p>
        </p:txBody>
      </p:sp>
      <p:grpSp>
        <p:nvGrpSpPr>
          <p:cNvPr id="17" name="Group 30"/>
          <p:cNvGrpSpPr/>
          <p:nvPr/>
        </p:nvGrpSpPr>
        <p:grpSpPr>
          <a:xfrm>
            <a:off x="6310607" y="3860217"/>
            <a:ext cx="1972800" cy="869094"/>
            <a:chOff x="2064314" y="2183163"/>
            <a:chExt cx="1972800" cy="869094"/>
          </a:xfrm>
        </p:grpSpPr>
        <p:sp>
          <p:nvSpPr>
            <p:cNvPr id="18" name="TextBox 17"/>
            <p:cNvSpPr txBox="1"/>
            <p:nvPr/>
          </p:nvSpPr>
          <p:spPr>
            <a:xfrm>
              <a:off x="2064314" y="2404257"/>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19" name="Right Triangle 18"/>
            <p:cNvSpPr/>
            <p:nvPr/>
          </p:nvSpPr>
          <p:spPr>
            <a:xfrm rot="5400000" flipH="1">
              <a:off x="2126429" y="2183163"/>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5" name="TextBox 30"/>
          <p:cNvSpPr txBox="1"/>
          <p:nvPr/>
        </p:nvSpPr>
        <p:spPr>
          <a:xfrm>
            <a:off x="6765626" y="4242883"/>
            <a:ext cx="1040670" cy="338554"/>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tomorrow</a:t>
            </a:r>
            <a:endParaRPr lang="en-US" sz="1600" dirty="0">
              <a:solidFill>
                <a:srgbClr val="003359"/>
              </a:solidFill>
              <a:latin typeface="Arial" pitchFamily="34" charset="0"/>
              <a:cs typeface="Arial" pitchFamily="34" charset="0"/>
            </a:endParaRPr>
          </a:p>
        </p:txBody>
      </p:sp>
      <p:pic>
        <p:nvPicPr>
          <p:cNvPr id="31" name="Picture 41"/>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5203592" y="1987977"/>
            <a:ext cx="1568930" cy="1882278"/>
          </a:xfrm>
          <a:prstGeom prst="rect">
            <a:avLst/>
          </a:prstGeom>
          <a:noFill/>
          <a:ln w="9525">
            <a:noFill/>
            <a:miter lim="800000"/>
            <a:headEnd/>
            <a:tailEnd/>
          </a:ln>
        </p:spPr>
      </p:pic>
      <p:pic>
        <p:nvPicPr>
          <p:cNvPr id="29" name="Picture 39"/>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61875" y="2256914"/>
            <a:ext cx="3567974" cy="256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355600" y="1853531"/>
            <a:ext cx="1829347" cy="338554"/>
          </a:xfrm>
          <a:prstGeom prst="rect">
            <a:avLst/>
          </a:prstGeom>
          <a:noFill/>
        </p:spPr>
        <p:txBody>
          <a:bodyPr wrap="none" rtlCol="0">
            <a:spAutoFit/>
          </a:bodyPr>
          <a:lstStyle/>
          <a:p>
            <a:r>
              <a:rPr lang="en-US" sz="1600" dirty="0">
                <a:solidFill>
                  <a:srgbClr val="003359"/>
                </a:solidFill>
                <a:latin typeface="Arial" pitchFamily="34" charset="0"/>
                <a:cs typeface="Arial" pitchFamily="34" charset="0"/>
              </a:rPr>
              <a:t>g</a:t>
            </a:r>
            <a:r>
              <a:rPr lang="en-US" sz="1600" dirty="0" smtClean="0">
                <a:solidFill>
                  <a:srgbClr val="003359"/>
                </a:solidFill>
                <a:latin typeface="Arial" pitchFamily="34" charset="0"/>
                <a:cs typeface="Arial" pitchFamily="34" charset="0"/>
              </a:rPr>
              <a:t>o to the museum</a:t>
            </a:r>
            <a:endParaRPr lang="en-US" sz="2000" b="1" dirty="0">
              <a:solidFill>
                <a:srgbClr val="003359"/>
              </a:solidFill>
              <a:latin typeface="Arial" pitchFamily="34" charset="0"/>
              <a:cs typeface="Arial" pitchFamily="34" charset="0"/>
            </a:endParaRPr>
          </a:p>
        </p:txBody>
      </p:sp>
      <p:grpSp>
        <p:nvGrpSpPr>
          <p:cNvPr id="23" name="Group 22"/>
          <p:cNvGrpSpPr/>
          <p:nvPr/>
        </p:nvGrpSpPr>
        <p:grpSpPr>
          <a:xfrm>
            <a:off x="0" y="446088"/>
            <a:ext cx="9144000" cy="72000"/>
            <a:chOff x="0" y="446088"/>
            <a:chExt cx="9144000" cy="72000"/>
          </a:xfrm>
        </p:grpSpPr>
        <p:sp>
          <p:nvSpPr>
            <p:cNvPr id="28" name="Rectangle 27"/>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364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 name="Text Placeholder 19"/>
          <p:cNvSpPr txBox="1">
            <a:spLocks/>
          </p:cNvSpPr>
          <p:nvPr/>
        </p:nvSpPr>
        <p:spPr>
          <a:xfrm>
            <a:off x="5353050" y="2818428"/>
            <a:ext cx="3422650" cy="1194771"/>
          </a:xfrm>
          <a:prstGeom prst="rect">
            <a:avLst/>
          </a:prstGeom>
        </p:spPr>
        <p:txBody>
          <a:bodyPr vert="horz" lIns="0" tIns="0" rIns="0" bIns="0"/>
          <a:lstStyle>
            <a:lvl1pPr marL="0" indent="0" algn="l" defTabSz="457200" rtl="0" eaLnBrk="1" latinLnBrk="0" hangingPunct="1">
              <a:lnSpc>
                <a:spcPts val="1920"/>
              </a:lnSpc>
              <a:spcBef>
                <a:spcPct val="20000"/>
              </a:spcBef>
              <a:buFontTx/>
              <a:buNone/>
              <a:defRPr sz="1600" b="0" i="0" kern="1200" baseline="0">
                <a:solidFill>
                  <a:srgbClr val="003359"/>
                </a:solidFill>
                <a:latin typeface="Arial"/>
                <a:ea typeface="+mn-ea"/>
                <a:cs typeface="Arial"/>
              </a:defRPr>
            </a:lvl1pPr>
            <a:lvl2pPr marL="457200" indent="0" algn="l" defTabSz="457200" rtl="0" eaLnBrk="1" latinLnBrk="0" hangingPunct="1">
              <a:lnSpc>
                <a:spcPts val="1920"/>
              </a:lnSpc>
              <a:spcBef>
                <a:spcPct val="20000"/>
              </a:spcBef>
              <a:buFontTx/>
              <a:buNone/>
              <a:defRPr sz="1600" b="0" i="0" kern="1200">
                <a:solidFill>
                  <a:srgbClr val="003359"/>
                </a:solidFill>
                <a:latin typeface="Arial"/>
                <a:ea typeface="+mn-ea"/>
                <a:cs typeface="Arial"/>
              </a:defRPr>
            </a:lvl2pPr>
            <a:lvl3pPr marL="914400" indent="0" algn="l" defTabSz="457200" rtl="0" eaLnBrk="1" latinLnBrk="0" hangingPunct="1">
              <a:lnSpc>
                <a:spcPts val="1920"/>
              </a:lnSpc>
              <a:spcBef>
                <a:spcPct val="20000"/>
              </a:spcBef>
              <a:buFontTx/>
              <a:buNone/>
              <a:defRPr sz="1600" b="0" i="0" kern="1200">
                <a:solidFill>
                  <a:srgbClr val="003359"/>
                </a:solidFill>
                <a:latin typeface="Arial"/>
                <a:ea typeface="+mn-ea"/>
                <a:cs typeface="Arial"/>
              </a:defRPr>
            </a:lvl3pPr>
            <a:lvl4pPr marL="1371600" indent="0" algn="l" defTabSz="457200" rtl="0" eaLnBrk="1" latinLnBrk="0" hangingPunct="1">
              <a:lnSpc>
                <a:spcPts val="1920"/>
              </a:lnSpc>
              <a:spcBef>
                <a:spcPct val="20000"/>
              </a:spcBef>
              <a:buFontTx/>
              <a:buNone/>
              <a:defRPr sz="1600" b="0" i="0" kern="1200">
                <a:solidFill>
                  <a:srgbClr val="003359"/>
                </a:solidFill>
                <a:latin typeface="Arial"/>
                <a:ea typeface="+mn-ea"/>
                <a:cs typeface="Arial"/>
              </a:defRPr>
            </a:lvl4pPr>
            <a:lvl5pPr marL="1828800" indent="0" algn="l" defTabSz="457200" rtl="0" eaLnBrk="1" latinLnBrk="0" hangingPunct="1">
              <a:lnSpc>
                <a:spcPts val="1920"/>
              </a:lnSpc>
              <a:spcBef>
                <a:spcPct val="20000"/>
              </a:spcBef>
              <a:buFontTx/>
              <a:buNone/>
              <a:defRPr sz="1600" b="0" i="0" kern="1200">
                <a:solidFill>
                  <a:srgbClr val="003359"/>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spcBef>
                <a:spcPts val="0"/>
              </a:spcBef>
            </a:pPr>
            <a:r>
              <a:rPr lang="en-GB" dirty="0">
                <a:latin typeface="Arial" pitchFamily="34" charset="0"/>
                <a:cs typeface="Arial" pitchFamily="34" charset="0"/>
              </a:rPr>
              <a:t>My name is </a:t>
            </a:r>
            <a:r>
              <a:rPr lang="nl-NL" u="dotted" dirty="0">
                <a:latin typeface="Arial" pitchFamily="34" charset="0"/>
                <a:cs typeface="Arial" pitchFamily="34" charset="0"/>
              </a:rPr>
              <a:t>                   </a:t>
            </a:r>
            <a:r>
              <a:rPr lang="en-GB" u="dotted" dirty="0">
                <a:latin typeface="Arial" pitchFamily="34" charset="0"/>
                <a:cs typeface="Arial" pitchFamily="34" charset="0"/>
              </a:rPr>
              <a:t>.</a:t>
            </a:r>
          </a:p>
          <a:p>
            <a:pPr>
              <a:lnSpc>
                <a:spcPct val="100000"/>
              </a:lnSpc>
              <a:spcBef>
                <a:spcPts val="0"/>
              </a:spcBef>
            </a:pPr>
            <a:endParaRPr lang="en-GB" dirty="0">
              <a:latin typeface="Arial" pitchFamily="34" charset="0"/>
              <a:cs typeface="Arial" pitchFamily="34" charset="0"/>
            </a:endParaRPr>
          </a:p>
          <a:p>
            <a:pPr>
              <a:lnSpc>
                <a:spcPct val="100000"/>
              </a:lnSpc>
              <a:spcBef>
                <a:spcPts val="0"/>
              </a:spcBef>
            </a:pPr>
            <a:r>
              <a:rPr lang="en-GB" dirty="0">
                <a:latin typeface="Arial" pitchFamily="34" charset="0"/>
                <a:cs typeface="Arial" pitchFamily="34" charset="0"/>
              </a:rPr>
              <a:t>Now please introduce yourself. </a:t>
            </a:r>
          </a:p>
          <a:p>
            <a:pPr>
              <a:lnSpc>
                <a:spcPct val="100000"/>
              </a:lnSpc>
              <a:spcBef>
                <a:spcPts val="0"/>
              </a:spcBef>
            </a:pPr>
            <a:endParaRPr lang="en-GB" dirty="0">
              <a:latin typeface="Arial" pitchFamily="34" charset="0"/>
              <a:cs typeface="Arial" pitchFamily="34" charset="0"/>
            </a:endParaRPr>
          </a:p>
          <a:p>
            <a:pPr>
              <a:lnSpc>
                <a:spcPct val="100000"/>
              </a:lnSpc>
              <a:spcBef>
                <a:spcPts val="0"/>
              </a:spcBef>
            </a:pPr>
            <a:endParaRPr lang="en-GB" dirty="0">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GB" dirty="0">
                <a:latin typeface="Arial" pitchFamily="34" charset="0"/>
                <a:cs typeface="Arial" pitchFamily="34" charset="0"/>
              </a:rPr>
              <a:t>Encounter </a:t>
            </a:r>
            <a:r>
              <a:rPr lang="en-GB" dirty="0" smtClean="0">
                <a:latin typeface="Arial" pitchFamily="34" charset="0"/>
                <a:cs typeface="Arial" pitchFamily="34" charset="0"/>
              </a:rPr>
              <a:t>24</a:t>
            </a:r>
            <a:endParaRPr lang="en-US" dirty="0">
              <a:latin typeface="Arial" pitchFamily="34" charset="0"/>
              <a:cs typeface="Arial" pitchFamily="34" charset="0"/>
            </a:endParaRPr>
          </a:p>
        </p:txBody>
      </p:sp>
      <p:sp>
        <p:nvSpPr>
          <p:cNvPr id="9" name="TextBox 8"/>
          <p:cNvSpPr txBox="1"/>
          <p:nvPr/>
        </p:nvSpPr>
        <p:spPr>
          <a:xfrm>
            <a:off x="5562600" y="88900"/>
            <a:ext cx="3225800" cy="246221"/>
          </a:xfrm>
          <a:prstGeom prst="rect">
            <a:avLst/>
          </a:prstGeom>
        </p:spPr>
        <p:txBody>
          <a:bodyPr wrap="square" lIns="0" tIns="0" rIns="0" bIns="0" rtlCol="0" anchor="ctr">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1600" b="0" i="0">
                <a:solidFill>
                  <a:schemeClr val="bg1"/>
                </a:solidFill>
                <a:latin typeface="Arial" pitchFamily="34" charset="0"/>
                <a:cs typeface="Arial" pitchFamily="34" charset="0"/>
              </a:rPr>
              <a:t>Introductions</a:t>
            </a:r>
          </a:p>
        </p:txBody>
      </p:sp>
      <p:sp>
        <p:nvSpPr>
          <p:cNvPr id="10" name="TextBox 9"/>
          <p:cNvSpPr txBox="1"/>
          <p:nvPr/>
        </p:nvSpPr>
        <p:spPr>
          <a:xfrm>
            <a:off x="5353050" y="2254250"/>
            <a:ext cx="3435350" cy="307777"/>
          </a:xfrm>
          <a:prstGeom prst="rect">
            <a:avLst/>
          </a:prstGeom>
        </p:spPr>
        <p:txBody>
          <a:bodyPr wrap="square" lIns="0" tIns="0" rIns="0" bIns="0" rtlCol="0">
            <a:spAutoFit/>
          </a:bodyPr>
          <a:lstStyle/>
          <a:p>
            <a:pPr algn="l"/>
            <a:r>
              <a:rPr lang="en-US" sz="2000" b="1" i="0" dirty="0">
                <a:solidFill>
                  <a:srgbClr val="003359"/>
                </a:solidFill>
                <a:latin typeface="Arial" pitchFamily="34" charset="0"/>
                <a:cs typeface="Arial" pitchFamily="34" charset="0"/>
              </a:rPr>
              <a:t>Your teacher</a:t>
            </a:r>
          </a:p>
        </p:txBody>
      </p:sp>
      <p:pic>
        <p:nvPicPr>
          <p:cNvPr id="13" name="Picture 1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47430" y="850901"/>
            <a:ext cx="3867140" cy="3930649"/>
          </a:xfrm>
          <a:prstGeom prst="ellipse">
            <a:avLst/>
          </a:prstGeom>
        </p:spPr>
      </p:pic>
      <p:grpSp>
        <p:nvGrpSpPr>
          <p:cNvPr id="19" name="Group 18"/>
          <p:cNvGrpSpPr/>
          <p:nvPr/>
        </p:nvGrpSpPr>
        <p:grpSpPr>
          <a:xfrm>
            <a:off x="0" y="446088"/>
            <a:ext cx="9144000" cy="72000"/>
            <a:chOff x="0" y="446088"/>
            <a:chExt cx="9144000" cy="72000"/>
          </a:xfrm>
        </p:grpSpPr>
        <p:sp>
          <p:nvSpPr>
            <p:cNvPr id="20" name="Rectangle 19"/>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382273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Practice</a:t>
            </a:r>
            <a:endParaRPr lang="en-GB" sz="1400" dirty="0">
              <a:latin typeface="Arial" pitchFamily="34" charset="0"/>
              <a:cs typeface="Arial" pitchFamily="34" charset="0"/>
            </a:endParaRPr>
          </a:p>
        </p:txBody>
      </p:sp>
      <p:pic>
        <p:nvPicPr>
          <p:cNvPr id="20" name="Picture 19"/>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208153" y="850900"/>
            <a:ext cx="5580248" cy="3960447"/>
          </a:xfrm>
          <a:prstGeom prst="rect">
            <a:avLst/>
          </a:prstGeom>
        </p:spPr>
      </p:pic>
      <p:sp>
        <p:nvSpPr>
          <p:cNvPr id="21" name="TextBox 20"/>
          <p:cNvSpPr txBox="1"/>
          <p:nvPr/>
        </p:nvSpPr>
        <p:spPr>
          <a:xfrm>
            <a:off x="359142" y="632869"/>
            <a:ext cx="2597186" cy="3985706"/>
          </a:xfrm>
          <a:prstGeom prst="rect">
            <a:avLst/>
          </a:prstGeom>
          <a:noFill/>
        </p:spPr>
        <p:txBody>
          <a:bodyPr wrap="none" tIns="0" rtlCol="0">
            <a:spAutoFit/>
          </a:bodyPr>
          <a:lstStyle/>
          <a:p>
            <a:pPr marL="342900" indent="-342900">
              <a:lnSpc>
                <a:spcPct val="200000"/>
              </a:lnSpc>
              <a:buFont typeface="+mj-lt"/>
              <a:buAutoNum type="arabicPeriod"/>
            </a:pPr>
            <a:r>
              <a:rPr lang="it-IT" sz="1600" dirty="0" smtClean="0">
                <a:solidFill>
                  <a:srgbClr val="003359"/>
                </a:solidFill>
                <a:latin typeface="Arial" pitchFamily="34" charset="0"/>
                <a:cs typeface="Arial" pitchFamily="34" charset="0"/>
              </a:rPr>
              <a:t>go </a:t>
            </a:r>
            <a:r>
              <a:rPr lang="it-IT" sz="1600" dirty="0">
                <a:solidFill>
                  <a:srgbClr val="003359"/>
                </a:solidFill>
                <a:latin typeface="Arial" pitchFamily="34" charset="0"/>
                <a:cs typeface="Arial" pitchFamily="34" charset="0"/>
              </a:rPr>
              <a:t>to the </a:t>
            </a:r>
            <a:r>
              <a:rPr lang="it-IT" sz="1600" dirty="0" smtClean="0">
                <a:solidFill>
                  <a:srgbClr val="003359"/>
                </a:solidFill>
                <a:latin typeface="Arial" pitchFamily="34" charset="0"/>
                <a:cs typeface="Arial" pitchFamily="34" charset="0"/>
              </a:rPr>
              <a:t>supermarket</a:t>
            </a:r>
            <a:endParaRPr lang="en-US" sz="1600" dirty="0">
              <a:solidFill>
                <a:srgbClr val="003359"/>
              </a:solidFill>
              <a:latin typeface="Arial" pitchFamily="34" charset="0"/>
              <a:cs typeface="Arial" pitchFamily="34" charset="0"/>
            </a:endParaRPr>
          </a:p>
          <a:p>
            <a:pPr marL="342900" indent="-342900">
              <a:lnSpc>
                <a:spcPct val="200000"/>
              </a:lnSpc>
              <a:buFont typeface="+mj-lt"/>
              <a:buAutoNum type="arabicPeriod"/>
            </a:pPr>
            <a:r>
              <a:rPr lang="it-IT" sz="1600" dirty="0" smtClean="0">
                <a:solidFill>
                  <a:srgbClr val="003359"/>
                </a:solidFill>
                <a:latin typeface="Arial" pitchFamily="34" charset="0"/>
                <a:cs typeface="Arial" pitchFamily="34" charset="0"/>
              </a:rPr>
              <a:t>watch </a:t>
            </a:r>
            <a:r>
              <a:rPr lang="it-IT" sz="1600" dirty="0">
                <a:solidFill>
                  <a:srgbClr val="003359"/>
                </a:solidFill>
                <a:latin typeface="Arial" pitchFamily="34" charset="0"/>
                <a:cs typeface="Arial" pitchFamily="34" charset="0"/>
              </a:rPr>
              <a:t>a </a:t>
            </a:r>
            <a:r>
              <a:rPr lang="it-IT" sz="1600" dirty="0" smtClean="0">
                <a:solidFill>
                  <a:srgbClr val="003359"/>
                </a:solidFill>
                <a:latin typeface="Arial" pitchFamily="34" charset="0"/>
                <a:cs typeface="Arial" pitchFamily="34" charset="0"/>
              </a:rPr>
              <a:t>movie</a:t>
            </a:r>
            <a:endParaRPr lang="en-US" sz="1600" dirty="0">
              <a:solidFill>
                <a:srgbClr val="003359"/>
              </a:solidFill>
              <a:latin typeface="Arial" pitchFamily="34" charset="0"/>
              <a:cs typeface="Arial" pitchFamily="34" charset="0"/>
            </a:endParaRPr>
          </a:p>
          <a:p>
            <a:pPr marL="342900" indent="-342900">
              <a:lnSpc>
                <a:spcPct val="200000"/>
              </a:lnSpc>
              <a:buFont typeface="+mj-lt"/>
              <a:buAutoNum type="arabicPeriod"/>
            </a:pPr>
            <a:r>
              <a:rPr lang="it-IT" sz="1600" dirty="0" smtClean="0">
                <a:solidFill>
                  <a:srgbClr val="003359"/>
                </a:solidFill>
                <a:latin typeface="Arial" pitchFamily="34" charset="0"/>
                <a:cs typeface="Arial" pitchFamily="34" charset="0"/>
              </a:rPr>
              <a:t>take </a:t>
            </a:r>
            <a:r>
              <a:rPr lang="it-IT" sz="1600" dirty="0">
                <a:solidFill>
                  <a:srgbClr val="003359"/>
                </a:solidFill>
                <a:latin typeface="Arial" pitchFamily="34" charset="0"/>
                <a:cs typeface="Arial" pitchFamily="34" charset="0"/>
              </a:rPr>
              <a:t>the bus to </a:t>
            </a:r>
            <a:r>
              <a:rPr lang="it-IT" sz="1600" dirty="0" smtClean="0">
                <a:solidFill>
                  <a:srgbClr val="003359"/>
                </a:solidFill>
                <a:latin typeface="Arial" pitchFamily="34" charset="0"/>
                <a:cs typeface="Arial" pitchFamily="34" charset="0"/>
              </a:rPr>
              <a:t>work</a:t>
            </a:r>
            <a:endParaRPr lang="en-US" sz="1600" dirty="0">
              <a:solidFill>
                <a:srgbClr val="003359"/>
              </a:solidFill>
              <a:latin typeface="Arial" pitchFamily="34" charset="0"/>
              <a:cs typeface="Arial" pitchFamily="34" charset="0"/>
            </a:endParaRPr>
          </a:p>
          <a:p>
            <a:pPr marL="342900" indent="-342900">
              <a:lnSpc>
                <a:spcPct val="200000"/>
              </a:lnSpc>
              <a:buFont typeface="+mj-lt"/>
              <a:buAutoNum type="arabicPeriod"/>
            </a:pPr>
            <a:r>
              <a:rPr lang="it-IT" sz="1600" dirty="0" smtClean="0">
                <a:solidFill>
                  <a:srgbClr val="003359"/>
                </a:solidFill>
                <a:latin typeface="Arial" pitchFamily="34" charset="0"/>
                <a:cs typeface="Arial" pitchFamily="34" charset="0"/>
              </a:rPr>
              <a:t>talk </a:t>
            </a:r>
            <a:r>
              <a:rPr lang="it-IT" sz="1600" dirty="0">
                <a:solidFill>
                  <a:srgbClr val="003359"/>
                </a:solidFill>
                <a:latin typeface="Arial" pitchFamily="34" charset="0"/>
                <a:cs typeface="Arial" pitchFamily="34" charset="0"/>
              </a:rPr>
              <a:t>to your </a:t>
            </a:r>
            <a:r>
              <a:rPr lang="it-IT" sz="1600" dirty="0" smtClean="0">
                <a:solidFill>
                  <a:srgbClr val="003359"/>
                </a:solidFill>
                <a:latin typeface="Arial" pitchFamily="34" charset="0"/>
                <a:cs typeface="Arial" pitchFamily="34" charset="0"/>
              </a:rPr>
              <a:t>parents</a:t>
            </a:r>
            <a:endParaRPr lang="en-US" sz="1600" dirty="0">
              <a:solidFill>
                <a:srgbClr val="003359"/>
              </a:solidFill>
              <a:latin typeface="Arial" pitchFamily="34" charset="0"/>
              <a:cs typeface="Arial" pitchFamily="34" charset="0"/>
            </a:endParaRPr>
          </a:p>
          <a:p>
            <a:pPr marL="342900" indent="-342900">
              <a:lnSpc>
                <a:spcPct val="200000"/>
              </a:lnSpc>
              <a:buFont typeface="+mj-lt"/>
              <a:buAutoNum type="arabicPeriod"/>
            </a:pPr>
            <a:r>
              <a:rPr lang="it-IT" sz="1600" dirty="0" smtClean="0">
                <a:solidFill>
                  <a:srgbClr val="003359"/>
                </a:solidFill>
                <a:latin typeface="Arial" pitchFamily="34" charset="0"/>
                <a:cs typeface="Arial" pitchFamily="34" charset="0"/>
              </a:rPr>
              <a:t>eat </a:t>
            </a:r>
            <a:r>
              <a:rPr lang="it-IT" sz="1600" dirty="0">
                <a:solidFill>
                  <a:srgbClr val="003359"/>
                </a:solidFill>
                <a:latin typeface="Arial" pitchFamily="34" charset="0"/>
                <a:cs typeface="Arial" pitchFamily="34" charset="0"/>
              </a:rPr>
              <a:t>at a </a:t>
            </a:r>
            <a:r>
              <a:rPr lang="it-IT" sz="1600" dirty="0" smtClean="0">
                <a:solidFill>
                  <a:srgbClr val="003359"/>
                </a:solidFill>
                <a:latin typeface="Arial" pitchFamily="34" charset="0"/>
                <a:cs typeface="Arial" pitchFamily="34" charset="0"/>
              </a:rPr>
              <a:t>restaurant</a:t>
            </a:r>
            <a:endParaRPr lang="en-US" sz="1600" dirty="0">
              <a:solidFill>
                <a:srgbClr val="003359"/>
              </a:solidFill>
              <a:latin typeface="Arial" pitchFamily="34" charset="0"/>
              <a:cs typeface="Arial" pitchFamily="34" charset="0"/>
            </a:endParaRPr>
          </a:p>
          <a:p>
            <a:pPr marL="342900" indent="-342900">
              <a:lnSpc>
                <a:spcPct val="200000"/>
              </a:lnSpc>
              <a:buFont typeface="+mj-lt"/>
              <a:buAutoNum type="arabicPeriod"/>
            </a:pPr>
            <a:r>
              <a:rPr lang="it-IT" sz="1600" dirty="0" smtClean="0">
                <a:solidFill>
                  <a:srgbClr val="003359"/>
                </a:solidFill>
                <a:latin typeface="Arial" pitchFamily="34" charset="0"/>
                <a:cs typeface="Arial" pitchFamily="34" charset="0"/>
              </a:rPr>
              <a:t>do </a:t>
            </a:r>
            <a:r>
              <a:rPr lang="it-IT" sz="1600" dirty="0">
                <a:solidFill>
                  <a:srgbClr val="003359"/>
                </a:solidFill>
                <a:latin typeface="Arial" pitchFamily="34" charset="0"/>
                <a:cs typeface="Arial" pitchFamily="34" charset="0"/>
              </a:rPr>
              <a:t>exercise at the </a:t>
            </a:r>
            <a:r>
              <a:rPr lang="it-IT" sz="1600" dirty="0" smtClean="0">
                <a:solidFill>
                  <a:srgbClr val="003359"/>
                </a:solidFill>
                <a:latin typeface="Arial" pitchFamily="34" charset="0"/>
                <a:cs typeface="Arial" pitchFamily="34" charset="0"/>
              </a:rPr>
              <a:t>gym</a:t>
            </a:r>
            <a:endParaRPr lang="en-US" sz="1600" dirty="0">
              <a:solidFill>
                <a:srgbClr val="003359"/>
              </a:solidFill>
              <a:latin typeface="Arial" pitchFamily="34" charset="0"/>
              <a:cs typeface="Arial" pitchFamily="34" charset="0"/>
            </a:endParaRPr>
          </a:p>
          <a:p>
            <a:pPr marL="342900" indent="-342900">
              <a:lnSpc>
                <a:spcPct val="200000"/>
              </a:lnSpc>
              <a:buFont typeface="+mj-lt"/>
              <a:buAutoNum type="arabicPeriod"/>
            </a:pPr>
            <a:r>
              <a:rPr lang="it-IT" sz="1600" dirty="0" smtClean="0">
                <a:solidFill>
                  <a:srgbClr val="003359"/>
                </a:solidFill>
                <a:latin typeface="Arial" pitchFamily="34" charset="0"/>
                <a:cs typeface="Arial" pitchFamily="34" charset="0"/>
              </a:rPr>
              <a:t>meet </a:t>
            </a:r>
            <a:r>
              <a:rPr lang="it-IT" sz="1600" dirty="0">
                <a:solidFill>
                  <a:srgbClr val="003359"/>
                </a:solidFill>
                <a:latin typeface="Arial" pitchFamily="34" charset="0"/>
                <a:cs typeface="Arial" pitchFamily="34" charset="0"/>
              </a:rPr>
              <a:t>your </a:t>
            </a:r>
            <a:r>
              <a:rPr lang="it-IT" sz="1600" dirty="0" smtClean="0">
                <a:solidFill>
                  <a:srgbClr val="003359"/>
                </a:solidFill>
                <a:latin typeface="Arial" pitchFamily="34" charset="0"/>
                <a:cs typeface="Arial" pitchFamily="34" charset="0"/>
              </a:rPr>
              <a:t>friends</a:t>
            </a:r>
            <a:endParaRPr lang="en-US" sz="1600" dirty="0">
              <a:solidFill>
                <a:srgbClr val="003359"/>
              </a:solidFill>
              <a:latin typeface="Arial" pitchFamily="34" charset="0"/>
              <a:cs typeface="Arial" pitchFamily="34" charset="0"/>
            </a:endParaRPr>
          </a:p>
          <a:p>
            <a:pPr marL="342900" indent="-342900">
              <a:lnSpc>
                <a:spcPct val="200000"/>
              </a:lnSpc>
              <a:buFont typeface="+mj-lt"/>
              <a:buAutoNum type="arabicPeriod"/>
            </a:pPr>
            <a:r>
              <a:rPr lang="it-IT" sz="1600" dirty="0" smtClean="0">
                <a:solidFill>
                  <a:srgbClr val="003359"/>
                </a:solidFill>
                <a:latin typeface="Arial" pitchFamily="34" charset="0"/>
                <a:cs typeface="Arial" pitchFamily="34" charset="0"/>
              </a:rPr>
              <a:t>walk </a:t>
            </a:r>
            <a:r>
              <a:rPr lang="it-IT" sz="1600" dirty="0">
                <a:solidFill>
                  <a:srgbClr val="003359"/>
                </a:solidFill>
                <a:latin typeface="Arial" pitchFamily="34" charset="0"/>
                <a:cs typeface="Arial" pitchFamily="34" charset="0"/>
              </a:rPr>
              <a:t>in a </a:t>
            </a:r>
            <a:r>
              <a:rPr lang="it-IT" sz="1600" dirty="0" smtClean="0">
                <a:solidFill>
                  <a:srgbClr val="003359"/>
                </a:solidFill>
                <a:latin typeface="Arial" pitchFamily="34" charset="0"/>
                <a:cs typeface="Arial" pitchFamily="34" charset="0"/>
              </a:rPr>
              <a:t>park</a:t>
            </a:r>
            <a:endParaRPr lang="en-US" sz="1600" dirty="0">
              <a:solidFill>
                <a:srgbClr val="003359"/>
              </a:solidFill>
              <a:latin typeface="Arial" pitchFamily="34" charset="0"/>
              <a:cs typeface="Arial" pitchFamily="34" charset="0"/>
            </a:endParaRPr>
          </a:p>
        </p:txBody>
      </p:sp>
      <p:grpSp>
        <p:nvGrpSpPr>
          <p:cNvPr id="11" name="Group 10"/>
          <p:cNvGrpSpPr/>
          <p:nvPr/>
        </p:nvGrpSpPr>
        <p:grpSpPr>
          <a:xfrm>
            <a:off x="0" y="446088"/>
            <a:ext cx="9144000" cy="72000"/>
            <a:chOff x="0" y="446088"/>
            <a:chExt cx="9144000" cy="72000"/>
          </a:xfrm>
        </p:grpSpPr>
        <p:sp>
          <p:nvSpPr>
            <p:cNvPr id="12" name="Rectangle 11"/>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364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Extension</a:t>
            </a:r>
            <a:endParaRPr lang="en-GB" sz="1400" dirty="0">
              <a:latin typeface="Arial" pitchFamily="34" charset="0"/>
              <a:cs typeface="Arial" pitchFamily="34" charset="0"/>
            </a:endParaRPr>
          </a:p>
        </p:txBody>
      </p:sp>
      <p:pic>
        <p:nvPicPr>
          <p:cNvPr id="22" name="Picture 2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57647" y="852379"/>
            <a:ext cx="5563728" cy="3960000"/>
          </a:xfrm>
          <a:prstGeom prst="rect">
            <a:avLst/>
          </a:prstGeom>
        </p:spPr>
      </p:pic>
      <p:grpSp>
        <p:nvGrpSpPr>
          <p:cNvPr id="14" name="Group 13"/>
          <p:cNvGrpSpPr/>
          <p:nvPr/>
        </p:nvGrpSpPr>
        <p:grpSpPr>
          <a:xfrm flipH="1">
            <a:off x="4756267" y="927924"/>
            <a:ext cx="1972800" cy="869316"/>
            <a:chOff x="2362345" y="1819910"/>
            <a:chExt cx="1972800" cy="869316"/>
          </a:xfrm>
          <a:solidFill>
            <a:srgbClr val="D0ECF3"/>
          </a:solidFill>
        </p:grpSpPr>
        <p:sp>
          <p:nvSpPr>
            <p:cNvPr id="17" name="TextBox 16"/>
            <p:cNvSpPr txBox="1"/>
            <p:nvPr/>
          </p:nvSpPr>
          <p:spPr>
            <a:xfrm>
              <a:off x="2362345" y="181991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18" name="Right Triangle 17"/>
            <p:cNvSpPr/>
            <p:nvPr/>
          </p:nvSpPr>
          <p:spPr>
            <a:xfrm flipH="1" flipV="1">
              <a:off x="4114799" y="2543175"/>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13" name="TextBox 12"/>
          <p:cNvSpPr txBox="1"/>
          <p:nvPr/>
        </p:nvSpPr>
        <p:spPr>
          <a:xfrm>
            <a:off x="6060232" y="2095636"/>
            <a:ext cx="2425664" cy="1247008"/>
          </a:xfrm>
          <a:prstGeom prst="rect">
            <a:avLst/>
          </a:prstGeom>
          <a:noFill/>
        </p:spPr>
        <p:txBody>
          <a:bodyPr wrap="none" rtlCol="0">
            <a:spAutoFit/>
          </a:bodyPr>
          <a:lstStyle/>
          <a:p>
            <a:r>
              <a:rPr lang="en-US" sz="1600" dirty="0" smtClean="0">
                <a:solidFill>
                  <a:srgbClr val="003359"/>
                </a:solidFill>
                <a:latin typeface="Arial" pitchFamily="34" charset="0"/>
                <a:cs typeface="Arial" pitchFamily="34" charset="0"/>
              </a:rPr>
              <a:t>You: </a:t>
            </a:r>
          </a:p>
          <a:p>
            <a:pPr marL="342900" indent="-342900">
              <a:lnSpc>
                <a:spcPct val="200000"/>
              </a:lnSpc>
              <a:buFont typeface="+mj-lt"/>
              <a:buAutoNum type="arabicPeriod"/>
            </a:pPr>
            <a:r>
              <a:rPr lang="en-US" sz="1600" dirty="0" smtClean="0">
                <a:solidFill>
                  <a:srgbClr val="003359"/>
                </a:solidFill>
                <a:latin typeface="Arial" pitchFamily="34" charset="0"/>
                <a:cs typeface="Arial" pitchFamily="34" charset="0"/>
              </a:rPr>
              <a:t>after this Encounter?</a:t>
            </a:r>
          </a:p>
          <a:p>
            <a:pPr marL="342900" indent="-342900">
              <a:lnSpc>
                <a:spcPct val="200000"/>
              </a:lnSpc>
              <a:buFont typeface="+mj-lt"/>
              <a:buAutoNum type="arabicPeriod"/>
            </a:pPr>
            <a:r>
              <a:rPr lang="en-US" sz="1600" dirty="0" smtClean="0">
                <a:solidFill>
                  <a:srgbClr val="003359"/>
                </a:solidFill>
                <a:latin typeface="Arial" pitchFamily="34" charset="0"/>
                <a:cs typeface="Arial" pitchFamily="34" charset="0"/>
              </a:rPr>
              <a:t>this weekend?</a:t>
            </a:r>
            <a:endParaRPr lang="en-US" sz="1600" dirty="0">
              <a:solidFill>
                <a:srgbClr val="003359"/>
              </a:solidFill>
              <a:latin typeface="Arial" pitchFamily="34" charset="0"/>
              <a:cs typeface="Arial" pitchFamily="34" charset="0"/>
            </a:endParaRPr>
          </a:p>
        </p:txBody>
      </p:sp>
      <p:grpSp>
        <p:nvGrpSpPr>
          <p:cNvPr id="25" name="Group 24"/>
          <p:cNvGrpSpPr/>
          <p:nvPr/>
        </p:nvGrpSpPr>
        <p:grpSpPr>
          <a:xfrm>
            <a:off x="438195" y="3862925"/>
            <a:ext cx="1972800" cy="867890"/>
            <a:chOff x="3030078" y="1608143"/>
            <a:chExt cx="1972800" cy="867890"/>
          </a:xfrm>
        </p:grpSpPr>
        <p:sp>
          <p:nvSpPr>
            <p:cNvPr id="26" name="TextBox 25"/>
            <p:cNvSpPr txBox="1"/>
            <p:nvPr/>
          </p:nvSpPr>
          <p:spPr>
            <a:xfrm>
              <a:off x="3030078" y="1828033"/>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27" name="Right Triangle 26"/>
            <p:cNvSpPr/>
            <p:nvPr/>
          </p:nvSpPr>
          <p:spPr>
            <a:xfrm rot="10800000" flipH="1" flipV="1">
              <a:off x="4612410" y="1608143"/>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6" name="Group 15"/>
          <p:cNvGrpSpPr/>
          <p:nvPr/>
        </p:nvGrpSpPr>
        <p:grpSpPr>
          <a:xfrm>
            <a:off x="0" y="446088"/>
            <a:ext cx="9144000" cy="72000"/>
            <a:chOff x="0" y="446088"/>
            <a:chExt cx="9144000" cy="72000"/>
          </a:xfrm>
        </p:grpSpPr>
        <p:sp>
          <p:nvSpPr>
            <p:cNvPr id="23" name="Rectangle 22"/>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241128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a:t>
            </a:r>
            <a:r>
              <a:rPr lang="en-US" dirty="0" smtClean="0">
                <a:latin typeface="Arial" pitchFamily="34" charset="0"/>
                <a:cs typeface="Arial" pitchFamily="34" charset="0"/>
              </a:rPr>
              <a:t>3.0</a:t>
            </a:r>
            <a:r>
              <a:rPr lang="en-US" dirty="0">
                <a:latin typeface="Arial" pitchFamily="34" charset="0"/>
                <a:cs typeface="Arial" pitchFamily="34" charset="0"/>
              </a:rPr>
              <a:t>: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a:t>
            </a:r>
            <a:r>
              <a:rPr lang="en-US" dirty="0" smtClean="0">
                <a:latin typeface="Arial" pitchFamily="34" charset="0"/>
                <a:cs typeface="Arial" pitchFamily="34" charset="0"/>
              </a:rPr>
              <a:t>3.1: </a:t>
            </a:r>
            <a:r>
              <a:rPr lang="en-US" dirty="0">
                <a:latin typeface="Arial" pitchFamily="34" charset="0"/>
                <a:cs typeface="Arial" pitchFamily="34" charset="0"/>
              </a:rPr>
              <a:t>Feedback</a:t>
            </a:r>
            <a:endParaRPr lang="en-GB" sz="1400" dirty="0">
              <a:latin typeface="Arial" pitchFamily="34" charset="0"/>
              <a:cs typeface="Arial" pitchFamily="34" charset="0"/>
            </a:endParaRPr>
          </a:p>
        </p:txBody>
      </p:sp>
      <p:grpSp>
        <p:nvGrpSpPr>
          <p:cNvPr id="9" name="Group 1"/>
          <p:cNvGrpSpPr/>
          <p:nvPr/>
        </p:nvGrpSpPr>
        <p:grpSpPr>
          <a:xfrm>
            <a:off x="361949" y="863600"/>
            <a:ext cx="1997075" cy="1885950"/>
            <a:chOff x="361949" y="863600"/>
            <a:chExt cx="1997075" cy="1885950"/>
          </a:xfrm>
        </p:grpSpPr>
        <p:sp>
          <p:nvSpPr>
            <p:cNvPr id="10" name="Rectangle 9"/>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ectangle 10"/>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2" name="Rectangle 11"/>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Rectangle 12"/>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Rectangle 13"/>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5" name="TextBox 14"/>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1</a:t>
              </a:r>
              <a:endParaRPr lang="en-US" sz="1400" b="1" i="0">
                <a:solidFill>
                  <a:schemeClr val="bg1"/>
                </a:solidFill>
                <a:latin typeface="Arial" pitchFamily="34" charset="0"/>
                <a:cs typeface="Arial" pitchFamily="34" charset="0"/>
              </a:endParaRPr>
            </a:p>
          </p:txBody>
        </p:sp>
        <p:sp>
          <p:nvSpPr>
            <p:cNvPr id="16" name="TextBox 15"/>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17" name="TextBox 16"/>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18" name="TextBox 17"/>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19" name="TextBox 18"/>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21" name="Group 2"/>
          <p:cNvGrpSpPr/>
          <p:nvPr/>
        </p:nvGrpSpPr>
        <p:grpSpPr>
          <a:xfrm>
            <a:off x="2501899" y="863600"/>
            <a:ext cx="1997075" cy="1885950"/>
            <a:chOff x="361949" y="863600"/>
            <a:chExt cx="1997075" cy="1885950"/>
          </a:xfrm>
        </p:grpSpPr>
        <p:sp>
          <p:nvSpPr>
            <p:cNvPr id="22" name="Rectangle 21"/>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Rectangle 22"/>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4" name="Rectangle 23"/>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5" name="Rectangle 24"/>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ectangle 25"/>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2</a:t>
              </a:r>
              <a:endParaRPr lang="en-US" sz="1400" b="1" i="0">
                <a:solidFill>
                  <a:schemeClr val="bg1"/>
                </a:solidFill>
                <a:latin typeface="Arial" pitchFamily="34" charset="0"/>
                <a:cs typeface="Arial" pitchFamily="34" charset="0"/>
              </a:endParaRPr>
            </a:p>
          </p:txBody>
        </p:sp>
        <p:sp>
          <p:nvSpPr>
            <p:cNvPr id="28" name="TextBox 27"/>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29" name="TextBox 28"/>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30" name="TextBox 29"/>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31" name="TextBox 30"/>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32" name="Group 3"/>
          <p:cNvGrpSpPr/>
          <p:nvPr/>
        </p:nvGrpSpPr>
        <p:grpSpPr>
          <a:xfrm>
            <a:off x="4648199" y="863600"/>
            <a:ext cx="1997075" cy="1885950"/>
            <a:chOff x="361949" y="863600"/>
            <a:chExt cx="1997075" cy="1885950"/>
          </a:xfrm>
        </p:grpSpPr>
        <p:sp>
          <p:nvSpPr>
            <p:cNvPr id="33" name="Rectangle 32"/>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4" name="Rectangle 33"/>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Rectangle 34"/>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Rectangle 35"/>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7" name="Rectangle 36"/>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8" name="TextBox 37"/>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3</a:t>
              </a:r>
              <a:endParaRPr lang="en-US" sz="1400" b="1" i="0">
                <a:solidFill>
                  <a:schemeClr val="bg1"/>
                </a:solidFill>
                <a:latin typeface="Arial" pitchFamily="34" charset="0"/>
                <a:cs typeface="Arial" pitchFamily="34" charset="0"/>
              </a:endParaRPr>
            </a:p>
          </p:txBody>
        </p:sp>
        <p:sp>
          <p:nvSpPr>
            <p:cNvPr id="39" name="TextBox 38"/>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40" name="TextBox 39"/>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41" name="TextBox 40"/>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42" name="TextBox 41"/>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43" name="Group 4"/>
          <p:cNvGrpSpPr/>
          <p:nvPr/>
        </p:nvGrpSpPr>
        <p:grpSpPr>
          <a:xfrm>
            <a:off x="6788149" y="863600"/>
            <a:ext cx="1997075" cy="1885950"/>
            <a:chOff x="361949" y="863600"/>
            <a:chExt cx="1997075" cy="1885950"/>
          </a:xfrm>
        </p:grpSpPr>
        <p:sp>
          <p:nvSpPr>
            <p:cNvPr id="44" name="Rectangle 43"/>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5" name="Rectangle 44"/>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6" name="Rectangle 45"/>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7" name="Rectangle 46"/>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8" name="Rectangle 47"/>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9" name="TextBox 48"/>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4</a:t>
              </a:r>
              <a:endParaRPr lang="en-US" sz="1400" b="1" i="0">
                <a:solidFill>
                  <a:schemeClr val="bg1"/>
                </a:solidFill>
                <a:latin typeface="Arial" pitchFamily="34" charset="0"/>
                <a:cs typeface="Arial" pitchFamily="34" charset="0"/>
              </a:endParaRPr>
            </a:p>
          </p:txBody>
        </p:sp>
        <p:sp>
          <p:nvSpPr>
            <p:cNvPr id="50" name="TextBox 49"/>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51" name="TextBox 50"/>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52" name="TextBox 51"/>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53" name="TextBox 52"/>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sp>
        <p:nvSpPr>
          <p:cNvPr id="20" name="Rectangle 19"/>
          <p:cNvSpPr/>
          <p:nvPr/>
        </p:nvSpPr>
        <p:spPr>
          <a:xfrm>
            <a:off x="361949" y="2889250"/>
            <a:ext cx="8420101" cy="18923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4" name="TextBox 53"/>
          <p:cNvSpPr txBox="1"/>
          <p:nvPr/>
        </p:nvSpPr>
        <p:spPr>
          <a:xfrm>
            <a:off x="590550" y="304165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55" name="Group 54"/>
          <p:cNvGrpSpPr/>
          <p:nvPr/>
        </p:nvGrpSpPr>
        <p:grpSpPr>
          <a:xfrm>
            <a:off x="0" y="446088"/>
            <a:ext cx="9144000" cy="72000"/>
            <a:chOff x="0" y="446088"/>
            <a:chExt cx="9144000" cy="72000"/>
          </a:xfrm>
        </p:grpSpPr>
        <p:sp>
          <p:nvSpPr>
            <p:cNvPr id="56" name="Rectangle 55"/>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82202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3.2: Context Creation</a:t>
            </a:r>
            <a:endParaRPr lang="en-GB" sz="1400" dirty="0">
              <a:latin typeface="Arial" pitchFamily="34" charset="0"/>
              <a:cs typeface="Arial" pitchFamily="34" charset="0"/>
            </a:endParaRPr>
          </a:p>
        </p:txBody>
      </p:sp>
      <p:sp>
        <p:nvSpPr>
          <p:cNvPr id="32" name="TextBox 31"/>
          <p:cNvSpPr txBox="1"/>
          <p:nvPr/>
        </p:nvSpPr>
        <p:spPr>
          <a:xfrm>
            <a:off x="358481" y="1117896"/>
            <a:ext cx="1829347" cy="338554"/>
          </a:xfrm>
          <a:prstGeom prst="rect">
            <a:avLst/>
          </a:prstGeom>
          <a:noFill/>
        </p:spPr>
        <p:txBody>
          <a:bodyPr wrap="none" rtlCol="0">
            <a:spAutoFit/>
          </a:bodyPr>
          <a:lstStyle/>
          <a:p>
            <a:r>
              <a:rPr lang="en-US" sz="1600" dirty="0">
                <a:solidFill>
                  <a:srgbClr val="003359"/>
                </a:solidFill>
                <a:latin typeface="Arial" pitchFamily="34" charset="0"/>
                <a:cs typeface="Arial" pitchFamily="34" charset="0"/>
              </a:rPr>
              <a:t>g</a:t>
            </a:r>
            <a:r>
              <a:rPr lang="en-US" sz="1600" dirty="0" smtClean="0">
                <a:solidFill>
                  <a:srgbClr val="003359"/>
                </a:solidFill>
                <a:latin typeface="Arial" pitchFamily="34" charset="0"/>
                <a:cs typeface="Arial" pitchFamily="34" charset="0"/>
              </a:rPr>
              <a:t>o to the museum</a:t>
            </a:r>
            <a:endParaRPr lang="en-US" sz="1600" dirty="0">
              <a:solidFill>
                <a:srgbClr val="003359"/>
              </a:solidFill>
              <a:latin typeface="Arial" pitchFamily="34" charset="0"/>
              <a:cs typeface="Arial" pitchFamily="34" charset="0"/>
            </a:endParaRPr>
          </a:p>
        </p:txBody>
      </p:sp>
      <p:sp>
        <p:nvSpPr>
          <p:cNvPr id="33" name="TextBox 32"/>
          <p:cNvSpPr txBox="1"/>
          <p:nvPr/>
        </p:nvSpPr>
        <p:spPr>
          <a:xfrm>
            <a:off x="358481" y="1781321"/>
            <a:ext cx="3282052" cy="338554"/>
          </a:xfrm>
          <a:prstGeom prst="rect">
            <a:avLst/>
          </a:prstGeom>
          <a:noFill/>
        </p:spPr>
        <p:txBody>
          <a:bodyPr wrap="none" rtlCol="0">
            <a:spAutoFit/>
          </a:bodyPr>
          <a:lstStyle/>
          <a:p>
            <a:r>
              <a:rPr lang="en-US" sz="1600" dirty="0" smtClean="0">
                <a:solidFill>
                  <a:srgbClr val="003359"/>
                </a:solidFill>
                <a:latin typeface="Arial" pitchFamily="34" charset="0"/>
                <a:cs typeface="Arial" pitchFamily="34" charset="0"/>
              </a:rPr>
              <a:t>Yesterday I </a:t>
            </a:r>
            <a:r>
              <a:rPr lang="en-US" sz="1600" u="dotted" dirty="0" smtClean="0">
                <a:solidFill>
                  <a:srgbClr val="003359"/>
                </a:solidFill>
                <a:latin typeface="Arial" pitchFamily="34" charset="0"/>
                <a:cs typeface="Arial" pitchFamily="34" charset="0"/>
              </a:rPr>
              <a:t>                                .</a:t>
            </a:r>
            <a:endParaRPr lang="en-US" sz="1600" dirty="0">
              <a:solidFill>
                <a:srgbClr val="003359"/>
              </a:solidFill>
              <a:latin typeface="Arial" pitchFamily="34" charset="0"/>
              <a:cs typeface="Arial" pitchFamily="34" charset="0"/>
            </a:endParaRPr>
          </a:p>
        </p:txBody>
      </p:sp>
      <p:sp>
        <p:nvSpPr>
          <p:cNvPr id="34" name="TextBox 33"/>
          <p:cNvSpPr txBox="1"/>
          <p:nvPr/>
        </p:nvSpPr>
        <p:spPr>
          <a:xfrm>
            <a:off x="1421871" y="1778941"/>
            <a:ext cx="2034531" cy="338554"/>
          </a:xfrm>
          <a:prstGeom prst="rect">
            <a:avLst/>
          </a:prstGeom>
          <a:noFill/>
        </p:spPr>
        <p:txBody>
          <a:bodyPr wrap="none" rtlCol="0" anchor="ctr">
            <a:spAutoFit/>
          </a:bodyPr>
          <a:lstStyle/>
          <a:p>
            <a:pPr algn="ctr"/>
            <a:r>
              <a:rPr lang="en-US" sz="1600" dirty="0" smtClean="0">
                <a:solidFill>
                  <a:srgbClr val="F12C3E"/>
                </a:solidFill>
                <a:latin typeface="Arial" pitchFamily="34" charset="0"/>
                <a:cs typeface="Arial" pitchFamily="34" charset="0"/>
              </a:rPr>
              <a:t>went to the museum</a:t>
            </a:r>
            <a:endParaRPr lang="en-US" sz="1600" dirty="0">
              <a:solidFill>
                <a:srgbClr val="F12C3E"/>
              </a:solidFill>
              <a:latin typeface="Arial" pitchFamily="34" charset="0"/>
              <a:cs typeface="Arial" pitchFamily="34" charset="0"/>
            </a:endParaRPr>
          </a:p>
        </p:txBody>
      </p:sp>
      <p:pic>
        <p:nvPicPr>
          <p:cNvPr id="18" name="Picture 17"/>
          <p:cNvPicPr>
            <a:picLocks noChangeAspect="1"/>
          </p:cNvPicPr>
          <p:nvPr/>
        </p:nvPicPr>
        <p:blipFill rotWithShape="1">
          <a:blip r:embed="rId3"/>
          <a:srcRect/>
          <a:stretch/>
        </p:blipFill>
        <p:spPr>
          <a:xfrm>
            <a:off x="3920406" y="1213146"/>
            <a:ext cx="4860374" cy="3240252"/>
          </a:xfrm>
          <a:prstGeom prst="rect">
            <a:avLst/>
          </a:prstGeom>
        </p:spPr>
      </p:pic>
      <p:grpSp>
        <p:nvGrpSpPr>
          <p:cNvPr id="12" name="Group 11"/>
          <p:cNvGrpSpPr/>
          <p:nvPr/>
        </p:nvGrpSpPr>
        <p:grpSpPr>
          <a:xfrm>
            <a:off x="0" y="446088"/>
            <a:ext cx="9144000" cy="72000"/>
            <a:chOff x="0" y="446088"/>
            <a:chExt cx="9144000" cy="72000"/>
          </a:xfrm>
        </p:grpSpPr>
        <p:sp>
          <p:nvSpPr>
            <p:cNvPr id="16" name="Rectangle 15"/>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118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3.2: Context Creation</a:t>
            </a:r>
            <a:endParaRPr lang="en-GB" sz="1400" dirty="0">
              <a:latin typeface="Arial" pitchFamily="34" charset="0"/>
              <a:cs typeface="Arial" pitchFamily="34" charset="0"/>
            </a:endParaRPr>
          </a:p>
        </p:txBody>
      </p:sp>
      <p:pic>
        <p:nvPicPr>
          <p:cNvPr id="13" name="Picture 12"/>
          <p:cNvPicPr>
            <a:picLocks noChangeAspect="1"/>
          </p:cNvPicPr>
          <p:nvPr/>
        </p:nvPicPr>
        <p:blipFill>
          <a:blip r:embed="rId3"/>
          <a:stretch>
            <a:fillRect/>
          </a:stretch>
        </p:blipFill>
        <p:spPr>
          <a:xfrm>
            <a:off x="360624" y="1215482"/>
            <a:ext cx="4849552" cy="3235515"/>
          </a:xfrm>
          <a:prstGeom prst="rect">
            <a:avLst/>
          </a:prstGeom>
        </p:spPr>
      </p:pic>
      <p:sp>
        <p:nvSpPr>
          <p:cNvPr id="9" name="TextBox 7"/>
          <p:cNvSpPr txBox="1"/>
          <p:nvPr/>
        </p:nvSpPr>
        <p:spPr>
          <a:xfrm>
            <a:off x="5269221" y="1110707"/>
            <a:ext cx="1706265" cy="338554"/>
          </a:xfrm>
          <a:prstGeom prst="rect">
            <a:avLst/>
          </a:prstGeom>
          <a:noFill/>
        </p:spPr>
        <p:txBody>
          <a:bodyPr wrap="none" rtlCol="0">
            <a:spAutoFit/>
          </a:bodyPr>
          <a:lstStyle/>
          <a:p>
            <a:r>
              <a:rPr lang="en-US" sz="1600" dirty="0">
                <a:solidFill>
                  <a:srgbClr val="003359"/>
                </a:solidFill>
                <a:latin typeface="Arial" pitchFamily="34" charset="0"/>
                <a:cs typeface="Arial" pitchFamily="34" charset="0"/>
              </a:rPr>
              <a:t>g</a:t>
            </a:r>
            <a:r>
              <a:rPr lang="en-US" sz="1600" dirty="0" smtClean="0">
                <a:solidFill>
                  <a:srgbClr val="003359"/>
                </a:solidFill>
                <a:latin typeface="Arial" pitchFamily="34" charset="0"/>
                <a:cs typeface="Arial" pitchFamily="34" charset="0"/>
              </a:rPr>
              <a:t>o to the museum</a:t>
            </a:r>
            <a:endParaRPr lang="en-US" sz="2000" dirty="0">
              <a:solidFill>
                <a:srgbClr val="003359"/>
              </a:solidFill>
              <a:latin typeface="Arial" pitchFamily="34" charset="0"/>
              <a:cs typeface="Arial" pitchFamily="34" charset="0"/>
            </a:endParaRPr>
          </a:p>
        </p:txBody>
      </p:sp>
      <p:sp>
        <p:nvSpPr>
          <p:cNvPr id="17" name="TextBox 8"/>
          <p:cNvSpPr txBox="1"/>
          <p:nvPr/>
        </p:nvSpPr>
        <p:spPr>
          <a:xfrm>
            <a:off x="5226290" y="1808921"/>
            <a:ext cx="3645550" cy="338554"/>
          </a:xfrm>
          <a:prstGeom prst="rect">
            <a:avLst/>
          </a:prstGeom>
          <a:noFill/>
        </p:spPr>
        <p:txBody>
          <a:bodyPr wrap="none" rtlCol="0" anchor="ctr">
            <a:spAutoFit/>
          </a:bodyPr>
          <a:lstStyle/>
          <a:p>
            <a:pPr algn="ctr"/>
            <a:r>
              <a:rPr lang="en-US" sz="1600" u="dotted" dirty="0" smtClean="0">
                <a:solidFill>
                  <a:srgbClr val="003359"/>
                </a:solidFill>
                <a:latin typeface="Arial" pitchFamily="34" charset="0"/>
                <a:cs typeface="Arial" pitchFamily="34" charset="0"/>
              </a:rPr>
              <a:t>                                                          ?</a:t>
            </a:r>
            <a:endParaRPr lang="en-US" sz="1600" dirty="0">
              <a:solidFill>
                <a:srgbClr val="003359"/>
              </a:solidFill>
              <a:latin typeface="Arial" pitchFamily="34" charset="0"/>
              <a:cs typeface="Arial" pitchFamily="34" charset="0"/>
            </a:endParaRPr>
          </a:p>
        </p:txBody>
      </p:sp>
      <p:sp>
        <p:nvSpPr>
          <p:cNvPr id="10" name="TextBox 9"/>
          <p:cNvSpPr txBox="1"/>
          <p:nvPr/>
        </p:nvSpPr>
        <p:spPr>
          <a:xfrm>
            <a:off x="5231859" y="1808429"/>
            <a:ext cx="3528530" cy="338554"/>
          </a:xfrm>
          <a:prstGeom prst="rect">
            <a:avLst/>
          </a:prstGeom>
          <a:noFill/>
        </p:spPr>
        <p:txBody>
          <a:bodyPr wrap="none" rtlCol="0" anchor="ctr">
            <a:spAutoFit/>
          </a:bodyPr>
          <a:lstStyle/>
          <a:p>
            <a:pPr algn="ctr"/>
            <a:r>
              <a:rPr lang="en-US" sz="1600" dirty="0" smtClean="0">
                <a:solidFill>
                  <a:srgbClr val="F12C3E"/>
                </a:solidFill>
                <a:latin typeface="Arial" pitchFamily="34" charset="0"/>
                <a:cs typeface="Arial" pitchFamily="34" charset="0"/>
              </a:rPr>
              <a:t>Did you go to the museum yesterday</a:t>
            </a:r>
            <a:endParaRPr lang="en-US" sz="1600" dirty="0">
              <a:solidFill>
                <a:srgbClr val="F12C3E"/>
              </a:solidFill>
              <a:latin typeface="Arial" pitchFamily="34" charset="0"/>
              <a:cs typeface="Arial" pitchFamily="34" charset="0"/>
            </a:endParaRPr>
          </a:p>
        </p:txBody>
      </p:sp>
      <p:sp>
        <p:nvSpPr>
          <p:cNvPr id="14" name="TextBox 10"/>
          <p:cNvSpPr txBox="1"/>
          <p:nvPr/>
        </p:nvSpPr>
        <p:spPr>
          <a:xfrm>
            <a:off x="5266784" y="2526950"/>
            <a:ext cx="2722220" cy="338554"/>
          </a:xfrm>
          <a:prstGeom prst="rect">
            <a:avLst/>
          </a:prstGeom>
          <a:noFill/>
        </p:spPr>
        <p:txBody>
          <a:bodyPr wrap="none" rtlCol="0" anchor="ctr">
            <a:spAutoFit/>
          </a:bodyPr>
          <a:lstStyle/>
          <a:p>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18" name="TextBox 11"/>
          <p:cNvSpPr txBox="1"/>
          <p:nvPr/>
        </p:nvSpPr>
        <p:spPr>
          <a:xfrm>
            <a:off x="5334118" y="2526374"/>
            <a:ext cx="2438888" cy="338554"/>
          </a:xfrm>
          <a:prstGeom prst="rect">
            <a:avLst/>
          </a:prstGeom>
          <a:noFill/>
        </p:spPr>
        <p:txBody>
          <a:bodyPr wrap="none" rtlCol="0" anchor="ctr">
            <a:spAutoFit/>
          </a:bodyPr>
          <a:lstStyle/>
          <a:p>
            <a:pPr algn="ctr"/>
            <a:r>
              <a:rPr lang="en-US" sz="1600" dirty="0" smtClean="0">
                <a:solidFill>
                  <a:srgbClr val="F12C3E"/>
                </a:solidFill>
                <a:latin typeface="Arial" pitchFamily="34" charset="0"/>
                <a:cs typeface="Arial" pitchFamily="34" charset="0"/>
              </a:rPr>
              <a:t>What did you do yesterday</a:t>
            </a:r>
            <a:endParaRPr lang="en-US" sz="1600" dirty="0">
              <a:solidFill>
                <a:srgbClr val="F12C3E"/>
              </a:solidFill>
              <a:latin typeface="Arial" pitchFamily="34" charset="0"/>
              <a:cs typeface="Arial" pitchFamily="34" charset="0"/>
            </a:endParaRPr>
          </a:p>
        </p:txBody>
      </p:sp>
      <p:sp>
        <p:nvSpPr>
          <p:cNvPr id="22" name="TextBox 20"/>
          <p:cNvSpPr txBox="1"/>
          <p:nvPr/>
        </p:nvSpPr>
        <p:spPr>
          <a:xfrm>
            <a:off x="6880675" y="1112300"/>
            <a:ext cx="298480" cy="338554"/>
          </a:xfrm>
          <a:prstGeom prst="rect">
            <a:avLst/>
          </a:prstGeom>
          <a:noFill/>
        </p:spPr>
        <p:txBody>
          <a:bodyPr wrap="none" rtlCol="0">
            <a:spAutoFit/>
          </a:bodyPr>
          <a:lstStyle/>
          <a:p>
            <a:r>
              <a:rPr lang="en-US" sz="1600" dirty="0" smtClean="0">
                <a:solidFill>
                  <a:srgbClr val="F12C3E"/>
                </a:solidFill>
                <a:latin typeface="Arial" pitchFamily="34" charset="0"/>
                <a:cs typeface="Arial" pitchFamily="34" charset="0"/>
              </a:rPr>
              <a:t>?</a:t>
            </a:r>
            <a:endParaRPr lang="en-US" sz="1600" dirty="0">
              <a:solidFill>
                <a:srgbClr val="F12C3E"/>
              </a:solidFill>
              <a:latin typeface="Arial" pitchFamily="34" charset="0"/>
              <a:cs typeface="Arial" pitchFamily="34" charset="0"/>
            </a:endParaRPr>
          </a:p>
        </p:txBody>
      </p:sp>
      <p:grpSp>
        <p:nvGrpSpPr>
          <p:cNvPr id="16" name="Group 15"/>
          <p:cNvGrpSpPr/>
          <p:nvPr/>
        </p:nvGrpSpPr>
        <p:grpSpPr>
          <a:xfrm>
            <a:off x="0" y="446088"/>
            <a:ext cx="9144000" cy="72000"/>
            <a:chOff x="0" y="446088"/>
            <a:chExt cx="9144000" cy="72000"/>
          </a:xfrm>
        </p:grpSpPr>
        <p:sp>
          <p:nvSpPr>
            <p:cNvPr id="23" name="Rectangle 22"/>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72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0" grpId="0"/>
      <p:bldP spid="14" grpId="0"/>
      <p:bldP spid="18"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54871" y="850900"/>
            <a:ext cx="4855304" cy="3963770"/>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3.2: Concept Check</a:t>
            </a:r>
            <a:endParaRPr lang="en-GB" sz="1400" dirty="0">
              <a:latin typeface="Arial" pitchFamily="34" charset="0"/>
              <a:cs typeface="Arial" pitchFamily="34" charset="0"/>
            </a:endParaRPr>
          </a:p>
        </p:txBody>
      </p:sp>
      <p:grpSp>
        <p:nvGrpSpPr>
          <p:cNvPr id="10" name="Group 9"/>
          <p:cNvGrpSpPr/>
          <p:nvPr/>
        </p:nvGrpSpPr>
        <p:grpSpPr>
          <a:xfrm flipH="1">
            <a:off x="3469355" y="932020"/>
            <a:ext cx="3340331" cy="928800"/>
            <a:chOff x="662417" y="1834903"/>
            <a:chExt cx="3340331" cy="928800"/>
          </a:xfrm>
          <a:solidFill>
            <a:srgbClr val="D0ECF3"/>
          </a:solidFill>
        </p:grpSpPr>
        <p:sp>
          <p:nvSpPr>
            <p:cNvPr id="13" name="TextBox 12"/>
            <p:cNvSpPr txBox="1"/>
            <p:nvPr/>
          </p:nvSpPr>
          <p:spPr>
            <a:xfrm>
              <a:off x="662417" y="1834903"/>
              <a:ext cx="3132000" cy="9288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r>
                <a:rPr lang="en-US" sz="1600" dirty="0">
                  <a:solidFill>
                    <a:srgbClr val="003359"/>
                  </a:solidFill>
                  <a:latin typeface="Arial" pitchFamily="34" charset="0"/>
                  <a:cs typeface="Arial" pitchFamily="34" charset="0"/>
                </a:rPr>
                <a:t>What are some more words like “yesterday” that we use for past times after words like “went”?</a:t>
              </a:r>
            </a:p>
          </p:txBody>
        </p:sp>
        <p:sp>
          <p:nvSpPr>
            <p:cNvPr id="14" name="Right Triangle 13"/>
            <p:cNvSpPr/>
            <p:nvPr/>
          </p:nvSpPr>
          <p:spPr>
            <a:xfrm rot="10800000" flipH="1" flipV="1">
              <a:off x="3856697" y="2550318"/>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2" name="Group 11"/>
          <p:cNvGrpSpPr/>
          <p:nvPr/>
        </p:nvGrpSpPr>
        <p:grpSpPr>
          <a:xfrm>
            <a:off x="0" y="446088"/>
            <a:ext cx="9144000" cy="72000"/>
            <a:chOff x="0" y="446088"/>
            <a:chExt cx="9144000" cy="72000"/>
          </a:xfrm>
        </p:grpSpPr>
        <p:sp>
          <p:nvSpPr>
            <p:cNvPr id="16" name="Rectangle 15"/>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72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3.2: Practice</a:t>
            </a:r>
            <a:endParaRPr lang="en-GB" sz="1400" dirty="0">
              <a:latin typeface="Arial" pitchFamily="34" charset="0"/>
              <a:cs typeface="Arial" pitchFamily="34" charset="0"/>
            </a:endParaRPr>
          </a:p>
        </p:txBody>
      </p:sp>
      <p:sp>
        <p:nvSpPr>
          <p:cNvPr id="10" name="TextBox 9"/>
          <p:cNvSpPr txBox="1"/>
          <p:nvPr/>
        </p:nvSpPr>
        <p:spPr>
          <a:xfrm>
            <a:off x="360074" y="623088"/>
            <a:ext cx="2597186" cy="3985706"/>
          </a:xfrm>
          <a:prstGeom prst="rect">
            <a:avLst/>
          </a:prstGeom>
          <a:noFill/>
        </p:spPr>
        <p:txBody>
          <a:bodyPr wrap="none" tIns="0" rtlCol="0">
            <a:spAutoFit/>
          </a:bodyPr>
          <a:lstStyle/>
          <a:p>
            <a:pPr marL="342900" indent="-342900">
              <a:lnSpc>
                <a:spcPct val="200000"/>
              </a:lnSpc>
              <a:buFont typeface="+mj-lt"/>
              <a:buAutoNum type="arabicPeriod"/>
            </a:pPr>
            <a:r>
              <a:rPr lang="it-IT" sz="1600" dirty="0" smtClean="0">
                <a:solidFill>
                  <a:srgbClr val="003359"/>
                </a:solidFill>
                <a:latin typeface="Arial" pitchFamily="34" charset="0"/>
                <a:cs typeface="Arial" pitchFamily="34" charset="0"/>
              </a:rPr>
              <a:t>go </a:t>
            </a:r>
            <a:r>
              <a:rPr lang="it-IT" sz="1600" dirty="0">
                <a:solidFill>
                  <a:srgbClr val="003359"/>
                </a:solidFill>
                <a:latin typeface="Arial" pitchFamily="34" charset="0"/>
                <a:cs typeface="Arial" pitchFamily="34" charset="0"/>
              </a:rPr>
              <a:t>to the </a:t>
            </a:r>
            <a:r>
              <a:rPr lang="it-IT" sz="1600" dirty="0" smtClean="0">
                <a:solidFill>
                  <a:srgbClr val="003359"/>
                </a:solidFill>
                <a:latin typeface="Arial" pitchFamily="34" charset="0"/>
                <a:cs typeface="Arial" pitchFamily="34" charset="0"/>
              </a:rPr>
              <a:t>supermarket</a:t>
            </a:r>
            <a:endParaRPr lang="en-US" sz="1600" dirty="0">
              <a:solidFill>
                <a:srgbClr val="003359"/>
              </a:solidFill>
              <a:latin typeface="Arial" pitchFamily="34" charset="0"/>
              <a:cs typeface="Arial" pitchFamily="34" charset="0"/>
            </a:endParaRPr>
          </a:p>
          <a:p>
            <a:pPr marL="342900" indent="-342900">
              <a:lnSpc>
                <a:spcPct val="200000"/>
              </a:lnSpc>
              <a:buFont typeface="+mj-lt"/>
              <a:buAutoNum type="arabicPeriod"/>
            </a:pPr>
            <a:r>
              <a:rPr lang="it-IT" sz="1600" dirty="0" smtClean="0">
                <a:solidFill>
                  <a:srgbClr val="003359"/>
                </a:solidFill>
                <a:latin typeface="Arial" pitchFamily="34" charset="0"/>
                <a:cs typeface="Arial" pitchFamily="34" charset="0"/>
              </a:rPr>
              <a:t>watch </a:t>
            </a:r>
            <a:r>
              <a:rPr lang="it-IT" sz="1600" dirty="0">
                <a:solidFill>
                  <a:srgbClr val="003359"/>
                </a:solidFill>
                <a:latin typeface="Arial" pitchFamily="34" charset="0"/>
                <a:cs typeface="Arial" pitchFamily="34" charset="0"/>
              </a:rPr>
              <a:t>a </a:t>
            </a:r>
            <a:r>
              <a:rPr lang="it-IT" sz="1600" dirty="0" smtClean="0">
                <a:solidFill>
                  <a:srgbClr val="003359"/>
                </a:solidFill>
                <a:latin typeface="Arial" pitchFamily="34" charset="0"/>
                <a:cs typeface="Arial" pitchFamily="34" charset="0"/>
              </a:rPr>
              <a:t>movie</a:t>
            </a:r>
            <a:endParaRPr lang="en-US" sz="1600" dirty="0">
              <a:solidFill>
                <a:srgbClr val="003359"/>
              </a:solidFill>
              <a:latin typeface="Arial" pitchFamily="34" charset="0"/>
              <a:cs typeface="Arial" pitchFamily="34" charset="0"/>
            </a:endParaRPr>
          </a:p>
          <a:p>
            <a:pPr marL="342900" indent="-342900">
              <a:lnSpc>
                <a:spcPct val="200000"/>
              </a:lnSpc>
              <a:buFont typeface="+mj-lt"/>
              <a:buAutoNum type="arabicPeriod"/>
            </a:pPr>
            <a:r>
              <a:rPr lang="it-IT" sz="1600" dirty="0" smtClean="0">
                <a:solidFill>
                  <a:srgbClr val="003359"/>
                </a:solidFill>
                <a:latin typeface="Arial" pitchFamily="34" charset="0"/>
                <a:cs typeface="Arial" pitchFamily="34" charset="0"/>
              </a:rPr>
              <a:t>take </a:t>
            </a:r>
            <a:r>
              <a:rPr lang="it-IT" sz="1600" dirty="0">
                <a:solidFill>
                  <a:srgbClr val="003359"/>
                </a:solidFill>
                <a:latin typeface="Arial" pitchFamily="34" charset="0"/>
                <a:cs typeface="Arial" pitchFamily="34" charset="0"/>
              </a:rPr>
              <a:t>the bus to </a:t>
            </a:r>
            <a:r>
              <a:rPr lang="it-IT" sz="1600" dirty="0" smtClean="0">
                <a:solidFill>
                  <a:srgbClr val="003359"/>
                </a:solidFill>
                <a:latin typeface="Arial" pitchFamily="34" charset="0"/>
                <a:cs typeface="Arial" pitchFamily="34" charset="0"/>
              </a:rPr>
              <a:t>work</a:t>
            </a:r>
            <a:endParaRPr lang="en-US" sz="1600" dirty="0">
              <a:solidFill>
                <a:srgbClr val="003359"/>
              </a:solidFill>
              <a:latin typeface="Arial" pitchFamily="34" charset="0"/>
              <a:cs typeface="Arial" pitchFamily="34" charset="0"/>
            </a:endParaRPr>
          </a:p>
          <a:p>
            <a:pPr marL="342900" indent="-342900">
              <a:lnSpc>
                <a:spcPct val="200000"/>
              </a:lnSpc>
              <a:buFont typeface="+mj-lt"/>
              <a:buAutoNum type="arabicPeriod"/>
            </a:pPr>
            <a:r>
              <a:rPr lang="it-IT" sz="1600" dirty="0" smtClean="0">
                <a:solidFill>
                  <a:srgbClr val="003359"/>
                </a:solidFill>
                <a:latin typeface="Arial" pitchFamily="34" charset="0"/>
                <a:cs typeface="Arial" pitchFamily="34" charset="0"/>
              </a:rPr>
              <a:t>talk </a:t>
            </a:r>
            <a:r>
              <a:rPr lang="it-IT" sz="1600" dirty="0">
                <a:solidFill>
                  <a:srgbClr val="003359"/>
                </a:solidFill>
                <a:latin typeface="Arial" pitchFamily="34" charset="0"/>
                <a:cs typeface="Arial" pitchFamily="34" charset="0"/>
              </a:rPr>
              <a:t>to your </a:t>
            </a:r>
            <a:r>
              <a:rPr lang="it-IT" sz="1600" dirty="0" smtClean="0">
                <a:solidFill>
                  <a:srgbClr val="003359"/>
                </a:solidFill>
                <a:latin typeface="Arial" pitchFamily="34" charset="0"/>
                <a:cs typeface="Arial" pitchFamily="34" charset="0"/>
              </a:rPr>
              <a:t>parents</a:t>
            </a:r>
            <a:endParaRPr lang="en-US" sz="1600" dirty="0">
              <a:solidFill>
                <a:srgbClr val="003359"/>
              </a:solidFill>
              <a:latin typeface="Arial" pitchFamily="34" charset="0"/>
              <a:cs typeface="Arial" pitchFamily="34" charset="0"/>
            </a:endParaRPr>
          </a:p>
          <a:p>
            <a:pPr marL="342900" indent="-342900">
              <a:lnSpc>
                <a:spcPct val="200000"/>
              </a:lnSpc>
              <a:buFont typeface="+mj-lt"/>
              <a:buAutoNum type="arabicPeriod"/>
            </a:pPr>
            <a:r>
              <a:rPr lang="it-IT" sz="1600" dirty="0" smtClean="0">
                <a:solidFill>
                  <a:srgbClr val="003359"/>
                </a:solidFill>
                <a:latin typeface="Arial" pitchFamily="34" charset="0"/>
                <a:cs typeface="Arial" pitchFamily="34" charset="0"/>
              </a:rPr>
              <a:t>eat </a:t>
            </a:r>
            <a:r>
              <a:rPr lang="it-IT" sz="1600" dirty="0">
                <a:solidFill>
                  <a:srgbClr val="003359"/>
                </a:solidFill>
                <a:latin typeface="Arial" pitchFamily="34" charset="0"/>
                <a:cs typeface="Arial" pitchFamily="34" charset="0"/>
              </a:rPr>
              <a:t>at a </a:t>
            </a:r>
            <a:r>
              <a:rPr lang="it-IT" sz="1600" dirty="0" smtClean="0">
                <a:solidFill>
                  <a:srgbClr val="003359"/>
                </a:solidFill>
                <a:latin typeface="Arial" pitchFamily="34" charset="0"/>
                <a:cs typeface="Arial" pitchFamily="34" charset="0"/>
              </a:rPr>
              <a:t>restaurant</a:t>
            </a:r>
            <a:endParaRPr lang="en-US" sz="1600" dirty="0">
              <a:solidFill>
                <a:srgbClr val="003359"/>
              </a:solidFill>
              <a:latin typeface="Arial" pitchFamily="34" charset="0"/>
              <a:cs typeface="Arial" pitchFamily="34" charset="0"/>
            </a:endParaRPr>
          </a:p>
          <a:p>
            <a:pPr marL="342900" indent="-342900">
              <a:lnSpc>
                <a:spcPct val="200000"/>
              </a:lnSpc>
              <a:buFont typeface="+mj-lt"/>
              <a:buAutoNum type="arabicPeriod"/>
            </a:pPr>
            <a:r>
              <a:rPr lang="it-IT" sz="1600" dirty="0" smtClean="0">
                <a:solidFill>
                  <a:srgbClr val="003359"/>
                </a:solidFill>
                <a:latin typeface="Arial" pitchFamily="34" charset="0"/>
                <a:cs typeface="Arial" pitchFamily="34" charset="0"/>
              </a:rPr>
              <a:t>do </a:t>
            </a:r>
            <a:r>
              <a:rPr lang="it-IT" sz="1600" dirty="0">
                <a:solidFill>
                  <a:srgbClr val="003359"/>
                </a:solidFill>
                <a:latin typeface="Arial" pitchFamily="34" charset="0"/>
                <a:cs typeface="Arial" pitchFamily="34" charset="0"/>
              </a:rPr>
              <a:t>exercise at the </a:t>
            </a:r>
            <a:r>
              <a:rPr lang="it-IT" sz="1600" dirty="0" smtClean="0">
                <a:solidFill>
                  <a:srgbClr val="003359"/>
                </a:solidFill>
                <a:latin typeface="Arial" pitchFamily="34" charset="0"/>
                <a:cs typeface="Arial" pitchFamily="34" charset="0"/>
              </a:rPr>
              <a:t>gym</a:t>
            </a:r>
            <a:endParaRPr lang="en-US" sz="1600" dirty="0">
              <a:solidFill>
                <a:srgbClr val="003359"/>
              </a:solidFill>
              <a:latin typeface="Arial" pitchFamily="34" charset="0"/>
              <a:cs typeface="Arial" pitchFamily="34" charset="0"/>
            </a:endParaRPr>
          </a:p>
          <a:p>
            <a:pPr marL="342900" indent="-342900">
              <a:lnSpc>
                <a:spcPct val="200000"/>
              </a:lnSpc>
              <a:buFont typeface="+mj-lt"/>
              <a:buAutoNum type="arabicPeriod"/>
            </a:pPr>
            <a:r>
              <a:rPr lang="it-IT" sz="1600" dirty="0" smtClean="0">
                <a:solidFill>
                  <a:srgbClr val="003359"/>
                </a:solidFill>
                <a:latin typeface="Arial" pitchFamily="34" charset="0"/>
                <a:cs typeface="Arial" pitchFamily="34" charset="0"/>
              </a:rPr>
              <a:t>meet </a:t>
            </a:r>
            <a:r>
              <a:rPr lang="it-IT" sz="1600" dirty="0">
                <a:solidFill>
                  <a:srgbClr val="003359"/>
                </a:solidFill>
                <a:latin typeface="Arial" pitchFamily="34" charset="0"/>
                <a:cs typeface="Arial" pitchFamily="34" charset="0"/>
              </a:rPr>
              <a:t>your </a:t>
            </a:r>
            <a:r>
              <a:rPr lang="it-IT" sz="1600" dirty="0" smtClean="0">
                <a:solidFill>
                  <a:srgbClr val="003359"/>
                </a:solidFill>
                <a:latin typeface="Arial" pitchFamily="34" charset="0"/>
                <a:cs typeface="Arial" pitchFamily="34" charset="0"/>
              </a:rPr>
              <a:t>friends</a:t>
            </a:r>
            <a:endParaRPr lang="en-US" sz="1600" dirty="0">
              <a:solidFill>
                <a:srgbClr val="003359"/>
              </a:solidFill>
              <a:latin typeface="Arial" pitchFamily="34" charset="0"/>
              <a:cs typeface="Arial" pitchFamily="34" charset="0"/>
            </a:endParaRPr>
          </a:p>
          <a:p>
            <a:pPr marL="342900" indent="-342900">
              <a:lnSpc>
                <a:spcPct val="200000"/>
              </a:lnSpc>
              <a:buFont typeface="+mj-lt"/>
              <a:buAutoNum type="arabicPeriod"/>
            </a:pPr>
            <a:r>
              <a:rPr lang="it-IT" sz="1600" dirty="0" smtClean="0">
                <a:solidFill>
                  <a:srgbClr val="003359"/>
                </a:solidFill>
                <a:latin typeface="Arial" pitchFamily="34" charset="0"/>
                <a:cs typeface="Arial" pitchFamily="34" charset="0"/>
              </a:rPr>
              <a:t>walk </a:t>
            </a:r>
            <a:r>
              <a:rPr lang="it-IT" sz="1600" dirty="0">
                <a:solidFill>
                  <a:srgbClr val="003359"/>
                </a:solidFill>
                <a:latin typeface="Arial" pitchFamily="34" charset="0"/>
                <a:cs typeface="Arial" pitchFamily="34" charset="0"/>
              </a:rPr>
              <a:t>in a </a:t>
            </a:r>
            <a:r>
              <a:rPr lang="it-IT" sz="1600" dirty="0" smtClean="0">
                <a:solidFill>
                  <a:srgbClr val="003359"/>
                </a:solidFill>
                <a:latin typeface="Arial" pitchFamily="34" charset="0"/>
                <a:cs typeface="Arial" pitchFamily="34" charset="0"/>
              </a:rPr>
              <a:t>park</a:t>
            </a:r>
            <a:endParaRPr lang="en-US" sz="1600" dirty="0">
              <a:solidFill>
                <a:srgbClr val="003359"/>
              </a:solidFill>
              <a:latin typeface="Arial" pitchFamily="34" charset="0"/>
              <a:cs typeface="Arial" pitchFamily="34" charset="0"/>
            </a:endParaRPr>
          </a:p>
        </p:txBody>
      </p:sp>
      <p:pic>
        <p:nvPicPr>
          <p:cNvPr id="18" name="Picture 1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203835" y="850900"/>
            <a:ext cx="5584566" cy="3960447"/>
          </a:xfrm>
          <a:prstGeom prst="rect">
            <a:avLst/>
          </a:prstGeom>
        </p:spPr>
      </p:pic>
      <p:grpSp>
        <p:nvGrpSpPr>
          <p:cNvPr id="11" name="Group 10"/>
          <p:cNvGrpSpPr/>
          <p:nvPr/>
        </p:nvGrpSpPr>
        <p:grpSpPr>
          <a:xfrm>
            <a:off x="0" y="446088"/>
            <a:ext cx="9144000" cy="72000"/>
            <a:chOff x="0" y="446088"/>
            <a:chExt cx="9144000" cy="72000"/>
          </a:xfrm>
        </p:grpSpPr>
        <p:sp>
          <p:nvSpPr>
            <p:cNvPr id="12" name="Rectangle 11"/>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72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a:t>
            </a:r>
            <a:r>
              <a:rPr lang="en-US" dirty="0" smtClean="0">
                <a:latin typeface="Arial" pitchFamily="34" charset="0"/>
                <a:cs typeface="Arial" pitchFamily="34" charset="0"/>
              </a:rPr>
              <a:t>3.0</a:t>
            </a:r>
            <a:r>
              <a:rPr lang="en-US" dirty="0">
                <a:latin typeface="Arial" pitchFamily="34" charset="0"/>
                <a:cs typeface="Arial" pitchFamily="34" charset="0"/>
              </a:rPr>
              <a:t>: Target Structures</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a:t>
            </a:r>
            <a:r>
              <a:rPr lang="en-US" dirty="0" smtClean="0">
                <a:latin typeface="Arial" pitchFamily="34" charset="0"/>
                <a:cs typeface="Arial" pitchFamily="34" charset="0"/>
              </a:rPr>
              <a:t>3.2: </a:t>
            </a:r>
            <a:r>
              <a:rPr lang="en-US" dirty="0">
                <a:latin typeface="Arial" pitchFamily="34" charset="0"/>
                <a:cs typeface="Arial" pitchFamily="34" charset="0"/>
              </a:rPr>
              <a:t>Feedback</a:t>
            </a:r>
            <a:endParaRPr lang="en-GB" sz="1400" dirty="0">
              <a:latin typeface="Arial" pitchFamily="34" charset="0"/>
              <a:cs typeface="Arial" pitchFamily="34" charset="0"/>
            </a:endParaRPr>
          </a:p>
        </p:txBody>
      </p:sp>
      <p:grpSp>
        <p:nvGrpSpPr>
          <p:cNvPr id="9" name="Group 1"/>
          <p:cNvGrpSpPr/>
          <p:nvPr/>
        </p:nvGrpSpPr>
        <p:grpSpPr>
          <a:xfrm>
            <a:off x="361949" y="863600"/>
            <a:ext cx="1997075" cy="1885950"/>
            <a:chOff x="361949" y="863600"/>
            <a:chExt cx="1997075" cy="1885950"/>
          </a:xfrm>
        </p:grpSpPr>
        <p:sp>
          <p:nvSpPr>
            <p:cNvPr id="10" name="Rectangle 9"/>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ectangle 10"/>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2" name="Rectangle 11"/>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Rectangle 12"/>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Rectangle 13"/>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5" name="TextBox 14"/>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1</a:t>
              </a:r>
              <a:endParaRPr lang="en-US" sz="1400" b="1" i="0">
                <a:solidFill>
                  <a:schemeClr val="bg1"/>
                </a:solidFill>
                <a:latin typeface="Arial" pitchFamily="34" charset="0"/>
                <a:cs typeface="Arial" pitchFamily="34" charset="0"/>
              </a:endParaRPr>
            </a:p>
          </p:txBody>
        </p:sp>
        <p:sp>
          <p:nvSpPr>
            <p:cNvPr id="16" name="TextBox 15"/>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17" name="TextBox 16"/>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18" name="TextBox 17"/>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19" name="TextBox 18"/>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21" name="Group 2"/>
          <p:cNvGrpSpPr/>
          <p:nvPr/>
        </p:nvGrpSpPr>
        <p:grpSpPr>
          <a:xfrm>
            <a:off x="2501899" y="863600"/>
            <a:ext cx="1997075" cy="1885950"/>
            <a:chOff x="361949" y="863600"/>
            <a:chExt cx="1997075" cy="1885950"/>
          </a:xfrm>
        </p:grpSpPr>
        <p:sp>
          <p:nvSpPr>
            <p:cNvPr id="22" name="Rectangle 21"/>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Rectangle 22"/>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4" name="Rectangle 23"/>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5" name="Rectangle 24"/>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ectangle 25"/>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2</a:t>
              </a:r>
              <a:endParaRPr lang="en-US" sz="1400" b="1" i="0">
                <a:solidFill>
                  <a:schemeClr val="bg1"/>
                </a:solidFill>
                <a:latin typeface="Arial" pitchFamily="34" charset="0"/>
                <a:cs typeface="Arial" pitchFamily="34" charset="0"/>
              </a:endParaRPr>
            </a:p>
          </p:txBody>
        </p:sp>
        <p:sp>
          <p:nvSpPr>
            <p:cNvPr id="28" name="TextBox 27"/>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29" name="TextBox 28"/>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30" name="TextBox 29"/>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31" name="TextBox 30"/>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32" name="Group 3"/>
          <p:cNvGrpSpPr/>
          <p:nvPr/>
        </p:nvGrpSpPr>
        <p:grpSpPr>
          <a:xfrm>
            <a:off x="4648199" y="863600"/>
            <a:ext cx="1997075" cy="1885950"/>
            <a:chOff x="361949" y="863600"/>
            <a:chExt cx="1997075" cy="1885950"/>
          </a:xfrm>
        </p:grpSpPr>
        <p:sp>
          <p:nvSpPr>
            <p:cNvPr id="33" name="Rectangle 32"/>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4" name="Rectangle 33"/>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Rectangle 34"/>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Rectangle 35"/>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7" name="Rectangle 36"/>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8" name="TextBox 37"/>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3</a:t>
              </a:r>
              <a:endParaRPr lang="en-US" sz="1400" b="1" i="0">
                <a:solidFill>
                  <a:schemeClr val="bg1"/>
                </a:solidFill>
                <a:latin typeface="Arial" pitchFamily="34" charset="0"/>
                <a:cs typeface="Arial" pitchFamily="34" charset="0"/>
              </a:endParaRPr>
            </a:p>
          </p:txBody>
        </p:sp>
        <p:sp>
          <p:nvSpPr>
            <p:cNvPr id="39" name="TextBox 38"/>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40" name="TextBox 39"/>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41" name="TextBox 40"/>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42" name="TextBox 41"/>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43" name="Group 4"/>
          <p:cNvGrpSpPr/>
          <p:nvPr/>
        </p:nvGrpSpPr>
        <p:grpSpPr>
          <a:xfrm>
            <a:off x="6788149" y="863600"/>
            <a:ext cx="1997075" cy="1885950"/>
            <a:chOff x="361949" y="863600"/>
            <a:chExt cx="1997075" cy="1885950"/>
          </a:xfrm>
        </p:grpSpPr>
        <p:sp>
          <p:nvSpPr>
            <p:cNvPr id="44" name="Rectangle 43"/>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5" name="Rectangle 44"/>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6" name="Rectangle 45"/>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7" name="Rectangle 46"/>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8" name="Rectangle 47"/>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9" name="TextBox 48"/>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4</a:t>
              </a:r>
              <a:endParaRPr lang="en-US" sz="1400" b="1" i="0">
                <a:solidFill>
                  <a:schemeClr val="bg1"/>
                </a:solidFill>
                <a:latin typeface="Arial" pitchFamily="34" charset="0"/>
                <a:cs typeface="Arial" pitchFamily="34" charset="0"/>
              </a:endParaRPr>
            </a:p>
          </p:txBody>
        </p:sp>
        <p:sp>
          <p:nvSpPr>
            <p:cNvPr id="50" name="TextBox 49"/>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51" name="TextBox 50"/>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52" name="TextBox 51"/>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53" name="TextBox 52"/>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sp>
        <p:nvSpPr>
          <p:cNvPr id="20" name="Rectangle 19"/>
          <p:cNvSpPr/>
          <p:nvPr/>
        </p:nvSpPr>
        <p:spPr>
          <a:xfrm>
            <a:off x="361949" y="2889250"/>
            <a:ext cx="8420101" cy="18923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4" name="TextBox 53"/>
          <p:cNvSpPr txBox="1"/>
          <p:nvPr/>
        </p:nvSpPr>
        <p:spPr>
          <a:xfrm>
            <a:off x="590550" y="304165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55" name="Group 54"/>
          <p:cNvGrpSpPr/>
          <p:nvPr/>
        </p:nvGrpSpPr>
        <p:grpSpPr>
          <a:xfrm>
            <a:off x="0" y="446088"/>
            <a:ext cx="9144000" cy="72000"/>
            <a:chOff x="0" y="446088"/>
            <a:chExt cx="9144000" cy="72000"/>
          </a:xfrm>
        </p:grpSpPr>
        <p:sp>
          <p:nvSpPr>
            <p:cNvPr id="56" name="Rectangle 55"/>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30397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4.1: Context Creation</a:t>
            </a:r>
            <a:endParaRPr lang="en-GB" sz="1400" dirty="0">
              <a:latin typeface="Arial" pitchFamily="34" charset="0"/>
              <a:cs typeface="Arial" pitchFamily="34" charset="0"/>
            </a:endParaRPr>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929083" y="848928"/>
            <a:ext cx="4859317" cy="3964554"/>
          </a:xfrm>
          <a:prstGeom prst="rect">
            <a:avLst/>
          </a:prstGeom>
        </p:spPr>
      </p:pic>
      <p:sp>
        <p:nvSpPr>
          <p:cNvPr id="10" name="TextBox 9"/>
          <p:cNvSpPr txBox="1"/>
          <p:nvPr/>
        </p:nvSpPr>
        <p:spPr>
          <a:xfrm>
            <a:off x="360614" y="667953"/>
            <a:ext cx="1165704" cy="954107"/>
          </a:xfrm>
          <a:prstGeom prst="rect">
            <a:avLst/>
          </a:prstGeom>
          <a:noFill/>
        </p:spPr>
        <p:txBody>
          <a:bodyPr wrap="none" rtlCol="0">
            <a:spAutoFit/>
          </a:bodyPr>
          <a:lstStyle/>
          <a:p>
            <a:pPr>
              <a:lnSpc>
                <a:spcPct val="150000"/>
              </a:lnSpc>
            </a:pPr>
            <a:r>
              <a:rPr lang="en-US" sz="1600" dirty="0" smtClean="0">
                <a:solidFill>
                  <a:srgbClr val="003359"/>
                </a:solidFill>
                <a:latin typeface="Arial" pitchFamily="34" charset="0"/>
                <a:cs typeface="Arial" pitchFamily="34" charset="0"/>
              </a:rPr>
              <a:t>last week</a:t>
            </a:r>
          </a:p>
          <a:p>
            <a:pPr>
              <a:lnSpc>
                <a:spcPct val="200000"/>
              </a:lnSpc>
            </a:pPr>
            <a:r>
              <a:rPr lang="en-US" sz="1600" dirty="0" smtClean="0">
                <a:solidFill>
                  <a:srgbClr val="003359"/>
                </a:solidFill>
                <a:latin typeface="Arial" pitchFamily="34" charset="0"/>
                <a:cs typeface="Arial" pitchFamily="34" charset="0"/>
              </a:rPr>
              <a:t>next week </a:t>
            </a:r>
            <a:endParaRPr lang="en-US" sz="1600" dirty="0">
              <a:solidFill>
                <a:srgbClr val="003359"/>
              </a:solidFill>
              <a:latin typeface="Arial" pitchFamily="34" charset="0"/>
              <a:cs typeface="Arial" pitchFamily="34" charset="0"/>
            </a:endParaRPr>
          </a:p>
        </p:txBody>
      </p:sp>
      <p:grpSp>
        <p:nvGrpSpPr>
          <p:cNvPr id="21" name="Group 20"/>
          <p:cNvGrpSpPr/>
          <p:nvPr/>
        </p:nvGrpSpPr>
        <p:grpSpPr>
          <a:xfrm>
            <a:off x="3084971" y="3856914"/>
            <a:ext cx="1972800" cy="875013"/>
            <a:chOff x="2380379" y="2065337"/>
            <a:chExt cx="1972800" cy="875013"/>
          </a:xfrm>
        </p:grpSpPr>
        <p:sp>
          <p:nvSpPr>
            <p:cNvPr id="22" name="TextBox 21"/>
            <p:cNvSpPr txBox="1"/>
            <p:nvPr/>
          </p:nvSpPr>
          <p:spPr>
            <a:xfrm>
              <a:off x="2380379" y="229235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GB" sz="1600" dirty="0">
                  <a:solidFill>
                    <a:srgbClr val="003359"/>
                  </a:solidFill>
                  <a:latin typeface="Arial" pitchFamily="34" charset="0"/>
                  <a:cs typeface="Arial" pitchFamily="34" charset="0"/>
                </a:rPr>
                <a:t>Ask me a question about last week.</a:t>
              </a:r>
              <a:endParaRPr lang="en-US" sz="1600" dirty="0">
                <a:solidFill>
                  <a:srgbClr val="003359"/>
                </a:solidFill>
                <a:latin typeface="Arial" pitchFamily="34" charset="0"/>
                <a:cs typeface="Arial" pitchFamily="34" charset="0"/>
              </a:endParaRPr>
            </a:p>
          </p:txBody>
        </p:sp>
        <p:sp>
          <p:nvSpPr>
            <p:cNvPr id="23" name="Right Triangle 22"/>
            <p:cNvSpPr/>
            <p:nvPr/>
          </p:nvSpPr>
          <p:spPr>
            <a:xfrm flipH="1">
              <a:off x="4105275" y="2065337"/>
              <a:ext cx="146051" cy="146051"/>
            </a:xfrm>
            <a:prstGeom prst="rtTriangle">
              <a:avLst/>
            </a:prstGeom>
            <a:solidFill>
              <a:srgbClr val="F9B1BA"/>
            </a:solidFill>
            <a:ln>
              <a:solidFill>
                <a:srgbClr val="F9B1B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4" name="Group 23"/>
          <p:cNvGrpSpPr/>
          <p:nvPr/>
        </p:nvGrpSpPr>
        <p:grpSpPr>
          <a:xfrm>
            <a:off x="2832184" y="931051"/>
            <a:ext cx="2906065" cy="648000"/>
            <a:chOff x="1487653" y="2292350"/>
            <a:chExt cx="2906065" cy="648000"/>
          </a:xfrm>
          <a:solidFill>
            <a:srgbClr val="D0ECF3"/>
          </a:solidFill>
        </p:grpSpPr>
        <p:sp>
          <p:nvSpPr>
            <p:cNvPr id="25" name="TextBox 24"/>
            <p:cNvSpPr txBox="1"/>
            <p:nvPr/>
          </p:nvSpPr>
          <p:spPr>
            <a:xfrm>
              <a:off x="1487653" y="2292350"/>
              <a:ext cx="2674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26" name="Right Triangle 25"/>
            <p:cNvSpPr/>
            <p:nvPr/>
          </p:nvSpPr>
          <p:spPr>
            <a:xfrm rot="10800000" flipH="1" flipV="1">
              <a:off x="4247667" y="2604753"/>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6" name="TextBox 23"/>
          <p:cNvSpPr txBox="1"/>
          <p:nvPr/>
        </p:nvSpPr>
        <p:spPr>
          <a:xfrm>
            <a:off x="2827838" y="1086403"/>
            <a:ext cx="2579552" cy="338554"/>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What did you do last week</a:t>
            </a:r>
            <a:endParaRPr lang="en-US" sz="1600" kern="1200" dirty="0">
              <a:solidFill>
                <a:srgbClr val="003359"/>
              </a:solidFill>
              <a:latin typeface="Arial" pitchFamily="34" charset="0"/>
              <a:cs typeface="Arial" pitchFamily="34" charset="0"/>
            </a:endParaRPr>
          </a:p>
        </p:txBody>
      </p:sp>
      <p:grpSp>
        <p:nvGrpSpPr>
          <p:cNvPr id="30" name="Group 29"/>
          <p:cNvGrpSpPr/>
          <p:nvPr/>
        </p:nvGrpSpPr>
        <p:grpSpPr>
          <a:xfrm>
            <a:off x="6733861" y="3862946"/>
            <a:ext cx="1972800" cy="868981"/>
            <a:chOff x="1196978" y="2071369"/>
            <a:chExt cx="1972800" cy="868981"/>
          </a:xfrm>
        </p:grpSpPr>
        <p:sp>
          <p:nvSpPr>
            <p:cNvPr id="31" name="TextBox 30"/>
            <p:cNvSpPr txBox="1"/>
            <p:nvPr/>
          </p:nvSpPr>
          <p:spPr>
            <a:xfrm>
              <a:off x="1196978" y="229235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a:t>
              </a:r>
            </a:p>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endParaRPr lang="en-US" sz="1600" dirty="0">
                <a:solidFill>
                  <a:srgbClr val="003359"/>
                </a:solidFill>
                <a:latin typeface="Arial" pitchFamily="34" charset="0"/>
                <a:cs typeface="Arial" pitchFamily="34" charset="0"/>
              </a:endParaRPr>
            </a:p>
          </p:txBody>
        </p:sp>
        <p:sp>
          <p:nvSpPr>
            <p:cNvPr id="32" name="Right Triangle 31"/>
            <p:cNvSpPr/>
            <p:nvPr/>
          </p:nvSpPr>
          <p:spPr>
            <a:xfrm rot="10800000" flipH="1" flipV="1">
              <a:off x="2536310" y="2071369"/>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4" name="TextBox 29"/>
          <p:cNvSpPr txBox="1"/>
          <p:nvPr/>
        </p:nvSpPr>
        <p:spPr>
          <a:xfrm>
            <a:off x="6880139" y="4118402"/>
            <a:ext cx="1643399" cy="584775"/>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Did you play</a:t>
            </a:r>
            <a:br>
              <a:rPr lang="en-US" sz="1600" dirty="0" smtClean="0">
                <a:solidFill>
                  <a:srgbClr val="003359"/>
                </a:solidFill>
                <a:latin typeface="Arial" pitchFamily="34" charset="0"/>
                <a:cs typeface="Arial" pitchFamily="34" charset="0"/>
              </a:rPr>
            </a:br>
            <a:r>
              <a:rPr lang="en-US" sz="1600" dirty="0" smtClean="0">
                <a:solidFill>
                  <a:srgbClr val="003359"/>
                </a:solidFill>
                <a:latin typeface="Arial" pitchFamily="34" charset="0"/>
                <a:cs typeface="Arial" pitchFamily="34" charset="0"/>
              </a:rPr>
              <a:t>tennis last week</a:t>
            </a:r>
            <a:endParaRPr lang="en-US" sz="1600" kern="1200" dirty="0">
              <a:solidFill>
                <a:srgbClr val="003359"/>
              </a:solidFill>
              <a:latin typeface="Arial" pitchFamily="34" charset="0"/>
              <a:cs typeface="Arial" pitchFamily="34" charset="0"/>
            </a:endParaRPr>
          </a:p>
        </p:txBody>
      </p:sp>
      <p:grpSp>
        <p:nvGrpSpPr>
          <p:cNvPr id="13" name="Group 12"/>
          <p:cNvGrpSpPr/>
          <p:nvPr/>
        </p:nvGrpSpPr>
        <p:grpSpPr>
          <a:xfrm>
            <a:off x="916108" y="2004111"/>
            <a:ext cx="3353926" cy="648000"/>
            <a:chOff x="2218855" y="1885610"/>
            <a:chExt cx="3353926" cy="648000"/>
          </a:xfrm>
        </p:grpSpPr>
        <p:sp>
          <p:nvSpPr>
            <p:cNvPr id="14" name="TextBox 13"/>
            <p:cNvSpPr txBox="1"/>
            <p:nvPr/>
          </p:nvSpPr>
          <p:spPr>
            <a:xfrm>
              <a:off x="2218855" y="1885610"/>
              <a:ext cx="31320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GB" sz="1600" dirty="0">
                  <a:solidFill>
                    <a:srgbClr val="003359"/>
                  </a:solidFill>
                  <a:latin typeface="Arial" pitchFamily="34" charset="0"/>
                  <a:cs typeface="Arial" pitchFamily="34" charset="0"/>
                </a:rPr>
                <a:t>I went to a basketball </a:t>
              </a:r>
              <a:r>
                <a:rPr lang="en-GB" sz="1600" dirty="0" smtClean="0">
                  <a:solidFill>
                    <a:srgbClr val="003359"/>
                  </a:solidFill>
                  <a:latin typeface="Arial" pitchFamily="34" charset="0"/>
                  <a:cs typeface="Arial" pitchFamily="34" charset="0"/>
                </a:rPr>
                <a:t>game. Ask </a:t>
              </a:r>
              <a:r>
                <a:rPr lang="en-GB" sz="1600" dirty="0">
                  <a:solidFill>
                    <a:srgbClr val="003359"/>
                  </a:solidFill>
                  <a:latin typeface="Arial" pitchFamily="34" charset="0"/>
                  <a:cs typeface="Arial" pitchFamily="34" charset="0"/>
                </a:rPr>
                <a:t>me when I went to the game.</a:t>
              </a:r>
              <a:endParaRPr lang="en-US" sz="1600" dirty="0">
                <a:solidFill>
                  <a:srgbClr val="003359"/>
                </a:solidFill>
                <a:latin typeface="Arial" pitchFamily="34" charset="0"/>
                <a:cs typeface="Arial" pitchFamily="34" charset="0"/>
              </a:endParaRPr>
            </a:p>
          </p:txBody>
        </p:sp>
        <p:sp>
          <p:nvSpPr>
            <p:cNvPr id="17" name="Right Triangle 16"/>
            <p:cNvSpPr/>
            <p:nvPr/>
          </p:nvSpPr>
          <p:spPr>
            <a:xfrm rot="10800000" flipH="1" flipV="1">
              <a:off x="5426730" y="2347140"/>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7" name="Group 26"/>
          <p:cNvGrpSpPr/>
          <p:nvPr/>
        </p:nvGrpSpPr>
        <p:grpSpPr>
          <a:xfrm flipH="1">
            <a:off x="6732910" y="926440"/>
            <a:ext cx="1972800" cy="871239"/>
            <a:chOff x="2354726" y="1889417"/>
            <a:chExt cx="1972800" cy="871239"/>
          </a:xfrm>
          <a:solidFill>
            <a:srgbClr val="D0ECF3"/>
          </a:solidFill>
        </p:grpSpPr>
        <p:sp>
          <p:nvSpPr>
            <p:cNvPr id="28" name="TextBox 27"/>
            <p:cNvSpPr txBox="1"/>
            <p:nvPr/>
          </p:nvSpPr>
          <p:spPr>
            <a:xfrm>
              <a:off x="2354726" y="1889417"/>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a:t>
              </a:r>
              <a:r>
                <a:rPr lang="en-US" sz="1600" dirty="0">
                  <a:solidFill>
                    <a:srgbClr val="003359"/>
                  </a:solidFill>
                  <a:latin typeface="Arial" pitchFamily="34" charset="0"/>
                  <a:cs typeface="Arial" pitchFamily="34" charset="0"/>
                </a:rPr>
                <a:t> </a:t>
              </a:r>
            </a:p>
            <a:p>
              <a:pPr algn="ctr"/>
              <a:r>
                <a:rPr lang="en-US" sz="1600" u="dotted" dirty="0" smtClean="0">
                  <a:solidFill>
                    <a:srgbClr val="003359"/>
                  </a:solidFill>
                  <a:latin typeface="Arial" pitchFamily="34" charset="0"/>
                  <a:cs typeface="Arial" pitchFamily="34" charset="0"/>
                </a:rPr>
                <a:t>                        ?</a:t>
              </a:r>
              <a:endParaRPr lang="en-US" sz="1600" dirty="0">
                <a:solidFill>
                  <a:srgbClr val="003359"/>
                </a:solidFill>
                <a:latin typeface="Arial" pitchFamily="34" charset="0"/>
                <a:cs typeface="Arial" pitchFamily="34" charset="0"/>
              </a:endParaRPr>
            </a:p>
          </p:txBody>
        </p:sp>
        <p:sp>
          <p:nvSpPr>
            <p:cNvPr id="29" name="Right Triangle 28"/>
            <p:cNvSpPr/>
            <p:nvPr/>
          </p:nvSpPr>
          <p:spPr>
            <a:xfrm rot="16200000" flipH="1" flipV="1">
              <a:off x="3490124" y="2614605"/>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5" name="TextBox 26"/>
          <p:cNvSpPr txBox="1"/>
          <p:nvPr/>
        </p:nvSpPr>
        <p:spPr>
          <a:xfrm>
            <a:off x="6900072" y="964280"/>
            <a:ext cx="1555234" cy="584775"/>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When did you</a:t>
            </a:r>
            <a:br>
              <a:rPr lang="en-US" sz="1600" dirty="0" smtClean="0">
                <a:solidFill>
                  <a:srgbClr val="003359"/>
                </a:solidFill>
                <a:latin typeface="Arial" pitchFamily="34" charset="0"/>
                <a:cs typeface="Arial" pitchFamily="34" charset="0"/>
              </a:rPr>
            </a:br>
            <a:r>
              <a:rPr lang="en-US" sz="1600" dirty="0" smtClean="0">
                <a:solidFill>
                  <a:srgbClr val="003359"/>
                </a:solidFill>
                <a:latin typeface="Arial" pitchFamily="34" charset="0"/>
                <a:cs typeface="Arial" pitchFamily="34" charset="0"/>
              </a:rPr>
              <a:t>go to the game</a:t>
            </a:r>
            <a:endParaRPr lang="en-US" sz="1600" kern="1200" dirty="0">
              <a:solidFill>
                <a:srgbClr val="003359"/>
              </a:solidFill>
              <a:latin typeface="Arial" pitchFamily="34" charset="0"/>
              <a:cs typeface="Arial" pitchFamily="34" charset="0"/>
            </a:endParaRPr>
          </a:p>
        </p:txBody>
      </p:sp>
      <p:grpSp>
        <p:nvGrpSpPr>
          <p:cNvPr id="18" name="Group 17"/>
          <p:cNvGrpSpPr/>
          <p:nvPr/>
        </p:nvGrpSpPr>
        <p:grpSpPr>
          <a:xfrm>
            <a:off x="2075900" y="3057843"/>
            <a:ext cx="2194134" cy="648000"/>
            <a:chOff x="2319927" y="2330450"/>
            <a:chExt cx="2194134" cy="648000"/>
          </a:xfrm>
        </p:grpSpPr>
        <p:sp>
          <p:nvSpPr>
            <p:cNvPr id="19" name="TextBox 18"/>
            <p:cNvSpPr txBox="1"/>
            <p:nvPr/>
          </p:nvSpPr>
          <p:spPr>
            <a:xfrm>
              <a:off x="2319927" y="233045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endParaRPr lang="en-US" sz="1600" dirty="0">
                <a:solidFill>
                  <a:srgbClr val="003359"/>
                </a:solidFill>
                <a:latin typeface="Arial" pitchFamily="34" charset="0"/>
                <a:cs typeface="Arial" pitchFamily="34" charset="0"/>
              </a:endParaRPr>
            </a:p>
          </p:txBody>
        </p:sp>
        <p:sp>
          <p:nvSpPr>
            <p:cNvPr id="20" name="Right Triangle 19"/>
            <p:cNvSpPr/>
            <p:nvPr/>
          </p:nvSpPr>
          <p:spPr>
            <a:xfrm rot="10800000" flipH="1">
              <a:off x="4368010" y="2374898"/>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3" name="TextBox 17"/>
          <p:cNvSpPr txBox="1"/>
          <p:nvPr/>
        </p:nvSpPr>
        <p:spPr>
          <a:xfrm>
            <a:off x="2183142" y="3215108"/>
            <a:ext cx="1770036" cy="338554"/>
          </a:xfrm>
          <a:prstGeom prst="rect">
            <a:avLst/>
          </a:prstGeom>
          <a:noFill/>
        </p:spPr>
        <p:txBody>
          <a:bodyPr wrap="none" rtlCol="0" anchor="ctr">
            <a:spAutoFit/>
          </a:bodyPr>
          <a:lstStyle/>
          <a:p>
            <a:pPr algn="ctr"/>
            <a:r>
              <a:rPr lang="en-GB" sz="1600" dirty="0">
                <a:solidFill>
                  <a:srgbClr val="003359"/>
                </a:solidFill>
                <a:latin typeface="Arial" pitchFamily="34" charset="0"/>
                <a:cs typeface="Arial" pitchFamily="34" charset="0"/>
              </a:rPr>
              <a:t>I went on </a:t>
            </a:r>
            <a:r>
              <a:rPr lang="en-GB" sz="1600" dirty="0" smtClean="0">
                <a:solidFill>
                  <a:srgbClr val="003359"/>
                </a:solidFill>
                <a:latin typeface="Arial" pitchFamily="34" charset="0"/>
                <a:cs typeface="Arial" pitchFamily="34" charset="0"/>
              </a:rPr>
              <a:t>Sunday</a:t>
            </a:r>
            <a:endParaRPr lang="en-US" sz="1600" dirty="0">
              <a:solidFill>
                <a:srgbClr val="003359"/>
              </a:solidFill>
              <a:latin typeface="Arial" pitchFamily="34" charset="0"/>
              <a:cs typeface="Arial" pitchFamily="34" charset="0"/>
            </a:endParaRPr>
          </a:p>
        </p:txBody>
      </p:sp>
      <p:grpSp>
        <p:nvGrpSpPr>
          <p:cNvPr id="40" name="Group 39"/>
          <p:cNvGrpSpPr/>
          <p:nvPr/>
        </p:nvGrpSpPr>
        <p:grpSpPr>
          <a:xfrm>
            <a:off x="0" y="446088"/>
            <a:ext cx="9144000" cy="72000"/>
            <a:chOff x="0" y="446088"/>
            <a:chExt cx="9144000" cy="72000"/>
          </a:xfrm>
        </p:grpSpPr>
        <p:sp>
          <p:nvSpPr>
            <p:cNvPr id="41" name="Rectangle 40"/>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304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0"/>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3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4"/>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6" grpId="0"/>
      <p:bldP spid="36" grpId="1"/>
      <p:bldP spid="34" grpId="0"/>
      <p:bldP spid="34" grpId="1"/>
      <p:bldP spid="35" grpId="0"/>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929083" y="848928"/>
            <a:ext cx="4859317" cy="3964554"/>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4.1: Context Creation</a:t>
            </a:r>
            <a:endParaRPr lang="en-GB" sz="1400" dirty="0">
              <a:latin typeface="Arial" pitchFamily="34" charset="0"/>
              <a:cs typeface="Arial" pitchFamily="34" charset="0"/>
            </a:endParaRPr>
          </a:p>
        </p:txBody>
      </p:sp>
      <p:grpSp>
        <p:nvGrpSpPr>
          <p:cNvPr id="38" name="Group 37"/>
          <p:cNvGrpSpPr/>
          <p:nvPr/>
        </p:nvGrpSpPr>
        <p:grpSpPr>
          <a:xfrm>
            <a:off x="3084971" y="3855009"/>
            <a:ext cx="1972800" cy="875013"/>
            <a:chOff x="2380379" y="2065337"/>
            <a:chExt cx="1972800" cy="875013"/>
          </a:xfrm>
        </p:grpSpPr>
        <p:sp>
          <p:nvSpPr>
            <p:cNvPr id="39" name="TextBox 38"/>
            <p:cNvSpPr txBox="1"/>
            <p:nvPr/>
          </p:nvSpPr>
          <p:spPr>
            <a:xfrm>
              <a:off x="2380379" y="229235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I’m going to go on Wednesday.</a:t>
              </a:r>
            </a:p>
          </p:txBody>
        </p:sp>
        <p:sp>
          <p:nvSpPr>
            <p:cNvPr id="40" name="Right Triangle 39"/>
            <p:cNvSpPr/>
            <p:nvPr/>
          </p:nvSpPr>
          <p:spPr>
            <a:xfrm flipH="1">
              <a:off x="4105275" y="2065337"/>
              <a:ext cx="146051" cy="146051"/>
            </a:xfrm>
            <a:prstGeom prst="rtTriangle">
              <a:avLst/>
            </a:prstGeom>
            <a:solidFill>
              <a:srgbClr val="F9B1BA"/>
            </a:solidFill>
            <a:ln>
              <a:solidFill>
                <a:srgbClr val="F9B1B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41" name="Group 40"/>
          <p:cNvGrpSpPr/>
          <p:nvPr/>
        </p:nvGrpSpPr>
        <p:grpSpPr>
          <a:xfrm>
            <a:off x="2049219" y="931051"/>
            <a:ext cx="3681410" cy="648000"/>
            <a:chOff x="702783" y="2292350"/>
            <a:chExt cx="3681410" cy="648000"/>
          </a:xfrm>
          <a:solidFill>
            <a:srgbClr val="D0ECF3"/>
          </a:solidFill>
        </p:grpSpPr>
        <p:sp>
          <p:nvSpPr>
            <p:cNvPr id="42" name="TextBox 41"/>
            <p:cNvSpPr txBox="1"/>
            <p:nvPr/>
          </p:nvSpPr>
          <p:spPr>
            <a:xfrm>
              <a:off x="702783" y="2292350"/>
              <a:ext cx="3459677"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endParaRPr lang="en-US" sz="1600" dirty="0">
                <a:solidFill>
                  <a:srgbClr val="003359"/>
                </a:solidFill>
                <a:latin typeface="Arial" pitchFamily="34" charset="0"/>
                <a:cs typeface="Arial" pitchFamily="34" charset="0"/>
              </a:endParaRPr>
            </a:p>
          </p:txBody>
        </p:sp>
        <p:sp>
          <p:nvSpPr>
            <p:cNvPr id="43" name="Right Triangle 42"/>
            <p:cNvSpPr/>
            <p:nvPr/>
          </p:nvSpPr>
          <p:spPr>
            <a:xfrm rot="10800000" flipH="1" flipV="1">
              <a:off x="4238142" y="2606658"/>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44" name="TextBox 23"/>
          <p:cNvSpPr txBox="1"/>
          <p:nvPr/>
        </p:nvSpPr>
        <p:spPr>
          <a:xfrm>
            <a:off x="1963867" y="1088502"/>
            <a:ext cx="3573415" cy="338554"/>
          </a:xfrm>
          <a:prstGeom prst="rect">
            <a:avLst/>
          </a:prstGeom>
          <a:noFill/>
        </p:spPr>
        <p:txBody>
          <a:bodyPr wrap="none" rtlCol="0" anchor="ctr">
            <a:spAutoFit/>
          </a:bodyPr>
          <a:lstStyle/>
          <a:p>
            <a:pPr algn="ctr"/>
            <a:r>
              <a:rPr lang="en-US" sz="1600" dirty="0">
                <a:solidFill>
                  <a:srgbClr val="003359"/>
                </a:solidFill>
                <a:latin typeface="Arial" pitchFamily="34" charset="0"/>
                <a:cs typeface="Arial" pitchFamily="34" charset="0"/>
              </a:rPr>
              <a:t>What are you going to do next </a:t>
            </a:r>
            <a:r>
              <a:rPr lang="en-US" sz="1600" dirty="0" smtClean="0">
                <a:solidFill>
                  <a:srgbClr val="003359"/>
                </a:solidFill>
                <a:latin typeface="Arial" pitchFamily="34" charset="0"/>
                <a:cs typeface="Arial" pitchFamily="34" charset="0"/>
              </a:rPr>
              <a:t>week</a:t>
            </a:r>
            <a:endParaRPr lang="en-US" sz="1600" kern="1200" dirty="0">
              <a:solidFill>
                <a:srgbClr val="003359"/>
              </a:solidFill>
              <a:latin typeface="Arial" pitchFamily="34" charset="0"/>
              <a:cs typeface="Arial" pitchFamily="34" charset="0"/>
            </a:endParaRPr>
          </a:p>
        </p:txBody>
      </p:sp>
      <p:grpSp>
        <p:nvGrpSpPr>
          <p:cNvPr id="45" name="Group 44"/>
          <p:cNvGrpSpPr/>
          <p:nvPr/>
        </p:nvGrpSpPr>
        <p:grpSpPr>
          <a:xfrm>
            <a:off x="6733861" y="3870566"/>
            <a:ext cx="1972800" cy="859456"/>
            <a:chOff x="1196978" y="2080894"/>
            <a:chExt cx="1972800" cy="859456"/>
          </a:xfrm>
        </p:grpSpPr>
        <p:sp>
          <p:nvSpPr>
            <p:cNvPr id="46" name="TextBox 45"/>
            <p:cNvSpPr txBox="1"/>
            <p:nvPr/>
          </p:nvSpPr>
          <p:spPr>
            <a:xfrm>
              <a:off x="1196978" y="229235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a:t>
              </a:r>
            </a:p>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a:t>
              </a:r>
              <a:endParaRPr lang="en-US" sz="1600" dirty="0">
                <a:solidFill>
                  <a:srgbClr val="003359"/>
                </a:solidFill>
                <a:latin typeface="Arial" pitchFamily="34" charset="0"/>
                <a:cs typeface="Arial" pitchFamily="34" charset="0"/>
              </a:endParaRPr>
            </a:p>
          </p:txBody>
        </p:sp>
        <p:sp>
          <p:nvSpPr>
            <p:cNvPr id="47" name="Right Triangle 46"/>
            <p:cNvSpPr/>
            <p:nvPr/>
          </p:nvSpPr>
          <p:spPr>
            <a:xfrm rot="10800000" flipH="1" flipV="1">
              <a:off x="2540120" y="2080894"/>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48" name="TextBox 29"/>
          <p:cNvSpPr txBox="1"/>
          <p:nvPr/>
        </p:nvSpPr>
        <p:spPr>
          <a:xfrm>
            <a:off x="6680698" y="4110782"/>
            <a:ext cx="2020105" cy="584775"/>
          </a:xfrm>
          <a:prstGeom prst="rect">
            <a:avLst/>
          </a:prstGeom>
          <a:noFill/>
        </p:spPr>
        <p:txBody>
          <a:bodyPr wrap="none" rtlCol="0" anchor="ctr">
            <a:spAutoFit/>
          </a:bodyPr>
          <a:lstStyle/>
          <a:p>
            <a:pPr algn="ctr"/>
            <a:r>
              <a:rPr lang="en-US" sz="1600" dirty="0">
                <a:solidFill>
                  <a:srgbClr val="003359"/>
                </a:solidFill>
                <a:latin typeface="Arial" pitchFamily="34" charset="0"/>
                <a:cs typeface="Arial" pitchFamily="34" charset="0"/>
              </a:rPr>
              <a:t>When are you </a:t>
            </a:r>
            <a:r>
              <a:rPr lang="en-US" sz="1600" dirty="0" smtClean="0">
                <a:solidFill>
                  <a:srgbClr val="003359"/>
                </a:solidFill>
                <a:latin typeface="Arial" pitchFamily="34" charset="0"/>
                <a:cs typeface="Arial" pitchFamily="34" charset="0"/>
              </a:rPr>
              <a:t>going</a:t>
            </a:r>
            <a:br>
              <a:rPr lang="en-US" sz="1600" dirty="0" smtClean="0">
                <a:solidFill>
                  <a:srgbClr val="003359"/>
                </a:solidFill>
                <a:latin typeface="Arial" pitchFamily="34" charset="0"/>
                <a:cs typeface="Arial" pitchFamily="34" charset="0"/>
              </a:rPr>
            </a:br>
            <a:r>
              <a:rPr lang="en-US" sz="1600" dirty="0" smtClean="0">
                <a:solidFill>
                  <a:srgbClr val="003359"/>
                </a:solidFill>
                <a:latin typeface="Arial" pitchFamily="34" charset="0"/>
                <a:cs typeface="Arial" pitchFamily="34" charset="0"/>
              </a:rPr>
              <a:t>to </a:t>
            </a:r>
            <a:r>
              <a:rPr lang="en-US" sz="1600" dirty="0">
                <a:solidFill>
                  <a:srgbClr val="003359"/>
                </a:solidFill>
                <a:latin typeface="Arial" pitchFamily="34" charset="0"/>
                <a:cs typeface="Arial" pitchFamily="34" charset="0"/>
              </a:rPr>
              <a:t>a football </a:t>
            </a:r>
            <a:r>
              <a:rPr lang="en-US" sz="1600" dirty="0" smtClean="0">
                <a:solidFill>
                  <a:srgbClr val="003359"/>
                </a:solidFill>
                <a:latin typeface="Arial" pitchFamily="34" charset="0"/>
                <a:cs typeface="Arial" pitchFamily="34" charset="0"/>
              </a:rPr>
              <a:t>game</a:t>
            </a:r>
            <a:endParaRPr lang="en-US" sz="1600" kern="1200" dirty="0">
              <a:solidFill>
                <a:srgbClr val="003359"/>
              </a:solidFill>
              <a:latin typeface="Arial" pitchFamily="34" charset="0"/>
              <a:cs typeface="Arial" pitchFamily="34" charset="0"/>
            </a:endParaRPr>
          </a:p>
        </p:txBody>
      </p:sp>
      <p:grpSp>
        <p:nvGrpSpPr>
          <p:cNvPr id="49" name="Group 48"/>
          <p:cNvGrpSpPr/>
          <p:nvPr/>
        </p:nvGrpSpPr>
        <p:grpSpPr>
          <a:xfrm>
            <a:off x="2077793" y="2004111"/>
            <a:ext cx="2192241" cy="648000"/>
            <a:chOff x="3380540" y="1885610"/>
            <a:chExt cx="2192241" cy="648000"/>
          </a:xfrm>
        </p:grpSpPr>
        <p:sp>
          <p:nvSpPr>
            <p:cNvPr id="50" name="TextBox 49"/>
            <p:cNvSpPr txBox="1"/>
            <p:nvPr/>
          </p:nvSpPr>
          <p:spPr>
            <a:xfrm>
              <a:off x="3380540" y="188561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GB" sz="1600" dirty="0">
                  <a:solidFill>
                    <a:srgbClr val="003359"/>
                  </a:solidFill>
                  <a:latin typeface="Arial" pitchFamily="34" charset="0"/>
                  <a:cs typeface="Arial" pitchFamily="34" charset="0"/>
                </a:rPr>
                <a:t>Ask me a question about next week.</a:t>
              </a:r>
              <a:endParaRPr lang="en-US" sz="1600" dirty="0">
                <a:solidFill>
                  <a:srgbClr val="003359"/>
                </a:solidFill>
                <a:latin typeface="Arial" pitchFamily="34" charset="0"/>
                <a:cs typeface="Arial" pitchFamily="34" charset="0"/>
              </a:endParaRPr>
            </a:p>
          </p:txBody>
        </p:sp>
        <p:sp>
          <p:nvSpPr>
            <p:cNvPr id="51" name="Right Triangle 50"/>
            <p:cNvSpPr/>
            <p:nvPr/>
          </p:nvSpPr>
          <p:spPr>
            <a:xfrm rot="10800000" flipH="1" flipV="1">
              <a:off x="5426730" y="2347140"/>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52" name="Group 51"/>
          <p:cNvGrpSpPr/>
          <p:nvPr/>
        </p:nvGrpSpPr>
        <p:grpSpPr>
          <a:xfrm>
            <a:off x="2075900" y="3034397"/>
            <a:ext cx="2194134" cy="648000"/>
            <a:chOff x="2319927" y="2330450"/>
            <a:chExt cx="2194134" cy="648000"/>
          </a:xfrm>
        </p:grpSpPr>
        <p:sp>
          <p:nvSpPr>
            <p:cNvPr id="53" name="TextBox 52"/>
            <p:cNvSpPr txBox="1"/>
            <p:nvPr/>
          </p:nvSpPr>
          <p:spPr>
            <a:xfrm>
              <a:off x="2319927" y="233045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GB" sz="1600" dirty="0">
                  <a:solidFill>
                    <a:srgbClr val="003359"/>
                  </a:solidFill>
                  <a:latin typeface="Arial" pitchFamily="34" charset="0"/>
                  <a:cs typeface="Arial" pitchFamily="34" charset="0"/>
                </a:rPr>
                <a:t>I’m going to a football game. Ask me when.</a:t>
              </a:r>
              <a:endParaRPr lang="en-US" sz="1600" dirty="0">
                <a:solidFill>
                  <a:srgbClr val="003359"/>
                </a:solidFill>
                <a:latin typeface="Arial" pitchFamily="34" charset="0"/>
                <a:cs typeface="Arial" pitchFamily="34" charset="0"/>
              </a:endParaRPr>
            </a:p>
          </p:txBody>
        </p:sp>
        <p:sp>
          <p:nvSpPr>
            <p:cNvPr id="54" name="Right Triangle 53"/>
            <p:cNvSpPr/>
            <p:nvPr/>
          </p:nvSpPr>
          <p:spPr>
            <a:xfrm rot="10800000" flipH="1">
              <a:off x="4368010" y="2374898"/>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55" name="TextBox 54"/>
          <p:cNvSpPr txBox="1"/>
          <p:nvPr/>
        </p:nvSpPr>
        <p:spPr>
          <a:xfrm>
            <a:off x="360614" y="667953"/>
            <a:ext cx="1107996" cy="954107"/>
          </a:xfrm>
          <a:prstGeom prst="rect">
            <a:avLst/>
          </a:prstGeom>
          <a:noFill/>
        </p:spPr>
        <p:txBody>
          <a:bodyPr wrap="none" rtlCol="0">
            <a:spAutoFit/>
          </a:bodyPr>
          <a:lstStyle/>
          <a:p>
            <a:pPr>
              <a:lnSpc>
                <a:spcPct val="150000"/>
              </a:lnSpc>
            </a:pPr>
            <a:r>
              <a:rPr lang="en-US" sz="1600" dirty="0" smtClean="0">
                <a:solidFill>
                  <a:srgbClr val="003359"/>
                </a:solidFill>
                <a:latin typeface="Arial" pitchFamily="34" charset="0"/>
                <a:cs typeface="Arial" pitchFamily="34" charset="0"/>
              </a:rPr>
              <a:t>last week</a:t>
            </a:r>
          </a:p>
          <a:p>
            <a:pPr>
              <a:lnSpc>
                <a:spcPct val="200000"/>
              </a:lnSpc>
            </a:pPr>
            <a:r>
              <a:rPr lang="en-US" sz="1600" dirty="0" smtClean="0">
                <a:solidFill>
                  <a:srgbClr val="003359"/>
                </a:solidFill>
                <a:latin typeface="Arial" pitchFamily="34" charset="0"/>
                <a:cs typeface="Arial" pitchFamily="34" charset="0"/>
              </a:rPr>
              <a:t>next week</a:t>
            </a:r>
            <a:endParaRPr lang="en-US" sz="1600" dirty="0">
              <a:solidFill>
                <a:srgbClr val="003359"/>
              </a:solidFill>
              <a:latin typeface="Arial" pitchFamily="34" charset="0"/>
              <a:cs typeface="Arial" pitchFamily="34" charset="0"/>
            </a:endParaRPr>
          </a:p>
        </p:txBody>
      </p:sp>
      <p:grpSp>
        <p:nvGrpSpPr>
          <p:cNvPr id="30" name="Group 29"/>
          <p:cNvGrpSpPr/>
          <p:nvPr/>
        </p:nvGrpSpPr>
        <p:grpSpPr>
          <a:xfrm>
            <a:off x="0" y="446088"/>
            <a:ext cx="9144000" cy="72000"/>
            <a:chOff x="0" y="446088"/>
            <a:chExt cx="9144000" cy="72000"/>
          </a:xfrm>
        </p:grpSpPr>
        <p:sp>
          <p:nvSpPr>
            <p:cNvPr id="31" name="Rectangle 30"/>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4783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1.0: </a:t>
            </a:r>
            <a:r>
              <a:rPr lang="en-US" dirty="0" smtClean="0">
                <a:latin typeface="Arial" pitchFamily="34" charset="0"/>
                <a:cs typeface="Arial" pitchFamily="34" charset="0"/>
              </a:rPr>
              <a:t>Warm-Up</a:t>
            </a:r>
            <a:endParaRPr lang="en-US" sz="1400" dirty="0">
              <a:latin typeface="Arial" pitchFamily="34" charset="0"/>
              <a:cs typeface="Arial" pitchFamily="34" charset="0"/>
            </a:endParaRPr>
          </a:p>
        </p:txBody>
      </p:sp>
      <p:pic>
        <p:nvPicPr>
          <p:cNvPr id="10" name="Picture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55600" y="850688"/>
            <a:ext cx="2711450" cy="1926000"/>
          </a:xfrm>
          <a:prstGeom prst="rect">
            <a:avLst/>
          </a:prstGeom>
        </p:spPr>
      </p:pic>
      <p:pic>
        <p:nvPicPr>
          <p:cNvPr id="9" name="Picture 6"/>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55599" y="2890703"/>
            <a:ext cx="2711451" cy="19260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a:ext>
            </a:extLst>
          </a:blip>
          <a:stretch>
            <a:fillRect/>
          </a:stretch>
        </p:blipFill>
        <p:spPr bwMode="auto">
          <a:xfrm>
            <a:off x="5568544" y="1891437"/>
            <a:ext cx="1568930" cy="1882278"/>
          </a:xfrm>
          <a:prstGeom prst="rect">
            <a:avLst/>
          </a:prstGeom>
          <a:noFill/>
          <a:ln w="9525">
            <a:noFill/>
            <a:miter lim="800000"/>
            <a:headEnd/>
            <a:tailEnd/>
          </a:ln>
        </p:spPr>
      </p:pic>
      <p:grpSp>
        <p:nvGrpSpPr>
          <p:cNvPr id="2" name="Group 1"/>
          <p:cNvGrpSpPr/>
          <p:nvPr/>
        </p:nvGrpSpPr>
        <p:grpSpPr>
          <a:xfrm>
            <a:off x="5366609" y="920292"/>
            <a:ext cx="1972800" cy="872492"/>
            <a:chOff x="6479533" y="2244710"/>
            <a:chExt cx="1972800" cy="872492"/>
          </a:xfrm>
        </p:grpSpPr>
        <p:sp>
          <p:nvSpPr>
            <p:cNvPr id="19" name="TextBox 18"/>
            <p:cNvSpPr txBox="1"/>
            <p:nvPr/>
          </p:nvSpPr>
          <p:spPr>
            <a:xfrm flipH="1">
              <a:off x="6479533" y="224471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Who can you see in these pictures?</a:t>
              </a:r>
            </a:p>
          </p:txBody>
        </p:sp>
        <p:sp>
          <p:nvSpPr>
            <p:cNvPr id="22" name="Right Triangle 21"/>
            <p:cNvSpPr/>
            <p:nvPr/>
          </p:nvSpPr>
          <p:spPr>
            <a:xfrm flipV="1">
              <a:off x="7081928" y="2971151"/>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3" name="Group 12"/>
          <p:cNvGrpSpPr/>
          <p:nvPr/>
        </p:nvGrpSpPr>
        <p:grpSpPr>
          <a:xfrm>
            <a:off x="5366609" y="3872368"/>
            <a:ext cx="1972800" cy="871240"/>
            <a:chOff x="2343491" y="2046250"/>
            <a:chExt cx="1972800" cy="871240"/>
          </a:xfrm>
          <a:solidFill>
            <a:srgbClr val="D0ECF3"/>
          </a:solidFill>
        </p:grpSpPr>
        <p:sp>
          <p:nvSpPr>
            <p:cNvPr id="14" name="TextBox 13"/>
            <p:cNvSpPr txBox="1"/>
            <p:nvPr/>
          </p:nvSpPr>
          <p:spPr>
            <a:xfrm>
              <a:off x="2343491" y="226949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17" name="Right Triangle 16"/>
            <p:cNvSpPr/>
            <p:nvPr/>
          </p:nvSpPr>
          <p:spPr>
            <a:xfrm flipH="1">
              <a:off x="3181464" y="2046250"/>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1" name="TextBox 12"/>
          <p:cNvSpPr txBox="1"/>
          <p:nvPr/>
        </p:nvSpPr>
        <p:spPr>
          <a:xfrm>
            <a:off x="5559042" y="4252876"/>
            <a:ext cx="1576072" cy="338554"/>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Marti and Shen</a:t>
            </a:r>
            <a:endParaRPr lang="en-US" sz="1600" kern="1200" dirty="0">
              <a:solidFill>
                <a:srgbClr val="003359"/>
              </a:solidFill>
              <a:latin typeface="Arial" pitchFamily="34" charset="0"/>
              <a:cs typeface="Arial" pitchFamily="34" charset="0"/>
            </a:endParaRPr>
          </a:p>
        </p:txBody>
      </p:sp>
      <p:grpSp>
        <p:nvGrpSpPr>
          <p:cNvPr id="24" name="Group 23"/>
          <p:cNvGrpSpPr/>
          <p:nvPr/>
        </p:nvGrpSpPr>
        <p:grpSpPr>
          <a:xfrm>
            <a:off x="0" y="446088"/>
            <a:ext cx="9144000" cy="72000"/>
            <a:chOff x="0" y="446088"/>
            <a:chExt cx="9144000" cy="72000"/>
          </a:xfrm>
        </p:grpSpPr>
        <p:sp>
          <p:nvSpPr>
            <p:cNvPr id="25" name="Rectangle 24"/>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447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4.1: Practice</a:t>
            </a:r>
            <a:endParaRPr lang="en-GB" dirty="0">
              <a:latin typeface="Arial" pitchFamily="34" charset="0"/>
              <a:cs typeface="Arial" pitchFamily="34" charset="0"/>
            </a:endParaRPr>
          </a:p>
        </p:txBody>
      </p:sp>
      <p:graphicFrame>
        <p:nvGraphicFramePr>
          <p:cNvPr id="36" name="Table 35"/>
          <p:cNvGraphicFramePr>
            <a:graphicFrameLocks noGrp="1"/>
          </p:cNvGraphicFramePr>
          <p:nvPr>
            <p:extLst>
              <p:ext uri="{D42A27DB-BD31-4B8C-83A1-F6EECF244321}">
                <p14:modId xmlns:p14="http://schemas.microsoft.com/office/powerpoint/2010/main" val="2271303586"/>
              </p:ext>
            </p:extLst>
          </p:nvPr>
        </p:nvGraphicFramePr>
        <p:xfrm>
          <a:off x="1362663" y="846325"/>
          <a:ext cx="7555812" cy="1738476"/>
        </p:xfrm>
        <a:graphic>
          <a:graphicData uri="http://schemas.openxmlformats.org/drawingml/2006/table">
            <a:tbl>
              <a:tblPr firstRow="1" firstCol="1" bandRow="1" bandCol="1"/>
              <a:tblGrid>
                <a:gridCol w="928574">
                  <a:extLst>
                    <a:ext uri="{9D8B030D-6E8A-4147-A177-3AD203B41FA5}">
                      <a16:colId xmlns="" xmlns:a16="http://schemas.microsoft.com/office/drawing/2014/main" val="20000"/>
                    </a:ext>
                  </a:extLst>
                </a:gridCol>
                <a:gridCol w="878692">
                  <a:extLst>
                    <a:ext uri="{9D8B030D-6E8A-4147-A177-3AD203B41FA5}">
                      <a16:colId xmlns="" xmlns:a16="http://schemas.microsoft.com/office/drawing/2014/main" val="20001"/>
                    </a:ext>
                  </a:extLst>
                </a:gridCol>
                <a:gridCol w="1274947">
                  <a:extLst>
                    <a:ext uri="{9D8B030D-6E8A-4147-A177-3AD203B41FA5}">
                      <a16:colId xmlns="" xmlns:a16="http://schemas.microsoft.com/office/drawing/2014/main" val="20002"/>
                    </a:ext>
                  </a:extLst>
                </a:gridCol>
                <a:gridCol w="1227882">
                  <a:extLst>
                    <a:ext uri="{9D8B030D-6E8A-4147-A177-3AD203B41FA5}">
                      <a16:colId xmlns="" xmlns:a16="http://schemas.microsoft.com/office/drawing/2014/main" val="20003"/>
                    </a:ext>
                  </a:extLst>
                </a:gridCol>
                <a:gridCol w="901941">
                  <a:extLst>
                    <a:ext uri="{9D8B030D-6E8A-4147-A177-3AD203B41FA5}">
                      <a16:colId xmlns="" xmlns:a16="http://schemas.microsoft.com/office/drawing/2014/main" val="20004"/>
                    </a:ext>
                  </a:extLst>
                </a:gridCol>
                <a:gridCol w="1260207">
                  <a:extLst>
                    <a:ext uri="{9D8B030D-6E8A-4147-A177-3AD203B41FA5}">
                      <a16:colId xmlns="" xmlns:a16="http://schemas.microsoft.com/office/drawing/2014/main" val="20005"/>
                    </a:ext>
                  </a:extLst>
                </a:gridCol>
                <a:gridCol w="1083569">
                  <a:extLst>
                    <a:ext uri="{9D8B030D-6E8A-4147-A177-3AD203B41FA5}">
                      <a16:colId xmlns="" xmlns:a16="http://schemas.microsoft.com/office/drawing/2014/main" val="20006"/>
                    </a:ext>
                  </a:extLst>
                </a:gridCol>
              </a:tblGrid>
              <a:tr h="375952">
                <a:tc gridSpan="7">
                  <a:txBody>
                    <a:bodyPr/>
                    <a:lstStyle/>
                    <a:p>
                      <a:pPr marL="0" marR="0" indent="0" algn="ctr" defTabSz="457200" rtl="0" eaLnBrk="1" fontAlgn="auto" latinLnBrk="0" hangingPunct="1">
                        <a:lnSpc>
                          <a:spcPct val="100000"/>
                        </a:lnSpc>
                        <a:spcBef>
                          <a:spcPts val="0"/>
                        </a:spcBef>
                        <a:spcAft>
                          <a:spcPts val="0"/>
                        </a:spcAft>
                        <a:buClrTx/>
                        <a:buSzTx/>
                        <a:buFontTx/>
                        <a:buNone/>
                        <a:tabLst>
                          <a:tab pos="360045" algn="l"/>
                        </a:tabLst>
                        <a:defRPr/>
                      </a:pPr>
                      <a:r>
                        <a:rPr lang="en-US" sz="1600" b="1" dirty="0" smtClean="0">
                          <a:solidFill>
                            <a:srgbClr val="003359"/>
                          </a:solidFill>
                          <a:latin typeface="Arial" pitchFamily="34" charset="0"/>
                          <a:cs typeface="Arial" pitchFamily="34" charset="0"/>
                        </a:rPr>
                        <a:t>Student A</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E1F4F9"/>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5952">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Monday</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Tuesday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Wednesday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Thursday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Friday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Saturday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Sunday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extLst>
                  <a:ext uri="{0D108BD9-81ED-4DB2-BD59-A6C34878D82A}">
                    <a16:rowId xmlns="" xmlns:a16="http://schemas.microsoft.com/office/drawing/2014/main" val="10000"/>
                  </a:ext>
                </a:extLst>
              </a:tr>
              <a:tr h="493286">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library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school</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office</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restaurant</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post office</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supermarket</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park</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493286">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office</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post office</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hospital</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school</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library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supermarket</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restaurant</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bl>
          </a:graphicData>
        </a:graphic>
      </p:graphicFrame>
      <p:sp>
        <p:nvSpPr>
          <p:cNvPr id="37" name="TextBox 36"/>
          <p:cNvSpPr txBox="1"/>
          <p:nvPr/>
        </p:nvSpPr>
        <p:spPr>
          <a:xfrm>
            <a:off x="4051125" y="930093"/>
            <a:ext cx="184731" cy="307777"/>
          </a:xfrm>
          <a:prstGeom prst="rect">
            <a:avLst/>
          </a:prstGeom>
          <a:noFill/>
        </p:spPr>
        <p:txBody>
          <a:bodyPr wrap="none" rtlCol="0">
            <a:spAutoFit/>
          </a:bodyPr>
          <a:lstStyle/>
          <a:p>
            <a:endParaRPr lang="en-US" sz="1400" dirty="0">
              <a:latin typeface="Arial" pitchFamily="34" charset="0"/>
              <a:cs typeface="Arial" pitchFamily="34" charset="0"/>
            </a:endParaRPr>
          </a:p>
        </p:txBody>
      </p:sp>
      <p:sp>
        <p:nvSpPr>
          <p:cNvPr id="38" name="TextBox 37"/>
          <p:cNvSpPr txBox="1"/>
          <p:nvPr/>
        </p:nvSpPr>
        <p:spPr>
          <a:xfrm>
            <a:off x="4051125" y="1251403"/>
            <a:ext cx="184666" cy="369332"/>
          </a:xfrm>
          <a:prstGeom prst="rect">
            <a:avLst/>
          </a:prstGeom>
          <a:noFill/>
        </p:spPr>
        <p:txBody>
          <a:bodyPr wrap="none" rtlCol="0">
            <a:spAutoFit/>
          </a:bodyPr>
          <a:lstStyle/>
          <a:p>
            <a:endParaRPr lang="en-US" dirty="0">
              <a:latin typeface="Arial" pitchFamily="34" charset="0"/>
              <a:cs typeface="Arial" pitchFamily="34" charset="0"/>
            </a:endParaRPr>
          </a:p>
        </p:txBody>
      </p:sp>
      <p:grpSp>
        <p:nvGrpSpPr>
          <p:cNvPr id="39" name="Group 38"/>
          <p:cNvGrpSpPr/>
          <p:nvPr/>
        </p:nvGrpSpPr>
        <p:grpSpPr>
          <a:xfrm>
            <a:off x="347663" y="1584450"/>
            <a:ext cx="1012517" cy="483004"/>
            <a:chOff x="347663" y="1468160"/>
            <a:chExt cx="1012517" cy="483004"/>
          </a:xfrm>
        </p:grpSpPr>
        <p:sp>
          <p:nvSpPr>
            <p:cNvPr id="40" name="Down Arrow 33"/>
            <p:cNvSpPr/>
            <p:nvPr/>
          </p:nvSpPr>
          <p:spPr>
            <a:xfrm rot="16200000">
              <a:off x="621820" y="1212804"/>
              <a:ext cx="483004" cy="993716"/>
            </a:xfrm>
            <a:custGeom>
              <a:avLst/>
              <a:gdLst>
                <a:gd name="connsiteX0" fmla="*/ 0 w 526547"/>
                <a:gd name="connsiteY0" fmla="*/ 827170 h 1090443"/>
                <a:gd name="connsiteX1" fmla="*/ 131637 w 526547"/>
                <a:gd name="connsiteY1" fmla="*/ 827170 h 1090443"/>
                <a:gd name="connsiteX2" fmla="*/ 131637 w 526547"/>
                <a:gd name="connsiteY2" fmla="*/ 0 h 1090443"/>
                <a:gd name="connsiteX3" fmla="*/ 394910 w 526547"/>
                <a:gd name="connsiteY3" fmla="*/ 0 h 1090443"/>
                <a:gd name="connsiteX4" fmla="*/ 394910 w 526547"/>
                <a:gd name="connsiteY4" fmla="*/ 827170 h 1090443"/>
                <a:gd name="connsiteX5" fmla="*/ 526547 w 526547"/>
                <a:gd name="connsiteY5" fmla="*/ 827170 h 1090443"/>
                <a:gd name="connsiteX6" fmla="*/ 263274 w 526547"/>
                <a:gd name="connsiteY6" fmla="*/ 1090443 h 1090443"/>
                <a:gd name="connsiteX7" fmla="*/ 0 w 526547"/>
                <a:gd name="connsiteY7" fmla="*/ 827170 h 1090443"/>
                <a:gd name="connsiteX0" fmla="*/ 0 w 526547"/>
                <a:gd name="connsiteY0" fmla="*/ 827170 h 1023066"/>
                <a:gd name="connsiteX1" fmla="*/ 131637 w 526547"/>
                <a:gd name="connsiteY1" fmla="*/ 827170 h 1023066"/>
                <a:gd name="connsiteX2" fmla="*/ 131637 w 526547"/>
                <a:gd name="connsiteY2" fmla="*/ 0 h 1023066"/>
                <a:gd name="connsiteX3" fmla="*/ 394910 w 526547"/>
                <a:gd name="connsiteY3" fmla="*/ 0 h 1023066"/>
                <a:gd name="connsiteX4" fmla="*/ 394910 w 526547"/>
                <a:gd name="connsiteY4" fmla="*/ 827170 h 1023066"/>
                <a:gd name="connsiteX5" fmla="*/ 526547 w 526547"/>
                <a:gd name="connsiteY5" fmla="*/ 827170 h 1023066"/>
                <a:gd name="connsiteX6" fmla="*/ 263274 w 526547"/>
                <a:gd name="connsiteY6" fmla="*/ 1023066 h 1023066"/>
                <a:gd name="connsiteX7" fmla="*/ 0 w 526547"/>
                <a:gd name="connsiteY7" fmla="*/ 827170 h 1023066"/>
                <a:gd name="connsiteX0" fmla="*/ 0 w 504776"/>
                <a:gd name="connsiteY0" fmla="*/ 827170 h 1023066"/>
                <a:gd name="connsiteX1" fmla="*/ 131637 w 504776"/>
                <a:gd name="connsiteY1" fmla="*/ 827170 h 1023066"/>
                <a:gd name="connsiteX2" fmla="*/ 131637 w 504776"/>
                <a:gd name="connsiteY2" fmla="*/ 0 h 1023066"/>
                <a:gd name="connsiteX3" fmla="*/ 394910 w 504776"/>
                <a:gd name="connsiteY3" fmla="*/ 0 h 1023066"/>
                <a:gd name="connsiteX4" fmla="*/ 394910 w 504776"/>
                <a:gd name="connsiteY4" fmla="*/ 827170 h 1023066"/>
                <a:gd name="connsiteX5" fmla="*/ 504776 w 504776"/>
                <a:gd name="connsiteY5" fmla="*/ 827170 h 1023066"/>
                <a:gd name="connsiteX6" fmla="*/ 263274 w 504776"/>
                <a:gd name="connsiteY6" fmla="*/ 1023066 h 1023066"/>
                <a:gd name="connsiteX7" fmla="*/ 0 w 504776"/>
                <a:gd name="connsiteY7" fmla="*/ 827170 h 1023066"/>
                <a:gd name="connsiteX0" fmla="*/ 0 w 483004"/>
                <a:gd name="connsiteY0" fmla="*/ 827172 h 1023066"/>
                <a:gd name="connsiteX1" fmla="*/ 109865 w 483004"/>
                <a:gd name="connsiteY1" fmla="*/ 827170 h 1023066"/>
                <a:gd name="connsiteX2" fmla="*/ 109865 w 483004"/>
                <a:gd name="connsiteY2" fmla="*/ 0 h 1023066"/>
                <a:gd name="connsiteX3" fmla="*/ 373138 w 483004"/>
                <a:gd name="connsiteY3" fmla="*/ 0 h 1023066"/>
                <a:gd name="connsiteX4" fmla="*/ 373138 w 483004"/>
                <a:gd name="connsiteY4" fmla="*/ 827170 h 1023066"/>
                <a:gd name="connsiteX5" fmla="*/ 483004 w 483004"/>
                <a:gd name="connsiteY5" fmla="*/ 827170 h 1023066"/>
                <a:gd name="connsiteX6" fmla="*/ 241502 w 483004"/>
                <a:gd name="connsiteY6" fmla="*/ 1023066 h 1023066"/>
                <a:gd name="connsiteX7" fmla="*/ 0 w 483004"/>
                <a:gd name="connsiteY7" fmla="*/ 827172 h 102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004" h="1023066">
                  <a:moveTo>
                    <a:pt x="0" y="827172"/>
                  </a:moveTo>
                  <a:lnTo>
                    <a:pt x="109865" y="827170"/>
                  </a:lnTo>
                  <a:lnTo>
                    <a:pt x="109865" y="0"/>
                  </a:lnTo>
                  <a:lnTo>
                    <a:pt x="373138" y="0"/>
                  </a:lnTo>
                  <a:lnTo>
                    <a:pt x="373138" y="827170"/>
                  </a:lnTo>
                  <a:lnTo>
                    <a:pt x="483004" y="827170"/>
                  </a:lnTo>
                  <a:lnTo>
                    <a:pt x="241502" y="1023066"/>
                  </a:lnTo>
                  <a:lnTo>
                    <a:pt x="0" y="827172"/>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latin typeface="Arial" pitchFamily="34" charset="0"/>
                <a:cs typeface="Arial" pitchFamily="34" charset="0"/>
              </a:endParaRPr>
            </a:p>
          </p:txBody>
        </p:sp>
        <p:sp>
          <p:nvSpPr>
            <p:cNvPr id="44" name="TextBox 43"/>
            <p:cNvSpPr txBox="1"/>
            <p:nvPr/>
          </p:nvSpPr>
          <p:spPr>
            <a:xfrm>
              <a:off x="347663" y="1568124"/>
              <a:ext cx="913533" cy="276999"/>
            </a:xfrm>
            <a:prstGeom prst="rect">
              <a:avLst/>
            </a:prstGeom>
            <a:noFill/>
          </p:spPr>
          <p:txBody>
            <a:bodyPr wrap="square" rtlCol="0">
              <a:spAutoFit/>
            </a:bodyPr>
            <a:lstStyle/>
            <a:p>
              <a:pPr algn="ctr"/>
              <a:r>
                <a:rPr lang="en-US" sz="1200" dirty="0">
                  <a:solidFill>
                    <a:schemeClr val="bg1"/>
                  </a:solidFill>
                  <a:latin typeface="Arial" pitchFamily="34" charset="0"/>
                  <a:cs typeface="Arial" pitchFamily="34" charset="0"/>
                </a:rPr>
                <a:t>Last Week</a:t>
              </a:r>
            </a:p>
          </p:txBody>
        </p:sp>
      </p:grpSp>
      <p:sp>
        <p:nvSpPr>
          <p:cNvPr id="45" name="TextBox 44"/>
          <p:cNvSpPr txBox="1"/>
          <p:nvPr/>
        </p:nvSpPr>
        <p:spPr>
          <a:xfrm>
            <a:off x="338138" y="3544334"/>
            <a:ext cx="1159292" cy="276999"/>
          </a:xfrm>
          <a:prstGeom prst="rect">
            <a:avLst/>
          </a:prstGeom>
          <a:noFill/>
        </p:spPr>
        <p:txBody>
          <a:bodyPr wrap="square" rtlCol="0">
            <a:spAutoFit/>
          </a:bodyPr>
          <a:lstStyle/>
          <a:p>
            <a:r>
              <a:rPr lang="en-US" sz="1200" dirty="0">
                <a:solidFill>
                  <a:schemeClr val="bg1"/>
                </a:solidFill>
                <a:latin typeface="Arial" pitchFamily="34" charset="0"/>
                <a:cs typeface="Arial" pitchFamily="34" charset="0"/>
              </a:rPr>
              <a:t>Last Week</a:t>
            </a:r>
          </a:p>
        </p:txBody>
      </p:sp>
      <p:grpSp>
        <p:nvGrpSpPr>
          <p:cNvPr id="46" name="Group 45"/>
          <p:cNvGrpSpPr/>
          <p:nvPr/>
        </p:nvGrpSpPr>
        <p:grpSpPr>
          <a:xfrm>
            <a:off x="347663" y="2100454"/>
            <a:ext cx="1012517" cy="483004"/>
            <a:chOff x="347663" y="1468160"/>
            <a:chExt cx="1012517" cy="483004"/>
          </a:xfrm>
        </p:grpSpPr>
        <p:sp>
          <p:nvSpPr>
            <p:cNvPr id="47" name="Down Arrow 33"/>
            <p:cNvSpPr/>
            <p:nvPr/>
          </p:nvSpPr>
          <p:spPr>
            <a:xfrm rot="16200000">
              <a:off x="621820" y="1212804"/>
              <a:ext cx="483004" cy="993716"/>
            </a:xfrm>
            <a:custGeom>
              <a:avLst/>
              <a:gdLst>
                <a:gd name="connsiteX0" fmla="*/ 0 w 526547"/>
                <a:gd name="connsiteY0" fmla="*/ 827170 h 1090443"/>
                <a:gd name="connsiteX1" fmla="*/ 131637 w 526547"/>
                <a:gd name="connsiteY1" fmla="*/ 827170 h 1090443"/>
                <a:gd name="connsiteX2" fmla="*/ 131637 w 526547"/>
                <a:gd name="connsiteY2" fmla="*/ 0 h 1090443"/>
                <a:gd name="connsiteX3" fmla="*/ 394910 w 526547"/>
                <a:gd name="connsiteY3" fmla="*/ 0 h 1090443"/>
                <a:gd name="connsiteX4" fmla="*/ 394910 w 526547"/>
                <a:gd name="connsiteY4" fmla="*/ 827170 h 1090443"/>
                <a:gd name="connsiteX5" fmla="*/ 526547 w 526547"/>
                <a:gd name="connsiteY5" fmla="*/ 827170 h 1090443"/>
                <a:gd name="connsiteX6" fmla="*/ 263274 w 526547"/>
                <a:gd name="connsiteY6" fmla="*/ 1090443 h 1090443"/>
                <a:gd name="connsiteX7" fmla="*/ 0 w 526547"/>
                <a:gd name="connsiteY7" fmla="*/ 827170 h 1090443"/>
                <a:gd name="connsiteX0" fmla="*/ 0 w 526547"/>
                <a:gd name="connsiteY0" fmla="*/ 827170 h 1023066"/>
                <a:gd name="connsiteX1" fmla="*/ 131637 w 526547"/>
                <a:gd name="connsiteY1" fmla="*/ 827170 h 1023066"/>
                <a:gd name="connsiteX2" fmla="*/ 131637 w 526547"/>
                <a:gd name="connsiteY2" fmla="*/ 0 h 1023066"/>
                <a:gd name="connsiteX3" fmla="*/ 394910 w 526547"/>
                <a:gd name="connsiteY3" fmla="*/ 0 h 1023066"/>
                <a:gd name="connsiteX4" fmla="*/ 394910 w 526547"/>
                <a:gd name="connsiteY4" fmla="*/ 827170 h 1023066"/>
                <a:gd name="connsiteX5" fmla="*/ 526547 w 526547"/>
                <a:gd name="connsiteY5" fmla="*/ 827170 h 1023066"/>
                <a:gd name="connsiteX6" fmla="*/ 263274 w 526547"/>
                <a:gd name="connsiteY6" fmla="*/ 1023066 h 1023066"/>
                <a:gd name="connsiteX7" fmla="*/ 0 w 526547"/>
                <a:gd name="connsiteY7" fmla="*/ 827170 h 1023066"/>
                <a:gd name="connsiteX0" fmla="*/ 0 w 504776"/>
                <a:gd name="connsiteY0" fmla="*/ 827170 h 1023066"/>
                <a:gd name="connsiteX1" fmla="*/ 131637 w 504776"/>
                <a:gd name="connsiteY1" fmla="*/ 827170 h 1023066"/>
                <a:gd name="connsiteX2" fmla="*/ 131637 w 504776"/>
                <a:gd name="connsiteY2" fmla="*/ 0 h 1023066"/>
                <a:gd name="connsiteX3" fmla="*/ 394910 w 504776"/>
                <a:gd name="connsiteY3" fmla="*/ 0 h 1023066"/>
                <a:gd name="connsiteX4" fmla="*/ 394910 w 504776"/>
                <a:gd name="connsiteY4" fmla="*/ 827170 h 1023066"/>
                <a:gd name="connsiteX5" fmla="*/ 504776 w 504776"/>
                <a:gd name="connsiteY5" fmla="*/ 827170 h 1023066"/>
                <a:gd name="connsiteX6" fmla="*/ 263274 w 504776"/>
                <a:gd name="connsiteY6" fmla="*/ 1023066 h 1023066"/>
                <a:gd name="connsiteX7" fmla="*/ 0 w 504776"/>
                <a:gd name="connsiteY7" fmla="*/ 827170 h 1023066"/>
                <a:gd name="connsiteX0" fmla="*/ 0 w 483004"/>
                <a:gd name="connsiteY0" fmla="*/ 827172 h 1023066"/>
                <a:gd name="connsiteX1" fmla="*/ 109865 w 483004"/>
                <a:gd name="connsiteY1" fmla="*/ 827170 h 1023066"/>
                <a:gd name="connsiteX2" fmla="*/ 109865 w 483004"/>
                <a:gd name="connsiteY2" fmla="*/ 0 h 1023066"/>
                <a:gd name="connsiteX3" fmla="*/ 373138 w 483004"/>
                <a:gd name="connsiteY3" fmla="*/ 0 h 1023066"/>
                <a:gd name="connsiteX4" fmla="*/ 373138 w 483004"/>
                <a:gd name="connsiteY4" fmla="*/ 827170 h 1023066"/>
                <a:gd name="connsiteX5" fmla="*/ 483004 w 483004"/>
                <a:gd name="connsiteY5" fmla="*/ 827170 h 1023066"/>
                <a:gd name="connsiteX6" fmla="*/ 241502 w 483004"/>
                <a:gd name="connsiteY6" fmla="*/ 1023066 h 1023066"/>
                <a:gd name="connsiteX7" fmla="*/ 0 w 483004"/>
                <a:gd name="connsiteY7" fmla="*/ 827172 h 102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004" h="1023066">
                  <a:moveTo>
                    <a:pt x="0" y="827172"/>
                  </a:moveTo>
                  <a:lnTo>
                    <a:pt x="109865" y="827170"/>
                  </a:lnTo>
                  <a:lnTo>
                    <a:pt x="109865" y="0"/>
                  </a:lnTo>
                  <a:lnTo>
                    <a:pt x="373138" y="0"/>
                  </a:lnTo>
                  <a:lnTo>
                    <a:pt x="373138" y="827170"/>
                  </a:lnTo>
                  <a:lnTo>
                    <a:pt x="483004" y="827170"/>
                  </a:lnTo>
                  <a:lnTo>
                    <a:pt x="241502" y="1023066"/>
                  </a:lnTo>
                  <a:lnTo>
                    <a:pt x="0" y="827172"/>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latin typeface="Arial" pitchFamily="34" charset="0"/>
                <a:cs typeface="Arial" pitchFamily="34" charset="0"/>
              </a:endParaRPr>
            </a:p>
          </p:txBody>
        </p:sp>
        <p:sp>
          <p:nvSpPr>
            <p:cNvPr id="49" name="TextBox 48"/>
            <p:cNvSpPr txBox="1"/>
            <p:nvPr/>
          </p:nvSpPr>
          <p:spPr>
            <a:xfrm>
              <a:off x="347663" y="1568124"/>
              <a:ext cx="913533" cy="276999"/>
            </a:xfrm>
            <a:prstGeom prst="rect">
              <a:avLst/>
            </a:prstGeom>
            <a:noFill/>
          </p:spPr>
          <p:txBody>
            <a:bodyPr wrap="square" lIns="72000" rtlCol="0">
              <a:spAutoFit/>
            </a:bodyPr>
            <a:lstStyle/>
            <a:p>
              <a:pPr algn="ctr"/>
              <a:r>
                <a:rPr lang="en-US" sz="1200" dirty="0" smtClean="0">
                  <a:solidFill>
                    <a:schemeClr val="bg1"/>
                  </a:solidFill>
                  <a:latin typeface="Arial" pitchFamily="34" charset="0"/>
                  <a:cs typeface="Arial" pitchFamily="34" charset="0"/>
                </a:rPr>
                <a:t>Next Week</a:t>
              </a:r>
              <a:endParaRPr lang="en-US" sz="1200" dirty="0">
                <a:solidFill>
                  <a:schemeClr val="bg1"/>
                </a:solidFill>
                <a:latin typeface="Arial" pitchFamily="34" charset="0"/>
                <a:cs typeface="Arial" pitchFamily="34" charset="0"/>
              </a:endParaRPr>
            </a:p>
          </p:txBody>
        </p:sp>
      </p:grpSp>
      <p:grpSp>
        <p:nvGrpSpPr>
          <p:cNvPr id="54" name="Group 53"/>
          <p:cNvGrpSpPr/>
          <p:nvPr/>
        </p:nvGrpSpPr>
        <p:grpSpPr>
          <a:xfrm>
            <a:off x="354699" y="3618402"/>
            <a:ext cx="1012517" cy="483004"/>
            <a:chOff x="347663" y="1468160"/>
            <a:chExt cx="1012517" cy="483004"/>
          </a:xfrm>
        </p:grpSpPr>
        <p:sp>
          <p:nvSpPr>
            <p:cNvPr id="55" name="Down Arrow 33"/>
            <p:cNvSpPr/>
            <p:nvPr/>
          </p:nvSpPr>
          <p:spPr>
            <a:xfrm rot="16200000">
              <a:off x="621820" y="1212804"/>
              <a:ext cx="483004" cy="993716"/>
            </a:xfrm>
            <a:custGeom>
              <a:avLst/>
              <a:gdLst>
                <a:gd name="connsiteX0" fmla="*/ 0 w 526547"/>
                <a:gd name="connsiteY0" fmla="*/ 827170 h 1090443"/>
                <a:gd name="connsiteX1" fmla="*/ 131637 w 526547"/>
                <a:gd name="connsiteY1" fmla="*/ 827170 h 1090443"/>
                <a:gd name="connsiteX2" fmla="*/ 131637 w 526547"/>
                <a:gd name="connsiteY2" fmla="*/ 0 h 1090443"/>
                <a:gd name="connsiteX3" fmla="*/ 394910 w 526547"/>
                <a:gd name="connsiteY3" fmla="*/ 0 h 1090443"/>
                <a:gd name="connsiteX4" fmla="*/ 394910 w 526547"/>
                <a:gd name="connsiteY4" fmla="*/ 827170 h 1090443"/>
                <a:gd name="connsiteX5" fmla="*/ 526547 w 526547"/>
                <a:gd name="connsiteY5" fmla="*/ 827170 h 1090443"/>
                <a:gd name="connsiteX6" fmla="*/ 263274 w 526547"/>
                <a:gd name="connsiteY6" fmla="*/ 1090443 h 1090443"/>
                <a:gd name="connsiteX7" fmla="*/ 0 w 526547"/>
                <a:gd name="connsiteY7" fmla="*/ 827170 h 1090443"/>
                <a:gd name="connsiteX0" fmla="*/ 0 w 526547"/>
                <a:gd name="connsiteY0" fmla="*/ 827170 h 1023066"/>
                <a:gd name="connsiteX1" fmla="*/ 131637 w 526547"/>
                <a:gd name="connsiteY1" fmla="*/ 827170 h 1023066"/>
                <a:gd name="connsiteX2" fmla="*/ 131637 w 526547"/>
                <a:gd name="connsiteY2" fmla="*/ 0 h 1023066"/>
                <a:gd name="connsiteX3" fmla="*/ 394910 w 526547"/>
                <a:gd name="connsiteY3" fmla="*/ 0 h 1023066"/>
                <a:gd name="connsiteX4" fmla="*/ 394910 w 526547"/>
                <a:gd name="connsiteY4" fmla="*/ 827170 h 1023066"/>
                <a:gd name="connsiteX5" fmla="*/ 526547 w 526547"/>
                <a:gd name="connsiteY5" fmla="*/ 827170 h 1023066"/>
                <a:gd name="connsiteX6" fmla="*/ 263274 w 526547"/>
                <a:gd name="connsiteY6" fmla="*/ 1023066 h 1023066"/>
                <a:gd name="connsiteX7" fmla="*/ 0 w 526547"/>
                <a:gd name="connsiteY7" fmla="*/ 827170 h 1023066"/>
                <a:gd name="connsiteX0" fmla="*/ 0 w 504776"/>
                <a:gd name="connsiteY0" fmla="*/ 827170 h 1023066"/>
                <a:gd name="connsiteX1" fmla="*/ 131637 w 504776"/>
                <a:gd name="connsiteY1" fmla="*/ 827170 h 1023066"/>
                <a:gd name="connsiteX2" fmla="*/ 131637 w 504776"/>
                <a:gd name="connsiteY2" fmla="*/ 0 h 1023066"/>
                <a:gd name="connsiteX3" fmla="*/ 394910 w 504776"/>
                <a:gd name="connsiteY3" fmla="*/ 0 h 1023066"/>
                <a:gd name="connsiteX4" fmla="*/ 394910 w 504776"/>
                <a:gd name="connsiteY4" fmla="*/ 827170 h 1023066"/>
                <a:gd name="connsiteX5" fmla="*/ 504776 w 504776"/>
                <a:gd name="connsiteY5" fmla="*/ 827170 h 1023066"/>
                <a:gd name="connsiteX6" fmla="*/ 263274 w 504776"/>
                <a:gd name="connsiteY6" fmla="*/ 1023066 h 1023066"/>
                <a:gd name="connsiteX7" fmla="*/ 0 w 504776"/>
                <a:gd name="connsiteY7" fmla="*/ 827170 h 1023066"/>
                <a:gd name="connsiteX0" fmla="*/ 0 w 483004"/>
                <a:gd name="connsiteY0" fmla="*/ 827172 h 1023066"/>
                <a:gd name="connsiteX1" fmla="*/ 109865 w 483004"/>
                <a:gd name="connsiteY1" fmla="*/ 827170 h 1023066"/>
                <a:gd name="connsiteX2" fmla="*/ 109865 w 483004"/>
                <a:gd name="connsiteY2" fmla="*/ 0 h 1023066"/>
                <a:gd name="connsiteX3" fmla="*/ 373138 w 483004"/>
                <a:gd name="connsiteY3" fmla="*/ 0 h 1023066"/>
                <a:gd name="connsiteX4" fmla="*/ 373138 w 483004"/>
                <a:gd name="connsiteY4" fmla="*/ 827170 h 1023066"/>
                <a:gd name="connsiteX5" fmla="*/ 483004 w 483004"/>
                <a:gd name="connsiteY5" fmla="*/ 827170 h 1023066"/>
                <a:gd name="connsiteX6" fmla="*/ 241502 w 483004"/>
                <a:gd name="connsiteY6" fmla="*/ 1023066 h 1023066"/>
                <a:gd name="connsiteX7" fmla="*/ 0 w 483004"/>
                <a:gd name="connsiteY7" fmla="*/ 827172 h 102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004" h="1023066">
                  <a:moveTo>
                    <a:pt x="0" y="827172"/>
                  </a:moveTo>
                  <a:lnTo>
                    <a:pt x="109865" y="827170"/>
                  </a:lnTo>
                  <a:lnTo>
                    <a:pt x="109865" y="0"/>
                  </a:lnTo>
                  <a:lnTo>
                    <a:pt x="373138" y="0"/>
                  </a:lnTo>
                  <a:lnTo>
                    <a:pt x="373138" y="827170"/>
                  </a:lnTo>
                  <a:lnTo>
                    <a:pt x="483004" y="827170"/>
                  </a:lnTo>
                  <a:lnTo>
                    <a:pt x="241502" y="1023066"/>
                  </a:lnTo>
                  <a:lnTo>
                    <a:pt x="0" y="827172"/>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latin typeface="Arial" pitchFamily="34" charset="0"/>
                <a:cs typeface="Arial" pitchFamily="34" charset="0"/>
              </a:endParaRPr>
            </a:p>
          </p:txBody>
        </p:sp>
        <p:sp>
          <p:nvSpPr>
            <p:cNvPr id="56" name="TextBox 55"/>
            <p:cNvSpPr txBox="1"/>
            <p:nvPr/>
          </p:nvSpPr>
          <p:spPr>
            <a:xfrm>
              <a:off x="347663" y="1568124"/>
              <a:ext cx="913533" cy="276999"/>
            </a:xfrm>
            <a:prstGeom prst="rect">
              <a:avLst/>
            </a:prstGeom>
            <a:noFill/>
          </p:spPr>
          <p:txBody>
            <a:bodyPr wrap="square" rtlCol="0">
              <a:spAutoFit/>
            </a:bodyPr>
            <a:lstStyle/>
            <a:p>
              <a:pPr algn="ctr"/>
              <a:r>
                <a:rPr lang="en-US" sz="1200" dirty="0">
                  <a:solidFill>
                    <a:schemeClr val="bg1"/>
                  </a:solidFill>
                  <a:latin typeface="Arial" pitchFamily="34" charset="0"/>
                  <a:cs typeface="Arial" pitchFamily="34" charset="0"/>
                </a:rPr>
                <a:t>Last Week</a:t>
              </a:r>
            </a:p>
          </p:txBody>
        </p:sp>
      </p:grpSp>
      <p:grpSp>
        <p:nvGrpSpPr>
          <p:cNvPr id="57" name="Group 56"/>
          <p:cNvGrpSpPr/>
          <p:nvPr/>
        </p:nvGrpSpPr>
        <p:grpSpPr>
          <a:xfrm>
            <a:off x="354699" y="4134406"/>
            <a:ext cx="1012517" cy="483004"/>
            <a:chOff x="347663" y="1468160"/>
            <a:chExt cx="1012517" cy="483004"/>
          </a:xfrm>
        </p:grpSpPr>
        <p:sp>
          <p:nvSpPr>
            <p:cNvPr id="58" name="Down Arrow 33"/>
            <p:cNvSpPr/>
            <p:nvPr/>
          </p:nvSpPr>
          <p:spPr>
            <a:xfrm rot="16200000">
              <a:off x="621820" y="1212804"/>
              <a:ext cx="483004" cy="993716"/>
            </a:xfrm>
            <a:custGeom>
              <a:avLst/>
              <a:gdLst>
                <a:gd name="connsiteX0" fmla="*/ 0 w 526547"/>
                <a:gd name="connsiteY0" fmla="*/ 827170 h 1090443"/>
                <a:gd name="connsiteX1" fmla="*/ 131637 w 526547"/>
                <a:gd name="connsiteY1" fmla="*/ 827170 h 1090443"/>
                <a:gd name="connsiteX2" fmla="*/ 131637 w 526547"/>
                <a:gd name="connsiteY2" fmla="*/ 0 h 1090443"/>
                <a:gd name="connsiteX3" fmla="*/ 394910 w 526547"/>
                <a:gd name="connsiteY3" fmla="*/ 0 h 1090443"/>
                <a:gd name="connsiteX4" fmla="*/ 394910 w 526547"/>
                <a:gd name="connsiteY4" fmla="*/ 827170 h 1090443"/>
                <a:gd name="connsiteX5" fmla="*/ 526547 w 526547"/>
                <a:gd name="connsiteY5" fmla="*/ 827170 h 1090443"/>
                <a:gd name="connsiteX6" fmla="*/ 263274 w 526547"/>
                <a:gd name="connsiteY6" fmla="*/ 1090443 h 1090443"/>
                <a:gd name="connsiteX7" fmla="*/ 0 w 526547"/>
                <a:gd name="connsiteY7" fmla="*/ 827170 h 1090443"/>
                <a:gd name="connsiteX0" fmla="*/ 0 w 526547"/>
                <a:gd name="connsiteY0" fmla="*/ 827170 h 1023066"/>
                <a:gd name="connsiteX1" fmla="*/ 131637 w 526547"/>
                <a:gd name="connsiteY1" fmla="*/ 827170 h 1023066"/>
                <a:gd name="connsiteX2" fmla="*/ 131637 w 526547"/>
                <a:gd name="connsiteY2" fmla="*/ 0 h 1023066"/>
                <a:gd name="connsiteX3" fmla="*/ 394910 w 526547"/>
                <a:gd name="connsiteY3" fmla="*/ 0 h 1023066"/>
                <a:gd name="connsiteX4" fmla="*/ 394910 w 526547"/>
                <a:gd name="connsiteY4" fmla="*/ 827170 h 1023066"/>
                <a:gd name="connsiteX5" fmla="*/ 526547 w 526547"/>
                <a:gd name="connsiteY5" fmla="*/ 827170 h 1023066"/>
                <a:gd name="connsiteX6" fmla="*/ 263274 w 526547"/>
                <a:gd name="connsiteY6" fmla="*/ 1023066 h 1023066"/>
                <a:gd name="connsiteX7" fmla="*/ 0 w 526547"/>
                <a:gd name="connsiteY7" fmla="*/ 827170 h 1023066"/>
                <a:gd name="connsiteX0" fmla="*/ 0 w 504776"/>
                <a:gd name="connsiteY0" fmla="*/ 827170 h 1023066"/>
                <a:gd name="connsiteX1" fmla="*/ 131637 w 504776"/>
                <a:gd name="connsiteY1" fmla="*/ 827170 h 1023066"/>
                <a:gd name="connsiteX2" fmla="*/ 131637 w 504776"/>
                <a:gd name="connsiteY2" fmla="*/ 0 h 1023066"/>
                <a:gd name="connsiteX3" fmla="*/ 394910 w 504776"/>
                <a:gd name="connsiteY3" fmla="*/ 0 h 1023066"/>
                <a:gd name="connsiteX4" fmla="*/ 394910 w 504776"/>
                <a:gd name="connsiteY4" fmla="*/ 827170 h 1023066"/>
                <a:gd name="connsiteX5" fmla="*/ 504776 w 504776"/>
                <a:gd name="connsiteY5" fmla="*/ 827170 h 1023066"/>
                <a:gd name="connsiteX6" fmla="*/ 263274 w 504776"/>
                <a:gd name="connsiteY6" fmla="*/ 1023066 h 1023066"/>
                <a:gd name="connsiteX7" fmla="*/ 0 w 504776"/>
                <a:gd name="connsiteY7" fmla="*/ 827170 h 1023066"/>
                <a:gd name="connsiteX0" fmla="*/ 0 w 483004"/>
                <a:gd name="connsiteY0" fmla="*/ 827172 h 1023066"/>
                <a:gd name="connsiteX1" fmla="*/ 109865 w 483004"/>
                <a:gd name="connsiteY1" fmla="*/ 827170 h 1023066"/>
                <a:gd name="connsiteX2" fmla="*/ 109865 w 483004"/>
                <a:gd name="connsiteY2" fmla="*/ 0 h 1023066"/>
                <a:gd name="connsiteX3" fmla="*/ 373138 w 483004"/>
                <a:gd name="connsiteY3" fmla="*/ 0 h 1023066"/>
                <a:gd name="connsiteX4" fmla="*/ 373138 w 483004"/>
                <a:gd name="connsiteY4" fmla="*/ 827170 h 1023066"/>
                <a:gd name="connsiteX5" fmla="*/ 483004 w 483004"/>
                <a:gd name="connsiteY5" fmla="*/ 827170 h 1023066"/>
                <a:gd name="connsiteX6" fmla="*/ 241502 w 483004"/>
                <a:gd name="connsiteY6" fmla="*/ 1023066 h 1023066"/>
                <a:gd name="connsiteX7" fmla="*/ 0 w 483004"/>
                <a:gd name="connsiteY7" fmla="*/ 827172 h 102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004" h="1023066">
                  <a:moveTo>
                    <a:pt x="0" y="827172"/>
                  </a:moveTo>
                  <a:lnTo>
                    <a:pt x="109865" y="827170"/>
                  </a:lnTo>
                  <a:lnTo>
                    <a:pt x="109865" y="0"/>
                  </a:lnTo>
                  <a:lnTo>
                    <a:pt x="373138" y="0"/>
                  </a:lnTo>
                  <a:lnTo>
                    <a:pt x="373138" y="827170"/>
                  </a:lnTo>
                  <a:lnTo>
                    <a:pt x="483004" y="827170"/>
                  </a:lnTo>
                  <a:lnTo>
                    <a:pt x="241502" y="1023066"/>
                  </a:lnTo>
                  <a:lnTo>
                    <a:pt x="0" y="827172"/>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latin typeface="Arial" pitchFamily="34" charset="0"/>
                <a:cs typeface="Arial" pitchFamily="34" charset="0"/>
              </a:endParaRPr>
            </a:p>
          </p:txBody>
        </p:sp>
        <p:sp>
          <p:nvSpPr>
            <p:cNvPr id="59" name="TextBox 58"/>
            <p:cNvSpPr txBox="1"/>
            <p:nvPr/>
          </p:nvSpPr>
          <p:spPr>
            <a:xfrm>
              <a:off x="347663" y="1568124"/>
              <a:ext cx="913533" cy="276999"/>
            </a:xfrm>
            <a:prstGeom prst="rect">
              <a:avLst/>
            </a:prstGeom>
            <a:noFill/>
          </p:spPr>
          <p:txBody>
            <a:bodyPr wrap="square" rIns="72000" rtlCol="0">
              <a:spAutoFit/>
            </a:bodyPr>
            <a:lstStyle/>
            <a:p>
              <a:pPr algn="ctr"/>
              <a:r>
                <a:rPr lang="en-US" sz="1200" dirty="0" smtClean="0">
                  <a:solidFill>
                    <a:schemeClr val="bg1"/>
                  </a:solidFill>
                  <a:latin typeface="Arial" pitchFamily="34" charset="0"/>
                  <a:cs typeface="Arial" pitchFamily="34" charset="0"/>
                </a:rPr>
                <a:t>Next Week</a:t>
              </a:r>
              <a:endParaRPr lang="en-US" sz="1200" dirty="0">
                <a:solidFill>
                  <a:schemeClr val="bg1"/>
                </a:solidFill>
                <a:latin typeface="Arial" pitchFamily="34" charset="0"/>
                <a:cs typeface="Arial" pitchFamily="34" charset="0"/>
              </a:endParaRPr>
            </a:p>
          </p:txBody>
        </p:sp>
      </p:grpSp>
      <p:graphicFrame>
        <p:nvGraphicFramePr>
          <p:cNvPr id="60" name="Table 59"/>
          <p:cNvGraphicFramePr>
            <a:graphicFrameLocks noGrp="1"/>
          </p:cNvGraphicFramePr>
          <p:nvPr>
            <p:extLst>
              <p:ext uri="{D42A27DB-BD31-4B8C-83A1-F6EECF244321}">
                <p14:modId xmlns:p14="http://schemas.microsoft.com/office/powerpoint/2010/main" val="3673191506"/>
              </p:ext>
            </p:extLst>
          </p:nvPr>
        </p:nvGraphicFramePr>
        <p:xfrm>
          <a:off x="1377879" y="2887663"/>
          <a:ext cx="7540596" cy="1738476"/>
        </p:xfrm>
        <a:graphic>
          <a:graphicData uri="http://schemas.openxmlformats.org/drawingml/2006/table">
            <a:tbl>
              <a:tblPr firstRow="1" firstCol="1" bandRow="1" bandCol="1"/>
              <a:tblGrid>
                <a:gridCol w="886350">
                  <a:extLst>
                    <a:ext uri="{9D8B030D-6E8A-4147-A177-3AD203B41FA5}">
                      <a16:colId xmlns="" xmlns:a16="http://schemas.microsoft.com/office/drawing/2014/main" val="20000"/>
                    </a:ext>
                  </a:extLst>
                </a:gridCol>
                <a:gridCol w="1037771">
                  <a:extLst>
                    <a:ext uri="{9D8B030D-6E8A-4147-A177-3AD203B41FA5}">
                      <a16:colId xmlns="" xmlns:a16="http://schemas.microsoft.com/office/drawing/2014/main" val="20001"/>
                    </a:ext>
                  </a:extLst>
                </a:gridCol>
                <a:gridCol w="1197429">
                  <a:extLst>
                    <a:ext uri="{9D8B030D-6E8A-4147-A177-3AD203B41FA5}">
                      <a16:colId xmlns="" xmlns:a16="http://schemas.microsoft.com/office/drawing/2014/main" val="20002"/>
                    </a:ext>
                  </a:extLst>
                </a:gridCol>
                <a:gridCol w="1182914">
                  <a:extLst>
                    <a:ext uri="{9D8B030D-6E8A-4147-A177-3AD203B41FA5}">
                      <a16:colId xmlns="" xmlns:a16="http://schemas.microsoft.com/office/drawing/2014/main" val="20003"/>
                    </a:ext>
                  </a:extLst>
                </a:gridCol>
                <a:gridCol w="907143">
                  <a:extLst>
                    <a:ext uri="{9D8B030D-6E8A-4147-A177-3AD203B41FA5}">
                      <a16:colId xmlns="" xmlns:a16="http://schemas.microsoft.com/office/drawing/2014/main" val="20004"/>
                    </a:ext>
                  </a:extLst>
                </a:gridCol>
                <a:gridCol w="1074057">
                  <a:extLst>
                    <a:ext uri="{9D8B030D-6E8A-4147-A177-3AD203B41FA5}">
                      <a16:colId xmlns="" xmlns:a16="http://schemas.microsoft.com/office/drawing/2014/main" val="20005"/>
                    </a:ext>
                  </a:extLst>
                </a:gridCol>
                <a:gridCol w="1254932">
                  <a:extLst>
                    <a:ext uri="{9D8B030D-6E8A-4147-A177-3AD203B41FA5}">
                      <a16:colId xmlns="" xmlns:a16="http://schemas.microsoft.com/office/drawing/2014/main" val="20006"/>
                    </a:ext>
                  </a:extLst>
                </a:gridCol>
              </a:tblGrid>
              <a:tr h="375952">
                <a:tc gridSpan="7">
                  <a:txBody>
                    <a:bodyPr/>
                    <a:lstStyle/>
                    <a:p>
                      <a:pPr marL="0" marR="0" indent="0" algn="ctr" defTabSz="457200" rtl="0" eaLnBrk="1" fontAlgn="auto" latinLnBrk="0" hangingPunct="1">
                        <a:lnSpc>
                          <a:spcPct val="100000"/>
                        </a:lnSpc>
                        <a:spcBef>
                          <a:spcPts val="0"/>
                        </a:spcBef>
                        <a:spcAft>
                          <a:spcPts val="0"/>
                        </a:spcAft>
                        <a:buClrTx/>
                        <a:buSzTx/>
                        <a:buFontTx/>
                        <a:buNone/>
                        <a:tabLst>
                          <a:tab pos="360045" algn="l"/>
                        </a:tabLst>
                        <a:defRPr/>
                      </a:pPr>
                      <a:r>
                        <a:rPr lang="en-US" sz="1600" b="1" dirty="0" smtClean="0">
                          <a:solidFill>
                            <a:srgbClr val="003359"/>
                          </a:solidFill>
                          <a:latin typeface="Arial" pitchFamily="34" charset="0"/>
                          <a:cs typeface="Arial" pitchFamily="34" charset="0"/>
                        </a:rPr>
                        <a:t>Student B</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E1F4F9"/>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5952">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Monday</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Tuesday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Wednesday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Thursday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Friday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Saturday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Sunday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extLst>
                  <a:ext uri="{0D108BD9-81ED-4DB2-BD59-A6C34878D82A}">
                    <a16:rowId xmlns="" xmlns:a16="http://schemas.microsoft.com/office/drawing/2014/main" val="10000"/>
                  </a:ext>
                </a:extLst>
              </a:tr>
              <a:tr h="493286">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office</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library</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school</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hospital</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post office</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restaurant</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park</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493286">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school</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restaurant</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office</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park</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library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post office</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supermarket</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bl>
          </a:graphicData>
        </a:graphic>
      </p:graphicFrame>
      <p:grpSp>
        <p:nvGrpSpPr>
          <p:cNvPr id="25" name="Group 24"/>
          <p:cNvGrpSpPr/>
          <p:nvPr/>
        </p:nvGrpSpPr>
        <p:grpSpPr>
          <a:xfrm>
            <a:off x="0" y="446088"/>
            <a:ext cx="9144000" cy="72000"/>
            <a:chOff x="0" y="446088"/>
            <a:chExt cx="9144000" cy="72000"/>
          </a:xfrm>
        </p:grpSpPr>
        <p:sp>
          <p:nvSpPr>
            <p:cNvPr id="26" name="Rectangle 25"/>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9358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p:bldP spid="47" grpId="0" animBg="1"/>
      <p:bldP spid="49" grpId="0"/>
      <p:bldP spid="55" grpId="0" animBg="1"/>
      <p:bldP spid="56" grpId="0"/>
      <p:bldP spid="58" grpId="0" animBg="1"/>
      <p:bldP spid="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4.1: Practice</a:t>
            </a:r>
            <a:endParaRPr lang="en-GB" dirty="0">
              <a:latin typeface="Arial" pitchFamily="34" charset="0"/>
              <a:cs typeface="Arial" pitchFamily="34" charset="0"/>
            </a:endParaRPr>
          </a:p>
        </p:txBody>
      </p:sp>
      <p:sp>
        <p:nvSpPr>
          <p:cNvPr id="13" name="TextBox 12"/>
          <p:cNvSpPr txBox="1"/>
          <p:nvPr/>
        </p:nvSpPr>
        <p:spPr>
          <a:xfrm>
            <a:off x="4051125" y="942793"/>
            <a:ext cx="184731" cy="307777"/>
          </a:xfrm>
          <a:prstGeom prst="rect">
            <a:avLst/>
          </a:prstGeom>
          <a:noFill/>
        </p:spPr>
        <p:txBody>
          <a:bodyPr wrap="none" rtlCol="0">
            <a:spAutoFit/>
          </a:bodyPr>
          <a:lstStyle/>
          <a:p>
            <a:endParaRPr lang="en-US" sz="1400" dirty="0">
              <a:latin typeface="Arial" pitchFamily="34" charset="0"/>
              <a:cs typeface="Arial" pitchFamily="34" charset="0"/>
            </a:endParaRPr>
          </a:p>
        </p:txBody>
      </p:sp>
      <p:sp>
        <p:nvSpPr>
          <p:cNvPr id="41" name="TextBox 40"/>
          <p:cNvSpPr txBox="1"/>
          <p:nvPr/>
        </p:nvSpPr>
        <p:spPr>
          <a:xfrm>
            <a:off x="4051125" y="1251403"/>
            <a:ext cx="184666" cy="369332"/>
          </a:xfrm>
          <a:prstGeom prst="rect">
            <a:avLst/>
          </a:prstGeom>
          <a:noFill/>
        </p:spPr>
        <p:txBody>
          <a:bodyPr wrap="none" rtlCol="0">
            <a:spAutoFit/>
          </a:bodyPr>
          <a:lstStyle/>
          <a:p>
            <a:endParaRPr lang="en-US" dirty="0">
              <a:latin typeface="Arial" pitchFamily="34" charset="0"/>
              <a:cs typeface="Arial" pitchFamily="34" charset="0"/>
            </a:endParaRPr>
          </a:p>
        </p:txBody>
      </p:sp>
      <p:graphicFrame>
        <p:nvGraphicFramePr>
          <p:cNvPr id="33" name="Table 32"/>
          <p:cNvGraphicFramePr>
            <a:graphicFrameLocks noGrp="1"/>
          </p:cNvGraphicFramePr>
          <p:nvPr>
            <p:extLst>
              <p:ext uri="{D42A27DB-BD31-4B8C-83A1-F6EECF244321}">
                <p14:modId xmlns:p14="http://schemas.microsoft.com/office/powerpoint/2010/main" val="2107003673"/>
              </p:ext>
            </p:extLst>
          </p:nvPr>
        </p:nvGraphicFramePr>
        <p:xfrm>
          <a:off x="1362663" y="846325"/>
          <a:ext cx="7555812" cy="1738476"/>
        </p:xfrm>
        <a:graphic>
          <a:graphicData uri="http://schemas.openxmlformats.org/drawingml/2006/table">
            <a:tbl>
              <a:tblPr firstRow="1" firstCol="1" bandRow="1" bandCol="1"/>
              <a:tblGrid>
                <a:gridCol w="928574">
                  <a:extLst>
                    <a:ext uri="{9D8B030D-6E8A-4147-A177-3AD203B41FA5}">
                      <a16:colId xmlns="" xmlns:a16="http://schemas.microsoft.com/office/drawing/2014/main" val="20000"/>
                    </a:ext>
                  </a:extLst>
                </a:gridCol>
                <a:gridCol w="878692">
                  <a:extLst>
                    <a:ext uri="{9D8B030D-6E8A-4147-A177-3AD203B41FA5}">
                      <a16:colId xmlns="" xmlns:a16="http://schemas.microsoft.com/office/drawing/2014/main" val="20001"/>
                    </a:ext>
                  </a:extLst>
                </a:gridCol>
                <a:gridCol w="1274947">
                  <a:extLst>
                    <a:ext uri="{9D8B030D-6E8A-4147-A177-3AD203B41FA5}">
                      <a16:colId xmlns="" xmlns:a16="http://schemas.microsoft.com/office/drawing/2014/main" val="20002"/>
                    </a:ext>
                  </a:extLst>
                </a:gridCol>
                <a:gridCol w="1227882">
                  <a:extLst>
                    <a:ext uri="{9D8B030D-6E8A-4147-A177-3AD203B41FA5}">
                      <a16:colId xmlns="" xmlns:a16="http://schemas.microsoft.com/office/drawing/2014/main" val="20003"/>
                    </a:ext>
                  </a:extLst>
                </a:gridCol>
                <a:gridCol w="901941">
                  <a:extLst>
                    <a:ext uri="{9D8B030D-6E8A-4147-A177-3AD203B41FA5}">
                      <a16:colId xmlns="" xmlns:a16="http://schemas.microsoft.com/office/drawing/2014/main" val="20004"/>
                    </a:ext>
                  </a:extLst>
                </a:gridCol>
                <a:gridCol w="1260207">
                  <a:extLst>
                    <a:ext uri="{9D8B030D-6E8A-4147-A177-3AD203B41FA5}">
                      <a16:colId xmlns="" xmlns:a16="http://schemas.microsoft.com/office/drawing/2014/main" val="20005"/>
                    </a:ext>
                  </a:extLst>
                </a:gridCol>
                <a:gridCol w="1083569">
                  <a:extLst>
                    <a:ext uri="{9D8B030D-6E8A-4147-A177-3AD203B41FA5}">
                      <a16:colId xmlns="" xmlns:a16="http://schemas.microsoft.com/office/drawing/2014/main" val="20006"/>
                    </a:ext>
                  </a:extLst>
                </a:gridCol>
              </a:tblGrid>
              <a:tr h="375952">
                <a:tc gridSpan="7">
                  <a:txBody>
                    <a:bodyPr/>
                    <a:lstStyle/>
                    <a:p>
                      <a:pPr marL="0" marR="0" indent="0" algn="ctr" defTabSz="457200" rtl="0" eaLnBrk="1" fontAlgn="auto" latinLnBrk="0" hangingPunct="1">
                        <a:lnSpc>
                          <a:spcPct val="100000"/>
                        </a:lnSpc>
                        <a:spcBef>
                          <a:spcPts val="0"/>
                        </a:spcBef>
                        <a:spcAft>
                          <a:spcPts val="0"/>
                        </a:spcAft>
                        <a:buClrTx/>
                        <a:buSzTx/>
                        <a:buFontTx/>
                        <a:buNone/>
                        <a:tabLst>
                          <a:tab pos="360045" algn="l"/>
                        </a:tabLst>
                        <a:defRPr/>
                      </a:pPr>
                      <a:r>
                        <a:rPr lang="en-US" sz="1600" b="1" dirty="0" smtClean="0">
                          <a:solidFill>
                            <a:srgbClr val="003359"/>
                          </a:solidFill>
                          <a:latin typeface="Arial" pitchFamily="34" charset="0"/>
                          <a:cs typeface="Arial" pitchFamily="34" charset="0"/>
                        </a:rPr>
                        <a:t>Student C</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E1F4F9"/>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5952">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Monday</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Tuesday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Wednesday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Thursday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Friday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Saturday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Sunday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extLst>
                  <a:ext uri="{0D108BD9-81ED-4DB2-BD59-A6C34878D82A}">
                    <a16:rowId xmlns="" xmlns:a16="http://schemas.microsoft.com/office/drawing/2014/main" val="10000"/>
                  </a:ext>
                </a:extLst>
              </a:tr>
              <a:tr h="493286">
                <a:tc>
                  <a:txBody>
                    <a:bodyPr/>
                    <a:lstStyle/>
                    <a:p>
                      <a:pPr marL="0" marR="0" algn="ctr">
                        <a:spcBef>
                          <a:spcPts val="0"/>
                        </a:spcBef>
                        <a:spcAft>
                          <a:spcPts val="0"/>
                        </a:spcAft>
                        <a:tabLst>
                          <a:tab pos="360045" algn="l"/>
                        </a:tabLst>
                      </a:pPr>
                      <a:r>
                        <a:rPr lang="en-US" sz="1600" dirty="0" smtClean="0">
                          <a:solidFill>
                            <a:srgbClr val="003359"/>
                          </a:solidFill>
                          <a:effectLst/>
                          <a:latin typeface="Arial" charset="0"/>
                          <a:ea typeface="Times New Roman" charset="0"/>
                        </a:rPr>
                        <a:t>school</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school</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600" dirty="0" smtClean="0">
                          <a:solidFill>
                            <a:srgbClr val="003359"/>
                          </a:solidFill>
                          <a:effectLst/>
                          <a:latin typeface="Arial" charset="0"/>
                          <a:ea typeface="Times New Roman" charset="0"/>
                        </a:rPr>
                        <a:t>park</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restaurant</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post office</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supermarket</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600" dirty="0" smtClean="0">
                          <a:solidFill>
                            <a:srgbClr val="003359"/>
                          </a:solidFill>
                          <a:effectLst/>
                          <a:latin typeface="Arial" charset="0"/>
                          <a:ea typeface="Times New Roman" charset="0"/>
                        </a:rPr>
                        <a:t>library</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493286">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office</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600" dirty="0" smtClean="0">
                          <a:solidFill>
                            <a:srgbClr val="003359"/>
                          </a:solidFill>
                          <a:effectLst/>
                          <a:latin typeface="Arial" charset="0"/>
                          <a:ea typeface="Times New Roman" charset="0"/>
                        </a:rPr>
                        <a:t>school</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hospital</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600" dirty="0" smtClean="0">
                          <a:solidFill>
                            <a:srgbClr val="003359"/>
                          </a:solidFill>
                          <a:effectLst/>
                          <a:latin typeface="Arial" charset="0"/>
                          <a:ea typeface="Times New Roman" charset="0"/>
                        </a:rPr>
                        <a:t>library</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library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supermarket</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600" dirty="0" smtClean="0">
                          <a:solidFill>
                            <a:srgbClr val="003359"/>
                          </a:solidFill>
                          <a:effectLst/>
                          <a:latin typeface="Arial" charset="0"/>
                          <a:ea typeface="Times New Roman" charset="0"/>
                        </a:rPr>
                        <a:t>park</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bl>
          </a:graphicData>
        </a:graphic>
      </p:graphicFrame>
      <p:grpSp>
        <p:nvGrpSpPr>
          <p:cNvPr id="34" name="Group 33"/>
          <p:cNvGrpSpPr/>
          <p:nvPr/>
        </p:nvGrpSpPr>
        <p:grpSpPr>
          <a:xfrm>
            <a:off x="347663" y="1584450"/>
            <a:ext cx="1012517" cy="483004"/>
            <a:chOff x="347663" y="1468160"/>
            <a:chExt cx="1012517" cy="483004"/>
          </a:xfrm>
        </p:grpSpPr>
        <p:sp>
          <p:nvSpPr>
            <p:cNvPr id="35" name="Down Arrow 33"/>
            <p:cNvSpPr/>
            <p:nvPr/>
          </p:nvSpPr>
          <p:spPr>
            <a:xfrm rot="16200000">
              <a:off x="621820" y="1212804"/>
              <a:ext cx="483004" cy="993716"/>
            </a:xfrm>
            <a:custGeom>
              <a:avLst/>
              <a:gdLst>
                <a:gd name="connsiteX0" fmla="*/ 0 w 526547"/>
                <a:gd name="connsiteY0" fmla="*/ 827170 h 1090443"/>
                <a:gd name="connsiteX1" fmla="*/ 131637 w 526547"/>
                <a:gd name="connsiteY1" fmla="*/ 827170 h 1090443"/>
                <a:gd name="connsiteX2" fmla="*/ 131637 w 526547"/>
                <a:gd name="connsiteY2" fmla="*/ 0 h 1090443"/>
                <a:gd name="connsiteX3" fmla="*/ 394910 w 526547"/>
                <a:gd name="connsiteY3" fmla="*/ 0 h 1090443"/>
                <a:gd name="connsiteX4" fmla="*/ 394910 w 526547"/>
                <a:gd name="connsiteY4" fmla="*/ 827170 h 1090443"/>
                <a:gd name="connsiteX5" fmla="*/ 526547 w 526547"/>
                <a:gd name="connsiteY5" fmla="*/ 827170 h 1090443"/>
                <a:gd name="connsiteX6" fmla="*/ 263274 w 526547"/>
                <a:gd name="connsiteY6" fmla="*/ 1090443 h 1090443"/>
                <a:gd name="connsiteX7" fmla="*/ 0 w 526547"/>
                <a:gd name="connsiteY7" fmla="*/ 827170 h 1090443"/>
                <a:gd name="connsiteX0" fmla="*/ 0 w 526547"/>
                <a:gd name="connsiteY0" fmla="*/ 827170 h 1023066"/>
                <a:gd name="connsiteX1" fmla="*/ 131637 w 526547"/>
                <a:gd name="connsiteY1" fmla="*/ 827170 h 1023066"/>
                <a:gd name="connsiteX2" fmla="*/ 131637 w 526547"/>
                <a:gd name="connsiteY2" fmla="*/ 0 h 1023066"/>
                <a:gd name="connsiteX3" fmla="*/ 394910 w 526547"/>
                <a:gd name="connsiteY3" fmla="*/ 0 h 1023066"/>
                <a:gd name="connsiteX4" fmla="*/ 394910 w 526547"/>
                <a:gd name="connsiteY4" fmla="*/ 827170 h 1023066"/>
                <a:gd name="connsiteX5" fmla="*/ 526547 w 526547"/>
                <a:gd name="connsiteY5" fmla="*/ 827170 h 1023066"/>
                <a:gd name="connsiteX6" fmla="*/ 263274 w 526547"/>
                <a:gd name="connsiteY6" fmla="*/ 1023066 h 1023066"/>
                <a:gd name="connsiteX7" fmla="*/ 0 w 526547"/>
                <a:gd name="connsiteY7" fmla="*/ 827170 h 1023066"/>
                <a:gd name="connsiteX0" fmla="*/ 0 w 504776"/>
                <a:gd name="connsiteY0" fmla="*/ 827170 h 1023066"/>
                <a:gd name="connsiteX1" fmla="*/ 131637 w 504776"/>
                <a:gd name="connsiteY1" fmla="*/ 827170 h 1023066"/>
                <a:gd name="connsiteX2" fmla="*/ 131637 w 504776"/>
                <a:gd name="connsiteY2" fmla="*/ 0 h 1023066"/>
                <a:gd name="connsiteX3" fmla="*/ 394910 w 504776"/>
                <a:gd name="connsiteY3" fmla="*/ 0 h 1023066"/>
                <a:gd name="connsiteX4" fmla="*/ 394910 w 504776"/>
                <a:gd name="connsiteY4" fmla="*/ 827170 h 1023066"/>
                <a:gd name="connsiteX5" fmla="*/ 504776 w 504776"/>
                <a:gd name="connsiteY5" fmla="*/ 827170 h 1023066"/>
                <a:gd name="connsiteX6" fmla="*/ 263274 w 504776"/>
                <a:gd name="connsiteY6" fmla="*/ 1023066 h 1023066"/>
                <a:gd name="connsiteX7" fmla="*/ 0 w 504776"/>
                <a:gd name="connsiteY7" fmla="*/ 827170 h 1023066"/>
                <a:gd name="connsiteX0" fmla="*/ 0 w 483004"/>
                <a:gd name="connsiteY0" fmla="*/ 827172 h 1023066"/>
                <a:gd name="connsiteX1" fmla="*/ 109865 w 483004"/>
                <a:gd name="connsiteY1" fmla="*/ 827170 h 1023066"/>
                <a:gd name="connsiteX2" fmla="*/ 109865 w 483004"/>
                <a:gd name="connsiteY2" fmla="*/ 0 h 1023066"/>
                <a:gd name="connsiteX3" fmla="*/ 373138 w 483004"/>
                <a:gd name="connsiteY3" fmla="*/ 0 h 1023066"/>
                <a:gd name="connsiteX4" fmla="*/ 373138 w 483004"/>
                <a:gd name="connsiteY4" fmla="*/ 827170 h 1023066"/>
                <a:gd name="connsiteX5" fmla="*/ 483004 w 483004"/>
                <a:gd name="connsiteY5" fmla="*/ 827170 h 1023066"/>
                <a:gd name="connsiteX6" fmla="*/ 241502 w 483004"/>
                <a:gd name="connsiteY6" fmla="*/ 1023066 h 1023066"/>
                <a:gd name="connsiteX7" fmla="*/ 0 w 483004"/>
                <a:gd name="connsiteY7" fmla="*/ 827172 h 102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004" h="1023066">
                  <a:moveTo>
                    <a:pt x="0" y="827172"/>
                  </a:moveTo>
                  <a:lnTo>
                    <a:pt x="109865" y="827170"/>
                  </a:lnTo>
                  <a:lnTo>
                    <a:pt x="109865" y="0"/>
                  </a:lnTo>
                  <a:lnTo>
                    <a:pt x="373138" y="0"/>
                  </a:lnTo>
                  <a:lnTo>
                    <a:pt x="373138" y="827170"/>
                  </a:lnTo>
                  <a:lnTo>
                    <a:pt x="483004" y="827170"/>
                  </a:lnTo>
                  <a:lnTo>
                    <a:pt x="241502" y="1023066"/>
                  </a:lnTo>
                  <a:lnTo>
                    <a:pt x="0" y="827172"/>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latin typeface="Arial" pitchFamily="34" charset="0"/>
                <a:cs typeface="Arial" pitchFamily="34" charset="0"/>
              </a:endParaRPr>
            </a:p>
          </p:txBody>
        </p:sp>
        <p:sp>
          <p:nvSpPr>
            <p:cNvPr id="47" name="TextBox 46"/>
            <p:cNvSpPr txBox="1"/>
            <p:nvPr/>
          </p:nvSpPr>
          <p:spPr>
            <a:xfrm>
              <a:off x="347663" y="1568124"/>
              <a:ext cx="913533" cy="276999"/>
            </a:xfrm>
            <a:prstGeom prst="rect">
              <a:avLst/>
            </a:prstGeom>
            <a:noFill/>
          </p:spPr>
          <p:txBody>
            <a:bodyPr wrap="square" rtlCol="0">
              <a:spAutoFit/>
            </a:bodyPr>
            <a:lstStyle/>
            <a:p>
              <a:pPr algn="ctr"/>
              <a:r>
                <a:rPr lang="en-US" sz="1200" dirty="0">
                  <a:solidFill>
                    <a:schemeClr val="bg1"/>
                  </a:solidFill>
                  <a:latin typeface="Arial" pitchFamily="34" charset="0"/>
                  <a:cs typeface="Arial" pitchFamily="34" charset="0"/>
                </a:rPr>
                <a:t>Last Week</a:t>
              </a:r>
            </a:p>
          </p:txBody>
        </p:sp>
      </p:grpSp>
      <p:grpSp>
        <p:nvGrpSpPr>
          <p:cNvPr id="49" name="Group 48"/>
          <p:cNvGrpSpPr/>
          <p:nvPr/>
        </p:nvGrpSpPr>
        <p:grpSpPr>
          <a:xfrm>
            <a:off x="347663" y="2100454"/>
            <a:ext cx="1012517" cy="483004"/>
            <a:chOff x="347663" y="1468160"/>
            <a:chExt cx="1012517" cy="483004"/>
          </a:xfrm>
        </p:grpSpPr>
        <p:sp>
          <p:nvSpPr>
            <p:cNvPr id="50" name="Down Arrow 33"/>
            <p:cNvSpPr/>
            <p:nvPr/>
          </p:nvSpPr>
          <p:spPr>
            <a:xfrm rot="16200000">
              <a:off x="621820" y="1212804"/>
              <a:ext cx="483004" cy="993716"/>
            </a:xfrm>
            <a:custGeom>
              <a:avLst/>
              <a:gdLst>
                <a:gd name="connsiteX0" fmla="*/ 0 w 526547"/>
                <a:gd name="connsiteY0" fmla="*/ 827170 h 1090443"/>
                <a:gd name="connsiteX1" fmla="*/ 131637 w 526547"/>
                <a:gd name="connsiteY1" fmla="*/ 827170 h 1090443"/>
                <a:gd name="connsiteX2" fmla="*/ 131637 w 526547"/>
                <a:gd name="connsiteY2" fmla="*/ 0 h 1090443"/>
                <a:gd name="connsiteX3" fmla="*/ 394910 w 526547"/>
                <a:gd name="connsiteY3" fmla="*/ 0 h 1090443"/>
                <a:gd name="connsiteX4" fmla="*/ 394910 w 526547"/>
                <a:gd name="connsiteY4" fmla="*/ 827170 h 1090443"/>
                <a:gd name="connsiteX5" fmla="*/ 526547 w 526547"/>
                <a:gd name="connsiteY5" fmla="*/ 827170 h 1090443"/>
                <a:gd name="connsiteX6" fmla="*/ 263274 w 526547"/>
                <a:gd name="connsiteY6" fmla="*/ 1090443 h 1090443"/>
                <a:gd name="connsiteX7" fmla="*/ 0 w 526547"/>
                <a:gd name="connsiteY7" fmla="*/ 827170 h 1090443"/>
                <a:gd name="connsiteX0" fmla="*/ 0 w 526547"/>
                <a:gd name="connsiteY0" fmla="*/ 827170 h 1023066"/>
                <a:gd name="connsiteX1" fmla="*/ 131637 w 526547"/>
                <a:gd name="connsiteY1" fmla="*/ 827170 h 1023066"/>
                <a:gd name="connsiteX2" fmla="*/ 131637 w 526547"/>
                <a:gd name="connsiteY2" fmla="*/ 0 h 1023066"/>
                <a:gd name="connsiteX3" fmla="*/ 394910 w 526547"/>
                <a:gd name="connsiteY3" fmla="*/ 0 h 1023066"/>
                <a:gd name="connsiteX4" fmla="*/ 394910 w 526547"/>
                <a:gd name="connsiteY4" fmla="*/ 827170 h 1023066"/>
                <a:gd name="connsiteX5" fmla="*/ 526547 w 526547"/>
                <a:gd name="connsiteY5" fmla="*/ 827170 h 1023066"/>
                <a:gd name="connsiteX6" fmla="*/ 263274 w 526547"/>
                <a:gd name="connsiteY6" fmla="*/ 1023066 h 1023066"/>
                <a:gd name="connsiteX7" fmla="*/ 0 w 526547"/>
                <a:gd name="connsiteY7" fmla="*/ 827170 h 1023066"/>
                <a:gd name="connsiteX0" fmla="*/ 0 w 504776"/>
                <a:gd name="connsiteY0" fmla="*/ 827170 h 1023066"/>
                <a:gd name="connsiteX1" fmla="*/ 131637 w 504776"/>
                <a:gd name="connsiteY1" fmla="*/ 827170 h 1023066"/>
                <a:gd name="connsiteX2" fmla="*/ 131637 w 504776"/>
                <a:gd name="connsiteY2" fmla="*/ 0 h 1023066"/>
                <a:gd name="connsiteX3" fmla="*/ 394910 w 504776"/>
                <a:gd name="connsiteY3" fmla="*/ 0 h 1023066"/>
                <a:gd name="connsiteX4" fmla="*/ 394910 w 504776"/>
                <a:gd name="connsiteY4" fmla="*/ 827170 h 1023066"/>
                <a:gd name="connsiteX5" fmla="*/ 504776 w 504776"/>
                <a:gd name="connsiteY5" fmla="*/ 827170 h 1023066"/>
                <a:gd name="connsiteX6" fmla="*/ 263274 w 504776"/>
                <a:gd name="connsiteY6" fmla="*/ 1023066 h 1023066"/>
                <a:gd name="connsiteX7" fmla="*/ 0 w 504776"/>
                <a:gd name="connsiteY7" fmla="*/ 827170 h 1023066"/>
                <a:gd name="connsiteX0" fmla="*/ 0 w 483004"/>
                <a:gd name="connsiteY0" fmla="*/ 827172 h 1023066"/>
                <a:gd name="connsiteX1" fmla="*/ 109865 w 483004"/>
                <a:gd name="connsiteY1" fmla="*/ 827170 h 1023066"/>
                <a:gd name="connsiteX2" fmla="*/ 109865 w 483004"/>
                <a:gd name="connsiteY2" fmla="*/ 0 h 1023066"/>
                <a:gd name="connsiteX3" fmla="*/ 373138 w 483004"/>
                <a:gd name="connsiteY3" fmla="*/ 0 h 1023066"/>
                <a:gd name="connsiteX4" fmla="*/ 373138 w 483004"/>
                <a:gd name="connsiteY4" fmla="*/ 827170 h 1023066"/>
                <a:gd name="connsiteX5" fmla="*/ 483004 w 483004"/>
                <a:gd name="connsiteY5" fmla="*/ 827170 h 1023066"/>
                <a:gd name="connsiteX6" fmla="*/ 241502 w 483004"/>
                <a:gd name="connsiteY6" fmla="*/ 1023066 h 1023066"/>
                <a:gd name="connsiteX7" fmla="*/ 0 w 483004"/>
                <a:gd name="connsiteY7" fmla="*/ 827172 h 102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004" h="1023066">
                  <a:moveTo>
                    <a:pt x="0" y="827172"/>
                  </a:moveTo>
                  <a:lnTo>
                    <a:pt x="109865" y="827170"/>
                  </a:lnTo>
                  <a:lnTo>
                    <a:pt x="109865" y="0"/>
                  </a:lnTo>
                  <a:lnTo>
                    <a:pt x="373138" y="0"/>
                  </a:lnTo>
                  <a:lnTo>
                    <a:pt x="373138" y="827170"/>
                  </a:lnTo>
                  <a:lnTo>
                    <a:pt x="483004" y="827170"/>
                  </a:lnTo>
                  <a:lnTo>
                    <a:pt x="241502" y="1023066"/>
                  </a:lnTo>
                  <a:lnTo>
                    <a:pt x="0" y="827172"/>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latin typeface="Arial" pitchFamily="34" charset="0"/>
                <a:cs typeface="Arial" pitchFamily="34" charset="0"/>
              </a:endParaRPr>
            </a:p>
          </p:txBody>
        </p:sp>
        <p:sp>
          <p:nvSpPr>
            <p:cNvPr id="51" name="TextBox 50"/>
            <p:cNvSpPr txBox="1"/>
            <p:nvPr/>
          </p:nvSpPr>
          <p:spPr>
            <a:xfrm>
              <a:off x="347663" y="1568124"/>
              <a:ext cx="913533" cy="276999"/>
            </a:xfrm>
            <a:prstGeom prst="rect">
              <a:avLst/>
            </a:prstGeom>
            <a:noFill/>
          </p:spPr>
          <p:txBody>
            <a:bodyPr wrap="square" lIns="72000" rtlCol="0">
              <a:spAutoFit/>
            </a:bodyPr>
            <a:lstStyle/>
            <a:p>
              <a:pPr algn="ctr"/>
              <a:r>
                <a:rPr lang="en-US" sz="1200" dirty="0" smtClean="0">
                  <a:solidFill>
                    <a:schemeClr val="bg1"/>
                  </a:solidFill>
                  <a:latin typeface="Arial" pitchFamily="34" charset="0"/>
                  <a:cs typeface="Arial" pitchFamily="34" charset="0"/>
                </a:rPr>
                <a:t>Next Week</a:t>
              </a:r>
              <a:endParaRPr lang="en-US" sz="1200" dirty="0">
                <a:solidFill>
                  <a:schemeClr val="bg1"/>
                </a:solidFill>
                <a:latin typeface="Arial" pitchFamily="34" charset="0"/>
                <a:cs typeface="Arial" pitchFamily="34" charset="0"/>
              </a:endParaRPr>
            </a:p>
          </p:txBody>
        </p:sp>
      </p:grpSp>
      <p:grpSp>
        <p:nvGrpSpPr>
          <p:cNvPr id="52" name="Group 51"/>
          <p:cNvGrpSpPr/>
          <p:nvPr/>
        </p:nvGrpSpPr>
        <p:grpSpPr>
          <a:xfrm>
            <a:off x="354699" y="3618402"/>
            <a:ext cx="1012517" cy="483004"/>
            <a:chOff x="347663" y="1468160"/>
            <a:chExt cx="1012517" cy="483004"/>
          </a:xfrm>
        </p:grpSpPr>
        <p:sp>
          <p:nvSpPr>
            <p:cNvPr id="53" name="Down Arrow 33"/>
            <p:cNvSpPr/>
            <p:nvPr/>
          </p:nvSpPr>
          <p:spPr>
            <a:xfrm rot="16200000">
              <a:off x="621820" y="1212804"/>
              <a:ext cx="483004" cy="993716"/>
            </a:xfrm>
            <a:custGeom>
              <a:avLst/>
              <a:gdLst>
                <a:gd name="connsiteX0" fmla="*/ 0 w 526547"/>
                <a:gd name="connsiteY0" fmla="*/ 827170 h 1090443"/>
                <a:gd name="connsiteX1" fmla="*/ 131637 w 526547"/>
                <a:gd name="connsiteY1" fmla="*/ 827170 h 1090443"/>
                <a:gd name="connsiteX2" fmla="*/ 131637 w 526547"/>
                <a:gd name="connsiteY2" fmla="*/ 0 h 1090443"/>
                <a:gd name="connsiteX3" fmla="*/ 394910 w 526547"/>
                <a:gd name="connsiteY3" fmla="*/ 0 h 1090443"/>
                <a:gd name="connsiteX4" fmla="*/ 394910 w 526547"/>
                <a:gd name="connsiteY4" fmla="*/ 827170 h 1090443"/>
                <a:gd name="connsiteX5" fmla="*/ 526547 w 526547"/>
                <a:gd name="connsiteY5" fmla="*/ 827170 h 1090443"/>
                <a:gd name="connsiteX6" fmla="*/ 263274 w 526547"/>
                <a:gd name="connsiteY6" fmla="*/ 1090443 h 1090443"/>
                <a:gd name="connsiteX7" fmla="*/ 0 w 526547"/>
                <a:gd name="connsiteY7" fmla="*/ 827170 h 1090443"/>
                <a:gd name="connsiteX0" fmla="*/ 0 w 526547"/>
                <a:gd name="connsiteY0" fmla="*/ 827170 h 1023066"/>
                <a:gd name="connsiteX1" fmla="*/ 131637 w 526547"/>
                <a:gd name="connsiteY1" fmla="*/ 827170 h 1023066"/>
                <a:gd name="connsiteX2" fmla="*/ 131637 w 526547"/>
                <a:gd name="connsiteY2" fmla="*/ 0 h 1023066"/>
                <a:gd name="connsiteX3" fmla="*/ 394910 w 526547"/>
                <a:gd name="connsiteY3" fmla="*/ 0 h 1023066"/>
                <a:gd name="connsiteX4" fmla="*/ 394910 w 526547"/>
                <a:gd name="connsiteY4" fmla="*/ 827170 h 1023066"/>
                <a:gd name="connsiteX5" fmla="*/ 526547 w 526547"/>
                <a:gd name="connsiteY5" fmla="*/ 827170 h 1023066"/>
                <a:gd name="connsiteX6" fmla="*/ 263274 w 526547"/>
                <a:gd name="connsiteY6" fmla="*/ 1023066 h 1023066"/>
                <a:gd name="connsiteX7" fmla="*/ 0 w 526547"/>
                <a:gd name="connsiteY7" fmla="*/ 827170 h 1023066"/>
                <a:gd name="connsiteX0" fmla="*/ 0 w 504776"/>
                <a:gd name="connsiteY0" fmla="*/ 827170 h 1023066"/>
                <a:gd name="connsiteX1" fmla="*/ 131637 w 504776"/>
                <a:gd name="connsiteY1" fmla="*/ 827170 h 1023066"/>
                <a:gd name="connsiteX2" fmla="*/ 131637 w 504776"/>
                <a:gd name="connsiteY2" fmla="*/ 0 h 1023066"/>
                <a:gd name="connsiteX3" fmla="*/ 394910 w 504776"/>
                <a:gd name="connsiteY3" fmla="*/ 0 h 1023066"/>
                <a:gd name="connsiteX4" fmla="*/ 394910 w 504776"/>
                <a:gd name="connsiteY4" fmla="*/ 827170 h 1023066"/>
                <a:gd name="connsiteX5" fmla="*/ 504776 w 504776"/>
                <a:gd name="connsiteY5" fmla="*/ 827170 h 1023066"/>
                <a:gd name="connsiteX6" fmla="*/ 263274 w 504776"/>
                <a:gd name="connsiteY6" fmla="*/ 1023066 h 1023066"/>
                <a:gd name="connsiteX7" fmla="*/ 0 w 504776"/>
                <a:gd name="connsiteY7" fmla="*/ 827170 h 1023066"/>
                <a:gd name="connsiteX0" fmla="*/ 0 w 483004"/>
                <a:gd name="connsiteY0" fmla="*/ 827172 h 1023066"/>
                <a:gd name="connsiteX1" fmla="*/ 109865 w 483004"/>
                <a:gd name="connsiteY1" fmla="*/ 827170 h 1023066"/>
                <a:gd name="connsiteX2" fmla="*/ 109865 w 483004"/>
                <a:gd name="connsiteY2" fmla="*/ 0 h 1023066"/>
                <a:gd name="connsiteX3" fmla="*/ 373138 w 483004"/>
                <a:gd name="connsiteY3" fmla="*/ 0 h 1023066"/>
                <a:gd name="connsiteX4" fmla="*/ 373138 w 483004"/>
                <a:gd name="connsiteY4" fmla="*/ 827170 h 1023066"/>
                <a:gd name="connsiteX5" fmla="*/ 483004 w 483004"/>
                <a:gd name="connsiteY5" fmla="*/ 827170 h 1023066"/>
                <a:gd name="connsiteX6" fmla="*/ 241502 w 483004"/>
                <a:gd name="connsiteY6" fmla="*/ 1023066 h 1023066"/>
                <a:gd name="connsiteX7" fmla="*/ 0 w 483004"/>
                <a:gd name="connsiteY7" fmla="*/ 827172 h 102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004" h="1023066">
                  <a:moveTo>
                    <a:pt x="0" y="827172"/>
                  </a:moveTo>
                  <a:lnTo>
                    <a:pt x="109865" y="827170"/>
                  </a:lnTo>
                  <a:lnTo>
                    <a:pt x="109865" y="0"/>
                  </a:lnTo>
                  <a:lnTo>
                    <a:pt x="373138" y="0"/>
                  </a:lnTo>
                  <a:lnTo>
                    <a:pt x="373138" y="827170"/>
                  </a:lnTo>
                  <a:lnTo>
                    <a:pt x="483004" y="827170"/>
                  </a:lnTo>
                  <a:lnTo>
                    <a:pt x="241502" y="1023066"/>
                  </a:lnTo>
                  <a:lnTo>
                    <a:pt x="0" y="827172"/>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latin typeface="Arial" pitchFamily="34" charset="0"/>
                <a:cs typeface="Arial" pitchFamily="34" charset="0"/>
              </a:endParaRPr>
            </a:p>
          </p:txBody>
        </p:sp>
        <p:sp>
          <p:nvSpPr>
            <p:cNvPr id="54" name="TextBox 53"/>
            <p:cNvSpPr txBox="1"/>
            <p:nvPr/>
          </p:nvSpPr>
          <p:spPr>
            <a:xfrm>
              <a:off x="347663" y="1568124"/>
              <a:ext cx="913533" cy="276999"/>
            </a:xfrm>
            <a:prstGeom prst="rect">
              <a:avLst/>
            </a:prstGeom>
            <a:noFill/>
          </p:spPr>
          <p:txBody>
            <a:bodyPr wrap="square" rtlCol="0">
              <a:spAutoFit/>
            </a:bodyPr>
            <a:lstStyle/>
            <a:p>
              <a:pPr algn="ctr"/>
              <a:r>
                <a:rPr lang="en-US" sz="1200" dirty="0">
                  <a:solidFill>
                    <a:schemeClr val="bg1"/>
                  </a:solidFill>
                  <a:latin typeface="Arial" pitchFamily="34" charset="0"/>
                  <a:cs typeface="Arial" pitchFamily="34" charset="0"/>
                </a:rPr>
                <a:t>Last Week</a:t>
              </a:r>
            </a:p>
          </p:txBody>
        </p:sp>
      </p:grpSp>
      <p:grpSp>
        <p:nvGrpSpPr>
          <p:cNvPr id="55" name="Group 54"/>
          <p:cNvGrpSpPr/>
          <p:nvPr/>
        </p:nvGrpSpPr>
        <p:grpSpPr>
          <a:xfrm>
            <a:off x="354699" y="4134406"/>
            <a:ext cx="1012517" cy="483004"/>
            <a:chOff x="347663" y="1468160"/>
            <a:chExt cx="1012517" cy="483004"/>
          </a:xfrm>
        </p:grpSpPr>
        <p:sp>
          <p:nvSpPr>
            <p:cNvPr id="56" name="Down Arrow 33"/>
            <p:cNvSpPr/>
            <p:nvPr/>
          </p:nvSpPr>
          <p:spPr>
            <a:xfrm rot="16200000">
              <a:off x="621820" y="1212804"/>
              <a:ext cx="483004" cy="993716"/>
            </a:xfrm>
            <a:custGeom>
              <a:avLst/>
              <a:gdLst>
                <a:gd name="connsiteX0" fmla="*/ 0 w 526547"/>
                <a:gd name="connsiteY0" fmla="*/ 827170 h 1090443"/>
                <a:gd name="connsiteX1" fmla="*/ 131637 w 526547"/>
                <a:gd name="connsiteY1" fmla="*/ 827170 h 1090443"/>
                <a:gd name="connsiteX2" fmla="*/ 131637 w 526547"/>
                <a:gd name="connsiteY2" fmla="*/ 0 h 1090443"/>
                <a:gd name="connsiteX3" fmla="*/ 394910 w 526547"/>
                <a:gd name="connsiteY3" fmla="*/ 0 h 1090443"/>
                <a:gd name="connsiteX4" fmla="*/ 394910 w 526547"/>
                <a:gd name="connsiteY4" fmla="*/ 827170 h 1090443"/>
                <a:gd name="connsiteX5" fmla="*/ 526547 w 526547"/>
                <a:gd name="connsiteY5" fmla="*/ 827170 h 1090443"/>
                <a:gd name="connsiteX6" fmla="*/ 263274 w 526547"/>
                <a:gd name="connsiteY6" fmla="*/ 1090443 h 1090443"/>
                <a:gd name="connsiteX7" fmla="*/ 0 w 526547"/>
                <a:gd name="connsiteY7" fmla="*/ 827170 h 1090443"/>
                <a:gd name="connsiteX0" fmla="*/ 0 w 526547"/>
                <a:gd name="connsiteY0" fmla="*/ 827170 h 1023066"/>
                <a:gd name="connsiteX1" fmla="*/ 131637 w 526547"/>
                <a:gd name="connsiteY1" fmla="*/ 827170 h 1023066"/>
                <a:gd name="connsiteX2" fmla="*/ 131637 w 526547"/>
                <a:gd name="connsiteY2" fmla="*/ 0 h 1023066"/>
                <a:gd name="connsiteX3" fmla="*/ 394910 w 526547"/>
                <a:gd name="connsiteY3" fmla="*/ 0 h 1023066"/>
                <a:gd name="connsiteX4" fmla="*/ 394910 w 526547"/>
                <a:gd name="connsiteY4" fmla="*/ 827170 h 1023066"/>
                <a:gd name="connsiteX5" fmla="*/ 526547 w 526547"/>
                <a:gd name="connsiteY5" fmla="*/ 827170 h 1023066"/>
                <a:gd name="connsiteX6" fmla="*/ 263274 w 526547"/>
                <a:gd name="connsiteY6" fmla="*/ 1023066 h 1023066"/>
                <a:gd name="connsiteX7" fmla="*/ 0 w 526547"/>
                <a:gd name="connsiteY7" fmla="*/ 827170 h 1023066"/>
                <a:gd name="connsiteX0" fmla="*/ 0 w 504776"/>
                <a:gd name="connsiteY0" fmla="*/ 827170 h 1023066"/>
                <a:gd name="connsiteX1" fmla="*/ 131637 w 504776"/>
                <a:gd name="connsiteY1" fmla="*/ 827170 h 1023066"/>
                <a:gd name="connsiteX2" fmla="*/ 131637 w 504776"/>
                <a:gd name="connsiteY2" fmla="*/ 0 h 1023066"/>
                <a:gd name="connsiteX3" fmla="*/ 394910 w 504776"/>
                <a:gd name="connsiteY3" fmla="*/ 0 h 1023066"/>
                <a:gd name="connsiteX4" fmla="*/ 394910 w 504776"/>
                <a:gd name="connsiteY4" fmla="*/ 827170 h 1023066"/>
                <a:gd name="connsiteX5" fmla="*/ 504776 w 504776"/>
                <a:gd name="connsiteY5" fmla="*/ 827170 h 1023066"/>
                <a:gd name="connsiteX6" fmla="*/ 263274 w 504776"/>
                <a:gd name="connsiteY6" fmla="*/ 1023066 h 1023066"/>
                <a:gd name="connsiteX7" fmla="*/ 0 w 504776"/>
                <a:gd name="connsiteY7" fmla="*/ 827170 h 1023066"/>
                <a:gd name="connsiteX0" fmla="*/ 0 w 483004"/>
                <a:gd name="connsiteY0" fmla="*/ 827172 h 1023066"/>
                <a:gd name="connsiteX1" fmla="*/ 109865 w 483004"/>
                <a:gd name="connsiteY1" fmla="*/ 827170 h 1023066"/>
                <a:gd name="connsiteX2" fmla="*/ 109865 w 483004"/>
                <a:gd name="connsiteY2" fmla="*/ 0 h 1023066"/>
                <a:gd name="connsiteX3" fmla="*/ 373138 w 483004"/>
                <a:gd name="connsiteY3" fmla="*/ 0 h 1023066"/>
                <a:gd name="connsiteX4" fmla="*/ 373138 w 483004"/>
                <a:gd name="connsiteY4" fmla="*/ 827170 h 1023066"/>
                <a:gd name="connsiteX5" fmla="*/ 483004 w 483004"/>
                <a:gd name="connsiteY5" fmla="*/ 827170 h 1023066"/>
                <a:gd name="connsiteX6" fmla="*/ 241502 w 483004"/>
                <a:gd name="connsiteY6" fmla="*/ 1023066 h 1023066"/>
                <a:gd name="connsiteX7" fmla="*/ 0 w 483004"/>
                <a:gd name="connsiteY7" fmla="*/ 827172 h 102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004" h="1023066">
                  <a:moveTo>
                    <a:pt x="0" y="827172"/>
                  </a:moveTo>
                  <a:lnTo>
                    <a:pt x="109865" y="827170"/>
                  </a:lnTo>
                  <a:lnTo>
                    <a:pt x="109865" y="0"/>
                  </a:lnTo>
                  <a:lnTo>
                    <a:pt x="373138" y="0"/>
                  </a:lnTo>
                  <a:lnTo>
                    <a:pt x="373138" y="827170"/>
                  </a:lnTo>
                  <a:lnTo>
                    <a:pt x="483004" y="827170"/>
                  </a:lnTo>
                  <a:lnTo>
                    <a:pt x="241502" y="1023066"/>
                  </a:lnTo>
                  <a:lnTo>
                    <a:pt x="0" y="827172"/>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latin typeface="Arial" pitchFamily="34" charset="0"/>
                <a:cs typeface="Arial" pitchFamily="34" charset="0"/>
              </a:endParaRPr>
            </a:p>
          </p:txBody>
        </p:sp>
        <p:sp>
          <p:nvSpPr>
            <p:cNvPr id="57" name="TextBox 56"/>
            <p:cNvSpPr txBox="1"/>
            <p:nvPr/>
          </p:nvSpPr>
          <p:spPr>
            <a:xfrm>
              <a:off x="347663" y="1568124"/>
              <a:ext cx="913533" cy="276999"/>
            </a:xfrm>
            <a:prstGeom prst="rect">
              <a:avLst/>
            </a:prstGeom>
            <a:noFill/>
          </p:spPr>
          <p:txBody>
            <a:bodyPr wrap="square" rIns="72000" rtlCol="0">
              <a:spAutoFit/>
            </a:bodyPr>
            <a:lstStyle/>
            <a:p>
              <a:pPr algn="ctr"/>
              <a:r>
                <a:rPr lang="en-US" sz="1200" dirty="0" smtClean="0">
                  <a:solidFill>
                    <a:schemeClr val="bg1"/>
                  </a:solidFill>
                  <a:latin typeface="Arial" pitchFamily="34" charset="0"/>
                  <a:cs typeface="Arial" pitchFamily="34" charset="0"/>
                </a:rPr>
                <a:t>Next Week</a:t>
              </a:r>
              <a:endParaRPr lang="en-US" sz="1200" dirty="0">
                <a:solidFill>
                  <a:schemeClr val="bg1"/>
                </a:solidFill>
                <a:latin typeface="Arial" pitchFamily="34" charset="0"/>
                <a:cs typeface="Arial" pitchFamily="34" charset="0"/>
              </a:endParaRPr>
            </a:p>
          </p:txBody>
        </p:sp>
      </p:grpSp>
      <p:graphicFrame>
        <p:nvGraphicFramePr>
          <p:cNvPr id="58" name="Table 57"/>
          <p:cNvGraphicFramePr>
            <a:graphicFrameLocks noGrp="1"/>
          </p:cNvGraphicFramePr>
          <p:nvPr>
            <p:extLst>
              <p:ext uri="{D42A27DB-BD31-4B8C-83A1-F6EECF244321}">
                <p14:modId xmlns:p14="http://schemas.microsoft.com/office/powerpoint/2010/main" val="82322903"/>
              </p:ext>
            </p:extLst>
          </p:nvPr>
        </p:nvGraphicFramePr>
        <p:xfrm>
          <a:off x="1377879" y="2887663"/>
          <a:ext cx="7540596" cy="1738476"/>
        </p:xfrm>
        <a:graphic>
          <a:graphicData uri="http://schemas.openxmlformats.org/drawingml/2006/table">
            <a:tbl>
              <a:tblPr firstRow="1" firstCol="1" bandRow="1" bandCol="1"/>
              <a:tblGrid>
                <a:gridCol w="886350">
                  <a:extLst>
                    <a:ext uri="{9D8B030D-6E8A-4147-A177-3AD203B41FA5}">
                      <a16:colId xmlns="" xmlns:a16="http://schemas.microsoft.com/office/drawing/2014/main" val="20000"/>
                    </a:ext>
                  </a:extLst>
                </a:gridCol>
                <a:gridCol w="1037771">
                  <a:extLst>
                    <a:ext uri="{9D8B030D-6E8A-4147-A177-3AD203B41FA5}">
                      <a16:colId xmlns="" xmlns:a16="http://schemas.microsoft.com/office/drawing/2014/main" val="20001"/>
                    </a:ext>
                  </a:extLst>
                </a:gridCol>
                <a:gridCol w="1197429">
                  <a:extLst>
                    <a:ext uri="{9D8B030D-6E8A-4147-A177-3AD203B41FA5}">
                      <a16:colId xmlns="" xmlns:a16="http://schemas.microsoft.com/office/drawing/2014/main" val="20002"/>
                    </a:ext>
                  </a:extLst>
                </a:gridCol>
                <a:gridCol w="1182914">
                  <a:extLst>
                    <a:ext uri="{9D8B030D-6E8A-4147-A177-3AD203B41FA5}">
                      <a16:colId xmlns="" xmlns:a16="http://schemas.microsoft.com/office/drawing/2014/main" val="20003"/>
                    </a:ext>
                  </a:extLst>
                </a:gridCol>
                <a:gridCol w="907143">
                  <a:extLst>
                    <a:ext uri="{9D8B030D-6E8A-4147-A177-3AD203B41FA5}">
                      <a16:colId xmlns="" xmlns:a16="http://schemas.microsoft.com/office/drawing/2014/main" val="20004"/>
                    </a:ext>
                  </a:extLst>
                </a:gridCol>
                <a:gridCol w="1074057">
                  <a:extLst>
                    <a:ext uri="{9D8B030D-6E8A-4147-A177-3AD203B41FA5}">
                      <a16:colId xmlns="" xmlns:a16="http://schemas.microsoft.com/office/drawing/2014/main" val="20005"/>
                    </a:ext>
                  </a:extLst>
                </a:gridCol>
                <a:gridCol w="1254932">
                  <a:extLst>
                    <a:ext uri="{9D8B030D-6E8A-4147-A177-3AD203B41FA5}">
                      <a16:colId xmlns="" xmlns:a16="http://schemas.microsoft.com/office/drawing/2014/main" val="20006"/>
                    </a:ext>
                  </a:extLst>
                </a:gridCol>
              </a:tblGrid>
              <a:tr h="375952">
                <a:tc gridSpan="7">
                  <a:txBody>
                    <a:bodyPr/>
                    <a:lstStyle/>
                    <a:p>
                      <a:pPr marL="0" marR="0" indent="0" algn="ctr" defTabSz="457200" rtl="0" eaLnBrk="1" fontAlgn="auto" latinLnBrk="0" hangingPunct="1">
                        <a:lnSpc>
                          <a:spcPct val="100000"/>
                        </a:lnSpc>
                        <a:spcBef>
                          <a:spcPts val="0"/>
                        </a:spcBef>
                        <a:spcAft>
                          <a:spcPts val="0"/>
                        </a:spcAft>
                        <a:buClrTx/>
                        <a:buSzTx/>
                        <a:buFontTx/>
                        <a:buNone/>
                        <a:tabLst>
                          <a:tab pos="360045" algn="l"/>
                        </a:tabLst>
                        <a:defRPr/>
                      </a:pPr>
                      <a:r>
                        <a:rPr lang="en-US" sz="1600" b="1" dirty="0" smtClean="0">
                          <a:solidFill>
                            <a:srgbClr val="003359"/>
                          </a:solidFill>
                          <a:latin typeface="Arial" pitchFamily="34" charset="0"/>
                          <a:cs typeface="Arial" pitchFamily="34" charset="0"/>
                        </a:rPr>
                        <a:t>Student D</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E1F4F9"/>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marL="0" marR="0">
                        <a:spcBef>
                          <a:spcPts val="0"/>
                        </a:spcBef>
                        <a:spcAft>
                          <a:spcPts val="0"/>
                        </a:spcAft>
                        <a:tabLst>
                          <a:tab pos="360045" algn="l"/>
                        </a:tabLst>
                      </a:pPr>
                      <a:endParaRPr lang="en-US" sz="1600" dirty="0">
                        <a:effectLst/>
                        <a:latin typeface="Arial"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5952">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Monday</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Tuesday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Wednesday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Thursday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Friday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Saturday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a:solidFill>
                            <a:srgbClr val="003359"/>
                          </a:solidFill>
                          <a:effectLst/>
                          <a:latin typeface="Arial" charset="0"/>
                          <a:ea typeface="Times New Roman" charset="0"/>
                        </a:rPr>
                        <a:t>Sunday</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extLst>
                  <a:ext uri="{0D108BD9-81ED-4DB2-BD59-A6C34878D82A}">
                    <a16:rowId xmlns="" xmlns:a16="http://schemas.microsoft.com/office/drawing/2014/main" val="10000"/>
                  </a:ext>
                </a:extLst>
              </a:tr>
              <a:tr h="493286">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office</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600" dirty="0" smtClean="0">
                          <a:solidFill>
                            <a:srgbClr val="003359"/>
                          </a:solidFill>
                          <a:effectLst/>
                          <a:latin typeface="Arial" charset="0"/>
                          <a:ea typeface="Times New Roman" charset="0"/>
                        </a:rPr>
                        <a:t>school</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school</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hospital</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600" dirty="0" smtClean="0">
                          <a:solidFill>
                            <a:srgbClr val="003359"/>
                          </a:solidFill>
                          <a:effectLst/>
                          <a:latin typeface="Arial" charset="0"/>
                          <a:ea typeface="Times New Roman" charset="0"/>
                        </a:rPr>
                        <a:t>park</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360045" algn="l"/>
                        </a:tabLst>
                        <a:defRPr/>
                      </a:pPr>
                      <a:r>
                        <a:rPr lang="en-US" sz="1600" dirty="0" smtClean="0">
                          <a:solidFill>
                            <a:srgbClr val="003359"/>
                          </a:solidFill>
                          <a:effectLst/>
                          <a:latin typeface="Arial" charset="0"/>
                          <a:ea typeface="Times New Roman" charset="0"/>
                        </a:rPr>
                        <a:t>post office</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600" dirty="0" smtClean="0">
                          <a:solidFill>
                            <a:srgbClr val="003359"/>
                          </a:solidFill>
                          <a:effectLst/>
                          <a:latin typeface="Arial" charset="0"/>
                          <a:ea typeface="Times New Roman" charset="0"/>
                        </a:rPr>
                        <a:t>restaurant</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493286">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school</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restaurant</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tab pos="360045" algn="l"/>
                        </a:tabLst>
                        <a:defRPr/>
                      </a:pPr>
                      <a:r>
                        <a:rPr lang="en-US" sz="1600" dirty="0" smtClean="0">
                          <a:solidFill>
                            <a:srgbClr val="003359"/>
                          </a:solidFill>
                          <a:effectLst/>
                          <a:latin typeface="Arial" charset="0"/>
                          <a:ea typeface="Times New Roman" charset="0"/>
                        </a:rPr>
                        <a:t>post office</a:t>
                      </a: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600" dirty="0" smtClean="0">
                          <a:solidFill>
                            <a:srgbClr val="003359"/>
                          </a:solidFill>
                          <a:effectLst/>
                          <a:latin typeface="Arial" charset="0"/>
                          <a:ea typeface="Times New Roman" charset="0"/>
                        </a:rPr>
                        <a:t>library</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600" dirty="0" smtClean="0">
                          <a:solidFill>
                            <a:srgbClr val="003359"/>
                          </a:solidFill>
                          <a:effectLst/>
                          <a:latin typeface="Arial" charset="0"/>
                          <a:ea typeface="Times New Roman" charset="0"/>
                        </a:rPr>
                        <a:t>park</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500" dirty="0" smtClean="0">
                          <a:solidFill>
                            <a:srgbClr val="003359"/>
                          </a:solidFill>
                          <a:effectLst/>
                          <a:latin typeface="Arial" charset="0"/>
                          <a:ea typeface="Times New Roman" charset="0"/>
                        </a:rPr>
                        <a:t>office</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tc>
                  <a:txBody>
                    <a:bodyPr/>
                    <a:lstStyle/>
                    <a:p>
                      <a:pPr marL="0" marR="0" algn="ctr">
                        <a:spcBef>
                          <a:spcPts val="0"/>
                        </a:spcBef>
                        <a:spcAft>
                          <a:spcPts val="0"/>
                        </a:spcAft>
                        <a:tabLst>
                          <a:tab pos="360045" algn="l"/>
                        </a:tabLst>
                      </a:pPr>
                      <a:r>
                        <a:rPr lang="en-US" sz="1600" dirty="0" smtClean="0">
                          <a:solidFill>
                            <a:srgbClr val="003359"/>
                          </a:solidFill>
                          <a:effectLst/>
                          <a:latin typeface="Arial" charset="0"/>
                          <a:ea typeface="Times New Roman" charset="0"/>
                        </a:rPr>
                        <a:t>park</a:t>
                      </a:r>
                      <a:endParaRPr lang="en-US" sz="1500" dirty="0">
                        <a:solidFill>
                          <a:srgbClr val="003359"/>
                        </a:solidFill>
                        <a:effectLst/>
                        <a:latin typeface="Arial" charset="0"/>
                        <a:ea typeface="Times New Roman" charset="0"/>
                      </a:endParaRPr>
                    </a:p>
                  </a:txBody>
                  <a:tcPr marL="68580" marR="68580" marT="0" marB="0" anchor="ctr">
                    <a:lnL w="12700" cap="flat" cmpd="sng" algn="ctr">
                      <a:solidFill>
                        <a:srgbClr val="D0ECF3"/>
                      </a:solidFill>
                      <a:prstDash val="solid"/>
                      <a:round/>
                      <a:headEnd type="none" w="med" len="med"/>
                      <a:tailEnd type="none" w="med" len="med"/>
                    </a:lnL>
                    <a:lnR w="12700" cap="flat" cmpd="sng" algn="ctr">
                      <a:solidFill>
                        <a:srgbClr val="D0ECF3"/>
                      </a:solidFill>
                      <a:prstDash val="solid"/>
                      <a:round/>
                      <a:headEnd type="none" w="med" len="med"/>
                      <a:tailEnd type="none" w="med" len="med"/>
                    </a:lnR>
                    <a:lnT w="12700" cap="flat" cmpd="sng" algn="ctr">
                      <a:solidFill>
                        <a:srgbClr val="D0ECF3"/>
                      </a:solidFill>
                      <a:prstDash val="solid"/>
                      <a:round/>
                      <a:headEnd type="none" w="med" len="med"/>
                      <a:tailEnd type="none" w="med" len="med"/>
                    </a:lnT>
                    <a:lnB w="12700" cap="flat" cmpd="sng" algn="ctr">
                      <a:solidFill>
                        <a:srgbClr val="D0ECF3"/>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bl>
          </a:graphicData>
        </a:graphic>
      </p:graphicFrame>
      <p:grpSp>
        <p:nvGrpSpPr>
          <p:cNvPr id="24" name="Group 23"/>
          <p:cNvGrpSpPr/>
          <p:nvPr/>
        </p:nvGrpSpPr>
        <p:grpSpPr>
          <a:xfrm>
            <a:off x="0" y="446088"/>
            <a:ext cx="9144000" cy="72000"/>
            <a:chOff x="0" y="446088"/>
            <a:chExt cx="9144000" cy="72000"/>
          </a:xfrm>
        </p:grpSpPr>
        <p:sp>
          <p:nvSpPr>
            <p:cNvPr id="25" name="Rectangle 24"/>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8715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7" grpId="0"/>
      <p:bldP spid="50" grpId="0" animBg="1"/>
      <p:bldP spid="51" grpId="0"/>
      <p:bldP spid="53" grpId="0" animBg="1"/>
      <p:bldP spid="54" grpId="0"/>
      <p:bldP spid="56" grpId="0" animBg="1"/>
      <p:bldP spid="5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kern="0" dirty="0">
                <a:latin typeface="Arial" pitchFamily="34" charset="0"/>
                <a:cs typeface="Arial" pitchFamily="34" charset="0"/>
              </a:rPr>
              <a:t>Part 4.0: Communication</a:t>
            </a:r>
            <a:endParaRPr lang="en-US"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kern="0" dirty="0">
                <a:latin typeface="Arial" pitchFamily="34" charset="0"/>
                <a:cs typeface="Arial" pitchFamily="34" charset="0"/>
              </a:rPr>
              <a:t>Activity </a:t>
            </a:r>
            <a:r>
              <a:rPr lang="en-US" kern="0" dirty="0" smtClean="0">
                <a:latin typeface="Arial" pitchFamily="34" charset="0"/>
                <a:cs typeface="Arial" pitchFamily="34" charset="0"/>
              </a:rPr>
              <a:t>4.1: </a:t>
            </a:r>
            <a:r>
              <a:rPr lang="en-US" kern="0" dirty="0">
                <a:latin typeface="Arial" pitchFamily="34" charset="0"/>
                <a:cs typeface="Arial" pitchFamily="34" charset="0"/>
              </a:rPr>
              <a:t>Feedback</a:t>
            </a:r>
            <a:endParaRPr lang="en-GB" dirty="0">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876852822"/>
              </p:ext>
            </p:extLst>
          </p:nvPr>
        </p:nvGraphicFramePr>
        <p:xfrm>
          <a:off x="361950" y="698500"/>
          <a:ext cx="8420104" cy="4241794"/>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42898">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dirty="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dirty="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243681">
                <a:tc rowSpan="4">
                  <a:txBody>
                    <a:bodyPr/>
                    <a:lstStyle/>
                    <a:p>
                      <a:pPr algn="ctr">
                        <a:lnSpc>
                          <a:spcPts val="1000"/>
                        </a:lnSpc>
                      </a:pPr>
                      <a:r>
                        <a:rPr lang="en-US" sz="1000" b="0" i="0" kern="1500" spc="30" dirty="0">
                          <a:solidFill>
                            <a:schemeClr val="bg1"/>
                          </a:solidFill>
                          <a:latin typeface="Arial" pitchFamily="34" charset="0"/>
                          <a:cs typeface="Arial" pitchFamily="34" charset="0"/>
                        </a:rPr>
                        <a:t>Student 1</a:t>
                      </a: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a:solidFill>
                            <a:srgbClr val="003359"/>
                          </a:solidFill>
                          <a:latin typeface="Arial" pitchFamily="34" charset="0"/>
                          <a:cs typeface="Arial" pitchFamily="34" charset="0"/>
                        </a:rPr>
                        <a:t>Fluency and Spoken Production: </a:t>
                      </a:r>
                      <a:r>
                        <a:rPr lang="en-US" sz="1000" b="0" i="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a:solidFill>
                            <a:schemeClr val="bg1"/>
                          </a:solidFill>
                          <a:latin typeface="Arial" pitchFamily="34" charset="0"/>
                          <a:cs typeface="Arial" pitchFamily="34" charset="0"/>
                        </a:rPr>
                        <a:t>Student 2</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Range: </a:t>
                      </a:r>
                      <a:r>
                        <a:rPr lang="en-US" sz="1000" b="0" i="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Accuracy:</a:t>
                      </a:r>
                      <a:r>
                        <a:rPr lang="en-US" sz="1000" b="0" i="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Quality of interaction: </a:t>
                      </a:r>
                      <a:r>
                        <a:rPr lang="en-US" sz="1000" b="0" i="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Fluency and Spoken Production: </a:t>
                      </a:r>
                      <a:r>
                        <a:rPr lang="en-US" sz="1000" b="0" i="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a:solidFill>
                            <a:schemeClr val="bg1"/>
                          </a:solidFill>
                          <a:latin typeface="Arial" pitchFamily="34" charset="0"/>
                          <a:cs typeface="Arial" pitchFamily="34" charset="0"/>
                        </a:rPr>
                        <a:t>Student 3</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Range: </a:t>
                      </a:r>
                      <a:r>
                        <a:rPr lang="en-US" sz="1000" b="0" i="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Accuracy:</a:t>
                      </a:r>
                      <a:r>
                        <a:rPr lang="en-US" sz="1000" b="0" i="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Quality of interaction: </a:t>
                      </a:r>
                      <a:r>
                        <a:rPr lang="en-US" sz="1000" b="0" i="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Fluency and Spoken Production: </a:t>
                      </a:r>
                      <a:r>
                        <a:rPr lang="en-US" sz="1000" b="0" i="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a:solidFill>
                            <a:schemeClr val="bg1"/>
                          </a:solidFill>
                          <a:latin typeface="Arial" pitchFamily="34" charset="0"/>
                          <a:cs typeface="Arial" pitchFamily="34" charset="0"/>
                        </a:rPr>
                        <a:t>Student 4</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Range: </a:t>
                      </a:r>
                      <a:r>
                        <a:rPr lang="en-US" sz="1000" b="0" i="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Accuracy:</a:t>
                      </a:r>
                      <a:r>
                        <a:rPr lang="en-US" sz="1000" b="0" i="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Quality of interaction: </a:t>
                      </a:r>
                      <a:r>
                        <a:rPr lang="en-US" sz="1000" b="0" i="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r>
            </a:tbl>
          </a:graphicData>
        </a:graphic>
      </p:graphicFrame>
      <p:grpSp>
        <p:nvGrpSpPr>
          <p:cNvPr id="10" name="Group 9"/>
          <p:cNvGrpSpPr/>
          <p:nvPr/>
        </p:nvGrpSpPr>
        <p:grpSpPr>
          <a:xfrm>
            <a:off x="0" y="446088"/>
            <a:ext cx="9144000" cy="72000"/>
            <a:chOff x="0" y="446088"/>
            <a:chExt cx="9144000" cy="72000"/>
          </a:xfrm>
        </p:grpSpPr>
        <p:sp>
          <p:nvSpPr>
            <p:cNvPr id="11" name="Rectangle 10"/>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377288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5317408" y="1730364"/>
            <a:ext cx="1929600" cy="2314983"/>
          </a:xfrm>
          <a:prstGeom prst="rect">
            <a:avLst/>
          </a:prstGeom>
          <a:noFill/>
          <a:ln w="9525">
            <a:noFill/>
            <a:miter lim="800000"/>
            <a:headEnd/>
            <a:tailEnd/>
          </a:ln>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4.2: Context Creation</a:t>
            </a:r>
            <a:endParaRPr lang="en-GB" sz="1400" dirty="0">
              <a:latin typeface="Arial" pitchFamily="34" charset="0"/>
              <a:cs typeface="Arial" pitchFamily="34" charset="0"/>
            </a:endParaRPr>
          </a:p>
        </p:txBody>
      </p:sp>
      <p:pic>
        <p:nvPicPr>
          <p:cNvPr id="22" name="Picture 19"/>
          <p:cNvPicPr>
            <a:picLocks noChangeAspect="1"/>
          </p:cNvPicPr>
          <p:nvPr/>
        </p:nvPicPr>
        <p:blipFill rotWithShape="1">
          <a:blip r:embed="rId4" cstate="screen">
            <a:extLst>
              <a:ext uri="{28A0092B-C50C-407E-A947-70E740481C1C}">
                <a14:useLocalDpi xmlns:a14="http://schemas.microsoft.com/office/drawing/2010/main"/>
              </a:ext>
            </a:extLst>
          </a:blip>
          <a:srcRect b="-1"/>
          <a:stretch/>
        </p:blipFill>
        <p:spPr>
          <a:xfrm>
            <a:off x="358775" y="850900"/>
            <a:ext cx="2704507" cy="1924470"/>
          </a:xfrm>
          <a:prstGeom prst="rect">
            <a:avLst/>
          </a:prstGeom>
        </p:spPr>
      </p:pic>
      <p:grpSp>
        <p:nvGrpSpPr>
          <p:cNvPr id="17" name="Group 16"/>
          <p:cNvGrpSpPr/>
          <p:nvPr/>
        </p:nvGrpSpPr>
        <p:grpSpPr>
          <a:xfrm>
            <a:off x="1190375" y="2954517"/>
            <a:ext cx="4197973" cy="808022"/>
            <a:chOff x="533412" y="2362264"/>
            <a:chExt cx="4197973" cy="808022"/>
          </a:xfrm>
        </p:grpSpPr>
        <p:sp>
          <p:nvSpPr>
            <p:cNvPr id="18" name="TextBox 17"/>
            <p:cNvSpPr txBox="1"/>
            <p:nvPr/>
          </p:nvSpPr>
          <p:spPr>
            <a:xfrm>
              <a:off x="533412" y="2362264"/>
              <a:ext cx="3974400" cy="808022"/>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GB" sz="1600" dirty="0">
                  <a:solidFill>
                    <a:srgbClr val="003359"/>
                  </a:solidFill>
                  <a:latin typeface="Arial" pitchFamily="34" charset="0"/>
                  <a:cs typeface="Arial" pitchFamily="34" charset="0"/>
                </a:rPr>
                <a:t>So, you are going to go to the library next week. Imagine that you don’t know where the library is. What do you have to do? </a:t>
              </a:r>
              <a:endParaRPr lang="en-US" sz="1600" dirty="0">
                <a:solidFill>
                  <a:srgbClr val="003359"/>
                </a:solidFill>
                <a:latin typeface="Arial" pitchFamily="34" charset="0"/>
                <a:cs typeface="Arial" pitchFamily="34" charset="0"/>
              </a:endParaRPr>
            </a:p>
          </p:txBody>
        </p:sp>
        <p:sp>
          <p:nvSpPr>
            <p:cNvPr id="19" name="Right Triangle 18"/>
            <p:cNvSpPr/>
            <p:nvPr/>
          </p:nvSpPr>
          <p:spPr>
            <a:xfrm rot="10800000" flipH="1">
              <a:off x="4585334" y="2391092"/>
              <a:ext cx="146051" cy="146051"/>
            </a:xfrm>
            <a:prstGeom prst="rtTriangle">
              <a:avLst/>
            </a:prstGeom>
            <a:solidFill>
              <a:srgbClr val="F9B1BA"/>
            </a:solidFill>
            <a:ln>
              <a:solidFill>
                <a:srgbClr val="F9B1B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5" name="Group 17"/>
          <p:cNvGrpSpPr/>
          <p:nvPr/>
        </p:nvGrpSpPr>
        <p:grpSpPr>
          <a:xfrm>
            <a:off x="6725960" y="3874754"/>
            <a:ext cx="1972800" cy="864219"/>
            <a:chOff x="1215450" y="2076131"/>
            <a:chExt cx="1972800" cy="864219"/>
          </a:xfrm>
        </p:grpSpPr>
        <p:sp>
          <p:nvSpPr>
            <p:cNvPr id="26" name="TextBox 25"/>
            <p:cNvSpPr txBox="1"/>
            <p:nvPr/>
          </p:nvSpPr>
          <p:spPr>
            <a:xfrm>
              <a:off x="1215450" y="229235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27" name="Right Triangle 26"/>
            <p:cNvSpPr/>
            <p:nvPr/>
          </p:nvSpPr>
          <p:spPr>
            <a:xfrm rot="10800000" flipH="1" flipV="1">
              <a:off x="1313815" y="2076131"/>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1" name="TextBox 17"/>
          <p:cNvSpPr txBox="1"/>
          <p:nvPr/>
        </p:nvSpPr>
        <p:spPr>
          <a:xfrm>
            <a:off x="6825056" y="4243207"/>
            <a:ext cx="1816524" cy="338554"/>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Ask for directions</a:t>
            </a:r>
            <a:endParaRPr lang="en-US" sz="1600" dirty="0">
              <a:solidFill>
                <a:srgbClr val="003359"/>
              </a:solidFill>
              <a:latin typeface="Arial" pitchFamily="34" charset="0"/>
              <a:cs typeface="Arial" pitchFamily="34" charset="0"/>
            </a:endParaRPr>
          </a:p>
        </p:txBody>
      </p:sp>
      <p:grpSp>
        <p:nvGrpSpPr>
          <p:cNvPr id="28" name="Group 18"/>
          <p:cNvGrpSpPr/>
          <p:nvPr/>
        </p:nvGrpSpPr>
        <p:grpSpPr>
          <a:xfrm>
            <a:off x="2911537" y="3868722"/>
            <a:ext cx="3132000" cy="870251"/>
            <a:chOff x="1379237" y="2070099"/>
            <a:chExt cx="3132000" cy="870251"/>
          </a:xfrm>
        </p:grpSpPr>
        <p:sp>
          <p:nvSpPr>
            <p:cNvPr id="29" name="TextBox 28"/>
            <p:cNvSpPr txBox="1"/>
            <p:nvPr/>
          </p:nvSpPr>
          <p:spPr>
            <a:xfrm>
              <a:off x="1379237" y="2292350"/>
              <a:ext cx="31320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GB" sz="1600" dirty="0">
                  <a:solidFill>
                    <a:srgbClr val="003359"/>
                  </a:solidFill>
                  <a:latin typeface="Arial" pitchFamily="34" charset="0"/>
                  <a:cs typeface="Arial" pitchFamily="34" charset="0"/>
                </a:rPr>
                <a:t>So, you need directions. What’s a good question to ask someone?</a:t>
              </a:r>
              <a:endParaRPr lang="en-US" sz="1600" dirty="0">
                <a:solidFill>
                  <a:srgbClr val="003359"/>
                </a:solidFill>
                <a:latin typeface="Arial" pitchFamily="34" charset="0"/>
                <a:cs typeface="Arial" pitchFamily="34" charset="0"/>
              </a:endParaRPr>
            </a:p>
          </p:txBody>
        </p:sp>
        <p:sp>
          <p:nvSpPr>
            <p:cNvPr id="30" name="Right Triangle 29"/>
            <p:cNvSpPr/>
            <p:nvPr/>
          </p:nvSpPr>
          <p:spPr>
            <a:xfrm flipH="1">
              <a:off x="4052893" y="2070099"/>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0" name="Group 19"/>
          <p:cNvGrpSpPr/>
          <p:nvPr/>
        </p:nvGrpSpPr>
        <p:grpSpPr>
          <a:xfrm flipH="1">
            <a:off x="6725960" y="931749"/>
            <a:ext cx="1972800" cy="868366"/>
            <a:chOff x="1979441" y="1797050"/>
            <a:chExt cx="1972800" cy="868366"/>
          </a:xfrm>
          <a:solidFill>
            <a:srgbClr val="D0ECF3"/>
          </a:solidFill>
        </p:grpSpPr>
        <p:sp>
          <p:nvSpPr>
            <p:cNvPr id="23" name="TextBox 22"/>
            <p:cNvSpPr txBox="1"/>
            <p:nvPr/>
          </p:nvSpPr>
          <p:spPr>
            <a:xfrm>
              <a:off x="1979441" y="179705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r>
                <a:rPr lang="en-US" sz="1600" dirty="0">
                  <a:solidFill>
                    <a:srgbClr val="003359"/>
                  </a:solidFill>
                  <a:latin typeface="Arial" pitchFamily="34" charset="0"/>
                  <a:cs typeface="Arial" pitchFamily="34" charset="0"/>
                </a:rPr>
                <a:t> </a:t>
              </a:r>
              <a:endParaRPr lang="en-US" sz="1600" dirty="0" smtClean="0">
                <a:solidFill>
                  <a:srgbClr val="003359"/>
                </a:solidFill>
                <a:latin typeface="Arial" pitchFamily="34" charset="0"/>
                <a:cs typeface="Arial" pitchFamily="34" charset="0"/>
              </a:endParaRPr>
            </a:p>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24" name="Right Triangle 23"/>
            <p:cNvSpPr/>
            <p:nvPr/>
          </p:nvSpPr>
          <p:spPr>
            <a:xfrm flipH="1" flipV="1">
              <a:off x="3334646" y="251936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2" name="TextBox 19"/>
          <p:cNvSpPr txBox="1"/>
          <p:nvPr/>
        </p:nvSpPr>
        <p:spPr>
          <a:xfrm>
            <a:off x="6952918" y="963706"/>
            <a:ext cx="1439818" cy="584775"/>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How can I get</a:t>
            </a:r>
            <a:br>
              <a:rPr lang="en-US" sz="1600" dirty="0" smtClean="0">
                <a:solidFill>
                  <a:srgbClr val="003359"/>
                </a:solidFill>
                <a:latin typeface="Arial" pitchFamily="34" charset="0"/>
                <a:cs typeface="Arial" pitchFamily="34" charset="0"/>
              </a:rPr>
            </a:br>
            <a:r>
              <a:rPr lang="en-US" sz="1600" dirty="0" smtClean="0">
                <a:solidFill>
                  <a:srgbClr val="003359"/>
                </a:solidFill>
                <a:latin typeface="Arial" pitchFamily="34" charset="0"/>
                <a:cs typeface="Arial" pitchFamily="34" charset="0"/>
              </a:rPr>
              <a:t>to the library</a:t>
            </a:r>
            <a:endParaRPr lang="en-US" sz="1600" dirty="0">
              <a:solidFill>
                <a:srgbClr val="003359"/>
              </a:solidFill>
              <a:latin typeface="Arial" pitchFamily="34" charset="0"/>
              <a:cs typeface="Arial" pitchFamily="34" charset="0"/>
            </a:endParaRPr>
          </a:p>
        </p:txBody>
      </p:sp>
      <p:grpSp>
        <p:nvGrpSpPr>
          <p:cNvPr id="10" name="Group 20"/>
          <p:cNvGrpSpPr/>
          <p:nvPr/>
        </p:nvGrpSpPr>
        <p:grpSpPr>
          <a:xfrm>
            <a:off x="3480149" y="931432"/>
            <a:ext cx="1972800" cy="869963"/>
            <a:chOff x="2355849" y="1677991"/>
            <a:chExt cx="1972800" cy="869963"/>
          </a:xfrm>
        </p:grpSpPr>
        <p:sp>
          <p:nvSpPr>
            <p:cNvPr id="13" name="TextBox 12"/>
            <p:cNvSpPr txBox="1"/>
            <p:nvPr/>
          </p:nvSpPr>
          <p:spPr>
            <a:xfrm>
              <a:off x="2355849" y="1677991"/>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14" name="Right Triangle 13"/>
            <p:cNvSpPr/>
            <p:nvPr/>
          </p:nvSpPr>
          <p:spPr>
            <a:xfrm flipH="1" flipV="1">
              <a:off x="4114799" y="2401903"/>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3" name="TextBox 20"/>
          <p:cNvSpPr txBox="1"/>
          <p:nvPr/>
        </p:nvSpPr>
        <p:spPr>
          <a:xfrm>
            <a:off x="3435951" y="1086196"/>
            <a:ext cx="1952779" cy="338554"/>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Where is the library</a:t>
            </a:r>
            <a:endParaRPr lang="en-US" sz="1600" dirty="0">
              <a:solidFill>
                <a:srgbClr val="003359"/>
              </a:solidFill>
              <a:latin typeface="Arial" pitchFamily="34" charset="0"/>
              <a:cs typeface="Arial" pitchFamily="34" charset="0"/>
            </a:endParaRPr>
          </a:p>
        </p:txBody>
      </p:sp>
      <p:grpSp>
        <p:nvGrpSpPr>
          <p:cNvPr id="37" name="Group 36"/>
          <p:cNvGrpSpPr/>
          <p:nvPr/>
        </p:nvGrpSpPr>
        <p:grpSpPr>
          <a:xfrm>
            <a:off x="0" y="446088"/>
            <a:ext cx="9144000" cy="72000"/>
            <a:chOff x="0" y="446088"/>
            <a:chExt cx="9144000" cy="72000"/>
          </a:xfrm>
        </p:grpSpPr>
        <p:sp>
          <p:nvSpPr>
            <p:cNvPr id="38" name="Rectangle 37"/>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96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349599" y="850900"/>
            <a:ext cx="4442885" cy="3968750"/>
          </a:xfrm>
          <a:prstGeom prst="rect">
            <a:avLst/>
          </a:prstGeom>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4.2: Context Creation</a:t>
            </a:r>
            <a:endParaRPr lang="en-GB" sz="1400" dirty="0">
              <a:latin typeface="Arial" pitchFamily="34" charset="0"/>
              <a:cs typeface="Arial" pitchFamily="34" charset="0"/>
            </a:endParaRPr>
          </a:p>
        </p:txBody>
      </p:sp>
      <p:sp>
        <p:nvSpPr>
          <p:cNvPr id="32" name="TextBox 31"/>
          <p:cNvSpPr txBox="1"/>
          <p:nvPr/>
        </p:nvSpPr>
        <p:spPr>
          <a:xfrm>
            <a:off x="4497044" y="3287398"/>
            <a:ext cx="1396793" cy="338554"/>
          </a:xfrm>
          <a:prstGeom prst="rect">
            <a:avLst/>
          </a:prstGeom>
          <a:noFill/>
        </p:spPr>
        <p:txBody>
          <a:bodyPr wrap="none" rtlCol="0">
            <a:spAutoFit/>
          </a:bodyPr>
          <a:lstStyle/>
          <a:p>
            <a:r>
              <a:rPr lang="en-US" sz="1600" dirty="0" smtClean="0">
                <a:solidFill>
                  <a:srgbClr val="003359"/>
                </a:solidFill>
                <a:latin typeface="Arial" pitchFamily="34" charset="0"/>
                <a:cs typeface="Arial" pitchFamily="34" charset="0"/>
              </a:rPr>
              <a:t>You Are Here</a:t>
            </a:r>
            <a:endParaRPr lang="en-US" sz="1600" dirty="0">
              <a:solidFill>
                <a:srgbClr val="003359"/>
              </a:solidFill>
              <a:latin typeface="Arial" pitchFamily="34" charset="0"/>
              <a:cs typeface="Arial" pitchFamily="34" charset="0"/>
            </a:endParaRPr>
          </a:p>
        </p:txBody>
      </p:sp>
      <p:sp>
        <p:nvSpPr>
          <p:cNvPr id="34" name="TextBox 33"/>
          <p:cNvSpPr txBox="1"/>
          <p:nvPr/>
        </p:nvSpPr>
        <p:spPr>
          <a:xfrm>
            <a:off x="3804697" y="1220721"/>
            <a:ext cx="606256" cy="338554"/>
          </a:xfrm>
          <a:prstGeom prst="rect">
            <a:avLst/>
          </a:prstGeom>
          <a:noFill/>
        </p:spPr>
        <p:txBody>
          <a:bodyPr wrap="none" rtlCol="0">
            <a:spAutoFit/>
          </a:bodyPr>
          <a:lstStyle/>
          <a:p>
            <a:r>
              <a:rPr lang="en-US" sz="1600" dirty="0" smtClean="0">
                <a:solidFill>
                  <a:srgbClr val="003359"/>
                </a:solidFill>
                <a:latin typeface="Arial" pitchFamily="34" charset="0"/>
                <a:cs typeface="Arial" pitchFamily="34" charset="0"/>
              </a:rPr>
              <a:t>Park</a:t>
            </a:r>
            <a:endParaRPr lang="en-US" sz="1600" dirty="0">
              <a:solidFill>
                <a:srgbClr val="003359"/>
              </a:solidFill>
              <a:latin typeface="Arial" pitchFamily="34" charset="0"/>
              <a:cs typeface="Arial" pitchFamily="34" charset="0"/>
            </a:endParaRPr>
          </a:p>
        </p:txBody>
      </p:sp>
      <p:sp>
        <p:nvSpPr>
          <p:cNvPr id="16" name="Down Arrow 15"/>
          <p:cNvSpPr>
            <a:spLocks noChangeAspect="1"/>
          </p:cNvSpPr>
          <p:nvPr/>
        </p:nvSpPr>
        <p:spPr>
          <a:xfrm rot="18000000">
            <a:off x="4906629" y="3530876"/>
            <a:ext cx="313724" cy="694800"/>
          </a:xfrm>
          <a:prstGeom prst="downArrow">
            <a:avLst/>
          </a:prstGeom>
          <a:solidFill>
            <a:srgbClr val="F12C3E"/>
          </a:solidFill>
          <a:ln>
            <a:solidFill>
              <a:srgbClr val="F12C3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5-Point Star 18"/>
          <p:cNvSpPr>
            <a:spLocks noChangeAspect="1"/>
          </p:cNvSpPr>
          <p:nvPr/>
        </p:nvSpPr>
        <p:spPr>
          <a:xfrm>
            <a:off x="5393055" y="3977284"/>
            <a:ext cx="190667" cy="210539"/>
          </a:xfrm>
          <a:prstGeom prst="star5">
            <a:avLst/>
          </a:prstGeom>
          <a:solidFill>
            <a:srgbClr val="F12C3E"/>
          </a:solidFill>
          <a:ln>
            <a:solidFill>
              <a:srgbClr val="F12C3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p:cNvSpPr>
            <a:spLocks noChangeAspect="1"/>
          </p:cNvSpPr>
          <p:nvPr/>
        </p:nvSpPr>
        <p:spPr>
          <a:xfrm rot="4500000">
            <a:off x="3877929" y="726716"/>
            <a:ext cx="313724" cy="694800"/>
          </a:xfrm>
          <a:prstGeom prst="downArrow">
            <a:avLst/>
          </a:prstGeom>
          <a:solidFill>
            <a:srgbClr val="F12C3E"/>
          </a:solidFill>
          <a:ln>
            <a:solidFill>
              <a:srgbClr val="F12C3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20"/>
          <p:cNvGrpSpPr/>
          <p:nvPr/>
        </p:nvGrpSpPr>
        <p:grpSpPr>
          <a:xfrm>
            <a:off x="0" y="446088"/>
            <a:ext cx="9144000" cy="72000"/>
            <a:chOff x="0" y="446088"/>
            <a:chExt cx="9144000" cy="72000"/>
          </a:xfrm>
        </p:grpSpPr>
        <p:sp>
          <p:nvSpPr>
            <p:cNvPr id="22" name="Rectangle 21"/>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08910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p>
        </p:txBody>
      </p:sp>
      <p:sp>
        <p:nvSpPr>
          <p:cNvPr id="36"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a:t>
            </a:r>
            <a:r>
              <a:rPr lang="en-US" dirty="0" smtClean="0">
                <a:latin typeface="Arial" pitchFamily="34" charset="0"/>
                <a:cs typeface="Arial" pitchFamily="34" charset="0"/>
              </a:rPr>
              <a:t>4.2: </a:t>
            </a:r>
            <a:r>
              <a:rPr lang="en-US" dirty="0">
                <a:latin typeface="Arial" pitchFamily="34" charset="0"/>
                <a:cs typeface="Arial" pitchFamily="34" charset="0"/>
              </a:rPr>
              <a:t>Practice</a:t>
            </a:r>
            <a:endParaRPr lang="en-GB" dirty="0">
              <a:latin typeface="Arial" pitchFamily="34" charset="0"/>
              <a:cs typeface="Arial" pitchFamily="34" charset="0"/>
            </a:endParaRPr>
          </a:p>
        </p:txBody>
      </p:sp>
      <p:sp>
        <p:nvSpPr>
          <p:cNvPr id="49" name="Rectangle 48"/>
          <p:cNvSpPr/>
          <p:nvPr/>
        </p:nvSpPr>
        <p:spPr>
          <a:xfrm>
            <a:off x="5119224" y="773230"/>
            <a:ext cx="3669176" cy="2369880"/>
          </a:xfrm>
          <a:prstGeom prst="rect">
            <a:avLst/>
          </a:prstGeom>
        </p:spPr>
        <p:txBody>
          <a:bodyPr wrap="square">
            <a:spAutoFit/>
          </a:bodyPr>
          <a:lstStyle/>
          <a:p>
            <a:pPr marL="0" marR="0">
              <a:spcBef>
                <a:spcPts val="600"/>
              </a:spcBef>
              <a:spcAft>
                <a:spcPts val="0"/>
              </a:spcAft>
            </a:pPr>
            <a:r>
              <a:rPr lang="en-US" sz="1600" b="1" dirty="0">
                <a:solidFill>
                  <a:srgbClr val="003359"/>
                </a:solidFill>
                <a:latin typeface="Arial" pitchFamily="34" charset="0"/>
                <a:ea typeface="Times New Roman" charset="0"/>
                <a:cs typeface="Arial" pitchFamily="34" charset="0"/>
              </a:rPr>
              <a:t>You want to go to these places. Listen to your </a:t>
            </a:r>
            <a:r>
              <a:rPr lang="en-US" sz="1600" b="1" dirty="0" smtClean="0">
                <a:solidFill>
                  <a:srgbClr val="003359"/>
                </a:solidFill>
                <a:latin typeface="Arial" pitchFamily="34" charset="0"/>
                <a:ea typeface="Times New Roman" charset="0"/>
                <a:cs typeface="Arial" pitchFamily="34" charset="0"/>
              </a:rPr>
              <a:t>classmates’ directions </a:t>
            </a:r>
            <a:r>
              <a:rPr lang="en-US" sz="1600" b="1" dirty="0">
                <a:solidFill>
                  <a:srgbClr val="003359"/>
                </a:solidFill>
                <a:latin typeface="Arial" pitchFamily="34" charset="0"/>
                <a:ea typeface="Times New Roman" charset="0"/>
                <a:cs typeface="Arial" pitchFamily="34" charset="0"/>
              </a:rPr>
              <a:t>and find the right place on the map. </a:t>
            </a:r>
          </a:p>
          <a:p>
            <a:pPr marL="360045" marR="0" indent="-360045">
              <a:spcBef>
                <a:spcPts val="800"/>
              </a:spcBef>
              <a:spcAft>
                <a:spcPts val="0"/>
              </a:spcAft>
              <a:tabLst>
                <a:tab pos="360045" algn="l"/>
              </a:tabLst>
            </a:pPr>
            <a:r>
              <a:rPr lang="en-US" sz="1600" dirty="0" smtClean="0">
                <a:solidFill>
                  <a:srgbClr val="003359"/>
                </a:solidFill>
                <a:latin typeface="Arial" pitchFamily="34" charset="0"/>
                <a:ea typeface="Times New Roman" charset="0"/>
                <a:cs typeface="Arial" pitchFamily="34" charset="0"/>
              </a:rPr>
              <a:t>1. 	You </a:t>
            </a:r>
            <a:r>
              <a:rPr lang="en-US" sz="1600" dirty="0">
                <a:solidFill>
                  <a:srgbClr val="003359"/>
                </a:solidFill>
                <a:latin typeface="Arial" pitchFamily="34" charset="0"/>
                <a:ea typeface="Times New Roman" charset="0"/>
                <a:cs typeface="Arial" pitchFamily="34" charset="0"/>
              </a:rPr>
              <a:t>live at this place. </a:t>
            </a:r>
            <a:endParaRPr lang="en-US" sz="1600" dirty="0" smtClean="0">
              <a:solidFill>
                <a:srgbClr val="003359"/>
              </a:solidFill>
              <a:latin typeface="Arial" pitchFamily="34" charset="0"/>
              <a:ea typeface="Times New Roman" charset="0"/>
              <a:cs typeface="Arial" pitchFamily="34" charset="0"/>
            </a:endParaRPr>
          </a:p>
          <a:p>
            <a:pPr marL="360045" marR="0" indent="-360045">
              <a:spcBef>
                <a:spcPts val="800"/>
              </a:spcBef>
              <a:spcAft>
                <a:spcPts val="0"/>
              </a:spcAft>
              <a:tabLst>
                <a:tab pos="360045" algn="l"/>
              </a:tabLst>
            </a:pPr>
            <a:r>
              <a:rPr lang="en-US" sz="1600" dirty="0" smtClean="0">
                <a:solidFill>
                  <a:srgbClr val="003359"/>
                </a:solidFill>
                <a:latin typeface="Arial" pitchFamily="34" charset="0"/>
                <a:ea typeface="Times New Roman" charset="0"/>
                <a:cs typeface="Arial" pitchFamily="34" charset="0"/>
              </a:rPr>
              <a:t>2</a:t>
            </a:r>
            <a:r>
              <a:rPr lang="en-US" sz="1600" dirty="0">
                <a:solidFill>
                  <a:srgbClr val="003359"/>
                </a:solidFill>
                <a:latin typeface="Arial" pitchFamily="34" charset="0"/>
                <a:ea typeface="Times New Roman" charset="0"/>
                <a:cs typeface="Arial" pitchFamily="34" charset="0"/>
              </a:rPr>
              <a:t>. </a:t>
            </a:r>
            <a:r>
              <a:rPr lang="en-US" sz="1600" dirty="0" smtClean="0">
                <a:solidFill>
                  <a:srgbClr val="003359"/>
                </a:solidFill>
                <a:latin typeface="Arial" pitchFamily="34" charset="0"/>
                <a:ea typeface="Times New Roman" charset="0"/>
                <a:cs typeface="Arial" pitchFamily="34" charset="0"/>
              </a:rPr>
              <a:t>	You </a:t>
            </a:r>
            <a:r>
              <a:rPr lang="en-US" sz="1600" dirty="0">
                <a:solidFill>
                  <a:srgbClr val="003359"/>
                </a:solidFill>
                <a:latin typeface="Arial" pitchFamily="34" charset="0"/>
                <a:ea typeface="Times New Roman" charset="0"/>
                <a:cs typeface="Arial" pitchFamily="34" charset="0"/>
              </a:rPr>
              <a:t>want to </a:t>
            </a:r>
            <a:r>
              <a:rPr lang="en-US" sz="1600" dirty="0" smtClean="0">
                <a:solidFill>
                  <a:srgbClr val="003359"/>
                </a:solidFill>
                <a:latin typeface="Arial" pitchFamily="34" charset="0"/>
                <a:ea typeface="Times New Roman" charset="0"/>
                <a:cs typeface="Arial" pitchFamily="34" charset="0"/>
              </a:rPr>
              <a:t>send mail</a:t>
            </a:r>
            <a:r>
              <a:rPr lang="en-US" sz="1600" dirty="0">
                <a:solidFill>
                  <a:srgbClr val="003359"/>
                </a:solidFill>
                <a:latin typeface="Arial" pitchFamily="34" charset="0"/>
                <a:ea typeface="Times New Roman" charset="0"/>
                <a:cs typeface="Arial" pitchFamily="34" charset="0"/>
              </a:rPr>
              <a:t>.</a:t>
            </a:r>
          </a:p>
          <a:p>
            <a:pPr marL="360045" marR="0" indent="-360045">
              <a:spcBef>
                <a:spcPts val="800"/>
              </a:spcBef>
              <a:spcAft>
                <a:spcPts val="0"/>
              </a:spcAft>
              <a:tabLst>
                <a:tab pos="360045" algn="l"/>
              </a:tabLst>
            </a:pPr>
            <a:r>
              <a:rPr lang="en-US" sz="1600" dirty="0">
                <a:solidFill>
                  <a:srgbClr val="003359"/>
                </a:solidFill>
                <a:latin typeface="Arial" pitchFamily="34" charset="0"/>
                <a:ea typeface="Times New Roman" charset="0"/>
                <a:cs typeface="Arial" pitchFamily="34" charset="0"/>
              </a:rPr>
              <a:t>3. 	</a:t>
            </a:r>
            <a:r>
              <a:rPr lang="en-US" sz="1600" dirty="0" smtClean="0">
                <a:solidFill>
                  <a:srgbClr val="003359"/>
                </a:solidFill>
                <a:latin typeface="Arial" pitchFamily="34" charset="0"/>
                <a:ea typeface="Times New Roman" charset="0"/>
                <a:cs typeface="Arial" pitchFamily="34" charset="0"/>
              </a:rPr>
              <a:t>You </a:t>
            </a:r>
            <a:r>
              <a:rPr lang="en-US" sz="1600" dirty="0">
                <a:solidFill>
                  <a:srgbClr val="003359"/>
                </a:solidFill>
                <a:latin typeface="Arial" pitchFamily="34" charset="0"/>
                <a:ea typeface="Times New Roman" charset="0"/>
                <a:cs typeface="Arial" pitchFamily="34" charset="0"/>
              </a:rPr>
              <a:t>want to take a bus to another city at this place. </a:t>
            </a:r>
            <a:endParaRPr lang="en-US" sz="1600" dirty="0">
              <a:solidFill>
                <a:srgbClr val="003359"/>
              </a:solidFill>
              <a:effectLst/>
              <a:latin typeface="Arial" pitchFamily="34" charset="0"/>
              <a:ea typeface="Times New Roman" charset="0"/>
              <a:cs typeface="Arial" pitchFamily="34" charset="0"/>
            </a:endParaRPr>
          </a:p>
        </p:txBody>
      </p:sp>
      <p:pic>
        <p:nvPicPr>
          <p:cNvPr id="15" name="Picture 1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55600" y="850900"/>
            <a:ext cx="4442885" cy="3968750"/>
          </a:xfrm>
          <a:prstGeom prst="rect">
            <a:avLst/>
          </a:prstGeom>
        </p:spPr>
      </p:pic>
      <p:sp>
        <p:nvSpPr>
          <p:cNvPr id="16" name="5-Point Star 15"/>
          <p:cNvSpPr>
            <a:spLocks noChangeAspect="1"/>
          </p:cNvSpPr>
          <p:nvPr/>
        </p:nvSpPr>
        <p:spPr>
          <a:xfrm>
            <a:off x="3904910" y="1609925"/>
            <a:ext cx="190667" cy="210539"/>
          </a:xfrm>
          <a:prstGeom prst="star5">
            <a:avLst/>
          </a:prstGeom>
          <a:solidFill>
            <a:srgbClr val="F12C3E"/>
          </a:solidFill>
          <a:ln>
            <a:solidFill>
              <a:srgbClr val="F12C3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a:spLocks noChangeAspect="1"/>
          </p:cNvSpPr>
          <p:nvPr/>
        </p:nvSpPr>
        <p:spPr>
          <a:xfrm rot="4500000">
            <a:off x="4276610" y="1252496"/>
            <a:ext cx="313724" cy="694800"/>
          </a:xfrm>
          <a:prstGeom prst="downArrow">
            <a:avLst/>
          </a:prstGeom>
          <a:solidFill>
            <a:srgbClr val="F12C3E"/>
          </a:solidFill>
          <a:ln>
            <a:solidFill>
              <a:srgbClr val="F12C3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p:cNvGrpSpPr/>
          <p:nvPr/>
        </p:nvGrpSpPr>
        <p:grpSpPr>
          <a:xfrm>
            <a:off x="0" y="446088"/>
            <a:ext cx="9144000" cy="72000"/>
            <a:chOff x="0" y="446088"/>
            <a:chExt cx="9144000" cy="72000"/>
          </a:xfrm>
        </p:grpSpPr>
        <p:sp>
          <p:nvSpPr>
            <p:cNvPr id="19" name="Rectangle 18"/>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238908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p>
        </p:txBody>
      </p:sp>
      <p:sp>
        <p:nvSpPr>
          <p:cNvPr id="36"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a:t>
            </a:r>
            <a:r>
              <a:rPr lang="en-US" dirty="0" smtClean="0">
                <a:latin typeface="Arial" pitchFamily="34" charset="0"/>
                <a:cs typeface="Arial" pitchFamily="34" charset="0"/>
              </a:rPr>
              <a:t>4.2: </a:t>
            </a:r>
            <a:r>
              <a:rPr lang="en-US" dirty="0">
                <a:latin typeface="Arial" pitchFamily="34" charset="0"/>
                <a:cs typeface="Arial" pitchFamily="34" charset="0"/>
              </a:rPr>
              <a:t>Practice</a:t>
            </a:r>
            <a:endParaRPr lang="en-GB" dirty="0">
              <a:latin typeface="Arial" pitchFamily="34" charset="0"/>
              <a:cs typeface="Arial" pitchFamily="34" charset="0"/>
            </a:endParaRPr>
          </a:p>
        </p:txBody>
      </p:sp>
      <p:sp>
        <p:nvSpPr>
          <p:cNvPr id="9" name="Rectangle 8"/>
          <p:cNvSpPr/>
          <p:nvPr/>
        </p:nvSpPr>
        <p:spPr>
          <a:xfrm>
            <a:off x="5114166" y="772807"/>
            <a:ext cx="3674234" cy="2369880"/>
          </a:xfrm>
          <a:prstGeom prst="rect">
            <a:avLst/>
          </a:prstGeom>
        </p:spPr>
        <p:txBody>
          <a:bodyPr wrap="square">
            <a:spAutoFit/>
          </a:bodyPr>
          <a:lstStyle/>
          <a:p>
            <a:pPr marL="0" marR="0">
              <a:spcBef>
                <a:spcPts val="600"/>
              </a:spcBef>
              <a:spcAft>
                <a:spcPts val="0"/>
              </a:spcAft>
            </a:pPr>
            <a:r>
              <a:rPr lang="en-US" sz="1600" b="1" dirty="0">
                <a:solidFill>
                  <a:srgbClr val="003359"/>
                </a:solidFill>
                <a:latin typeface="Arial" pitchFamily="34" charset="0"/>
                <a:ea typeface="Times New Roman" charset="0"/>
                <a:cs typeface="Arial" pitchFamily="34" charset="0"/>
              </a:rPr>
              <a:t>You want to go to these places. Listen to your </a:t>
            </a:r>
            <a:r>
              <a:rPr lang="en-US" sz="1600" b="1" dirty="0" smtClean="0">
                <a:solidFill>
                  <a:srgbClr val="003359"/>
                </a:solidFill>
                <a:latin typeface="Arial" pitchFamily="34" charset="0"/>
                <a:ea typeface="Times New Roman" charset="0"/>
                <a:cs typeface="Arial" pitchFamily="34" charset="0"/>
              </a:rPr>
              <a:t>classmates’ directions </a:t>
            </a:r>
            <a:r>
              <a:rPr lang="en-US" sz="1600" b="1" dirty="0">
                <a:solidFill>
                  <a:srgbClr val="003359"/>
                </a:solidFill>
                <a:latin typeface="Arial" pitchFamily="34" charset="0"/>
                <a:ea typeface="Times New Roman" charset="0"/>
                <a:cs typeface="Arial" pitchFamily="34" charset="0"/>
              </a:rPr>
              <a:t>and find the right place on the map. </a:t>
            </a:r>
          </a:p>
          <a:p>
            <a:pPr marL="342900" indent="-342900">
              <a:spcBef>
                <a:spcPts val="800"/>
              </a:spcBef>
              <a:buFont typeface="+mj-lt"/>
              <a:buAutoNum type="arabicPeriod"/>
            </a:pPr>
            <a:r>
              <a:rPr lang="en-US" sz="1600" dirty="0" smtClean="0">
                <a:solidFill>
                  <a:srgbClr val="003359"/>
                </a:solidFill>
                <a:latin typeface="Arial" pitchFamily="34" charset="0"/>
                <a:cs typeface="Arial" pitchFamily="34" charset="0"/>
              </a:rPr>
              <a:t>You </a:t>
            </a:r>
            <a:r>
              <a:rPr lang="en-US" sz="1600" dirty="0">
                <a:solidFill>
                  <a:srgbClr val="003359"/>
                </a:solidFill>
                <a:latin typeface="Arial" pitchFamily="34" charset="0"/>
                <a:cs typeface="Arial" pitchFamily="34" charset="0"/>
              </a:rPr>
              <a:t>want to see a doctor.</a:t>
            </a:r>
          </a:p>
          <a:p>
            <a:pPr marL="342900" indent="-342900">
              <a:spcBef>
                <a:spcPts val="800"/>
              </a:spcBef>
              <a:buFont typeface="+mj-lt"/>
              <a:buAutoNum type="arabicPeriod"/>
            </a:pPr>
            <a:r>
              <a:rPr lang="en-US" sz="1600" dirty="0" smtClean="0">
                <a:solidFill>
                  <a:srgbClr val="003359"/>
                </a:solidFill>
                <a:latin typeface="Arial" pitchFamily="34" charset="0"/>
                <a:cs typeface="Arial" pitchFamily="34" charset="0"/>
              </a:rPr>
              <a:t>You </a:t>
            </a:r>
            <a:r>
              <a:rPr lang="en-US" sz="1600" dirty="0">
                <a:solidFill>
                  <a:srgbClr val="003359"/>
                </a:solidFill>
                <a:latin typeface="Arial" pitchFamily="34" charset="0"/>
                <a:cs typeface="Arial" pitchFamily="34" charset="0"/>
              </a:rPr>
              <a:t>want to be outside in the trees.</a:t>
            </a:r>
          </a:p>
          <a:p>
            <a:pPr marL="342900" indent="-342900">
              <a:spcBef>
                <a:spcPts val="800"/>
              </a:spcBef>
              <a:buFont typeface="+mj-lt"/>
              <a:buAutoNum type="arabicPeriod"/>
            </a:pPr>
            <a:r>
              <a:rPr lang="en-US" sz="1600" dirty="0" smtClean="0">
                <a:solidFill>
                  <a:srgbClr val="003359"/>
                </a:solidFill>
                <a:latin typeface="Arial" pitchFamily="34" charset="0"/>
                <a:cs typeface="Arial" pitchFamily="34" charset="0"/>
              </a:rPr>
              <a:t>You </a:t>
            </a:r>
            <a:r>
              <a:rPr lang="en-US" sz="1600" dirty="0">
                <a:solidFill>
                  <a:srgbClr val="003359"/>
                </a:solidFill>
                <a:latin typeface="Arial" pitchFamily="34" charset="0"/>
                <a:cs typeface="Arial" pitchFamily="34" charset="0"/>
              </a:rPr>
              <a:t>want to buy food.</a:t>
            </a:r>
          </a:p>
        </p:txBody>
      </p:sp>
      <p:pic>
        <p:nvPicPr>
          <p:cNvPr id="16" name="Picture 1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58775" y="850900"/>
            <a:ext cx="4442885" cy="3968750"/>
          </a:xfrm>
          <a:prstGeom prst="rect">
            <a:avLst/>
          </a:prstGeom>
        </p:spPr>
      </p:pic>
      <p:sp>
        <p:nvSpPr>
          <p:cNvPr id="18" name="Down Arrow 17"/>
          <p:cNvSpPr>
            <a:spLocks noChangeAspect="1"/>
          </p:cNvSpPr>
          <p:nvPr/>
        </p:nvSpPr>
        <p:spPr>
          <a:xfrm rot="7200000">
            <a:off x="3573030" y="1585871"/>
            <a:ext cx="313724" cy="694800"/>
          </a:xfrm>
          <a:prstGeom prst="downArrow">
            <a:avLst/>
          </a:prstGeom>
          <a:solidFill>
            <a:srgbClr val="F12C3E"/>
          </a:solidFill>
          <a:ln>
            <a:solidFill>
              <a:srgbClr val="F12C3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5-Point Star 18"/>
          <p:cNvSpPr>
            <a:spLocks noChangeAspect="1"/>
          </p:cNvSpPr>
          <p:nvPr/>
        </p:nvSpPr>
        <p:spPr>
          <a:xfrm>
            <a:off x="3268005" y="1541345"/>
            <a:ext cx="190667" cy="210539"/>
          </a:xfrm>
          <a:prstGeom prst="star5">
            <a:avLst/>
          </a:prstGeom>
          <a:solidFill>
            <a:srgbClr val="F12C3E"/>
          </a:solidFill>
          <a:ln>
            <a:solidFill>
              <a:srgbClr val="F12C3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0" y="446088"/>
            <a:ext cx="9144000" cy="72000"/>
            <a:chOff x="0" y="446088"/>
            <a:chExt cx="9144000" cy="72000"/>
          </a:xfrm>
        </p:grpSpPr>
        <p:sp>
          <p:nvSpPr>
            <p:cNvPr id="17" name="Rectangle 16"/>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55526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kern="0" dirty="0">
                <a:latin typeface="Arial" pitchFamily="34" charset="0"/>
                <a:cs typeface="Arial" pitchFamily="34" charset="0"/>
              </a:rPr>
              <a:t>Part 4.0: Communication</a:t>
            </a:r>
            <a:endParaRPr lang="en-US"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4.2: Feedback</a:t>
            </a:r>
            <a:endParaRPr lang="en-GB" dirty="0">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740531470"/>
              </p:ext>
            </p:extLst>
          </p:nvPr>
        </p:nvGraphicFramePr>
        <p:xfrm>
          <a:off x="361950" y="698500"/>
          <a:ext cx="8420104" cy="4241794"/>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42898">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dirty="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dirty="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243681">
                <a:tc rowSpan="4">
                  <a:txBody>
                    <a:bodyPr/>
                    <a:lstStyle/>
                    <a:p>
                      <a:pPr algn="ctr">
                        <a:lnSpc>
                          <a:spcPts val="1000"/>
                        </a:lnSpc>
                      </a:pPr>
                      <a:r>
                        <a:rPr lang="en-US" sz="1000" b="0" i="0" kern="1500" spc="30">
                          <a:solidFill>
                            <a:schemeClr val="bg1"/>
                          </a:solidFill>
                          <a:latin typeface="Arial" pitchFamily="34" charset="0"/>
                          <a:cs typeface="Arial" pitchFamily="34" charset="0"/>
                        </a:rPr>
                        <a:t>Student 1</a:t>
                      </a: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Quality of interaction: </a:t>
                      </a:r>
                      <a:r>
                        <a:rPr lang="en-US" sz="1000" b="0" i="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a:solidFill>
                            <a:schemeClr val="bg1"/>
                          </a:solidFill>
                          <a:latin typeface="Arial" pitchFamily="34" charset="0"/>
                          <a:cs typeface="Arial" pitchFamily="34" charset="0"/>
                        </a:rPr>
                        <a:t>Student 2</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Range: </a:t>
                      </a:r>
                      <a:r>
                        <a:rPr lang="en-US" sz="1000" b="0" i="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Accuracy:</a:t>
                      </a:r>
                      <a:r>
                        <a:rPr lang="en-US" sz="1000" b="0" i="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Quality of interaction: </a:t>
                      </a:r>
                      <a:r>
                        <a:rPr lang="en-US" sz="1000" b="0" i="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Fluency and Spoken Production: </a:t>
                      </a:r>
                      <a:r>
                        <a:rPr lang="en-US" sz="1000" b="0" i="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a:solidFill>
                            <a:schemeClr val="bg1"/>
                          </a:solidFill>
                          <a:latin typeface="Arial" pitchFamily="34" charset="0"/>
                          <a:cs typeface="Arial" pitchFamily="34" charset="0"/>
                        </a:rPr>
                        <a:t>Student 3</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Range: </a:t>
                      </a:r>
                      <a:r>
                        <a:rPr lang="en-US" sz="1000" b="0" i="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Accuracy:</a:t>
                      </a:r>
                      <a:r>
                        <a:rPr lang="en-US" sz="1000" b="0" i="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Quality of interaction: </a:t>
                      </a:r>
                      <a:r>
                        <a:rPr lang="en-US" sz="1000" b="0" i="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Fluency and Spoken Production: </a:t>
                      </a:r>
                      <a:r>
                        <a:rPr lang="en-US" sz="1000" b="0" i="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a:solidFill>
                            <a:schemeClr val="bg1"/>
                          </a:solidFill>
                          <a:latin typeface="Arial" pitchFamily="34" charset="0"/>
                          <a:cs typeface="Arial" pitchFamily="34" charset="0"/>
                        </a:rPr>
                        <a:t>Student 4</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Range: </a:t>
                      </a:r>
                      <a:r>
                        <a:rPr lang="en-US" sz="1000" b="0" i="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Accuracy:</a:t>
                      </a:r>
                      <a:r>
                        <a:rPr lang="en-US" sz="1000" b="0" i="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a:solidFill>
                            <a:srgbClr val="003359"/>
                          </a:solidFill>
                          <a:latin typeface="Arial" pitchFamily="34" charset="0"/>
                          <a:cs typeface="Arial" pitchFamily="34" charset="0"/>
                        </a:rPr>
                        <a:t>Quality of interaction: </a:t>
                      </a:r>
                      <a:r>
                        <a:rPr lang="en-US" sz="1000" b="0" i="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r>
            </a:tbl>
          </a:graphicData>
        </a:graphic>
      </p:graphicFrame>
      <p:grpSp>
        <p:nvGrpSpPr>
          <p:cNvPr id="10" name="Group 9"/>
          <p:cNvGrpSpPr/>
          <p:nvPr/>
        </p:nvGrpSpPr>
        <p:grpSpPr>
          <a:xfrm>
            <a:off x="0" y="446088"/>
            <a:ext cx="9144000" cy="72000"/>
            <a:chOff x="0" y="446088"/>
            <a:chExt cx="9144000" cy="72000"/>
          </a:xfrm>
        </p:grpSpPr>
        <p:sp>
          <p:nvSpPr>
            <p:cNvPr id="11" name="Rectangle 10"/>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33998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6"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altLang="en-US" dirty="0">
                <a:latin typeface="Arial" pitchFamily="34" charset="0"/>
                <a:ea typeface="MS PGothic" panose="020B0600070205080204" pitchFamily="34" charset="-128"/>
                <a:cs typeface="Arial" pitchFamily="34" charset="0"/>
              </a:rPr>
              <a:t>Encounter </a:t>
            </a:r>
            <a:r>
              <a:rPr lang="en-US" altLang="en-US" dirty="0" smtClean="0">
                <a:latin typeface="Arial" pitchFamily="34" charset="0"/>
                <a:ea typeface="MS PGothic" panose="020B0600070205080204" pitchFamily="34" charset="-128"/>
                <a:cs typeface="Arial" pitchFamily="34" charset="0"/>
              </a:rPr>
              <a:t>24</a:t>
            </a:r>
            <a:endParaRPr lang="en-US" dirty="0">
              <a:latin typeface="Arial" pitchFamily="34" charset="0"/>
              <a:cs typeface="Arial" pitchFamily="34" charset="0"/>
            </a:endParaRPr>
          </a:p>
        </p:txBody>
      </p:sp>
      <p:sp>
        <p:nvSpPr>
          <p:cNvPr id="12" name="TextBox 11"/>
          <p:cNvSpPr txBox="1"/>
          <p:nvPr/>
        </p:nvSpPr>
        <p:spPr>
          <a:xfrm>
            <a:off x="6591300" y="107950"/>
            <a:ext cx="2197100" cy="246221"/>
          </a:xfrm>
          <a:prstGeom prst="rect">
            <a:avLst/>
          </a:prstGeom>
        </p:spPr>
        <p:txBody>
          <a:bodyPr wrap="square" lIns="0" tIns="0" rIns="0" bIns="0" rtlCol="0">
            <a:spAutoFit/>
          </a:bodyPr>
          <a:lstStyle/>
          <a:p>
            <a:pPr algn="r"/>
            <a:r>
              <a:rPr lang="en-US" altLang="en-US" sz="1600" dirty="0">
                <a:solidFill>
                  <a:schemeClr val="bg1"/>
                </a:solidFill>
                <a:latin typeface="Arial" pitchFamily="34" charset="0"/>
                <a:ea typeface="MS PGothic" panose="020B0600070205080204" pitchFamily="34" charset="-128"/>
                <a:cs typeface="Arial" pitchFamily="34" charset="0"/>
              </a:rPr>
              <a:t>Overall Feedback</a:t>
            </a:r>
            <a:endParaRPr lang="en-US" sz="1600" b="0" i="0" dirty="0">
              <a:solidFill>
                <a:schemeClr val="bg1"/>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606083849"/>
              </p:ext>
            </p:extLst>
          </p:nvPr>
        </p:nvGraphicFramePr>
        <p:xfrm>
          <a:off x="361950" y="857250"/>
          <a:ext cx="8420104" cy="2161678"/>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36550">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dirty="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dirty="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304188">
                <a:tc rowSpan="5">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Activity 2.1: </a:t>
                      </a:r>
                      <a:r>
                        <a:rPr kumimoji="0" lang="en-US" sz="1000" b="0" i="0" u="none" strike="noStrike" cap="none" normalizeH="0" baseline="0" dirty="0" smtClean="0">
                          <a:ln>
                            <a:noFill/>
                          </a:ln>
                          <a:solidFill>
                            <a:srgbClr val="003359"/>
                          </a:solidFill>
                          <a:effectLst/>
                          <a:latin typeface="Arial" pitchFamily="34" charset="0"/>
                          <a:cs typeface="Arial" pitchFamily="34" charset="0"/>
                        </a:rPr>
                        <a:t>What’s around Town?</a:t>
                      </a:r>
                      <a:endParaRPr lang="en-US" sz="1000" b="0" i="0" kern="1200" baseline="0" dirty="0">
                        <a:solidFill>
                          <a:srgbClr val="003359"/>
                        </a:solidFill>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2.2: </a:t>
                      </a:r>
                      <a:r>
                        <a:rPr kumimoji="0" lang="en-US" sz="1000" b="0" i="0" u="none" strike="noStrike" cap="none" normalizeH="0" baseline="0" dirty="0" smtClean="0">
                          <a:ln>
                            <a:noFill/>
                          </a:ln>
                          <a:solidFill>
                            <a:srgbClr val="003359"/>
                          </a:solidFill>
                          <a:effectLst/>
                          <a:latin typeface="Arial" pitchFamily="34" charset="0"/>
                          <a:cs typeface="Arial" pitchFamily="34" charset="0"/>
                        </a:rPr>
                        <a:t>How Do I Get There?</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3.1: </a:t>
                      </a:r>
                      <a:r>
                        <a:rPr kumimoji="0" lang="en-US" sz="1000" b="0" i="0" u="none" strike="noStrike" cap="none" normalizeH="0" baseline="0" dirty="0" smtClean="0">
                          <a:ln>
                            <a:noFill/>
                          </a:ln>
                          <a:solidFill>
                            <a:srgbClr val="003359"/>
                          </a:solidFill>
                          <a:effectLst/>
                          <a:latin typeface="Arial" pitchFamily="34" charset="0"/>
                          <a:cs typeface="Arial" pitchFamily="34" charset="0"/>
                        </a:rPr>
                        <a:t>What Are You Going to Do?</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Activity 3.2: </a:t>
                      </a:r>
                      <a:r>
                        <a:rPr kumimoji="0" lang="en-US" sz="1000" b="0" i="0" u="none" strike="noStrike" cap="none" normalizeH="0" baseline="0" dirty="0" smtClean="0">
                          <a:ln>
                            <a:noFill/>
                          </a:ln>
                          <a:solidFill>
                            <a:srgbClr val="003359"/>
                          </a:solidFill>
                          <a:effectLst/>
                          <a:latin typeface="Arial" pitchFamily="34" charset="0"/>
                          <a:cs typeface="Arial" pitchFamily="34" charset="0"/>
                        </a:rPr>
                        <a:t>What Did You Do Yesterday?</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Activity 4.1: </a:t>
                      </a:r>
                      <a:r>
                        <a:rPr kumimoji="0" lang="en-GB" sz="1000" b="0" i="0" u="none" strike="noStrike" cap="none" normalizeH="0" baseline="0" dirty="0" smtClean="0">
                          <a:ln>
                            <a:noFill/>
                          </a:ln>
                          <a:solidFill>
                            <a:srgbClr val="003359"/>
                          </a:solidFill>
                          <a:effectLst/>
                          <a:latin typeface="Arial" pitchFamily="34" charset="0"/>
                          <a:cs typeface="Arial" pitchFamily="34" charset="0"/>
                        </a:rPr>
                        <a:t>What Are Your Plans?</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4.2: </a:t>
                      </a:r>
                      <a:r>
                        <a:rPr kumimoji="0" lang="en-GB" sz="1000" b="0" i="0" u="none" strike="noStrike" cap="none" normalizeH="0" baseline="0" dirty="0" smtClean="0">
                          <a:ln>
                            <a:noFill/>
                          </a:ln>
                          <a:solidFill>
                            <a:srgbClr val="003359"/>
                          </a:solidFill>
                          <a:effectLst/>
                          <a:latin typeface="Arial" pitchFamily="34" charset="0"/>
                          <a:cs typeface="Arial" pitchFamily="34" charset="0"/>
                        </a:rPr>
                        <a:t>Finding Where You Want To Go</a:t>
                      </a:r>
                      <a:endParaRPr kumimoji="0" lang="en-US" sz="1000" b="0" i="0" u="none" strike="noStrike" kern="1200" cap="none" normalizeH="0" baseline="0" dirty="0" smtClean="0">
                        <a:ln>
                          <a:noFill/>
                        </a:ln>
                        <a:solidFill>
                          <a:srgbClr val="003359"/>
                        </a:solidFill>
                        <a:effectLst/>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bl>
          </a:graphicData>
        </a:graphic>
      </p:graphicFrame>
      <p:sp>
        <p:nvSpPr>
          <p:cNvPr id="11" name="Vertical Text Placeholder 9"/>
          <p:cNvSpPr txBox="1">
            <a:spLocks/>
          </p:cNvSpPr>
          <p:nvPr/>
        </p:nvSpPr>
        <p:spPr>
          <a:xfrm rot="10800000">
            <a:off x="406400" y="1485197"/>
            <a:ext cx="247650" cy="1184275"/>
          </a:xfrm>
          <a:prstGeom prst="rect">
            <a:avLst/>
          </a:prstGeom>
        </p:spPr>
        <p:txBody>
          <a:bodyPr vert="eaVert" anchor="ctr" anchorCtr="0"/>
          <a:lstStyle>
            <a:lvl1pPr marL="0" indent="0" algn="ctr" defTabSz="457200" rtl="0" eaLnBrk="1" latinLnBrk="0" hangingPunct="1">
              <a:spcBef>
                <a:spcPct val="20000"/>
              </a:spcBef>
              <a:buFont typeface="Arial"/>
              <a:buNone/>
              <a:defRPr sz="1100" b="1" i="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Arial" pitchFamily="34" charset="0"/>
                <a:cs typeface="Arial" pitchFamily="34" charset="0"/>
              </a:rPr>
              <a:t>Student 1</a:t>
            </a:r>
            <a:endParaRPr lang="en-US" dirty="0">
              <a:latin typeface="Arial" pitchFamily="34" charset="0"/>
              <a:cs typeface="Arial" pitchFamily="34" charset="0"/>
            </a:endParaRPr>
          </a:p>
        </p:txBody>
      </p:sp>
      <p:sp>
        <p:nvSpPr>
          <p:cNvPr id="9" name="Rectangle 8"/>
          <p:cNvSpPr/>
          <p:nvPr/>
        </p:nvSpPr>
        <p:spPr>
          <a:xfrm>
            <a:off x="361950" y="3232150"/>
            <a:ext cx="8420100" cy="15480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590550" y="336550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13" name="Group 12"/>
          <p:cNvGrpSpPr/>
          <p:nvPr/>
        </p:nvGrpSpPr>
        <p:grpSpPr>
          <a:xfrm>
            <a:off x="0" y="446088"/>
            <a:ext cx="9144000" cy="72000"/>
            <a:chOff x="0" y="446088"/>
            <a:chExt cx="9144000" cy="72000"/>
          </a:xfrm>
        </p:grpSpPr>
        <p:sp>
          <p:nvSpPr>
            <p:cNvPr id="14" name="Rectangle 13"/>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246930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6"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altLang="en-US" dirty="0">
                <a:latin typeface="Arial" pitchFamily="34" charset="0"/>
                <a:ea typeface="MS PGothic" panose="020B0600070205080204" pitchFamily="34" charset="-128"/>
                <a:cs typeface="Arial" pitchFamily="34" charset="0"/>
              </a:rPr>
              <a:t>Encounter </a:t>
            </a:r>
            <a:r>
              <a:rPr lang="en-US" altLang="en-US" dirty="0" smtClean="0">
                <a:latin typeface="Arial" pitchFamily="34" charset="0"/>
                <a:ea typeface="MS PGothic" panose="020B0600070205080204" pitchFamily="34" charset="-128"/>
                <a:cs typeface="Arial" pitchFamily="34" charset="0"/>
              </a:rPr>
              <a:t>24</a:t>
            </a:r>
            <a:endParaRPr lang="en-US" dirty="0">
              <a:latin typeface="Arial" pitchFamily="34" charset="0"/>
              <a:cs typeface="Arial" pitchFamily="34" charset="0"/>
            </a:endParaRPr>
          </a:p>
        </p:txBody>
      </p:sp>
      <p:sp>
        <p:nvSpPr>
          <p:cNvPr id="12" name="TextBox 11"/>
          <p:cNvSpPr txBox="1"/>
          <p:nvPr/>
        </p:nvSpPr>
        <p:spPr>
          <a:xfrm>
            <a:off x="6591300" y="107950"/>
            <a:ext cx="2197100" cy="246221"/>
          </a:xfrm>
          <a:prstGeom prst="rect">
            <a:avLst/>
          </a:prstGeom>
        </p:spPr>
        <p:txBody>
          <a:bodyPr wrap="square" lIns="0" tIns="0" rIns="0" bIns="0" rtlCol="0">
            <a:spAutoFit/>
          </a:bodyPr>
          <a:lstStyle/>
          <a:p>
            <a:pPr algn="r"/>
            <a:r>
              <a:rPr lang="en-US" altLang="en-US" sz="1600" dirty="0">
                <a:solidFill>
                  <a:schemeClr val="bg1"/>
                </a:solidFill>
                <a:latin typeface="Arial" pitchFamily="34" charset="0"/>
                <a:ea typeface="MS PGothic" panose="020B0600070205080204" pitchFamily="34" charset="-128"/>
                <a:cs typeface="Arial" pitchFamily="34" charset="0"/>
              </a:rPr>
              <a:t>Overall Feedback</a:t>
            </a:r>
            <a:endParaRPr lang="en-US" sz="1600" b="0" i="0" dirty="0">
              <a:solidFill>
                <a:schemeClr val="bg1"/>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133182162"/>
              </p:ext>
            </p:extLst>
          </p:nvPr>
        </p:nvGraphicFramePr>
        <p:xfrm>
          <a:off x="361950" y="857250"/>
          <a:ext cx="8420104" cy="2161678"/>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36550">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dirty="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dirty="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304188">
                <a:tc rowSpan="5">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Activity 2.1: </a:t>
                      </a:r>
                      <a:r>
                        <a:rPr kumimoji="0" lang="en-US" sz="1000" b="0" i="0" u="none" strike="noStrike" cap="none" normalizeH="0" baseline="0" dirty="0" smtClean="0">
                          <a:ln>
                            <a:noFill/>
                          </a:ln>
                          <a:solidFill>
                            <a:srgbClr val="003359"/>
                          </a:solidFill>
                          <a:effectLst/>
                          <a:latin typeface="Arial" pitchFamily="34" charset="0"/>
                          <a:cs typeface="Arial" pitchFamily="34" charset="0"/>
                        </a:rPr>
                        <a:t>What’s around Town?</a:t>
                      </a:r>
                      <a:endParaRPr lang="en-US" sz="1000" b="0" i="0" kern="1200" baseline="0" dirty="0">
                        <a:solidFill>
                          <a:srgbClr val="003359"/>
                        </a:solidFill>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2.2: </a:t>
                      </a:r>
                      <a:r>
                        <a:rPr kumimoji="0" lang="en-US" sz="1000" b="0" i="0" u="none" strike="noStrike" cap="none" normalizeH="0" baseline="0" dirty="0" smtClean="0">
                          <a:ln>
                            <a:noFill/>
                          </a:ln>
                          <a:solidFill>
                            <a:srgbClr val="003359"/>
                          </a:solidFill>
                          <a:effectLst/>
                          <a:latin typeface="Arial" pitchFamily="34" charset="0"/>
                          <a:cs typeface="Arial" pitchFamily="34" charset="0"/>
                        </a:rPr>
                        <a:t>How Do I Get There?</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3.1: </a:t>
                      </a:r>
                      <a:r>
                        <a:rPr kumimoji="0" lang="en-US" sz="1000" b="0" i="0" u="none" strike="noStrike" cap="none" normalizeH="0" baseline="0" dirty="0" smtClean="0">
                          <a:ln>
                            <a:noFill/>
                          </a:ln>
                          <a:solidFill>
                            <a:srgbClr val="003359"/>
                          </a:solidFill>
                          <a:effectLst/>
                          <a:latin typeface="Arial" pitchFamily="34" charset="0"/>
                          <a:cs typeface="Arial" pitchFamily="34" charset="0"/>
                        </a:rPr>
                        <a:t>What Are You Going to Do?</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Activity 3.2: </a:t>
                      </a:r>
                      <a:r>
                        <a:rPr kumimoji="0" lang="en-US" sz="1000" b="0" i="0" u="none" strike="noStrike" cap="none" normalizeH="0" baseline="0" dirty="0" smtClean="0">
                          <a:ln>
                            <a:noFill/>
                          </a:ln>
                          <a:solidFill>
                            <a:srgbClr val="003359"/>
                          </a:solidFill>
                          <a:effectLst/>
                          <a:latin typeface="Arial" pitchFamily="34" charset="0"/>
                          <a:cs typeface="Arial" pitchFamily="34" charset="0"/>
                        </a:rPr>
                        <a:t>What Did You Do Yesterday?</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Activity 4.1: </a:t>
                      </a:r>
                      <a:r>
                        <a:rPr kumimoji="0" lang="en-GB" sz="1000" b="0" i="0" u="none" strike="noStrike" cap="none" normalizeH="0" baseline="0" dirty="0" smtClean="0">
                          <a:ln>
                            <a:noFill/>
                          </a:ln>
                          <a:solidFill>
                            <a:srgbClr val="003359"/>
                          </a:solidFill>
                          <a:effectLst/>
                          <a:latin typeface="Arial" pitchFamily="34" charset="0"/>
                          <a:cs typeface="Arial" pitchFamily="34" charset="0"/>
                        </a:rPr>
                        <a:t>What Are Your Plans?</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4.2: </a:t>
                      </a:r>
                      <a:r>
                        <a:rPr kumimoji="0" lang="en-GB" sz="1000" b="0" i="0" u="none" strike="noStrike" cap="none" normalizeH="0" baseline="0" dirty="0" smtClean="0">
                          <a:ln>
                            <a:noFill/>
                          </a:ln>
                          <a:solidFill>
                            <a:srgbClr val="003359"/>
                          </a:solidFill>
                          <a:effectLst/>
                          <a:latin typeface="Arial" pitchFamily="34" charset="0"/>
                          <a:cs typeface="Arial" pitchFamily="34" charset="0"/>
                        </a:rPr>
                        <a:t>Finding Where You Want To Go</a:t>
                      </a:r>
                      <a:endParaRPr kumimoji="0" lang="en-US" sz="1000" b="0" i="0" u="none" strike="noStrike" kern="1200" cap="none" normalizeH="0" baseline="0" dirty="0" smtClean="0">
                        <a:ln>
                          <a:noFill/>
                        </a:ln>
                        <a:solidFill>
                          <a:srgbClr val="003359"/>
                        </a:solidFill>
                        <a:effectLst/>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bl>
          </a:graphicData>
        </a:graphic>
      </p:graphicFrame>
      <p:sp>
        <p:nvSpPr>
          <p:cNvPr id="11" name="Vertical Text Placeholder 9"/>
          <p:cNvSpPr txBox="1">
            <a:spLocks/>
          </p:cNvSpPr>
          <p:nvPr/>
        </p:nvSpPr>
        <p:spPr>
          <a:xfrm rot="10800000">
            <a:off x="406400" y="1485197"/>
            <a:ext cx="247650" cy="1184275"/>
          </a:xfrm>
          <a:prstGeom prst="rect">
            <a:avLst/>
          </a:prstGeom>
        </p:spPr>
        <p:txBody>
          <a:bodyPr vert="eaVert" anchor="ctr" anchorCtr="0"/>
          <a:lstStyle>
            <a:lvl1pPr marL="0" indent="0" algn="ctr" defTabSz="457200" rtl="0" eaLnBrk="1" latinLnBrk="0" hangingPunct="1">
              <a:spcBef>
                <a:spcPct val="20000"/>
              </a:spcBef>
              <a:buFont typeface="Arial"/>
              <a:buNone/>
              <a:defRPr sz="1100" b="1" i="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Arial" pitchFamily="34" charset="0"/>
                <a:cs typeface="Arial" pitchFamily="34" charset="0"/>
              </a:rPr>
              <a:t>Student </a:t>
            </a:r>
            <a:r>
              <a:rPr lang="en-GB" dirty="0" smtClean="0">
                <a:latin typeface="Arial" pitchFamily="34" charset="0"/>
                <a:cs typeface="Arial" pitchFamily="34" charset="0"/>
              </a:rPr>
              <a:t>2</a:t>
            </a:r>
            <a:endParaRPr lang="en-US" dirty="0">
              <a:latin typeface="Arial" pitchFamily="34" charset="0"/>
              <a:cs typeface="Arial" pitchFamily="34" charset="0"/>
            </a:endParaRPr>
          </a:p>
        </p:txBody>
      </p:sp>
      <p:sp>
        <p:nvSpPr>
          <p:cNvPr id="9" name="Rectangle 8"/>
          <p:cNvSpPr/>
          <p:nvPr/>
        </p:nvSpPr>
        <p:spPr>
          <a:xfrm>
            <a:off x="361950" y="3232150"/>
            <a:ext cx="8420100" cy="15480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590550" y="336550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13" name="Group 12"/>
          <p:cNvGrpSpPr/>
          <p:nvPr/>
        </p:nvGrpSpPr>
        <p:grpSpPr>
          <a:xfrm>
            <a:off x="0" y="446088"/>
            <a:ext cx="9144000" cy="72000"/>
            <a:chOff x="0" y="446088"/>
            <a:chExt cx="9144000" cy="72000"/>
          </a:xfrm>
        </p:grpSpPr>
        <p:sp>
          <p:nvSpPr>
            <p:cNvPr id="14" name="Rectangle 13"/>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98400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5568544" y="1891437"/>
            <a:ext cx="1568930" cy="1882278"/>
          </a:xfrm>
          <a:prstGeom prst="rect">
            <a:avLst/>
          </a:prstGeom>
          <a:noFill/>
          <a:ln w="9525">
            <a:noFill/>
            <a:miter lim="800000"/>
            <a:headEnd/>
            <a:tailEnd/>
          </a:ln>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1.0: </a:t>
            </a:r>
            <a:r>
              <a:rPr lang="en-US" dirty="0" smtClean="0">
                <a:latin typeface="Arial" pitchFamily="34" charset="0"/>
                <a:cs typeface="Arial" pitchFamily="34" charset="0"/>
              </a:rPr>
              <a:t>Warm-Up</a:t>
            </a:r>
            <a:endParaRPr lang="en-US" sz="1400" dirty="0">
              <a:latin typeface="Arial" pitchFamily="34" charset="0"/>
              <a:cs typeface="Arial" pitchFamily="34" charset="0"/>
            </a:endParaRPr>
          </a:p>
        </p:txBody>
      </p:sp>
      <p:grpSp>
        <p:nvGrpSpPr>
          <p:cNvPr id="13" name="Group 12"/>
          <p:cNvGrpSpPr/>
          <p:nvPr/>
        </p:nvGrpSpPr>
        <p:grpSpPr>
          <a:xfrm>
            <a:off x="6562689" y="919617"/>
            <a:ext cx="1972800" cy="870450"/>
            <a:chOff x="3694079" y="1701314"/>
            <a:chExt cx="1972800" cy="870450"/>
          </a:xfrm>
        </p:grpSpPr>
        <p:sp>
          <p:nvSpPr>
            <p:cNvPr id="14" name="TextBox 13"/>
            <p:cNvSpPr txBox="1"/>
            <p:nvPr/>
          </p:nvSpPr>
          <p:spPr>
            <a:xfrm>
              <a:off x="3694079" y="1701314"/>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What’s happening in the pictures?</a:t>
              </a:r>
            </a:p>
          </p:txBody>
        </p:sp>
        <p:sp>
          <p:nvSpPr>
            <p:cNvPr id="17" name="Right Triangle 16"/>
            <p:cNvSpPr/>
            <p:nvPr/>
          </p:nvSpPr>
          <p:spPr>
            <a:xfrm rot="16200000" flipH="1" flipV="1">
              <a:off x="3888604" y="2425713"/>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8" name="Group 17"/>
          <p:cNvGrpSpPr/>
          <p:nvPr/>
        </p:nvGrpSpPr>
        <p:grpSpPr>
          <a:xfrm>
            <a:off x="4120428" y="919617"/>
            <a:ext cx="1972800" cy="869156"/>
            <a:chOff x="2235464" y="1905000"/>
            <a:chExt cx="1972800" cy="869156"/>
          </a:xfrm>
        </p:grpSpPr>
        <p:sp>
          <p:nvSpPr>
            <p:cNvPr id="19" name="TextBox 18"/>
            <p:cNvSpPr txBox="1"/>
            <p:nvPr/>
          </p:nvSpPr>
          <p:spPr>
            <a:xfrm>
              <a:off x="2235464" y="190500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Where are they?</a:t>
              </a:r>
            </a:p>
          </p:txBody>
        </p:sp>
        <p:sp>
          <p:nvSpPr>
            <p:cNvPr id="20" name="Right Triangle 19"/>
            <p:cNvSpPr/>
            <p:nvPr/>
          </p:nvSpPr>
          <p:spPr>
            <a:xfrm rot="16200000" flipH="1">
              <a:off x="3908745" y="262810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1" name="Group 20"/>
          <p:cNvGrpSpPr/>
          <p:nvPr/>
        </p:nvGrpSpPr>
        <p:grpSpPr>
          <a:xfrm>
            <a:off x="5361451" y="3860714"/>
            <a:ext cx="1972800" cy="875027"/>
            <a:chOff x="3060699" y="2065323"/>
            <a:chExt cx="1972800" cy="875027"/>
          </a:xfrm>
        </p:grpSpPr>
        <p:sp>
          <p:nvSpPr>
            <p:cNvPr id="22" name="TextBox 21"/>
            <p:cNvSpPr txBox="1"/>
            <p:nvPr/>
          </p:nvSpPr>
          <p:spPr>
            <a:xfrm>
              <a:off x="3060699" y="229235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What are they talking about?</a:t>
              </a:r>
            </a:p>
          </p:txBody>
        </p:sp>
        <p:sp>
          <p:nvSpPr>
            <p:cNvPr id="23" name="Right Triangle 22"/>
            <p:cNvSpPr/>
            <p:nvPr/>
          </p:nvSpPr>
          <p:spPr>
            <a:xfrm flipH="1">
              <a:off x="3897082" y="2065323"/>
              <a:ext cx="146051" cy="146051"/>
            </a:xfrm>
            <a:prstGeom prst="rtTriangle">
              <a:avLst/>
            </a:prstGeom>
            <a:solidFill>
              <a:srgbClr val="F9B1BA"/>
            </a:solidFill>
            <a:ln>
              <a:solidFill>
                <a:srgbClr val="F9B1B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pic>
        <p:nvPicPr>
          <p:cNvPr id="29" name="Picture 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55600" y="850688"/>
            <a:ext cx="2711450" cy="1926000"/>
          </a:xfrm>
          <a:prstGeom prst="rect">
            <a:avLst/>
          </a:prstGeom>
        </p:spPr>
      </p:pic>
      <p:pic>
        <p:nvPicPr>
          <p:cNvPr id="31" name="Picture 6"/>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55599" y="2890703"/>
            <a:ext cx="2711451" cy="1926000"/>
          </a:xfrm>
          <a:prstGeom prst="rect">
            <a:avLst/>
          </a:prstGeom>
        </p:spPr>
      </p:pic>
      <p:grpSp>
        <p:nvGrpSpPr>
          <p:cNvPr id="28" name="Group 27"/>
          <p:cNvGrpSpPr/>
          <p:nvPr/>
        </p:nvGrpSpPr>
        <p:grpSpPr>
          <a:xfrm>
            <a:off x="0" y="446088"/>
            <a:ext cx="9144000" cy="72000"/>
            <a:chOff x="0" y="446088"/>
            <a:chExt cx="9144000" cy="72000"/>
          </a:xfrm>
        </p:grpSpPr>
        <p:sp>
          <p:nvSpPr>
            <p:cNvPr id="30" name="Rectangle 29"/>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458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6"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altLang="en-US" dirty="0">
                <a:latin typeface="Arial" pitchFamily="34" charset="0"/>
                <a:ea typeface="MS PGothic" panose="020B0600070205080204" pitchFamily="34" charset="-128"/>
                <a:cs typeface="Arial" pitchFamily="34" charset="0"/>
              </a:rPr>
              <a:t>Encounter </a:t>
            </a:r>
            <a:r>
              <a:rPr lang="en-US" altLang="en-US" dirty="0" smtClean="0">
                <a:latin typeface="Arial" pitchFamily="34" charset="0"/>
                <a:ea typeface="MS PGothic" panose="020B0600070205080204" pitchFamily="34" charset="-128"/>
                <a:cs typeface="Arial" pitchFamily="34" charset="0"/>
              </a:rPr>
              <a:t>24</a:t>
            </a:r>
            <a:endParaRPr lang="en-US" dirty="0">
              <a:latin typeface="Arial" pitchFamily="34" charset="0"/>
              <a:cs typeface="Arial" pitchFamily="34" charset="0"/>
            </a:endParaRPr>
          </a:p>
        </p:txBody>
      </p:sp>
      <p:sp>
        <p:nvSpPr>
          <p:cNvPr id="12" name="TextBox 11"/>
          <p:cNvSpPr txBox="1"/>
          <p:nvPr/>
        </p:nvSpPr>
        <p:spPr>
          <a:xfrm>
            <a:off x="6591300" y="107950"/>
            <a:ext cx="2197100" cy="246221"/>
          </a:xfrm>
          <a:prstGeom prst="rect">
            <a:avLst/>
          </a:prstGeom>
        </p:spPr>
        <p:txBody>
          <a:bodyPr wrap="square" lIns="0" tIns="0" rIns="0" bIns="0" rtlCol="0">
            <a:spAutoFit/>
          </a:bodyPr>
          <a:lstStyle/>
          <a:p>
            <a:pPr algn="r"/>
            <a:r>
              <a:rPr lang="en-US" altLang="en-US" sz="1600" dirty="0">
                <a:solidFill>
                  <a:schemeClr val="bg1"/>
                </a:solidFill>
                <a:latin typeface="Arial" pitchFamily="34" charset="0"/>
                <a:ea typeface="MS PGothic" panose="020B0600070205080204" pitchFamily="34" charset="-128"/>
                <a:cs typeface="Arial" pitchFamily="34" charset="0"/>
              </a:rPr>
              <a:t>Overall Feedback</a:t>
            </a:r>
            <a:endParaRPr lang="en-US" sz="1600" b="0" i="0" dirty="0">
              <a:solidFill>
                <a:schemeClr val="bg1"/>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823311860"/>
              </p:ext>
            </p:extLst>
          </p:nvPr>
        </p:nvGraphicFramePr>
        <p:xfrm>
          <a:off x="361950" y="857250"/>
          <a:ext cx="8420104" cy="2161678"/>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36550">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dirty="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dirty="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304188">
                <a:tc rowSpan="5">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Activity 2.1: </a:t>
                      </a:r>
                      <a:r>
                        <a:rPr kumimoji="0" lang="en-US" sz="1000" b="0" i="0" u="none" strike="noStrike" cap="none" normalizeH="0" baseline="0" dirty="0" smtClean="0">
                          <a:ln>
                            <a:noFill/>
                          </a:ln>
                          <a:solidFill>
                            <a:srgbClr val="003359"/>
                          </a:solidFill>
                          <a:effectLst/>
                          <a:latin typeface="Arial" pitchFamily="34" charset="0"/>
                          <a:cs typeface="Arial" pitchFamily="34" charset="0"/>
                        </a:rPr>
                        <a:t>What’s around Town?</a:t>
                      </a:r>
                      <a:endParaRPr lang="en-US" sz="1000" b="0" i="0" kern="1200" baseline="0" dirty="0">
                        <a:solidFill>
                          <a:srgbClr val="003359"/>
                        </a:solidFill>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2.2: </a:t>
                      </a:r>
                      <a:r>
                        <a:rPr kumimoji="0" lang="en-US" sz="1000" b="0" i="0" u="none" strike="noStrike" cap="none" normalizeH="0" baseline="0" dirty="0" smtClean="0">
                          <a:ln>
                            <a:noFill/>
                          </a:ln>
                          <a:solidFill>
                            <a:srgbClr val="003359"/>
                          </a:solidFill>
                          <a:effectLst/>
                          <a:latin typeface="Arial" pitchFamily="34" charset="0"/>
                          <a:cs typeface="Arial" pitchFamily="34" charset="0"/>
                        </a:rPr>
                        <a:t>How Do I Get There?</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3.1: </a:t>
                      </a:r>
                      <a:r>
                        <a:rPr kumimoji="0" lang="en-US" sz="1000" b="0" i="0" u="none" strike="noStrike" cap="none" normalizeH="0" baseline="0" dirty="0" smtClean="0">
                          <a:ln>
                            <a:noFill/>
                          </a:ln>
                          <a:solidFill>
                            <a:srgbClr val="003359"/>
                          </a:solidFill>
                          <a:effectLst/>
                          <a:latin typeface="Arial" pitchFamily="34" charset="0"/>
                          <a:cs typeface="Arial" pitchFamily="34" charset="0"/>
                        </a:rPr>
                        <a:t>What Are You Going to Do?</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Activity 3.2: </a:t>
                      </a:r>
                      <a:r>
                        <a:rPr kumimoji="0" lang="en-US" sz="1000" b="0" i="0" u="none" strike="noStrike" cap="none" normalizeH="0" baseline="0" dirty="0" smtClean="0">
                          <a:ln>
                            <a:noFill/>
                          </a:ln>
                          <a:solidFill>
                            <a:srgbClr val="003359"/>
                          </a:solidFill>
                          <a:effectLst/>
                          <a:latin typeface="Arial" pitchFamily="34" charset="0"/>
                          <a:cs typeface="Arial" pitchFamily="34" charset="0"/>
                        </a:rPr>
                        <a:t>What Did You Do Yesterday?</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Activity 4.1: </a:t>
                      </a:r>
                      <a:r>
                        <a:rPr kumimoji="0" lang="en-GB" sz="1000" b="0" i="0" u="none" strike="noStrike" cap="none" normalizeH="0" baseline="0" dirty="0" smtClean="0">
                          <a:ln>
                            <a:noFill/>
                          </a:ln>
                          <a:solidFill>
                            <a:srgbClr val="003359"/>
                          </a:solidFill>
                          <a:effectLst/>
                          <a:latin typeface="Arial" pitchFamily="34" charset="0"/>
                          <a:cs typeface="Arial" pitchFamily="34" charset="0"/>
                        </a:rPr>
                        <a:t>What Are Your Plans?</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4.2: </a:t>
                      </a:r>
                      <a:r>
                        <a:rPr kumimoji="0" lang="en-GB" sz="1000" b="0" i="0" u="none" strike="noStrike" cap="none" normalizeH="0" baseline="0" dirty="0" smtClean="0">
                          <a:ln>
                            <a:noFill/>
                          </a:ln>
                          <a:solidFill>
                            <a:srgbClr val="003359"/>
                          </a:solidFill>
                          <a:effectLst/>
                          <a:latin typeface="Arial" pitchFamily="34" charset="0"/>
                          <a:cs typeface="Arial" pitchFamily="34" charset="0"/>
                        </a:rPr>
                        <a:t>Finding Where You Want To Go</a:t>
                      </a:r>
                      <a:endParaRPr kumimoji="0" lang="en-US" sz="1000" b="0" i="0" u="none" strike="noStrike" kern="1200" cap="none" normalizeH="0" baseline="0" dirty="0" smtClean="0">
                        <a:ln>
                          <a:noFill/>
                        </a:ln>
                        <a:solidFill>
                          <a:srgbClr val="003359"/>
                        </a:solidFill>
                        <a:effectLst/>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bl>
          </a:graphicData>
        </a:graphic>
      </p:graphicFrame>
      <p:sp>
        <p:nvSpPr>
          <p:cNvPr id="11" name="Vertical Text Placeholder 9"/>
          <p:cNvSpPr txBox="1">
            <a:spLocks/>
          </p:cNvSpPr>
          <p:nvPr/>
        </p:nvSpPr>
        <p:spPr>
          <a:xfrm rot="10800000">
            <a:off x="406400" y="1485197"/>
            <a:ext cx="247650" cy="1184275"/>
          </a:xfrm>
          <a:prstGeom prst="rect">
            <a:avLst/>
          </a:prstGeom>
        </p:spPr>
        <p:txBody>
          <a:bodyPr vert="eaVert" anchor="ctr" anchorCtr="0"/>
          <a:lstStyle>
            <a:lvl1pPr marL="0" indent="0" algn="ctr" defTabSz="457200" rtl="0" eaLnBrk="1" latinLnBrk="0" hangingPunct="1">
              <a:spcBef>
                <a:spcPct val="20000"/>
              </a:spcBef>
              <a:buFont typeface="Arial"/>
              <a:buNone/>
              <a:defRPr sz="1100" b="1" i="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Arial" pitchFamily="34" charset="0"/>
                <a:cs typeface="Arial" pitchFamily="34" charset="0"/>
              </a:rPr>
              <a:t>Student </a:t>
            </a:r>
            <a:r>
              <a:rPr lang="en-GB" dirty="0" smtClean="0">
                <a:latin typeface="Arial" pitchFamily="34" charset="0"/>
                <a:cs typeface="Arial" pitchFamily="34" charset="0"/>
              </a:rPr>
              <a:t>3</a:t>
            </a:r>
            <a:endParaRPr lang="en-US" dirty="0">
              <a:latin typeface="Arial" pitchFamily="34" charset="0"/>
              <a:cs typeface="Arial" pitchFamily="34" charset="0"/>
            </a:endParaRPr>
          </a:p>
        </p:txBody>
      </p:sp>
      <p:sp>
        <p:nvSpPr>
          <p:cNvPr id="9" name="Rectangle 8"/>
          <p:cNvSpPr/>
          <p:nvPr/>
        </p:nvSpPr>
        <p:spPr>
          <a:xfrm>
            <a:off x="361950" y="3232150"/>
            <a:ext cx="8420100" cy="15480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590550" y="336550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13" name="Group 12"/>
          <p:cNvGrpSpPr/>
          <p:nvPr/>
        </p:nvGrpSpPr>
        <p:grpSpPr>
          <a:xfrm>
            <a:off x="0" y="446088"/>
            <a:ext cx="9144000" cy="72000"/>
            <a:chOff x="0" y="446088"/>
            <a:chExt cx="9144000" cy="72000"/>
          </a:xfrm>
        </p:grpSpPr>
        <p:sp>
          <p:nvSpPr>
            <p:cNvPr id="14" name="Rectangle 13"/>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984000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6"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altLang="en-US" dirty="0">
                <a:latin typeface="Arial" pitchFamily="34" charset="0"/>
                <a:ea typeface="MS PGothic" panose="020B0600070205080204" pitchFamily="34" charset="-128"/>
                <a:cs typeface="Arial" pitchFamily="34" charset="0"/>
              </a:rPr>
              <a:t>Encounter </a:t>
            </a:r>
            <a:r>
              <a:rPr lang="en-US" altLang="en-US" dirty="0" smtClean="0">
                <a:latin typeface="Arial" pitchFamily="34" charset="0"/>
                <a:ea typeface="MS PGothic" panose="020B0600070205080204" pitchFamily="34" charset="-128"/>
                <a:cs typeface="Arial" pitchFamily="34" charset="0"/>
              </a:rPr>
              <a:t>24</a:t>
            </a:r>
            <a:endParaRPr lang="en-US" dirty="0">
              <a:latin typeface="Arial" pitchFamily="34" charset="0"/>
              <a:cs typeface="Arial" pitchFamily="34" charset="0"/>
            </a:endParaRPr>
          </a:p>
        </p:txBody>
      </p:sp>
      <p:sp>
        <p:nvSpPr>
          <p:cNvPr id="12" name="TextBox 11"/>
          <p:cNvSpPr txBox="1"/>
          <p:nvPr/>
        </p:nvSpPr>
        <p:spPr>
          <a:xfrm>
            <a:off x="6591300" y="107950"/>
            <a:ext cx="2197100" cy="246221"/>
          </a:xfrm>
          <a:prstGeom prst="rect">
            <a:avLst/>
          </a:prstGeom>
        </p:spPr>
        <p:txBody>
          <a:bodyPr wrap="square" lIns="0" tIns="0" rIns="0" bIns="0" rtlCol="0">
            <a:spAutoFit/>
          </a:bodyPr>
          <a:lstStyle/>
          <a:p>
            <a:pPr algn="r"/>
            <a:r>
              <a:rPr lang="en-US" altLang="en-US" sz="1600" dirty="0">
                <a:solidFill>
                  <a:schemeClr val="bg1"/>
                </a:solidFill>
                <a:latin typeface="Arial" pitchFamily="34" charset="0"/>
                <a:ea typeface="MS PGothic" panose="020B0600070205080204" pitchFamily="34" charset="-128"/>
                <a:cs typeface="Arial" pitchFamily="34" charset="0"/>
              </a:rPr>
              <a:t>Overall Feedback</a:t>
            </a:r>
            <a:endParaRPr lang="en-US" sz="1600" b="0" i="0" dirty="0">
              <a:solidFill>
                <a:schemeClr val="bg1"/>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2880173"/>
              </p:ext>
            </p:extLst>
          </p:nvPr>
        </p:nvGraphicFramePr>
        <p:xfrm>
          <a:off x="361950" y="857250"/>
          <a:ext cx="8420104" cy="2161678"/>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36550">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dirty="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dirty="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304188">
                <a:tc rowSpan="5">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Activity 2.1: </a:t>
                      </a:r>
                      <a:r>
                        <a:rPr kumimoji="0" lang="en-US" sz="1000" b="0" i="0" u="none" strike="noStrike" cap="none" normalizeH="0" baseline="0" dirty="0" smtClean="0">
                          <a:ln>
                            <a:noFill/>
                          </a:ln>
                          <a:solidFill>
                            <a:srgbClr val="003359"/>
                          </a:solidFill>
                          <a:effectLst/>
                          <a:latin typeface="Arial" pitchFamily="34" charset="0"/>
                          <a:cs typeface="Arial" pitchFamily="34" charset="0"/>
                        </a:rPr>
                        <a:t>What’s around Town?</a:t>
                      </a:r>
                      <a:endParaRPr lang="en-US" sz="1000" b="0" i="0" kern="1200" baseline="0" dirty="0">
                        <a:solidFill>
                          <a:srgbClr val="003359"/>
                        </a:solidFill>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2.2: </a:t>
                      </a:r>
                      <a:r>
                        <a:rPr kumimoji="0" lang="en-US" sz="1000" b="0" i="0" u="none" strike="noStrike" cap="none" normalizeH="0" baseline="0" dirty="0" smtClean="0">
                          <a:ln>
                            <a:noFill/>
                          </a:ln>
                          <a:solidFill>
                            <a:srgbClr val="003359"/>
                          </a:solidFill>
                          <a:effectLst/>
                          <a:latin typeface="Arial" pitchFamily="34" charset="0"/>
                          <a:cs typeface="Arial" pitchFamily="34" charset="0"/>
                        </a:rPr>
                        <a:t>How Do I Get There?</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3.1: </a:t>
                      </a:r>
                      <a:r>
                        <a:rPr kumimoji="0" lang="en-US" sz="1000" b="0" i="0" u="none" strike="noStrike" cap="none" normalizeH="0" baseline="0" dirty="0" smtClean="0">
                          <a:ln>
                            <a:noFill/>
                          </a:ln>
                          <a:solidFill>
                            <a:srgbClr val="003359"/>
                          </a:solidFill>
                          <a:effectLst/>
                          <a:latin typeface="Arial" pitchFamily="34" charset="0"/>
                          <a:cs typeface="Arial" pitchFamily="34" charset="0"/>
                        </a:rPr>
                        <a:t>What Are You Going to Do?</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Activity 3.2: </a:t>
                      </a:r>
                      <a:r>
                        <a:rPr kumimoji="0" lang="en-US" sz="1000" b="0" i="0" u="none" strike="noStrike" cap="none" normalizeH="0" baseline="0" dirty="0" smtClean="0">
                          <a:ln>
                            <a:noFill/>
                          </a:ln>
                          <a:solidFill>
                            <a:srgbClr val="003359"/>
                          </a:solidFill>
                          <a:effectLst/>
                          <a:latin typeface="Arial" pitchFamily="34" charset="0"/>
                          <a:cs typeface="Arial" pitchFamily="34" charset="0"/>
                        </a:rPr>
                        <a:t>What Did You Do Yesterday?</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Activity 4.1: </a:t>
                      </a:r>
                      <a:r>
                        <a:rPr kumimoji="0" lang="en-GB" sz="1000" b="0" i="0" u="none" strike="noStrike" cap="none" normalizeH="0" baseline="0" dirty="0" smtClean="0">
                          <a:ln>
                            <a:noFill/>
                          </a:ln>
                          <a:solidFill>
                            <a:srgbClr val="003359"/>
                          </a:solidFill>
                          <a:effectLst/>
                          <a:latin typeface="Arial" pitchFamily="34" charset="0"/>
                          <a:cs typeface="Arial" pitchFamily="34" charset="0"/>
                        </a:rPr>
                        <a:t>What Are Your Plans?</a:t>
                      </a:r>
                      <a:endParaRPr kumimoji="0" lang="en-US" sz="1000" b="0" i="0" u="none" strike="noStrike" kern="1200" cap="none" normalizeH="0" baseline="0" dirty="0">
                        <a:ln>
                          <a:noFill/>
                        </a:ln>
                        <a:solidFill>
                          <a:srgbClr val="003359"/>
                        </a:solidFill>
                        <a:effectLst/>
                        <a:latin typeface="Arial" pitchFamily="34" charset="0"/>
                        <a:ea typeface="Verdana"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smtClean="0">
                          <a:solidFill>
                            <a:srgbClr val="003359"/>
                          </a:solidFill>
                          <a:latin typeface="Arial" pitchFamily="34" charset="0"/>
                          <a:cs typeface="Arial" pitchFamily="34" charset="0"/>
                        </a:rPr>
                        <a:t>Activity 4.2: </a:t>
                      </a:r>
                      <a:r>
                        <a:rPr kumimoji="0" lang="en-GB" sz="1000" b="0" i="0" u="none" strike="noStrike" cap="none" normalizeH="0" baseline="0" dirty="0" smtClean="0">
                          <a:ln>
                            <a:noFill/>
                          </a:ln>
                          <a:solidFill>
                            <a:srgbClr val="003359"/>
                          </a:solidFill>
                          <a:effectLst/>
                          <a:latin typeface="Arial" pitchFamily="34" charset="0"/>
                          <a:cs typeface="Arial" pitchFamily="34" charset="0"/>
                        </a:rPr>
                        <a:t>Finding Where You Want To Go</a:t>
                      </a:r>
                      <a:endParaRPr kumimoji="0" lang="en-US" sz="1000" b="0" i="0" u="none" strike="noStrike" kern="1200" cap="none" normalizeH="0" baseline="0" dirty="0" smtClean="0">
                        <a:ln>
                          <a:noFill/>
                        </a:ln>
                        <a:solidFill>
                          <a:srgbClr val="003359"/>
                        </a:solidFill>
                        <a:effectLst/>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bl>
          </a:graphicData>
        </a:graphic>
      </p:graphicFrame>
      <p:sp>
        <p:nvSpPr>
          <p:cNvPr id="11" name="Vertical Text Placeholder 9"/>
          <p:cNvSpPr txBox="1">
            <a:spLocks/>
          </p:cNvSpPr>
          <p:nvPr/>
        </p:nvSpPr>
        <p:spPr>
          <a:xfrm rot="10800000">
            <a:off x="406400" y="1485197"/>
            <a:ext cx="247650" cy="1184275"/>
          </a:xfrm>
          <a:prstGeom prst="rect">
            <a:avLst/>
          </a:prstGeom>
        </p:spPr>
        <p:txBody>
          <a:bodyPr vert="eaVert" anchor="ctr" anchorCtr="0"/>
          <a:lstStyle>
            <a:lvl1pPr marL="0" indent="0" algn="ctr" defTabSz="457200" rtl="0" eaLnBrk="1" latinLnBrk="0" hangingPunct="1">
              <a:spcBef>
                <a:spcPct val="20000"/>
              </a:spcBef>
              <a:buFont typeface="Arial"/>
              <a:buNone/>
              <a:defRPr sz="1100" b="1" i="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Arial" pitchFamily="34" charset="0"/>
                <a:cs typeface="Arial" pitchFamily="34" charset="0"/>
              </a:rPr>
              <a:t>Student </a:t>
            </a:r>
            <a:r>
              <a:rPr lang="en-GB" dirty="0" smtClean="0">
                <a:latin typeface="Arial" pitchFamily="34" charset="0"/>
                <a:cs typeface="Arial" pitchFamily="34" charset="0"/>
              </a:rPr>
              <a:t>4</a:t>
            </a:r>
            <a:endParaRPr lang="en-US" dirty="0">
              <a:latin typeface="Arial" pitchFamily="34" charset="0"/>
              <a:cs typeface="Arial" pitchFamily="34" charset="0"/>
            </a:endParaRPr>
          </a:p>
        </p:txBody>
      </p:sp>
      <p:sp>
        <p:nvSpPr>
          <p:cNvPr id="9" name="Rectangle 8"/>
          <p:cNvSpPr/>
          <p:nvPr/>
        </p:nvSpPr>
        <p:spPr>
          <a:xfrm>
            <a:off x="361950" y="3232150"/>
            <a:ext cx="8420100" cy="15480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590550" y="336550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13" name="Group 12"/>
          <p:cNvGrpSpPr/>
          <p:nvPr/>
        </p:nvGrpSpPr>
        <p:grpSpPr>
          <a:xfrm>
            <a:off x="0" y="446088"/>
            <a:ext cx="9144000" cy="72000"/>
            <a:chOff x="0" y="446088"/>
            <a:chExt cx="9144000" cy="72000"/>
          </a:xfrm>
        </p:grpSpPr>
        <p:sp>
          <p:nvSpPr>
            <p:cNvPr id="14" name="Rectangle 13"/>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795575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5.0: </a:t>
            </a:r>
            <a:r>
              <a:rPr lang="en-US" dirty="0" smtClean="0">
                <a:latin typeface="Arial" pitchFamily="34" charset="0"/>
                <a:cs typeface="Arial" pitchFamily="34" charset="0"/>
              </a:rPr>
              <a:t>Wrap-Up</a:t>
            </a:r>
            <a:endParaRPr lang="en-US" sz="1400" dirty="0">
              <a:latin typeface="Arial" pitchFamily="34" charset="0"/>
              <a:cs typeface="Arial" pitchFamily="34" charset="0"/>
            </a:endParaRPr>
          </a:p>
        </p:txBody>
      </p:sp>
      <p:pic>
        <p:nvPicPr>
          <p:cNvPr id="23" name="Picture 2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786892" y="850899"/>
            <a:ext cx="5566408" cy="3959791"/>
          </a:xfrm>
          <a:prstGeom prst="rect">
            <a:avLst/>
          </a:prstGeom>
        </p:spPr>
      </p:pic>
      <p:grpSp>
        <p:nvGrpSpPr>
          <p:cNvPr id="24" name="Group 23"/>
          <p:cNvGrpSpPr/>
          <p:nvPr/>
        </p:nvGrpSpPr>
        <p:grpSpPr>
          <a:xfrm flipH="1">
            <a:off x="6177988" y="931373"/>
            <a:ext cx="1972800" cy="869483"/>
            <a:chOff x="2354725" y="1819910"/>
            <a:chExt cx="1972800" cy="869483"/>
          </a:xfrm>
          <a:solidFill>
            <a:srgbClr val="D0ECF3"/>
          </a:solidFill>
        </p:grpSpPr>
        <p:sp>
          <p:nvSpPr>
            <p:cNvPr id="25" name="TextBox 24"/>
            <p:cNvSpPr txBox="1"/>
            <p:nvPr/>
          </p:nvSpPr>
          <p:spPr>
            <a:xfrm>
              <a:off x="2354725" y="181991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26" name="Right Triangle 25"/>
            <p:cNvSpPr/>
            <p:nvPr/>
          </p:nvSpPr>
          <p:spPr>
            <a:xfrm flipH="1" flipV="1">
              <a:off x="4074159" y="2543342"/>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7" name="Group 26"/>
          <p:cNvGrpSpPr/>
          <p:nvPr/>
        </p:nvGrpSpPr>
        <p:grpSpPr>
          <a:xfrm>
            <a:off x="992214" y="3861298"/>
            <a:ext cx="1972800" cy="871201"/>
            <a:chOff x="3030078" y="1604832"/>
            <a:chExt cx="1972800" cy="871201"/>
          </a:xfrm>
        </p:grpSpPr>
        <p:sp>
          <p:nvSpPr>
            <p:cNvPr id="28" name="TextBox 27"/>
            <p:cNvSpPr txBox="1"/>
            <p:nvPr/>
          </p:nvSpPr>
          <p:spPr>
            <a:xfrm>
              <a:off x="3030078" y="1828033"/>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dirty="0">
                <a:solidFill>
                  <a:srgbClr val="003359"/>
                </a:solidFill>
                <a:latin typeface="Arial" pitchFamily="34" charset="0"/>
                <a:cs typeface="Arial" pitchFamily="34" charset="0"/>
              </a:endParaRPr>
            </a:p>
          </p:txBody>
        </p:sp>
        <p:sp>
          <p:nvSpPr>
            <p:cNvPr id="29" name="Right Triangle 28"/>
            <p:cNvSpPr/>
            <p:nvPr/>
          </p:nvSpPr>
          <p:spPr>
            <a:xfrm rot="5400000" flipH="1" flipV="1">
              <a:off x="4783860" y="1604832"/>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6" name="Group 15"/>
          <p:cNvGrpSpPr/>
          <p:nvPr/>
        </p:nvGrpSpPr>
        <p:grpSpPr>
          <a:xfrm>
            <a:off x="0" y="446088"/>
            <a:ext cx="9144000" cy="72000"/>
            <a:chOff x="0" y="446088"/>
            <a:chExt cx="9144000" cy="72000"/>
          </a:xfrm>
        </p:grpSpPr>
        <p:sp>
          <p:nvSpPr>
            <p:cNvPr id="17" name="Rectangle 16"/>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73215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baseline="0">
                <a:solidFill>
                  <a:srgbClr val="FFFFFF"/>
                </a:solidFill>
                <a:latin typeface="Arial"/>
                <a:ea typeface="+mj-ea"/>
                <a:cs typeface="Arial"/>
              </a:defRPr>
            </a:lvl1pPr>
          </a:lstStyle>
          <a:p>
            <a:r>
              <a:rPr lang="en-GB">
                <a:latin typeface="Arial" pitchFamily="34" charset="0"/>
                <a:cs typeface="Arial" pitchFamily="34" charset="0"/>
              </a:rPr>
              <a:t>Thank you for coming.</a:t>
            </a:r>
            <a:endParaRPr lang="en-US">
              <a:latin typeface="Arial" pitchFamily="34" charset="0"/>
              <a:cs typeface="Arial" pitchFamily="34" charset="0"/>
            </a:endParaRPr>
          </a:p>
        </p:txBody>
      </p:sp>
      <p:sp>
        <p:nvSpPr>
          <p:cNvPr id="4" name="Title 8"/>
          <p:cNvSpPr txBox="1">
            <a:spLocks/>
          </p:cNvSpPr>
          <p:nvPr/>
        </p:nvSpPr>
        <p:spPr>
          <a:xfrm>
            <a:off x="5772150" y="104775"/>
            <a:ext cx="301625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baseline="0">
                <a:solidFill>
                  <a:srgbClr val="FFFFFF"/>
                </a:solidFill>
                <a:latin typeface="Arial"/>
                <a:ea typeface="+mj-ea"/>
                <a:cs typeface="Arial"/>
              </a:defRPr>
            </a:lvl1pPr>
          </a:lstStyle>
          <a:p>
            <a:pPr lvl="0" algn="r"/>
            <a:r>
              <a:rPr lang="en-US" b="0">
                <a:latin typeface="Arial" pitchFamily="34" charset="0"/>
                <a:cs typeface="Arial" pitchFamily="34" charset="0"/>
              </a:rPr>
              <a:t>We hope you enjoyed the class.</a:t>
            </a:r>
            <a:endParaRPr lang="en-GB" b="0">
              <a:latin typeface="Arial" pitchFamily="34" charset="0"/>
              <a:cs typeface="Arial" pitchFamily="34" charset="0"/>
            </a:endParaRPr>
          </a:p>
        </p:txBody>
      </p:sp>
      <p:pic>
        <p:nvPicPr>
          <p:cNvPr id="5" name="Picture 4" descr="Wall Street 2.jpg"/>
          <p:cNvPicPr>
            <a:picLocks/>
          </p:cNvPicPr>
          <p:nvPr/>
        </p:nvPicPr>
        <p:blipFill rotWithShape="1">
          <a:blip r:embed="rId3" cstate="screen">
            <a:extLst>
              <a:ext uri="{28A0092B-C50C-407E-A947-70E740481C1C}">
                <a14:useLocalDpi xmlns:a14="http://schemas.microsoft.com/office/drawing/2010/main"/>
              </a:ext>
            </a:extLst>
          </a:blip>
          <a:srcRect/>
          <a:stretch/>
        </p:blipFill>
        <p:spPr>
          <a:xfrm flipH="1">
            <a:off x="857250" y="821550"/>
            <a:ext cx="3960000" cy="3960000"/>
          </a:xfrm>
          <a:prstGeom prst="ellipse">
            <a:avLst/>
          </a:prstGeom>
        </p:spPr>
      </p:pic>
      <p:sp>
        <p:nvSpPr>
          <p:cNvPr id="6" name="TextBox 5"/>
          <p:cNvSpPr txBox="1"/>
          <p:nvPr/>
        </p:nvSpPr>
        <p:spPr>
          <a:xfrm>
            <a:off x="5321300" y="1822450"/>
            <a:ext cx="3492500" cy="615553"/>
          </a:xfrm>
          <a:prstGeom prst="rect">
            <a:avLst/>
          </a:prstGeom>
        </p:spPr>
        <p:txBody>
          <a:bodyPr wrap="square" lIns="0" tIns="0" rIns="0" bIns="0" rtlCol="0">
            <a:spAutoFit/>
          </a:bodyPr>
          <a:lstStyle/>
          <a:p>
            <a:pPr algn="l"/>
            <a:r>
              <a:rPr lang="en-US" sz="2000" b="1" i="0" dirty="0">
                <a:solidFill>
                  <a:srgbClr val="003359"/>
                </a:solidFill>
                <a:latin typeface="Arial" pitchFamily="34" charset="0"/>
                <a:cs typeface="Arial" pitchFamily="34" charset="0"/>
              </a:rPr>
              <a:t>Don’t forget</a:t>
            </a:r>
          </a:p>
          <a:p>
            <a:pPr algn="l"/>
            <a:r>
              <a:rPr lang="en-US" sz="2000" b="1" i="0" dirty="0">
                <a:solidFill>
                  <a:srgbClr val="003359"/>
                </a:solidFill>
                <a:latin typeface="Arial" pitchFamily="34" charset="0"/>
                <a:cs typeface="Arial" pitchFamily="34" charset="0"/>
              </a:rPr>
              <a:t>to leave feedback!</a:t>
            </a:r>
          </a:p>
        </p:txBody>
      </p:sp>
      <p:sp>
        <p:nvSpPr>
          <p:cNvPr id="7" name="TextBox 6"/>
          <p:cNvSpPr txBox="1"/>
          <p:nvPr/>
        </p:nvSpPr>
        <p:spPr>
          <a:xfrm>
            <a:off x="5340350" y="2527300"/>
            <a:ext cx="2127250" cy="1267993"/>
          </a:xfrm>
          <a:prstGeom prst="rect">
            <a:avLst/>
          </a:prstGeom>
        </p:spPr>
        <p:txBody>
          <a:bodyPr wrap="square" lIns="0" tIns="0" rIns="0" bIns="0" rtlCol="0" anchor="ctr" anchorCtr="0">
            <a:noAutofit/>
          </a:bodyPr>
          <a:lstStyle/>
          <a:p>
            <a:pPr algn="l">
              <a:lnSpc>
                <a:spcPts val="2800"/>
              </a:lnSpc>
            </a:pPr>
            <a:r>
              <a:rPr lang="en-US" sz="1600" b="0" i="0" dirty="0">
                <a:solidFill>
                  <a:srgbClr val="003359"/>
                </a:solidFill>
                <a:latin typeface="Arial" pitchFamily="34" charset="0"/>
                <a:cs typeface="Arial" pitchFamily="34" charset="0"/>
              </a:rPr>
              <a:t>Teacher</a:t>
            </a:r>
          </a:p>
          <a:p>
            <a:pPr algn="l">
              <a:lnSpc>
                <a:spcPts val="2800"/>
              </a:lnSpc>
            </a:pPr>
            <a:r>
              <a:rPr lang="en-US" sz="1600" b="0" i="0" dirty="0">
                <a:solidFill>
                  <a:srgbClr val="003359"/>
                </a:solidFill>
                <a:latin typeface="Arial" pitchFamily="34" charset="0"/>
                <a:cs typeface="Arial" pitchFamily="34" charset="0"/>
              </a:rPr>
              <a:t>Class was fun</a:t>
            </a:r>
          </a:p>
          <a:p>
            <a:pPr algn="l">
              <a:lnSpc>
                <a:spcPts val="2800"/>
              </a:lnSpc>
            </a:pPr>
            <a:r>
              <a:rPr lang="en-US" sz="1600" b="0" i="0" dirty="0">
                <a:solidFill>
                  <a:srgbClr val="003359"/>
                </a:solidFill>
                <a:latin typeface="Arial" pitchFamily="34" charset="0"/>
                <a:cs typeface="Arial" pitchFamily="34" charset="0"/>
              </a:rPr>
              <a:t>Instructions were clear</a:t>
            </a:r>
          </a:p>
        </p:txBody>
      </p:sp>
      <p:sp>
        <p:nvSpPr>
          <p:cNvPr id="8" name="TextBox 7"/>
          <p:cNvSpPr txBox="1"/>
          <p:nvPr/>
        </p:nvSpPr>
        <p:spPr>
          <a:xfrm>
            <a:off x="6661150" y="2527300"/>
            <a:ext cx="2127250" cy="1267993"/>
          </a:xfrm>
          <a:prstGeom prst="rect">
            <a:avLst/>
          </a:prstGeom>
        </p:spPr>
        <p:txBody>
          <a:bodyPr wrap="square" lIns="0" tIns="0" rIns="0" bIns="0" rtlCol="0" anchor="ctr" anchorCtr="0">
            <a:noAutofit/>
          </a:bodyPr>
          <a:lstStyle/>
          <a:p>
            <a:pPr algn="r">
              <a:lnSpc>
                <a:spcPts val="2800"/>
              </a:lnSpc>
            </a:pPr>
            <a:r>
              <a:rPr lang="fr-FR" sz="1600" b="0" i="0">
                <a:solidFill>
                  <a:srgbClr val="003359"/>
                </a:solidFill>
                <a:latin typeface="Wingdings" charset="2"/>
                <a:cs typeface="Wingdings" charset="2"/>
              </a:rPr>
              <a:t>«««««</a:t>
            </a:r>
          </a:p>
          <a:p>
            <a:pPr marL="0" marR="0" indent="0" algn="r" defTabSz="914400" rtl="0" eaLnBrk="1" fontAlgn="base" latinLnBrk="0" hangingPunct="1">
              <a:lnSpc>
                <a:spcPts val="2800"/>
              </a:lnSpc>
              <a:spcBef>
                <a:spcPct val="0"/>
              </a:spcBef>
              <a:spcAft>
                <a:spcPct val="0"/>
              </a:spcAft>
              <a:buClrTx/>
              <a:buSzTx/>
              <a:buFontTx/>
              <a:buNone/>
              <a:tabLst/>
              <a:defRPr/>
            </a:pPr>
            <a:r>
              <a:rPr lang="fr-FR" sz="1600" b="0" i="0">
                <a:solidFill>
                  <a:srgbClr val="003359"/>
                </a:solidFill>
                <a:latin typeface="Wingdings" charset="2"/>
                <a:cs typeface="Wingdings" charset="2"/>
              </a:rPr>
              <a:t>«««««</a:t>
            </a:r>
          </a:p>
          <a:p>
            <a:pPr marL="0" marR="0" indent="0" algn="r" defTabSz="914400" rtl="0" eaLnBrk="1" fontAlgn="base" latinLnBrk="0" hangingPunct="1">
              <a:lnSpc>
                <a:spcPts val="2800"/>
              </a:lnSpc>
              <a:spcBef>
                <a:spcPct val="0"/>
              </a:spcBef>
              <a:spcAft>
                <a:spcPct val="0"/>
              </a:spcAft>
              <a:buClrTx/>
              <a:buSzTx/>
              <a:buFontTx/>
              <a:buNone/>
              <a:tabLst/>
              <a:defRPr/>
            </a:pPr>
            <a:r>
              <a:rPr lang="fr-FR" sz="1600" b="0" i="0">
                <a:solidFill>
                  <a:srgbClr val="003359"/>
                </a:solidFill>
                <a:latin typeface="Wingdings" charset="2"/>
                <a:cs typeface="Wingdings" charset="2"/>
              </a:rPr>
              <a:t>«««««</a:t>
            </a:r>
          </a:p>
        </p:txBody>
      </p:sp>
      <p:sp>
        <p:nvSpPr>
          <p:cNvPr id="2" name="TextBox 1"/>
          <p:cNvSpPr txBox="1"/>
          <p:nvPr/>
        </p:nvSpPr>
        <p:spPr>
          <a:xfrm>
            <a:off x="7594600" y="2527300"/>
            <a:ext cx="1193800" cy="1267993"/>
          </a:xfrm>
          <a:prstGeom prst="rect">
            <a:avLst/>
          </a:prstGeom>
        </p:spPr>
        <p:txBody>
          <a:bodyPr wrap="square" lIns="0" tIns="0" rIns="0" bIns="0" rtlCol="0" anchor="ctr" anchorCtr="0">
            <a:noAutofit/>
          </a:bodyPr>
          <a:lstStyle/>
          <a:p>
            <a:pPr algn="r">
              <a:lnSpc>
                <a:spcPts val="2800"/>
              </a:lnSpc>
            </a:pPr>
            <a:r>
              <a:rPr lang="fr-FR" sz="1600" b="0" i="0">
                <a:solidFill>
                  <a:srgbClr val="C7EDF6"/>
                </a:solidFill>
                <a:latin typeface="Wingdings" charset="2"/>
                <a:cs typeface="Wingdings" charset="2"/>
              </a:rPr>
              <a:t>«««««</a:t>
            </a:r>
          </a:p>
          <a:p>
            <a:pPr marL="0" marR="0" indent="0" algn="r" defTabSz="914400" rtl="0" eaLnBrk="1" fontAlgn="base" latinLnBrk="0" hangingPunct="1">
              <a:lnSpc>
                <a:spcPts val="2800"/>
              </a:lnSpc>
              <a:spcBef>
                <a:spcPct val="0"/>
              </a:spcBef>
              <a:spcAft>
                <a:spcPct val="0"/>
              </a:spcAft>
              <a:buClrTx/>
              <a:buSzTx/>
              <a:buFontTx/>
              <a:buNone/>
              <a:tabLst/>
              <a:defRPr/>
            </a:pPr>
            <a:r>
              <a:rPr lang="fr-FR" sz="1600" b="0" i="0">
                <a:solidFill>
                  <a:srgbClr val="C7EDF6"/>
                </a:solidFill>
                <a:latin typeface="Wingdings" charset="2"/>
                <a:cs typeface="Wingdings" charset="2"/>
              </a:rPr>
              <a:t>«««««</a:t>
            </a:r>
          </a:p>
          <a:p>
            <a:pPr marL="0" marR="0" indent="0" algn="r" defTabSz="914400" rtl="0" eaLnBrk="1" fontAlgn="base" latinLnBrk="0" hangingPunct="1">
              <a:lnSpc>
                <a:spcPts val="2800"/>
              </a:lnSpc>
              <a:spcBef>
                <a:spcPct val="0"/>
              </a:spcBef>
              <a:spcAft>
                <a:spcPct val="0"/>
              </a:spcAft>
              <a:buClrTx/>
              <a:buSzTx/>
              <a:buFontTx/>
              <a:buNone/>
              <a:tabLst/>
              <a:defRPr/>
            </a:pPr>
            <a:r>
              <a:rPr lang="fr-FR" sz="1600" b="0" i="0">
                <a:solidFill>
                  <a:srgbClr val="C7EDF6"/>
                </a:solidFill>
                <a:latin typeface="Wingdings" charset="2"/>
                <a:cs typeface="Wingdings" charset="2"/>
              </a:rPr>
              <a:t>«««««</a:t>
            </a:r>
          </a:p>
        </p:txBody>
      </p:sp>
      <p:grpSp>
        <p:nvGrpSpPr>
          <p:cNvPr id="13" name="Group 12"/>
          <p:cNvGrpSpPr/>
          <p:nvPr/>
        </p:nvGrpSpPr>
        <p:grpSpPr>
          <a:xfrm>
            <a:off x="0" y="446088"/>
            <a:ext cx="9144000" cy="72000"/>
            <a:chOff x="0" y="446088"/>
            <a:chExt cx="9144000" cy="72000"/>
          </a:xfrm>
        </p:grpSpPr>
        <p:sp>
          <p:nvSpPr>
            <p:cNvPr id="14" name="Rectangle 13"/>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012035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3359"/>
        </a:solidFill>
        <a:effectLst/>
      </p:bgPr>
    </p:bg>
    <p:spTree>
      <p:nvGrpSpPr>
        <p:cNvPr id="1" name=""/>
        <p:cNvGrpSpPr/>
        <p:nvPr/>
      </p:nvGrpSpPr>
      <p:grpSpPr>
        <a:xfrm>
          <a:off x="0" y="0"/>
          <a:ext cx="0" cy="0"/>
          <a:chOff x="0" y="0"/>
          <a:chExt cx="0" cy="0"/>
        </a:xfrm>
      </p:grpSpPr>
      <p:pic>
        <p:nvPicPr>
          <p:cNvPr id="2" name="Picture 1" descr="WSE_MASTER LOGO_COLOUR_NEGATIV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3214" y="355600"/>
            <a:ext cx="1569076" cy="1196626"/>
          </a:xfrm>
          <a:prstGeom prst="rect">
            <a:avLst/>
          </a:prstGeom>
        </p:spPr>
      </p:pic>
      <p:sp>
        <p:nvSpPr>
          <p:cNvPr id="3" name="TextBox 2"/>
          <p:cNvSpPr txBox="1"/>
          <p:nvPr/>
        </p:nvSpPr>
        <p:spPr>
          <a:xfrm>
            <a:off x="533400" y="2926546"/>
            <a:ext cx="8077200" cy="1729053"/>
          </a:xfrm>
          <a:prstGeom prst="rect">
            <a:avLst/>
          </a:prstGeom>
          <a:noFill/>
        </p:spPr>
        <p:txBody>
          <a:bodyPr wrap="square" lIns="0" tIns="0" rIns="0" bIns="0" numCol="2" spcCol="540000" rtlCol="0" anchor="b" anchorCtr="0">
            <a:noAutofit/>
          </a:bodyPr>
          <a:lstStyle/>
          <a:p>
            <a:pPr>
              <a:lnSpc>
                <a:spcPts val="1100"/>
              </a:lnSpc>
              <a:spcBef>
                <a:spcPts val="2400"/>
              </a:spcBef>
            </a:pPr>
            <a:r>
              <a:rPr lang="en-US" sz="800" b="1" i="0" dirty="0" smtClean="0">
                <a:solidFill>
                  <a:schemeClr val="bg1"/>
                </a:solidFill>
                <a:latin typeface="Arial"/>
                <a:cs typeface="Arial"/>
              </a:rPr>
              <a:t>© 2017 </a:t>
            </a:r>
            <a:r>
              <a:rPr lang="en-US" sz="800" b="1" i="0" dirty="0">
                <a:solidFill>
                  <a:schemeClr val="bg1"/>
                </a:solidFill>
                <a:latin typeface="Arial"/>
                <a:cs typeface="Arial"/>
              </a:rPr>
              <a:t>by Pearson Education Limited All rights reserved.</a:t>
            </a:r>
          </a:p>
          <a:p>
            <a:pPr>
              <a:lnSpc>
                <a:spcPts val="1100"/>
              </a:lnSpc>
            </a:pPr>
            <a:endParaRPr lang="en-US" sz="800" b="0" i="0" dirty="0">
              <a:solidFill>
                <a:schemeClr val="bg1"/>
              </a:solidFill>
              <a:latin typeface="Arial"/>
              <a:cs typeface="Arial"/>
            </a:endParaRPr>
          </a:p>
          <a:p>
            <a:pPr>
              <a:lnSpc>
                <a:spcPts val="1100"/>
              </a:lnSpc>
            </a:pPr>
            <a:r>
              <a:rPr lang="en-US" sz="800" b="0" i="0" dirty="0">
                <a:solidFill>
                  <a:schemeClr val="bg1"/>
                </a:solidFill>
                <a:latin typeface="Arial"/>
                <a:cs typeface="Arial"/>
              </a:rPr>
              <a:t>No part of this publication may be reproduced, stored in a retrieval system, or transmitted in any form or by any means, electronic, mechanical, photocopying, recording or otherwise without the permission of the Publishers.</a:t>
            </a:r>
          </a:p>
          <a:p>
            <a:pPr>
              <a:lnSpc>
                <a:spcPts val="1100"/>
              </a:lnSpc>
            </a:pPr>
            <a:endParaRPr lang="en-US" sz="800" b="0" i="0" dirty="0">
              <a:solidFill>
                <a:schemeClr val="bg1"/>
              </a:solidFill>
              <a:latin typeface="Arial"/>
              <a:cs typeface="Arial"/>
            </a:endParaRPr>
          </a:p>
          <a:p>
            <a:pPr>
              <a:lnSpc>
                <a:spcPts val="1100"/>
              </a:lnSpc>
            </a:pPr>
            <a:r>
              <a:rPr lang="en-US" sz="800" b="0" i="0" dirty="0">
                <a:solidFill>
                  <a:schemeClr val="bg1"/>
                </a:solidFill>
                <a:latin typeface="Arial"/>
                <a:cs typeface="Arial"/>
              </a:rPr>
              <a:t>This material is the intellectual property of Pearson Education Limited</a:t>
            </a:r>
            <a:r>
              <a:rPr lang="en-US" sz="800" b="0" i="0" dirty="0" smtClean="0">
                <a:solidFill>
                  <a:schemeClr val="bg1"/>
                </a:solidFill>
                <a:latin typeface="Arial"/>
                <a:cs typeface="Arial"/>
              </a:rPr>
              <a:t>.</a:t>
            </a:r>
          </a:p>
          <a:p>
            <a:pPr>
              <a:lnSpc>
                <a:spcPts val="1100"/>
              </a:lnSpc>
            </a:pPr>
            <a:endParaRPr lang="en-US" sz="800" dirty="0">
              <a:solidFill>
                <a:schemeClr val="bg1"/>
              </a:solidFill>
              <a:latin typeface="Arial"/>
              <a:cs typeface="Arial"/>
            </a:endParaRPr>
          </a:p>
          <a:p>
            <a:pPr>
              <a:lnSpc>
                <a:spcPts val="1100"/>
              </a:lnSpc>
            </a:pPr>
            <a:endParaRPr lang="en-US" sz="800" b="0" i="0" dirty="0" smtClean="0">
              <a:solidFill>
                <a:schemeClr val="bg1"/>
              </a:solidFill>
              <a:latin typeface="Arial"/>
              <a:cs typeface="Arial"/>
            </a:endParaRPr>
          </a:p>
          <a:p>
            <a:pPr>
              <a:lnSpc>
                <a:spcPts val="1100"/>
              </a:lnSpc>
            </a:pPr>
            <a:endParaRPr lang="en-US" sz="800" b="0" i="0" dirty="0" smtClean="0">
              <a:solidFill>
                <a:schemeClr val="bg1"/>
              </a:solidFill>
              <a:latin typeface="Arial"/>
              <a:cs typeface="Arial"/>
            </a:endParaRPr>
          </a:p>
          <a:p>
            <a:pPr>
              <a:lnSpc>
                <a:spcPts val="1100"/>
              </a:lnSpc>
            </a:pPr>
            <a:endParaRPr lang="en-US" sz="800" dirty="0">
              <a:solidFill>
                <a:schemeClr val="bg1"/>
              </a:solidFill>
              <a:latin typeface="Arial"/>
              <a:cs typeface="Arial"/>
            </a:endParaRPr>
          </a:p>
          <a:p>
            <a:pPr>
              <a:lnSpc>
                <a:spcPts val="1100"/>
              </a:lnSpc>
            </a:pPr>
            <a:endParaRPr lang="en-US" sz="800" b="0" i="0" dirty="0" smtClean="0">
              <a:solidFill>
                <a:schemeClr val="bg1"/>
              </a:solidFill>
              <a:latin typeface="Arial"/>
              <a:cs typeface="Arial"/>
            </a:endParaRPr>
          </a:p>
          <a:p>
            <a:pPr>
              <a:lnSpc>
                <a:spcPts val="1100"/>
              </a:lnSpc>
            </a:pPr>
            <a:r>
              <a:rPr lang="en-US" sz="800" b="0" i="0" dirty="0" smtClean="0">
                <a:solidFill>
                  <a:schemeClr val="bg1"/>
                </a:solidFill>
                <a:latin typeface="Arial"/>
                <a:cs typeface="Arial"/>
              </a:rPr>
              <a:t>Image </a:t>
            </a:r>
            <a:r>
              <a:rPr lang="en-US" sz="800" b="0" i="0" dirty="0">
                <a:solidFill>
                  <a:schemeClr val="bg1"/>
                </a:solidFill>
                <a:latin typeface="Arial"/>
                <a:cs typeface="Arial"/>
              </a:rPr>
              <a:t>Credits</a:t>
            </a:r>
            <a:r>
              <a:rPr lang="en-US" sz="800" b="0" i="0" dirty="0" smtClean="0">
                <a:solidFill>
                  <a:schemeClr val="bg1"/>
                </a:solidFill>
                <a:latin typeface="Arial"/>
                <a:cs typeface="Arial"/>
              </a:rPr>
              <a:t>:</a:t>
            </a:r>
          </a:p>
          <a:p>
            <a:pPr>
              <a:lnSpc>
                <a:spcPts val="1100"/>
              </a:lnSpc>
            </a:pPr>
            <a:r>
              <a:rPr lang="en-US" sz="800" dirty="0">
                <a:solidFill>
                  <a:schemeClr val="bg1"/>
                </a:solidFill>
                <a:latin typeface="Arial" pitchFamily="34" charset="0"/>
                <a:cs typeface="Arial" pitchFamily="34" charset="0"/>
              </a:rPr>
              <a:t>Monkey Business/</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ilolab</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Minerva Studio/</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Mny-Jhee</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viperagp</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slavun</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william87/</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jozik13/</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tab62/</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majorosl66/</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ZaZa</a:t>
            </a:r>
            <a:r>
              <a:rPr lang="en-US" sz="800" dirty="0">
                <a:solidFill>
                  <a:schemeClr val="bg1"/>
                </a:solidFill>
                <a:latin typeface="Arial" pitchFamily="34" charset="0"/>
                <a:cs typeface="Arial" pitchFamily="34" charset="0"/>
              </a:rPr>
              <a:t> studio/</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Warren </a:t>
            </a:r>
            <a:r>
              <a:rPr lang="en-US" sz="800" dirty="0" err="1">
                <a:solidFill>
                  <a:schemeClr val="bg1"/>
                </a:solidFill>
                <a:latin typeface="Arial" pitchFamily="34" charset="0"/>
                <a:cs typeface="Arial" pitchFamily="34" charset="0"/>
              </a:rPr>
              <a:t>Goldswain</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polygraphus</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smuki</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AstroBoi</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Oleksiy</a:t>
            </a:r>
            <a:r>
              <a:rPr lang="en-US" sz="800" dirty="0">
                <a:solidFill>
                  <a:schemeClr val="bg1"/>
                </a:solidFill>
                <a:latin typeface="Arial" pitchFamily="34" charset="0"/>
                <a:cs typeface="Arial" pitchFamily="34" charset="0"/>
              </a:rPr>
              <a:t> Mark/</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golubovy</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Topanga/</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BlueSkyImages</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Kaspars</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Grinvalds</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Oleksiy</a:t>
            </a:r>
            <a:r>
              <a:rPr lang="en-US" sz="800" dirty="0">
                <a:solidFill>
                  <a:schemeClr val="bg1"/>
                </a:solidFill>
                <a:latin typeface="Arial" pitchFamily="34" charset="0"/>
                <a:cs typeface="Arial" pitchFamily="34" charset="0"/>
              </a:rPr>
              <a:t> Mark/</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AstroBoi</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golubovy</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polygraphus</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Warren </a:t>
            </a:r>
            <a:r>
              <a:rPr lang="en-US" sz="800" dirty="0" err="1">
                <a:solidFill>
                  <a:schemeClr val="bg1"/>
                </a:solidFill>
                <a:latin typeface="Arial" pitchFamily="34" charset="0"/>
                <a:cs typeface="Arial" pitchFamily="34" charset="0"/>
              </a:rPr>
              <a:t>Goldswain</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Topanga/</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ZaZa</a:t>
            </a:r>
            <a:r>
              <a:rPr lang="en-US" sz="800" dirty="0">
                <a:solidFill>
                  <a:schemeClr val="bg1"/>
                </a:solidFill>
                <a:latin typeface="Arial" pitchFamily="34" charset="0"/>
                <a:cs typeface="Arial" pitchFamily="34" charset="0"/>
              </a:rPr>
              <a:t> studio/</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smuki</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smuki</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ZaZa</a:t>
            </a:r>
            <a:r>
              <a:rPr lang="en-US" sz="800" dirty="0">
                <a:solidFill>
                  <a:schemeClr val="bg1"/>
                </a:solidFill>
                <a:latin typeface="Arial" pitchFamily="34" charset="0"/>
                <a:cs typeface="Arial" pitchFamily="34" charset="0"/>
              </a:rPr>
              <a:t> studio/</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Kaspars</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Grinvalds</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Kaspars</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Grinvalds</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BlueSkyImages</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BlueSkyImages</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BlueSkyImages</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AstroBoi</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polygraphus</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polygraphus</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polygraphus</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Kaspars</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Grinvalds</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BlueSkyImages</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endParaRPr lang="en-US" sz="800" b="0" i="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36047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Context Creation</a:t>
            </a:r>
            <a:endParaRPr lang="en-GB" sz="1400" dirty="0">
              <a:latin typeface="Arial" pitchFamily="34" charset="0"/>
              <a:cs typeface="Arial" pitchFamily="34" charset="0"/>
            </a:endParaRPr>
          </a:p>
        </p:txBody>
      </p:sp>
      <p:pic>
        <p:nvPicPr>
          <p:cNvPr id="23" name="Picture 22"/>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2242720" y="1859977"/>
            <a:ext cx="1648961" cy="1978293"/>
          </a:xfrm>
          <a:prstGeom prst="rect">
            <a:avLst/>
          </a:prstGeom>
          <a:noFill/>
          <a:ln w="9525">
            <a:noFill/>
            <a:miter lim="800000"/>
            <a:headEnd/>
            <a:tailEnd/>
          </a:ln>
        </p:spPr>
      </p:pic>
      <p:grpSp>
        <p:nvGrpSpPr>
          <p:cNvPr id="33" name="Group 11"/>
          <p:cNvGrpSpPr/>
          <p:nvPr/>
        </p:nvGrpSpPr>
        <p:grpSpPr>
          <a:xfrm>
            <a:off x="865379" y="3866115"/>
            <a:ext cx="1972800" cy="870251"/>
            <a:chOff x="2439870" y="2070099"/>
            <a:chExt cx="1972800" cy="870251"/>
          </a:xfrm>
        </p:grpSpPr>
        <p:sp>
          <p:nvSpPr>
            <p:cNvPr id="34" name="TextBox 33"/>
            <p:cNvSpPr txBox="1"/>
            <p:nvPr/>
          </p:nvSpPr>
          <p:spPr>
            <a:xfrm>
              <a:off x="2439870" y="229235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Where </a:t>
              </a:r>
              <a:r>
                <a:rPr lang="en-US" sz="1600" dirty="0" smtClean="0">
                  <a:solidFill>
                    <a:srgbClr val="003359"/>
                  </a:solidFill>
                  <a:latin typeface="Arial" pitchFamily="34" charset="0"/>
                  <a:cs typeface="Arial" pitchFamily="34" charset="0"/>
                </a:rPr>
                <a:t>does</a:t>
              </a:r>
              <a:br>
                <a:rPr lang="en-US" sz="1600" dirty="0" smtClean="0">
                  <a:solidFill>
                    <a:srgbClr val="003359"/>
                  </a:solidFill>
                  <a:latin typeface="Arial" pitchFamily="34" charset="0"/>
                  <a:cs typeface="Arial" pitchFamily="34" charset="0"/>
                </a:rPr>
              </a:br>
              <a:r>
                <a:rPr lang="en-US" sz="1600" dirty="0" err="1" smtClean="0">
                  <a:solidFill>
                    <a:srgbClr val="003359"/>
                  </a:solidFill>
                  <a:latin typeface="Arial" pitchFamily="34" charset="0"/>
                  <a:cs typeface="Arial" pitchFamily="34" charset="0"/>
                </a:rPr>
                <a:t>Shen</a:t>
              </a:r>
              <a:r>
                <a:rPr lang="en-US" sz="1600" dirty="0" smtClean="0">
                  <a:solidFill>
                    <a:srgbClr val="003359"/>
                  </a:solidFill>
                  <a:latin typeface="Arial" pitchFamily="34" charset="0"/>
                  <a:cs typeface="Arial" pitchFamily="34" charset="0"/>
                </a:rPr>
                <a:t> </a:t>
              </a:r>
              <a:r>
                <a:rPr lang="en-US" sz="1600" dirty="0">
                  <a:solidFill>
                    <a:srgbClr val="003359"/>
                  </a:solidFill>
                  <a:latin typeface="Arial" pitchFamily="34" charset="0"/>
                  <a:cs typeface="Arial" pitchFamily="34" charset="0"/>
                </a:rPr>
                <a:t>live?</a:t>
              </a:r>
            </a:p>
          </p:txBody>
        </p:sp>
        <p:sp>
          <p:nvSpPr>
            <p:cNvPr id="35" name="Right Triangle 34"/>
            <p:cNvSpPr/>
            <p:nvPr/>
          </p:nvSpPr>
          <p:spPr>
            <a:xfrm flipH="1">
              <a:off x="4114799" y="2070099"/>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3" name="Group 12"/>
          <p:cNvGrpSpPr/>
          <p:nvPr/>
        </p:nvGrpSpPr>
        <p:grpSpPr>
          <a:xfrm>
            <a:off x="440079" y="2903263"/>
            <a:ext cx="1972800" cy="871202"/>
            <a:chOff x="2798608" y="2351088"/>
            <a:chExt cx="1972800" cy="871202"/>
          </a:xfrm>
        </p:grpSpPr>
        <p:sp>
          <p:nvSpPr>
            <p:cNvPr id="14" name="TextBox 13"/>
            <p:cNvSpPr txBox="1"/>
            <p:nvPr/>
          </p:nvSpPr>
          <p:spPr>
            <a:xfrm>
              <a:off x="2798608" y="257429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17" name="Right Triangle 16"/>
            <p:cNvSpPr/>
            <p:nvPr/>
          </p:nvSpPr>
          <p:spPr>
            <a:xfrm flipH="1">
              <a:off x="4533265" y="2351088"/>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7" name="TextBox 12"/>
          <p:cNvSpPr txBox="1"/>
          <p:nvPr/>
        </p:nvSpPr>
        <p:spPr>
          <a:xfrm>
            <a:off x="612720" y="3281965"/>
            <a:ext cx="1611340" cy="338554"/>
          </a:xfrm>
          <a:prstGeom prst="rect">
            <a:avLst/>
          </a:prstGeom>
          <a:noFill/>
        </p:spPr>
        <p:txBody>
          <a:bodyPr wrap="none" rtlCol="0" anchor="ctr">
            <a:spAutoFit/>
          </a:bodyPr>
          <a:lstStyle/>
          <a:p>
            <a:pPr algn="ctr"/>
            <a:r>
              <a:rPr lang="en-US" sz="1600" dirty="0">
                <a:solidFill>
                  <a:srgbClr val="003359"/>
                </a:solidFill>
                <a:latin typeface="Arial" pitchFamily="34" charset="0"/>
                <a:cs typeface="Arial" pitchFamily="34" charset="0"/>
              </a:rPr>
              <a:t>i</a:t>
            </a:r>
            <a:r>
              <a:rPr lang="en-US" sz="1600" dirty="0" smtClean="0">
                <a:solidFill>
                  <a:srgbClr val="003359"/>
                </a:solidFill>
                <a:latin typeface="Arial" pitchFamily="34" charset="0"/>
                <a:cs typeface="Arial" pitchFamily="34" charset="0"/>
              </a:rPr>
              <a:t>n an apartment</a:t>
            </a:r>
            <a:endParaRPr lang="en-US" sz="1600" kern="1200" dirty="0">
              <a:solidFill>
                <a:srgbClr val="003359"/>
              </a:solidFill>
              <a:latin typeface="Arial" pitchFamily="34" charset="0"/>
              <a:cs typeface="Arial" pitchFamily="34" charset="0"/>
            </a:endParaRPr>
          </a:p>
        </p:txBody>
      </p:sp>
      <p:grpSp>
        <p:nvGrpSpPr>
          <p:cNvPr id="27" name="Group 13"/>
          <p:cNvGrpSpPr/>
          <p:nvPr/>
        </p:nvGrpSpPr>
        <p:grpSpPr>
          <a:xfrm>
            <a:off x="1281619" y="930892"/>
            <a:ext cx="1972800" cy="870008"/>
            <a:chOff x="2414829" y="1820806"/>
            <a:chExt cx="1972800" cy="870008"/>
          </a:xfrm>
          <a:solidFill>
            <a:srgbClr val="D0ECF3"/>
          </a:solidFill>
        </p:grpSpPr>
        <p:sp>
          <p:nvSpPr>
            <p:cNvPr id="28" name="TextBox 27"/>
            <p:cNvSpPr txBox="1"/>
            <p:nvPr/>
          </p:nvSpPr>
          <p:spPr>
            <a:xfrm>
              <a:off x="2414829" y="1820806"/>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fontAlgn="auto">
                <a:spcBef>
                  <a:spcPct val="50000"/>
                </a:spcBef>
                <a:spcAft>
                  <a:spcPts val="0"/>
                </a:spcAft>
                <a:defRPr/>
              </a:pPr>
              <a:r>
                <a:rPr lang="en-US" sz="1600" dirty="0">
                  <a:latin typeface="Arial" pitchFamily="34" charset="0"/>
                  <a:cs typeface="Arial" pitchFamily="34" charset="0"/>
                </a:rPr>
                <a:t>What other places do people live in?</a:t>
              </a:r>
            </a:p>
          </p:txBody>
        </p:sp>
        <p:sp>
          <p:nvSpPr>
            <p:cNvPr id="29" name="Right Triangle 28"/>
            <p:cNvSpPr/>
            <p:nvPr/>
          </p:nvSpPr>
          <p:spPr>
            <a:xfrm flipH="1" flipV="1">
              <a:off x="4193857" y="2544763"/>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8" name="Group 14"/>
          <p:cNvGrpSpPr/>
          <p:nvPr/>
        </p:nvGrpSpPr>
        <p:grpSpPr>
          <a:xfrm>
            <a:off x="3642857" y="3126465"/>
            <a:ext cx="2195051" cy="648000"/>
            <a:chOff x="2933700" y="3014663"/>
            <a:chExt cx="2195051" cy="648000"/>
          </a:xfrm>
        </p:grpSpPr>
        <p:sp>
          <p:nvSpPr>
            <p:cNvPr id="19" name="TextBox 18"/>
            <p:cNvSpPr txBox="1"/>
            <p:nvPr/>
          </p:nvSpPr>
          <p:spPr>
            <a:xfrm flipH="1">
              <a:off x="3155951" y="3014663"/>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20" name="Right Triangle 19"/>
            <p:cNvSpPr/>
            <p:nvPr/>
          </p:nvSpPr>
          <p:spPr>
            <a:xfrm rot="16200000">
              <a:off x="2933700" y="3372373"/>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8" name="TextBox 14"/>
          <p:cNvSpPr txBox="1"/>
          <p:nvPr/>
        </p:nvSpPr>
        <p:spPr>
          <a:xfrm>
            <a:off x="4393924" y="3281516"/>
            <a:ext cx="914033" cy="338554"/>
          </a:xfrm>
          <a:prstGeom prst="rect">
            <a:avLst/>
          </a:prstGeom>
          <a:noFill/>
        </p:spPr>
        <p:txBody>
          <a:bodyPr wrap="none" rtlCol="0" anchor="ctr">
            <a:spAutoFit/>
          </a:bodyPr>
          <a:lstStyle/>
          <a:p>
            <a:pPr algn="ctr"/>
            <a:r>
              <a:rPr lang="en-US" sz="1600" dirty="0">
                <a:solidFill>
                  <a:srgbClr val="003359"/>
                </a:solidFill>
                <a:latin typeface="Arial" pitchFamily="34" charset="0"/>
                <a:cs typeface="Arial" pitchFamily="34" charset="0"/>
              </a:rPr>
              <a:t>a</a:t>
            </a:r>
            <a:r>
              <a:rPr lang="en-US" sz="1600" dirty="0" smtClean="0">
                <a:solidFill>
                  <a:srgbClr val="003359"/>
                </a:solidFill>
                <a:latin typeface="Arial" pitchFamily="34" charset="0"/>
                <a:cs typeface="Arial" pitchFamily="34" charset="0"/>
              </a:rPr>
              <a:t> house</a:t>
            </a:r>
            <a:endParaRPr lang="en-US" sz="1600" kern="1200" dirty="0">
              <a:solidFill>
                <a:srgbClr val="003359"/>
              </a:solidFill>
              <a:latin typeface="Arial" pitchFamily="34" charset="0"/>
              <a:cs typeface="Arial" pitchFamily="34" charset="0"/>
            </a:endParaRPr>
          </a:p>
        </p:txBody>
      </p:sp>
      <p:grpSp>
        <p:nvGrpSpPr>
          <p:cNvPr id="30" name="Group 15"/>
          <p:cNvGrpSpPr/>
          <p:nvPr/>
        </p:nvGrpSpPr>
        <p:grpSpPr>
          <a:xfrm flipH="1">
            <a:off x="3623867" y="930892"/>
            <a:ext cx="2214041" cy="870452"/>
            <a:chOff x="2482709" y="2062137"/>
            <a:chExt cx="2214041" cy="870452"/>
          </a:xfrm>
          <a:solidFill>
            <a:srgbClr val="D0ECF3"/>
          </a:solidFill>
        </p:grpSpPr>
        <p:sp>
          <p:nvSpPr>
            <p:cNvPr id="31" name="TextBox 30"/>
            <p:cNvSpPr txBox="1"/>
            <p:nvPr/>
          </p:nvSpPr>
          <p:spPr>
            <a:xfrm>
              <a:off x="2482709" y="2062137"/>
              <a:ext cx="2214041"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fontAlgn="auto">
                <a:spcBef>
                  <a:spcPct val="50000"/>
                </a:spcBef>
                <a:spcAft>
                  <a:spcPts val="0"/>
                </a:spcAft>
                <a:defRPr/>
              </a:pPr>
              <a:r>
                <a:rPr lang="en-US" sz="1600" dirty="0">
                  <a:latin typeface="Arial" pitchFamily="34" charset="0"/>
                  <a:cs typeface="Arial" pitchFamily="34" charset="0"/>
                </a:rPr>
                <a:t>What are other buildings you can find in a city?</a:t>
              </a:r>
            </a:p>
          </p:txBody>
        </p:sp>
        <p:sp>
          <p:nvSpPr>
            <p:cNvPr id="32" name="Right Triangle 31"/>
            <p:cNvSpPr/>
            <p:nvPr/>
          </p:nvSpPr>
          <p:spPr>
            <a:xfrm flipH="1" flipV="1">
              <a:off x="4480559" y="2786538"/>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1" name="Group 16"/>
          <p:cNvGrpSpPr/>
          <p:nvPr/>
        </p:nvGrpSpPr>
        <p:grpSpPr>
          <a:xfrm>
            <a:off x="3300787" y="3867385"/>
            <a:ext cx="1972800" cy="868981"/>
            <a:chOff x="1196978" y="2071369"/>
            <a:chExt cx="1972800" cy="868981"/>
          </a:xfrm>
        </p:grpSpPr>
        <p:sp>
          <p:nvSpPr>
            <p:cNvPr id="22" name="TextBox 21"/>
            <p:cNvSpPr txBox="1"/>
            <p:nvPr/>
          </p:nvSpPr>
          <p:spPr>
            <a:xfrm>
              <a:off x="1196978" y="229235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26" name="Right Triangle 25"/>
            <p:cNvSpPr/>
            <p:nvPr/>
          </p:nvSpPr>
          <p:spPr>
            <a:xfrm rot="10800000" flipH="1" flipV="1">
              <a:off x="1301910" y="2071369"/>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9" name="TextBox 16"/>
          <p:cNvSpPr txBox="1"/>
          <p:nvPr/>
        </p:nvSpPr>
        <p:spPr>
          <a:xfrm>
            <a:off x="3290082" y="4252070"/>
            <a:ext cx="1999265" cy="338554"/>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a library and a store</a:t>
            </a:r>
            <a:endParaRPr lang="en-US" sz="1600" kern="1200" dirty="0">
              <a:solidFill>
                <a:srgbClr val="003359"/>
              </a:solidFill>
              <a:latin typeface="Arial" pitchFamily="34" charset="0"/>
              <a:cs typeface="Arial" pitchFamily="34" charset="0"/>
            </a:endParaRPr>
          </a:p>
        </p:txBody>
      </p:sp>
      <p:pic>
        <p:nvPicPr>
          <p:cNvPr id="44" name="Picture 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074237" y="850688"/>
            <a:ext cx="2711450" cy="1926000"/>
          </a:xfrm>
          <a:prstGeom prst="rect">
            <a:avLst/>
          </a:prstGeom>
        </p:spPr>
      </p:pic>
      <p:pic>
        <p:nvPicPr>
          <p:cNvPr id="45" name="Picture 6"/>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074236" y="2890703"/>
            <a:ext cx="2711451" cy="1926000"/>
          </a:xfrm>
          <a:prstGeom prst="rect">
            <a:avLst/>
          </a:prstGeom>
        </p:spPr>
      </p:pic>
      <p:grpSp>
        <p:nvGrpSpPr>
          <p:cNvPr id="42" name="Group 41"/>
          <p:cNvGrpSpPr/>
          <p:nvPr/>
        </p:nvGrpSpPr>
        <p:grpSpPr>
          <a:xfrm>
            <a:off x="0" y="446088"/>
            <a:ext cx="9144000" cy="72000"/>
            <a:chOff x="0" y="446088"/>
            <a:chExt cx="9144000" cy="72000"/>
          </a:xfrm>
        </p:grpSpPr>
        <p:sp>
          <p:nvSpPr>
            <p:cNvPr id="43" name="Rectangle 42"/>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295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Concept Check</a:t>
            </a:r>
            <a:endParaRPr lang="en-GB" sz="1400" dirty="0">
              <a:latin typeface="Arial" pitchFamily="34" charset="0"/>
              <a:cs typeface="Arial" pitchFamily="34" charset="0"/>
            </a:endParaRPr>
          </a:p>
        </p:txBody>
      </p:sp>
      <p:pic>
        <p:nvPicPr>
          <p:cNvPr id="33" name="Picture 3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074235" y="853576"/>
            <a:ext cx="2711451" cy="1926000"/>
          </a:xfrm>
          <a:prstGeom prst="rect">
            <a:avLst/>
          </a:prstGeom>
        </p:spPr>
      </p:pic>
      <p:grpSp>
        <p:nvGrpSpPr>
          <p:cNvPr id="13" name="Group 12"/>
          <p:cNvGrpSpPr/>
          <p:nvPr/>
        </p:nvGrpSpPr>
        <p:grpSpPr>
          <a:xfrm flipH="1">
            <a:off x="3448784" y="928411"/>
            <a:ext cx="1972800" cy="871173"/>
            <a:chOff x="2354726" y="1870445"/>
            <a:chExt cx="1972800" cy="871173"/>
          </a:xfrm>
          <a:solidFill>
            <a:srgbClr val="D0ECF3"/>
          </a:solidFill>
        </p:grpSpPr>
        <p:sp>
          <p:nvSpPr>
            <p:cNvPr id="14" name="TextBox 13"/>
            <p:cNvSpPr txBox="1"/>
            <p:nvPr/>
          </p:nvSpPr>
          <p:spPr>
            <a:xfrm>
              <a:off x="2354726" y="1870445"/>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fontAlgn="auto">
                <a:spcBef>
                  <a:spcPct val="50000"/>
                </a:spcBef>
                <a:spcAft>
                  <a:spcPts val="0"/>
                </a:spcAft>
                <a:defRPr/>
              </a:pPr>
              <a:r>
                <a:rPr lang="en-US" sz="1600" dirty="0" smtClean="0">
                  <a:solidFill>
                    <a:srgbClr val="003359"/>
                  </a:solidFill>
                  <a:latin typeface="Arial" pitchFamily="34" charset="0"/>
                  <a:cs typeface="Arial" pitchFamily="34" charset="0"/>
                </a:rPr>
                <a:t>What can you do in a store?</a:t>
              </a:r>
              <a:endParaRPr lang="en-US" sz="1600" dirty="0">
                <a:solidFill>
                  <a:srgbClr val="003359"/>
                </a:solidFill>
                <a:latin typeface="Arial" pitchFamily="34" charset="0"/>
                <a:cs typeface="Arial" pitchFamily="34" charset="0"/>
              </a:endParaRPr>
            </a:p>
          </p:txBody>
        </p:sp>
        <p:sp>
          <p:nvSpPr>
            <p:cNvPr id="17" name="Right Triangle 16"/>
            <p:cNvSpPr/>
            <p:nvPr/>
          </p:nvSpPr>
          <p:spPr>
            <a:xfrm flipH="1" flipV="1">
              <a:off x="4105909" y="2595567"/>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4" name="Group 13"/>
          <p:cNvGrpSpPr/>
          <p:nvPr/>
        </p:nvGrpSpPr>
        <p:grpSpPr>
          <a:xfrm>
            <a:off x="753002" y="3860574"/>
            <a:ext cx="1972800" cy="875013"/>
            <a:chOff x="2324735" y="2065337"/>
            <a:chExt cx="1972800" cy="875013"/>
          </a:xfrm>
        </p:grpSpPr>
        <p:sp>
          <p:nvSpPr>
            <p:cNvPr id="26" name="TextBox 25"/>
            <p:cNvSpPr txBox="1"/>
            <p:nvPr/>
          </p:nvSpPr>
          <p:spPr>
            <a:xfrm>
              <a:off x="2324735" y="2292350"/>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a:t>
              </a:r>
              <a:endParaRPr lang="en-US" sz="1600" u="dotted" dirty="0">
                <a:solidFill>
                  <a:srgbClr val="003359"/>
                </a:solidFill>
                <a:latin typeface="Arial" pitchFamily="34" charset="0"/>
                <a:cs typeface="Arial" pitchFamily="34" charset="0"/>
              </a:endParaRPr>
            </a:p>
          </p:txBody>
        </p:sp>
        <p:sp>
          <p:nvSpPr>
            <p:cNvPr id="27" name="Right Triangle 26"/>
            <p:cNvSpPr/>
            <p:nvPr/>
          </p:nvSpPr>
          <p:spPr>
            <a:xfrm flipH="1">
              <a:off x="4114799" y="2065337"/>
              <a:ext cx="146051" cy="146051"/>
            </a:xfrm>
            <a:prstGeom prst="rtTriangle">
              <a:avLst/>
            </a:prstGeom>
            <a:solidFill>
              <a:srgbClr val="F9B1BA"/>
            </a:solidFill>
            <a:ln>
              <a:solidFill>
                <a:srgbClr val="F9B1B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9" name="TextBox 13"/>
          <p:cNvSpPr txBox="1"/>
          <p:nvPr/>
        </p:nvSpPr>
        <p:spPr>
          <a:xfrm>
            <a:off x="734556" y="4242919"/>
            <a:ext cx="1967590" cy="338554"/>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You can buy things</a:t>
            </a:r>
            <a:endParaRPr lang="en-US" sz="1600" kern="1200" dirty="0">
              <a:solidFill>
                <a:srgbClr val="003359"/>
              </a:solidFill>
              <a:latin typeface="Arial" pitchFamily="34" charset="0"/>
              <a:cs typeface="Arial" pitchFamily="34" charset="0"/>
            </a:endParaRPr>
          </a:p>
        </p:txBody>
      </p:sp>
      <p:pic>
        <p:nvPicPr>
          <p:cNvPr id="34" name="Picture 23"/>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074236" y="2882255"/>
            <a:ext cx="2711451" cy="1926000"/>
          </a:xfrm>
          <a:prstGeom prst="rect">
            <a:avLst/>
          </a:prstGeom>
        </p:spPr>
      </p:pic>
      <p:grpSp>
        <p:nvGrpSpPr>
          <p:cNvPr id="18" name="Group 14"/>
          <p:cNvGrpSpPr/>
          <p:nvPr/>
        </p:nvGrpSpPr>
        <p:grpSpPr>
          <a:xfrm>
            <a:off x="3448784" y="3866606"/>
            <a:ext cx="1972800" cy="868981"/>
            <a:chOff x="1196978" y="2071369"/>
            <a:chExt cx="1972800" cy="868981"/>
          </a:xfrm>
        </p:grpSpPr>
        <p:sp>
          <p:nvSpPr>
            <p:cNvPr id="19" name="TextBox 18"/>
            <p:cNvSpPr txBox="1"/>
            <p:nvPr/>
          </p:nvSpPr>
          <p:spPr>
            <a:xfrm>
              <a:off x="1196978" y="229235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What can you do in a library?</a:t>
              </a:r>
            </a:p>
          </p:txBody>
        </p:sp>
        <p:sp>
          <p:nvSpPr>
            <p:cNvPr id="20" name="Right Triangle 19"/>
            <p:cNvSpPr/>
            <p:nvPr/>
          </p:nvSpPr>
          <p:spPr>
            <a:xfrm rot="10800000" flipH="1" flipV="1">
              <a:off x="1266190" y="2071369"/>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1" name="Group 15"/>
          <p:cNvGrpSpPr/>
          <p:nvPr/>
        </p:nvGrpSpPr>
        <p:grpSpPr>
          <a:xfrm>
            <a:off x="753002" y="928411"/>
            <a:ext cx="1972800" cy="869048"/>
            <a:chOff x="2366404" y="1364614"/>
            <a:chExt cx="1972800" cy="869048"/>
          </a:xfrm>
        </p:grpSpPr>
        <p:sp>
          <p:nvSpPr>
            <p:cNvPr id="22" name="TextBox 21"/>
            <p:cNvSpPr txBox="1"/>
            <p:nvPr/>
          </p:nvSpPr>
          <p:spPr>
            <a:xfrm>
              <a:off x="2366404" y="1364614"/>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23" name="Right Triangle 22"/>
            <p:cNvSpPr/>
            <p:nvPr/>
          </p:nvSpPr>
          <p:spPr>
            <a:xfrm flipH="1" flipV="1">
              <a:off x="4112418" y="2087611"/>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8" name="TextBox 15"/>
          <p:cNvSpPr txBox="1"/>
          <p:nvPr/>
        </p:nvSpPr>
        <p:spPr>
          <a:xfrm>
            <a:off x="696967" y="1082892"/>
            <a:ext cx="2047740" cy="338554"/>
          </a:xfrm>
          <a:prstGeom prst="rect">
            <a:avLst/>
          </a:prstGeom>
          <a:noFill/>
        </p:spPr>
        <p:txBody>
          <a:bodyPr wrap="none" rtlCol="0" anchor="ctr">
            <a:spAutoFit/>
          </a:bodyPr>
          <a:lstStyle/>
          <a:p>
            <a:pPr algn="ctr"/>
            <a:r>
              <a:rPr lang="en-US" sz="1600" dirty="0" smtClean="0">
                <a:solidFill>
                  <a:srgbClr val="003359"/>
                </a:solidFill>
                <a:latin typeface="Arial" pitchFamily="34" charset="0"/>
                <a:cs typeface="Arial" pitchFamily="34" charset="0"/>
              </a:rPr>
              <a:t>You can read books</a:t>
            </a:r>
            <a:endParaRPr lang="en-US" sz="1600" kern="1200" dirty="0">
              <a:solidFill>
                <a:srgbClr val="003359"/>
              </a:solidFill>
              <a:latin typeface="Arial" pitchFamily="34" charset="0"/>
              <a:cs typeface="Arial" pitchFamily="34" charset="0"/>
            </a:endParaRPr>
          </a:p>
        </p:txBody>
      </p:sp>
      <p:pic>
        <p:nvPicPr>
          <p:cNvPr id="25" name="Picture 24"/>
          <p:cNvPicPr>
            <a:picLocks noChangeAspect="1"/>
          </p:cNvPicPr>
          <p:nvPr/>
        </p:nvPicPr>
        <p:blipFill>
          <a:blip r:embed="rId5">
            <a:extLst>
              <a:ext uri="{28A0092B-C50C-407E-A947-70E740481C1C}">
                <a14:useLocalDpi xmlns:a14="http://schemas.microsoft.com/office/drawing/2010/main"/>
              </a:ext>
            </a:extLst>
          </a:blip>
          <a:stretch>
            <a:fillRect/>
          </a:stretch>
        </p:blipFill>
        <p:spPr bwMode="auto">
          <a:xfrm>
            <a:off x="2242720" y="1859977"/>
            <a:ext cx="1648961" cy="1978293"/>
          </a:xfrm>
          <a:prstGeom prst="rect">
            <a:avLst/>
          </a:prstGeom>
          <a:noFill/>
          <a:ln w="9525">
            <a:noFill/>
            <a:miter lim="800000"/>
            <a:headEnd/>
            <a:tailEnd/>
          </a:ln>
        </p:spPr>
      </p:pic>
      <p:grpSp>
        <p:nvGrpSpPr>
          <p:cNvPr id="30" name="Group 29"/>
          <p:cNvGrpSpPr/>
          <p:nvPr/>
        </p:nvGrpSpPr>
        <p:grpSpPr>
          <a:xfrm>
            <a:off x="0" y="446088"/>
            <a:ext cx="9144000" cy="72000"/>
            <a:chOff x="0" y="446088"/>
            <a:chExt cx="9144000" cy="72000"/>
          </a:xfrm>
        </p:grpSpPr>
        <p:sp>
          <p:nvSpPr>
            <p:cNvPr id="36" name="Rectangle 35"/>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29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Practice</a:t>
            </a:r>
            <a:endParaRPr lang="en-GB" sz="1400" dirty="0">
              <a:latin typeface="Arial" pitchFamily="34" charset="0"/>
              <a:cs typeface="Arial" pitchFamily="34" charset="0"/>
            </a:endParaRPr>
          </a:p>
        </p:txBody>
      </p:sp>
      <p:pic>
        <p:nvPicPr>
          <p:cNvPr id="34" name="Picture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59721" y="852427"/>
            <a:ext cx="2718000" cy="1812884"/>
          </a:xfrm>
          <a:prstGeom prst="rect">
            <a:avLst/>
          </a:prstGeom>
        </p:spPr>
      </p:pic>
      <p:pic>
        <p:nvPicPr>
          <p:cNvPr id="36"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auto">
          <a:xfrm>
            <a:off x="3208478" y="2887663"/>
            <a:ext cx="2718000" cy="1844737"/>
          </a:xfrm>
          <a:prstGeom prst="rect">
            <a:avLst/>
          </a:prstGeom>
          <a:noFill/>
          <a:ln>
            <a:noFill/>
          </a:ln>
        </p:spPr>
      </p:pic>
      <p:pic>
        <p:nvPicPr>
          <p:cNvPr id="25"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208478" y="852427"/>
            <a:ext cx="2718000" cy="1812885"/>
          </a:xfrm>
          <a:prstGeom prst="rect">
            <a:avLst/>
          </a:prstGeom>
        </p:spPr>
      </p:pic>
      <p:pic>
        <p:nvPicPr>
          <p:cNvPr id="35" name="Picture 1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059721" y="2887663"/>
            <a:ext cx="2718000" cy="1812885"/>
          </a:xfrm>
          <a:prstGeom prst="rect">
            <a:avLst/>
          </a:prstGeom>
        </p:spPr>
      </p:pic>
      <p:pic>
        <p:nvPicPr>
          <p:cNvPr id="33" name="Picture 13"/>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360728" y="2887663"/>
            <a:ext cx="2718000" cy="1832174"/>
          </a:xfrm>
          <a:prstGeom prst="rect">
            <a:avLst/>
          </a:prstGeom>
        </p:spPr>
      </p:pic>
      <p:grpSp>
        <p:nvGrpSpPr>
          <p:cNvPr id="30" name="Group 11"/>
          <p:cNvGrpSpPr/>
          <p:nvPr/>
        </p:nvGrpSpPr>
        <p:grpSpPr>
          <a:xfrm>
            <a:off x="3208478" y="2468952"/>
            <a:ext cx="2717806" cy="304800"/>
            <a:chOff x="828674" y="2504451"/>
            <a:chExt cx="2717800" cy="304800"/>
          </a:xfrm>
        </p:grpSpPr>
        <p:pic>
          <p:nvPicPr>
            <p:cNvPr id="31" name="Picture 30"/>
            <p:cNvPicPr>
              <a:picLocks noChangeAspect="1"/>
            </p:cNvPicPr>
            <p:nvPr/>
          </p:nvPicPr>
          <p:blipFill>
            <a:blip r:embed="rId8"/>
            <a:stretch>
              <a:fillRect/>
            </a:stretch>
          </p:blipFill>
          <p:spPr>
            <a:xfrm>
              <a:off x="828674" y="2504451"/>
              <a:ext cx="2717800" cy="304800"/>
            </a:xfrm>
            <a:prstGeom prst="rect">
              <a:avLst/>
            </a:prstGeom>
          </p:spPr>
        </p:pic>
        <p:sp>
          <p:nvSpPr>
            <p:cNvPr id="32" name="TextBox 31"/>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A</a:t>
              </a:r>
              <a:endParaRPr lang="en-US" sz="1600" i="0" dirty="0">
                <a:solidFill>
                  <a:srgbClr val="003359"/>
                </a:solidFill>
                <a:latin typeface="Arial" pitchFamily="34" charset="0"/>
                <a:cs typeface="Arial" pitchFamily="34" charset="0"/>
              </a:endParaRPr>
            </a:p>
          </p:txBody>
        </p:sp>
      </p:grpSp>
      <p:grpSp>
        <p:nvGrpSpPr>
          <p:cNvPr id="23" name="Group 12"/>
          <p:cNvGrpSpPr/>
          <p:nvPr/>
        </p:nvGrpSpPr>
        <p:grpSpPr>
          <a:xfrm>
            <a:off x="6059721" y="2468952"/>
            <a:ext cx="2718000" cy="304800"/>
            <a:chOff x="828674" y="2504451"/>
            <a:chExt cx="2717800" cy="304800"/>
          </a:xfrm>
        </p:grpSpPr>
        <p:pic>
          <p:nvPicPr>
            <p:cNvPr id="24" name="Picture 23"/>
            <p:cNvPicPr>
              <a:picLocks noChangeAspect="1"/>
            </p:cNvPicPr>
            <p:nvPr/>
          </p:nvPicPr>
          <p:blipFill>
            <a:blip r:embed="rId8"/>
            <a:stretch>
              <a:fillRect/>
            </a:stretch>
          </p:blipFill>
          <p:spPr>
            <a:xfrm>
              <a:off x="828674" y="2504451"/>
              <a:ext cx="2717800" cy="304800"/>
            </a:xfrm>
            <a:prstGeom prst="rect">
              <a:avLst/>
            </a:prstGeom>
          </p:spPr>
        </p:pic>
        <p:sp>
          <p:nvSpPr>
            <p:cNvPr id="29" name="TextBox 28"/>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B</a:t>
              </a:r>
              <a:endParaRPr lang="en-US" sz="1600" i="0" dirty="0">
                <a:solidFill>
                  <a:srgbClr val="003359"/>
                </a:solidFill>
                <a:latin typeface="Arial" pitchFamily="34" charset="0"/>
                <a:cs typeface="Arial" pitchFamily="34" charset="0"/>
              </a:endParaRPr>
            </a:p>
          </p:txBody>
        </p:sp>
      </p:grpSp>
      <p:grpSp>
        <p:nvGrpSpPr>
          <p:cNvPr id="26" name="Group 13"/>
          <p:cNvGrpSpPr/>
          <p:nvPr/>
        </p:nvGrpSpPr>
        <p:grpSpPr>
          <a:xfrm>
            <a:off x="360728" y="4511724"/>
            <a:ext cx="2718000" cy="304800"/>
            <a:chOff x="828674" y="2504451"/>
            <a:chExt cx="2717800" cy="304800"/>
          </a:xfrm>
        </p:grpSpPr>
        <p:pic>
          <p:nvPicPr>
            <p:cNvPr id="27" name="Picture 26"/>
            <p:cNvPicPr>
              <a:picLocks noChangeAspect="1"/>
            </p:cNvPicPr>
            <p:nvPr/>
          </p:nvPicPr>
          <p:blipFill>
            <a:blip r:embed="rId8"/>
            <a:stretch>
              <a:fillRect/>
            </a:stretch>
          </p:blipFill>
          <p:spPr>
            <a:xfrm>
              <a:off x="828674" y="2504451"/>
              <a:ext cx="2717800" cy="304800"/>
            </a:xfrm>
            <a:prstGeom prst="rect">
              <a:avLst/>
            </a:prstGeom>
          </p:spPr>
        </p:pic>
        <p:sp>
          <p:nvSpPr>
            <p:cNvPr id="28" name="TextBox 27"/>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C</a:t>
              </a:r>
              <a:endParaRPr lang="en-US" sz="1600" i="0" dirty="0">
                <a:solidFill>
                  <a:srgbClr val="003359"/>
                </a:solidFill>
                <a:latin typeface="Arial" pitchFamily="34" charset="0"/>
                <a:cs typeface="Arial" pitchFamily="34" charset="0"/>
              </a:endParaRPr>
            </a:p>
          </p:txBody>
        </p:sp>
      </p:grpSp>
      <p:grpSp>
        <p:nvGrpSpPr>
          <p:cNvPr id="20" name="Group 14"/>
          <p:cNvGrpSpPr/>
          <p:nvPr/>
        </p:nvGrpSpPr>
        <p:grpSpPr>
          <a:xfrm>
            <a:off x="3208478" y="4511724"/>
            <a:ext cx="2719248" cy="304800"/>
            <a:chOff x="828674" y="2504451"/>
            <a:chExt cx="2717800" cy="304800"/>
          </a:xfrm>
        </p:grpSpPr>
        <p:pic>
          <p:nvPicPr>
            <p:cNvPr id="21" name="Picture 20"/>
            <p:cNvPicPr>
              <a:picLocks noChangeAspect="1"/>
            </p:cNvPicPr>
            <p:nvPr/>
          </p:nvPicPr>
          <p:blipFill>
            <a:blip r:embed="rId8"/>
            <a:stretch>
              <a:fillRect/>
            </a:stretch>
          </p:blipFill>
          <p:spPr>
            <a:xfrm>
              <a:off x="828674" y="2504451"/>
              <a:ext cx="2717800" cy="304800"/>
            </a:xfrm>
            <a:prstGeom prst="rect">
              <a:avLst/>
            </a:prstGeom>
          </p:spPr>
        </p:pic>
        <p:sp>
          <p:nvSpPr>
            <p:cNvPr id="22" name="TextBox 21"/>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D</a:t>
              </a:r>
              <a:endParaRPr lang="en-US" sz="1600" i="0" dirty="0">
                <a:solidFill>
                  <a:srgbClr val="003359"/>
                </a:solidFill>
                <a:latin typeface="Arial" pitchFamily="34" charset="0"/>
                <a:cs typeface="Arial" pitchFamily="34" charset="0"/>
              </a:endParaRPr>
            </a:p>
          </p:txBody>
        </p:sp>
      </p:grpSp>
      <p:grpSp>
        <p:nvGrpSpPr>
          <p:cNvPr id="17" name="Group 15"/>
          <p:cNvGrpSpPr/>
          <p:nvPr/>
        </p:nvGrpSpPr>
        <p:grpSpPr>
          <a:xfrm>
            <a:off x="6059721" y="4511724"/>
            <a:ext cx="2718000" cy="304800"/>
            <a:chOff x="828674" y="2504451"/>
            <a:chExt cx="2717800" cy="304800"/>
          </a:xfrm>
        </p:grpSpPr>
        <p:pic>
          <p:nvPicPr>
            <p:cNvPr id="18" name="Picture 17"/>
            <p:cNvPicPr>
              <a:picLocks noChangeAspect="1"/>
            </p:cNvPicPr>
            <p:nvPr/>
          </p:nvPicPr>
          <p:blipFill>
            <a:blip r:embed="rId8"/>
            <a:stretch>
              <a:fillRect/>
            </a:stretch>
          </p:blipFill>
          <p:spPr>
            <a:xfrm>
              <a:off x="828674" y="2504451"/>
              <a:ext cx="2717800" cy="304800"/>
            </a:xfrm>
            <a:prstGeom prst="rect">
              <a:avLst/>
            </a:prstGeom>
          </p:spPr>
        </p:pic>
        <p:sp>
          <p:nvSpPr>
            <p:cNvPr id="19" name="TextBox 18"/>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E</a:t>
              </a:r>
              <a:endParaRPr lang="en-US" sz="1600" i="0" dirty="0">
                <a:solidFill>
                  <a:srgbClr val="003359"/>
                </a:solidFill>
                <a:latin typeface="Arial" pitchFamily="34" charset="0"/>
                <a:cs typeface="Arial" pitchFamily="34" charset="0"/>
              </a:endParaRPr>
            </a:p>
          </p:txBody>
        </p:sp>
      </p:grpSp>
      <p:grpSp>
        <p:nvGrpSpPr>
          <p:cNvPr id="40" name="Group 39"/>
          <p:cNvGrpSpPr/>
          <p:nvPr/>
        </p:nvGrpSpPr>
        <p:grpSpPr>
          <a:xfrm>
            <a:off x="435402" y="929543"/>
            <a:ext cx="1972800" cy="870447"/>
            <a:chOff x="2398679" y="1729889"/>
            <a:chExt cx="1972800" cy="870447"/>
          </a:xfrm>
        </p:grpSpPr>
        <p:sp>
          <p:nvSpPr>
            <p:cNvPr id="41" name="TextBox 40"/>
            <p:cNvSpPr txBox="1"/>
            <p:nvPr/>
          </p:nvSpPr>
          <p:spPr>
            <a:xfrm>
              <a:off x="2398679" y="1729889"/>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What’s </a:t>
              </a:r>
              <a:r>
                <a:rPr lang="en-US" sz="1600" dirty="0" smtClean="0">
                  <a:solidFill>
                    <a:srgbClr val="003359"/>
                  </a:solidFill>
                  <a:latin typeface="Arial" pitchFamily="34" charset="0"/>
                  <a:cs typeface="Arial" pitchFamily="34" charset="0"/>
                </a:rPr>
                <a:t>this?</a:t>
              </a:r>
              <a:endParaRPr lang="en-US" sz="1600" dirty="0">
                <a:solidFill>
                  <a:srgbClr val="003359"/>
                </a:solidFill>
                <a:latin typeface="Arial" pitchFamily="34" charset="0"/>
                <a:cs typeface="Arial" pitchFamily="34" charset="0"/>
              </a:endParaRPr>
            </a:p>
          </p:txBody>
        </p:sp>
        <p:sp>
          <p:nvSpPr>
            <p:cNvPr id="42" name="Right Triangle 41"/>
            <p:cNvSpPr/>
            <p:nvPr/>
          </p:nvSpPr>
          <p:spPr>
            <a:xfrm flipH="1" flipV="1">
              <a:off x="4114799" y="245428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44" name="Group 43"/>
          <p:cNvGrpSpPr/>
          <p:nvPr/>
        </p:nvGrpSpPr>
        <p:grpSpPr>
          <a:xfrm flipH="1">
            <a:off x="967250" y="1854533"/>
            <a:ext cx="1972800" cy="839013"/>
            <a:chOff x="2354725" y="1628897"/>
            <a:chExt cx="1972800" cy="839013"/>
          </a:xfrm>
          <a:solidFill>
            <a:srgbClr val="D0ECF3"/>
          </a:solidFill>
        </p:grpSpPr>
        <p:sp>
          <p:nvSpPr>
            <p:cNvPr id="45" name="TextBox 44"/>
            <p:cNvSpPr txBox="1"/>
            <p:nvPr/>
          </p:nvSpPr>
          <p:spPr>
            <a:xfrm>
              <a:off x="2354725" y="181991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46" name="Right Triangle 45"/>
            <p:cNvSpPr/>
            <p:nvPr/>
          </p:nvSpPr>
          <p:spPr>
            <a:xfrm rot="5400000" flipH="1" flipV="1">
              <a:off x="4077161" y="1628897"/>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43" name="Group 42"/>
          <p:cNvGrpSpPr/>
          <p:nvPr/>
        </p:nvGrpSpPr>
        <p:grpSpPr>
          <a:xfrm>
            <a:off x="0" y="446088"/>
            <a:ext cx="9144000" cy="72000"/>
            <a:chOff x="0" y="446088"/>
            <a:chExt cx="9144000" cy="72000"/>
          </a:xfrm>
        </p:grpSpPr>
        <p:sp>
          <p:nvSpPr>
            <p:cNvPr id="47" name="Rectangle 46"/>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3792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Practice</a:t>
            </a:r>
            <a:endParaRPr lang="en-GB" sz="1400" dirty="0">
              <a:latin typeface="Arial" pitchFamily="34" charset="0"/>
              <a:cs typeface="Arial" pitchFamily="34" charset="0"/>
            </a:endParaRPr>
          </a:p>
        </p:txBody>
      </p:sp>
      <p:pic>
        <p:nvPicPr>
          <p:cNvPr id="18" name="Picture 1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bwMode="auto">
          <a:xfrm>
            <a:off x="3208338" y="845041"/>
            <a:ext cx="2719388" cy="1677480"/>
          </a:xfrm>
          <a:prstGeom prst="rect">
            <a:avLst/>
          </a:prstGeom>
          <a:noFill/>
          <a:ln>
            <a:noFill/>
          </a:ln>
        </p:spPr>
      </p:pic>
      <p:pic>
        <p:nvPicPr>
          <p:cNvPr id="19" name="Picture 12"/>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bwMode="auto">
          <a:xfrm>
            <a:off x="6059721" y="845041"/>
            <a:ext cx="2718000" cy="1690780"/>
          </a:xfrm>
          <a:prstGeom prst="rect">
            <a:avLst/>
          </a:prstGeom>
          <a:noFill/>
          <a:ln>
            <a:noFill/>
          </a:ln>
        </p:spPr>
      </p:pic>
      <p:pic>
        <p:nvPicPr>
          <p:cNvPr id="17" name="Picture 13"/>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bwMode="auto">
          <a:xfrm>
            <a:off x="360728" y="2887503"/>
            <a:ext cx="2718000" cy="1774977"/>
          </a:xfrm>
          <a:prstGeom prst="rect">
            <a:avLst/>
          </a:prstGeom>
          <a:noFill/>
          <a:ln>
            <a:noFill/>
          </a:ln>
        </p:spPr>
      </p:pic>
      <p:pic>
        <p:nvPicPr>
          <p:cNvPr id="20" name="Picture 1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auto">
          <a:xfrm>
            <a:off x="3208338" y="2887503"/>
            <a:ext cx="2718000" cy="1812885"/>
          </a:xfrm>
          <a:prstGeom prst="rect">
            <a:avLst/>
          </a:prstGeom>
          <a:noFill/>
          <a:ln>
            <a:noFill/>
          </a:ln>
        </p:spPr>
      </p:pic>
      <p:pic>
        <p:nvPicPr>
          <p:cNvPr id="21" name="Picture 15"/>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bwMode="auto">
          <a:xfrm>
            <a:off x="6059721" y="2887503"/>
            <a:ext cx="2718000" cy="1812477"/>
          </a:xfrm>
          <a:prstGeom prst="rect">
            <a:avLst/>
          </a:prstGeom>
          <a:noFill/>
          <a:ln>
            <a:noFill/>
          </a:ln>
        </p:spPr>
      </p:pic>
      <p:grpSp>
        <p:nvGrpSpPr>
          <p:cNvPr id="37" name="Group 36"/>
          <p:cNvGrpSpPr/>
          <p:nvPr/>
        </p:nvGrpSpPr>
        <p:grpSpPr>
          <a:xfrm>
            <a:off x="435402" y="929543"/>
            <a:ext cx="1972800" cy="870447"/>
            <a:chOff x="2398679" y="1729889"/>
            <a:chExt cx="1972800" cy="870447"/>
          </a:xfrm>
        </p:grpSpPr>
        <p:sp>
          <p:nvSpPr>
            <p:cNvPr id="38" name="TextBox 37"/>
            <p:cNvSpPr txBox="1"/>
            <p:nvPr/>
          </p:nvSpPr>
          <p:spPr>
            <a:xfrm>
              <a:off x="2398679" y="1729889"/>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dirty="0">
                  <a:solidFill>
                    <a:srgbClr val="003359"/>
                  </a:solidFill>
                  <a:latin typeface="Arial" pitchFamily="34" charset="0"/>
                  <a:cs typeface="Arial" pitchFamily="34" charset="0"/>
                </a:rPr>
                <a:t>What’s </a:t>
              </a:r>
              <a:r>
                <a:rPr lang="en-US" sz="1600" dirty="0" smtClean="0">
                  <a:solidFill>
                    <a:srgbClr val="003359"/>
                  </a:solidFill>
                  <a:latin typeface="Arial" pitchFamily="34" charset="0"/>
                  <a:cs typeface="Arial" pitchFamily="34" charset="0"/>
                </a:rPr>
                <a:t>this?</a:t>
              </a:r>
              <a:endParaRPr lang="en-US" sz="1600" dirty="0">
                <a:solidFill>
                  <a:srgbClr val="003359"/>
                </a:solidFill>
                <a:latin typeface="Arial" pitchFamily="34" charset="0"/>
                <a:cs typeface="Arial" pitchFamily="34" charset="0"/>
              </a:endParaRPr>
            </a:p>
          </p:txBody>
        </p:sp>
        <p:sp>
          <p:nvSpPr>
            <p:cNvPr id="39" name="Right Triangle 38"/>
            <p:cNvSpPr/>
            <p:nvPr/>
          </p:nvSpPr>
          <p:spPr>
            <a:xfrm flipH="1" flipV="1">
              <a:off x="4114799" y="245428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55" name="Group 54"/>
          <p:cNvGrpSpPr/>
          <p:nvPr/>
        </p:nvGrpSpPr>
        <p:grpSpPr>
          <a:xfrm flipH="1">
            <a:off x="967250" y="1854533"/>
            <a:ext cx="1972800" cy="839013"/>
            <a:chOff x="2354725" y="1628897"/>
            <a:chExt cx="1972800" cy="839013"/>
          </a:xfrm>
          <a:solidFill>
            <a:srgbClr val="D0ECF3"/>
          </a:solidFill>
        </p:grpSpPr>
        <p:sp>
          <p:nvSpPr>
            <p:cNvPr id="56" name="TextBox 55"/>
            <p:cNvSpPr txBox="1"/>
            <p:nvPr/>
          </p:nvSpPr>
          <p:spPr>
            <a:xfrm>
              <a:off x="2354725" y="181991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57" name="Right Triangle 56"/>
            <p:cNvSpPr/>
            <p:nvPr/>
          </p:nvSpPr>
          <p:spPr>
            <a:xfrm rot="5400000" flipH="1" flipV="1">
              <a:off x="4077161" y="1628897"/>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58" name="Group 11"/>
          <p:cNvGrpSpPr/>
          <p:nvPr/>
        </p:nvGrpSpPr>
        <p:grpSpPr>
          <a:xfrm>
            <a:off x="3208338" y="2468952"/>
            <a:ext cx="2717806" cy="304800"/>
            <a:chOff x="828674" y="2504451"/>
            <a:chExt cx="2717800" cy="304800"/>
          </a:xfrm>
        </p:grpSpPr>
        <p:pic>
          <p:nvPicPr>
            <p:cNvPr id="59" name="Picture 58"/>
            <p:cNvPicPr>
              <a:picLocks noChangeAspect="1"/>
            </p:cNvPicPr>
            <p:nvPr/>
          </p:nvPicPr>
          <p:blipFill>
            <a:blip r:embed="rId8"/>
            <a:stretch>
              <a:fillRect/>
            </a:stretch>
          </p:blipFill>
          <p:spPr>
            <a:xfrm>
              <a:off x="828674" y="2504451"/>
              <a:ext cx="2717800" cy="304800"/>
            </a:xfrm>
            <a:prstGeom prst="rect">
              <a:avLst/>
            </a:prstGeom>
          </p:spPr>
        </p:pic>
        <p:sp>
          <p:nvSpPr>
            <p:cNvPr id="60" name="TextBox 59"/>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A</a:t>
              </a:r>
              <a:endParaRPr lang="en-US" sz="1600" i="0" dirty="0">
                <a:solidFill>
                  <a:srgbClr val="003359"/>
                </a:solidFill>
                <a:latin typeface="Arial" pitchFamily="34" charset="0"/>
                <a:cs typeface="Arial" pitchFamily="34" charset="0"/>
              </a:endParaRPr>
            </a:p>
          </p:txBody>
        </p:sp>
      </p:grpSp>
      <p:grpSp>
        <p:nvGrpSpPr>
          <p:cNvPr id="61" name="Group 12"/>
          <p:cNvGrpSpPr/>
          <p:nvPr/>
        </p:nvGrpSpPr>
        <p:grpSpPr>
          <a:xfrm>
            <a:off x="6059721" y="2468952"/>
            <a:ext cx="2718000" cy="304800"/>
            <a:chOff x="828674" y="2504451"/>
            <a:chExt cx="2717800" cy="304800"/>
          </a:xfrm>
        </p:grpSpPr>
        <p:pic>
          <p:nvPicPr>
            <p:cNvPr id="62" name="Picture 61"/>
            <p:cNvPicPr>
              <a:picLocks noChangeAspect="1"/>
            </p:cNvPicPr>
            <p:nvPr/>
          </p:nvPicPr>
          <p:blipFill>
            <a:blip r:embed="rId8"/>
            <a:stretch>
              <a:fillRect/>
            </a:stretch>
          </p:blipFill>
          <p:spPr>
            <a:xfrm>
              <a:off x="828674" y="2504451"/>
              <a:ext cx="2717800" cy="304800"/>
            </a:xfrm>
            <a:prstGeom prst="rect">
              <a:avLst/>
            </a:prstGeom>
          </p:spPr>
        </p:pic>
        <p:sp>
          <p:nvSpPr>
            <p:cNvPr id="63" name="TextBox 62"/>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B</a:t>
              </a:r>
              <a:endParaRPr lang="en-US" sz="1600" i="0" dirty="0">
                <a:solidFill>
                  <a:srgbClr val="003359"/>
                </a:solidFill>
                <a:latin typeface="Arial" pitchFamily="34" charset="0"/>
                <a:cs typeface="Arial" pitchFamily="34" charset="0"/>
              </a:endParaRPr>
            </a:p>
          </p:txBody>
        </p:sp>
      </p:grpSp>
      <p:grpSp>
        <p:nvGrpSpPr>
          <p:cNvPr id="64" name="Group 13"/>
          <p:cNvGrpSpPr/>
          <p:nvPr/>
        </p:nvGrpSpPr>
        <p:grpSpPr>
          <a:xfrm>
            <a:off x="360728" y="4511724"/>
            <a:ext cx="2718000" cy="304800"/>
            <a:chOff x="828674" y="2504451"/>
            <a:chExt cx="2717800" cy="304800"/>
          </a:xfrm>
        </p:grpSpPr>
        <p:pic>
          <p:nvPicPr>
            <p:cNvPr id="65" name="Picture 64"/>
            <p:cNvPicPr>
              <a:picLocks noChangeAspect="1"/>
            </p:cNvPicPr>
            <p:nvPr/>
          </p:nvPicPr>
          <p:blipFill>
            <a:blip r:embed="rId8"/>
            <a:stretch>
              <a:fillRect/>
            </a:stretch>
          </p:blipFill>
          <p:spPr>
            <a:xfrm>
              <a:off x="828674" y="2504451"/>
              <a:ext cx="2717800" cy="304800"/>
            </a:xfrm>
            <a:prstGeom prst="rect">
              <a:avLst/>
            </a:prstGeom>
          </p:spPr>
        </p:pic>
        <p:sp>
          <p:nvSpPr>
            <p:cNvPr id="66" name="TextBox 65"/>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C</a:t>
              </a:r>
              <a:endParaRPr lang="en-US" sz="1600" i="0" dirty="0">
                <a:solidFill>
                  <a:srgbClr val="003359"/>
                </a:solidFill>
                <a:latin typeface="Arial" pitchFamily="34" charset="0"/>
                <a:cs typeface="Arial" pitchFamily="34" charset="0"/>
              </a:endParaRPr>
            </a:p>
          </p:txBody>
        </p:sp>
      </p:grpSp>
      <p:grpSp>
        <p:nvGrpSpPr>
          <p:cNvPr id="67" name="Group 14"/>
          <p:cNvGrpSpPr/>
          <p:nvPr/>
        </p:nvGrpSpPr>
        <p:grpSpPr>
          <a:xfrm>
            <a:off x="3208338" y="4511724"/>
            <a:ext cx="2719248" cy="304800"/>
            <a:chOff x="828674" y="2504451"/>
            <a:chExt cx="2717800" cy="304800"/>
          </a:xfrm>
        </p:grpSpPr>
        <p:pic>
          <p:nvPicPr>
            <p:cNvPr id="68" name="Picture 67"/>
            <p:cNvPicPr>
              <a:picLocks noChangeAspect="1"/>
            </p:cNvPicPr>
            <p:nvPr/>
          </p:nvPicPr>
          <p:blipFill>
            <a:blip r:embed="rId8"/>
            <a:stretch>
              <a:fillRect/>
            </a:stretch>
          </p:blipFill>
          <p:spPr>
            <a:xfrm>
              <a:off x="828674" y="2504451"/>
              <a:ext cx="2717800" cy="304800"/>
            </a:xfrm>
            <a:prstGeom prst="rect">
              <a:avLst/>
            </a:prstGeom>
          </p:spPr>
        </p:pic>
        <p:sp>
          <p:nvSpPr>
            <p:cNvPr id="69" name="TextBox 68"/>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D</a:t>
              </a:r>
              <a:endParaRPr lang="en-US" sz="1600" i="0" dirty="0">
                <a:solidFill>
                  <a:srgbClr val="003359"/>
                </a:solidFill>
                <a:latin typeface="Arial" pitchFamily="34" charset="0"/>
                <a:cs typeface="Arial" pitchFamily="34" charset="0"/>
              </a:endParaRPr>
            </a:p>
          </p:txBody>
        </p:sp>
      </p:grpSp>
      <p:grpSp>
        <p:nvGrpSpPr>
          <p:cNvPr id="70" name="Group 15"/>
          <p:cNvGrpSpPr/>
          <p:nvPr/>
        </p:nvGrpSpPr>
        <p:grpSpPr>
          <a:xfrm>
            <a:off x="6059721" y="4511724"/>
            <a:ext cx="2718000" cy="304800"/>
            <a:chOff x="828674" y="2504451"/>
            <a:chExt cx="2717800" cy="304800"/>
          </a:xfrm>
        </p:grpSpPr>
        <p:pic>
          <p:nvPicPr>
            <p:cNvPr id="71" name="Picture 70"/>
            <p:cNvPicPr>
              <a:picLocks noChangeAspect="1"/>
            </p:cNvPicPr>
            <p:nvPr/>
          </p:nvPicPr>
          <p:blipFill>
            <a:blip r:embed="rId8"/>
            <a:stretch>
              <a:fillRect/>
            </a:stretch>
          </p:blipFill>
          <p:spPr>
            <a:xfrm>
              <a:off x="828674" y="2504451"/>
              <a:ext cx="2717800" cy="304800"/>
            </a:xfrm>
            <a:prstGeom prst="rect">
              <a:avLst/>
            </a:prstGeom>
          </p:spPr>
        </p:pic>
        <p:sp>
          <p:nvSpPr>
            <p:cNvPr id="72" name="TextBox 71"/>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E</a:t>
              </a:r>
              <a:endParaRPr lang="en-US" sz="1600" i="0" dirty="0">
                <a:solidFill>
                  <a:srgbClr val="003359"/>
                </a:solidFill>
                <a:latin typeface="Arial" pitchFamily="34" charset="0"/>
                <a:cs typeface="Arial" pitchFamily="34" charset="0"/>
              </a:endParaRPr>
            </a:p>
          </p:txBody>
        </p:sp>
      </p:grpSp>
      <p:grpSp>
        <p:nvGrpSpPr>
          <p:cNvPr id="40" name="Group 39"/>
          <p:cNvGrpSpPr/>
          <p:nvPr/>
        </p:nvGrpSpPr>
        <p:grpSpPr>
          <a:xfrm>
            <a:off x="0" y="446088"/>
            <a:ext cx="9144000" cy="72000"/>
            <a:chOff x="0" y="446088"/>
            <a:chExt cx="9144000" cy="72000"/>
          </a:xfrm>
        </p:grpSpPr>
        <p:sp>
          <p:nvSpPr>
            <p:cNvPr id="41" name="Rectangle 40"/>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677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0728" y="2887502"/>
            <a:ext cx="2718000" cy="1812884"/>
          </a:xfrm>
          <a:prstGeom prst="rect">
            <a:avLst/>
          </a:prstGeom>
        </p:spPr>
      </p:pic>
      <p:pic>
        <p:nvPicPr>
          <p:cNvPr id="91" name="Picture 1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59721" y="2887502"/>
            <a:ext cx="2718000" cy="1812885"/>
          </a:xfrm>
          <a:prstGeom prst="rect">
            <a:avLst/>
          </a:prstGeom>
        </p:spPr>
      </p:pic>
      <p:pic>
        <p:nvPicPr>
          <p:cNvPr id="92" name="Picture 13"/>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059721" y="850713"/>
            <a:ext cx="2718000" cy="1832174"/>
          </a:xfrm>
          <a:prstGeom prst="rect">
            <a:avLst/>
          </a:prstGeom>
        </p:spPr>
      </p:pic>
      <p:pic>
        <p:nvPicPr>
          <p:cNvPr id="93" name="Picture 13"/>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bwMode="auto">
          <a:xfrm>
            <a:off x="3208478" y="2887502"/>
            <a:ext cx="2718000" cy="1774977"/>
          </a:xfrm>
          <a:prstGeom prst="rect">
            <a:avLst/>
          </a:prstGeom>
          <a:noFill/>
          <a:ln>
            <a:noFill/>
          </a:ln>
        </p:spPr>
      </p:pic>
      <p:pic>
        <p:nvPicPr>
          <p:cNvPr id="94" name="Picture 15"/>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bwMode="auto">
          <a:xfrm>
            <a:off x="3208478" y="850713"/>
            <a:ext cx="2718000" cy="1812477"/>
          </a:xfrm>
          <a:prstGeom prst="rect">
            <a:avLst/>
          </a:prstGeom>
          <a:noFill/>
          <a:ln>
            <a:noFill/>
          </a:ln>
        </p:spPr>
      </p:pic>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Extension</a:t>
            </a:r>
            <a:endParaRPr lang="en-GB" sz="1400" dirty="0">
              <a:latin typeface="Arial" pitchFamily="34" charset="0"/>
              <a:cs typeface="Arial" pitchFamily="34" charset="0"/>
            </a:endParaRPr>
          </a:p>
        </p:txBody>
      </p:sp>
      <p:grpSp>
        <p:nvGrpSpPr>
          <p:cNvPr id="55" name="Group 54"/>
          <p:cNvGrpSpPr/>
          <p:nvPr/>
        </p:nvGrpSpPr>
        <p:grpSpPr>
          <a:xfrm>
            <a:off x="435402" y="929543"/>
            <a:ext cx="1972800" cy="870447"/>
            <a:chOff x="2398679" y="1729889"/>
            <a:chExt cx="1972800" cy="870447"/>
          </a:xfrm>
        </p:grpSpPr>
        <p:sp>
          <p:nvSpPr>
            <p:cNvPr id="56" name="TextBox 55"/>
            <p:cNvSpPr txBox="1"/>
            <p:nvPr/>
          </p:nvSpPr>
          <p:spPr>
            <a:xfrm>
              <a:off x="2398679" y="1729889"/>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fontAlgn="auto">
                <a:spcBef>
                  <a:spcPct val="50000"/>
                </a:spcBef>
                <a:spcAft>
                  <a:spcPts val="0"/>
                </a:spcAft>
                <a:defRPr/>
              </a:pPr>
              <a:r>
                <a:rPr lang="en-US" sz="1600" u="dotted" dirty="0">
                  <a:solidFill>
                    <a:srgbClr val="003359"/>
                  </a:solidFill>
                  <a:latin typeface="Arial" pitchFamily="34" charset="0"/>
                  <a:cs typeface="Arial" pitchFamily="34" charset="0"/>
                </a:rPr>
                <a:t>                           ?</a:t>
              </a:r>
              <a:endParaRPr lang="en-US" sz="1600" dirty="0">
                <a:solidFill>
                  <a:srgbClr val="003359"/>
                </a:solidFill>
                <a:latin typeface="Arial" pitchFamily="34" charset="0"/>
                <a:cs typeface="Arial" pitchFamily="34" charset="0"/>
              </a:endParaRPr>
            </a:p>
          </p:txBody>
        </p:sp>
        <p:sp>
          <p:nvSpPr>
            <p:cNvPr id="58" name="Right Triangle 57"/>
            <p:cNvSpPr/>
            <p:nvPr/>
          </p:nvSpPr>
          <p:spPr>
            <a:xfrm flipH="1" flipV="1">
              <a:off x="4114799" y="245428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59" name="Group 58"/>
          <p:cNvGrpSpPr/>
          <p:nvPr/>
        </p:nvGrpSpPr>
        <p:grpSpPr>
          <a:xfrm flipH="1">
            <a:off x="967250" y="1854533"/>
            <a:ext cx="1972800" cy="839013"/>
            <a:chOff x="2354725" y="1628897"/>
            <a:chExt cx="1972800" cy="839013"/>
          </a:xfrm>
          <a:solidFill>
            <a:srgbClr val="D0ECF3"/>
          </a:solidFill>
        </p:grpSpPr>
        <p:sp>
          <p:nvSpPr>
            <p:cNvPr id="67" name="TextBox 66"/>
            <p:cNvSpPr txBox="1"/>
            <p:nvPr/>
          </p:nvSpPr>
          <p:spPr>
            <a:xfrm>
              <a:off x="2354725" y="1819910"/>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u="dotted"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68" name="Right Triangle 67"/>
            <p:cNvSpPr/>
            <p:nvPr/>
          </p:nvSpPr>
          <p:spPr>
            <a:xfrm rot="5400000" flipH="1" flipV="1">
              <a:off x="4077161" y="1628897"/>
              <a:ext cx="146051" cy="146051"/>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69" name="Group 11"/>
          <p:cNvGrpSpPr/>
          <p:nvPr/>
        </p:nvGrpSpPr>
        <p:grpSpPr>
          <a:xfrm>
            <a:off x="3208478" y="2468952"/>
            <a:ext cx="2717806" cy="304800"/>
            <a:chOff x="828674" y="2504451"/>
            <a:chExt cx="2717800" cy="304800"/>
          </a:xfrm>
        </p:grpSpPr>
        <p:pic>
          <p:nvPicPr>
            <p:cNvPr id="70" name="Picture 69"/>
            <p:cNvPicPr>
              <a:picLocks noChangeAspect="1"/>
            </p:cNvPicPr>
            <p:nvPr/>
          </p:nvPicPr>
          <p:blipFill>
            <a:blip r:embed="rId8"/>
            <a:stretch>
              <a:fillRect/>
            </a:stretch>
          </p:blipFill>
          <p:spPr>
            <a:xfrm>
              <a:off x="828674" y="2504451"/>
              <a:ext cx="2717800" cy="304800"/>
            </a:xfrm>
            <a:prstGeom prst="rect">
              <a:avLst/>
            </a:prstGeom>
          </p:spPr>
        </p:pic>
        <p:sp>
          <p:nvSpPr>
            <p:cNvPr id="71" name="TextBox 70"/>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A</a:t>
              </a:r>
              <a:endParaRPr lang="en-US" sz="1600" i="0" dirty="0">
                <a:solidFill>
                  <a:srgbClr val="003359"/>
                </a:solidFill>
                <a:latin typeface="Arial" pitchFamily="34" charset="0"/>
                <a:cs typeface="Arial" pitchFamily="34" charset="0"/>
              </a:endParaRPr>
            </a:p>
          </p:txBody>
        </p:sp>
      </p:grpSp>
      <p:grpSp>
        <p:nvGrpSpPr>
          <p:cNvPr id="72" name="Group 12"/>
          <p:cNvGrpSpPr/>
          <p:nvPr/>
        </p:nvGrpSpPr>
        <p:grpSpPr>
          <a:xfrm>
            <a:off x="6059721" y="2468952"/>
            <a:ext cx="2718000" cy="304800"/>
            <a:chOff x="828674" y="2504451"/>
            <a:chExt cx="2717800" cy="304800"/>
          </a:xfrm>
        </p:grpSpPr>
        <p:pic>
          <p:nvPicPr>
            <p:cNvPr id="73" name="Picture 72"/>
            <p:cNvPicPr>
              <a:picLocks noChangeAspect="1"/>
            </p:cNvPicPr>
            <p:nvPr/>
          </p:nvPicPr>
          <p:blipFill>
            <a:blip r:embed="rId8"/>
            <a:stretch>
              <a:fillRect/>
            </a:stretch>
          </p:blipFill>
          <p:spPr>
            <a:xfrm>
              <a:off x="828674" y="2504451"/>
              <a:ext cx="2717800" cy="304800"/>
            </a:xfrm>
            <a:prstGeom prst="rect">
              <a:avLst/>
            </a:prstGeom>
          </p:spPr>
        </p:pic>
        <p:sp>
          <p:nvSpPr>
            <p:cNvPr id="74" name="TextBox 73"/>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B</a:t>
              </a:r>
              <a:endParaRPr lang="en-US" sz="1600" i="0" dirty="0">
                <a:solidFill>
                  <a:srgbClr val="003359"/>
                </a:solidFill>
                <a:latin typeface="Arial" pitchFamily="34" charset="0"/>
                <a:cs typeface="Arial" pitchFamily="34" charset="0"/>
              </a:endParaRPr>
            </a:p>
          </p:txBody>
        </p:sp>
      </p:grpSp>
      <p:grpSp>
        <p:nvGrpSpPr>
          <p:cNvPr id="75" name="Group 13"/>
          <p:cNvGrpSpPr/>
          <p:nvPr/>
        </p:nvGrpSpPr>
        <p:grpSpPr>
          <a:xfrm>
            <a:off x="360728" y="4511724"/>
            <a:ext cx="2718000" cy="304800"/>
            <a:chOff x="828674" y="2504451"/>
            <a:chExt cx="2717800" cy="304800"/>
          </a:xfrm>
        </p:grpSpPr>
        <p:pic>
          <p:nvPicPr>
            <p:cNvPr id="76" name="Picture 75"/>
            <p:cNvPicPr>
              <a:picLocks noChangeAspect="1"/>
            </p:cNvPicPr>
            <p:nvPr/>
          </p:nvPicPr>
          <p:blipFill>
            <a:blip r:embed="rId8"/>
            <a:stretch>
              <a:fillRect/>
            </a:stretch>
          </p:blipFill>
          <p:spPr>
            <a:xfrm>
              <a:off x="828674" y="2504451"/>
              <a:ext cx="2717800" cy="304800"/>
            </a:xfrm>
            <a:prstGeom prst="rect">
              <a:avLst/>
            </a:prstGeom>
          </p:spPr>
        </p:pic>
        <p:sp>
          <p:nvSpPr>
            <p:cNvPr id="77" name="TextBox 76"/>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C</a:t>
              </a:r>
              <a:endParaRPr lang="en-US" sz="1600" i="0" dirty="0">
                <a:solidFill>
                  <a:srgbClr val="003359"/>
                </a:solidFill>
                <a:latin typeface="Arial" pitchFamily="34" charset="0"/>
                <a:cs typeface="Arial" pitchFamily="34" charset="0"/>
              </a:endParaRPr>
            </a:p>
          </p:txBody>
        </p:sp>
      </p:grpSp>
      <p:grpSp>
        <p:nvGrpSpPr>
          <p:cNvPr id="78" name="Group 14"/>
          <p:cNvGrpSpPr/>
          <p:nvPr/>
        </p:nvGrpSpPr>
        <p:grpSpPr>
          <a:xfrm>
            <a:off x="3208478" y="4511724"/>
            <a:ext cx="2719248" cy="304800"/>
            <a:chOff x="828674" y="2504451"/>
            <a:chExt cx="2717800" cy="304800"/>
          </a:xfrm>
        </p:grpSpPr>
        <p:pic>
          <p:nvPicPr>
            <p:cNvPr id="79" name="Picture 78"/>
            <p:cNvPicPr>
              <a:picLocks noChangeAspect="1"/>
            </p:cNvPicPr>
            <p:nvPr/>
          </p:nvPicPr>
          <p:blipFill>
            <a:blip r:embed="rId8"/>
            <a:stretch>
              <a:fillRect/>
            </a:stretch>
          </p:blipFill>
          <p:spPr>
            <a:xfrm>
              <a:off x="828674" y="2504451"/>
              <a:ext cx="2717800" cy="304800"/>
            </a:xfrm>
            <a:prstGeom prst="rect">
              <a:avLst/>
            </a:prstGeom>
          </p:spPr>
        </p:pic>
        <p:sp>
          <p:nvSpPr>
            <p:cNvPr id="80" name="TextBox 79"/>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D</a:t>
              </a:r>
              <a:endParaRPr lang="en-US" sz="1600" i="0" dirty="0">
                <a:solidFill>
                  <a:srgbClr val="003359"/>
                </a:solidFill>
                <a:latin typeface="Arial" pitchFamily="34" charset="0"/>
                <a:cs typeface="Arial" pitchFamily="34" charset="0"/>
              </a:endParaRPr>
            </a:p>
          </p:txBody>
        </p:sp>
      </p:grpSp>
      <p:grpSp>
        <p:nvGrpSpPr>
          <p:cNvPr id="81" name="Group 15"/>
          <p:cNvGrpSpPr/>
          <p:nvPr/>
        </p:nvGrpSpPr>
        <p:grpSpPr>
          <a:xfrm>
            <a:off x="6059721" y="4511724"/>
            <a:ext cx="2718000" cy="304800"/>
            <a:chOff x="828674" y="2504451"/>
            <a:chExt cx="2717800" cy="304800"/>
          </a:xfrm>
        </p:grpSpPr>
        <p:pic>
          <p:nvPicPr>
            <p:cNvPr id="82" name="Picture 81"/>
            <p:cNvPicPr>
              <a:picLocks noChangeAspect="1"/>
            </p:cNvPicPr>
            <p:nvPr/>
          </p:nvPicPr>
          <p:blipFill>
            <a:blip r:embed="rId8"/>
            <a:stretch>
              <a:fillRect/>
            </a:stretch>
          </p:blipFill>
          <p:spPr>
            <a:xfrm>
              <a:off x="828674" y="2504451"/>
              <a:ext cx="2717800" cy="304800"/>
            </a:xfrm>
            <a:prstGeom prst="rect">
              <a:avLst/>
            </a:prstGeom>
          </p:spPr>
        </p:pic>
        <p:sp>
          <p:nvSpPr>
            <p:cNvPr id="83" name="TextBox 82"/>
            <p:cNvSpPr txBox="1"/>
            <p:nvPr/>
          </p:nvSpPr>
          <p:spPr>
            <a:xfrm>
              <a:off x="868891" y="2580651"/>
              <a:ext cx="2637367" cy="152400"/>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E</a:t>
              </a:r>
              <a:endParaRPr lang="en-US" sz="1600" i="0" dirty="0">
                <a:solidFill>
                  <a:srgbClr val="003359"/>
                </a:solidFill>
                <a:latin typeface="Arial" pitchFamily="34" charset="0"/>
                <a:cs typeface="Arial" pitchFamily="34" charset="0"/>
              </a:endParaRPr>
            </a:p>
          </p:txBody>
        </p:sp>
      </p:grpSp>
      <p:grpSp>
        <p:nvGrpSpPr>
          <p:cNvPr id="34" name="Group 33"/>
          <p:cNvGrpSpPr/>
          <p:nvPr/>
        </p:nvGrpSpPr>
        <p:grpSpPr>
          <a:xfrm>
            <a:off x="0" y="446088"/>
            <a:ext cx="9144000" cy="72000"/>
            <a:chOff x="0" y="446088"/>
            <a:chExt cx="9144000" cy="72000"/>
          </a:xfrm>
        </p:grpSpPr>
        <p:sp>
          <p:nvSpPr>
            <p:cNvPr id="35" name="Rectangle 34"/>
            <p:cNvSpPr/>
            <p:nvPr/>
          </p:nvSpPr>
          <p:spPr>
            <a:xfrm>
              <a:off x="0" y="446088"/>
              <a:ext cx="9144000" cy="72000"/>
            </a:xfrm>
            <a:prstGeom prst="rect">
              <a:avLst/>
            </a:prstGeom>
            <a:solidFill>
              <a:srgbClr val="F12C3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 y="446088"/>
              <a:ext cx="358774" cy="72000"/>
            </a:xfrm>
            <a:prstGeom prst="rect">
              <a:avLst/>
            </a:prstGeom>
            <a:solidFill>
              <a:srgbClr val="F12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452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a:themeElements>
    <a:clrScheme name="WSE Online Encounters">
      <a:dk1>
        <a:srgbClr val="003359"/>
      </a:dk1>
      <a:lt1>
        <a:sysClr val="window" lastClr="FFFFFF"/>
      </a:lt1>
      <a:dk2>
        <a:srgbClr val="003359"/>
      </a:dk2>
      <a:lt2>
        <a:srgbClr val="FFFFFF"/>
      </a:lt2>
      <a:accent1>
        <a:srgbClr val="C6EDF6"/>
      </a:accent1>
      <a:accent2>
        <a:srgbClr val="F9B1BA"/>
      </a:accent2>
      <a:accent3>
        <a:srgbClr val="64CFE9"/>
      </a:accent3>
      <a:accent4>
        <a:srgbClr val="0082A9"/>
      </a:accent4>
      <a:accent5>
        <a:srgbClr val="FF8E7E"/>
      </a:accent5>
      <a:accent6>
        <a:srgbClr val="FFC3A4"/>
      </a:accent6>
      <a:hlink>
        <a:srgbClr val="95DCFF"/>
      </a:hlink>
      <a:folHlink>
        <a:srgbClr val="E0F4F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OnlIneEncounter_Levels8–11_Template</Template>
  <TotalTime>18303</TotalTime>
  <Words>6656</Words>
  <Application>Microsoft Office PowerPoint</Application>
  <PresentationFormat>On-screen Show (16:9)</PresentationFormat>
  <Paragraphs>1202</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ＭＳ Ｐゴシック</vt:lpstr>
      <vt:lpstr>ＭＳ Ｐゴシック</vt:lpstr>
      <vt:lpstr>Arial</vt:lpstr>
      <vt:lpstr>Calibri</vt:lpstr>
      <vt:lpstr>Times New Roman</vt:lpstr>
      <vt:lpstr>Verdana</vt:lpstr>
      <vt:lpstr>Wingdings</vt: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Wales-McGrath</dc:creator>
  <cp:lastModifiedBy>Thompson, John</cp:lastModifiedBy>
  <cp:revision>4628</cp:revision>
  <dcterms:created xsi:type="dcterms:W3CDTF">2015-08-31T15:30:45Z</dcterms:created>
  <dcterms:modified xsi:type="dcterms:W3CDTF">2017-05-12T18:56:34Z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Application">
    <vt:lpwstr>Microsoft PowerPoint</vt:lpwstr>
  </property>
</Properties>
</file>