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45"/>
  </p:notesMasterIdLst>
  <p:sldIdLst>
    <p:sldId id="317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09" r:id="rId4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Covers by Levels" id="{477B43B5-D30E-304E-8B82-70FF4A542880}">
          <p14:sldIdLst>
            <p14:sldId id="317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19">
          <p15:clr>
            <a:srgbClr val="A4A3A4"/>
          </p15:clr>
        </p15:guide>
        <p15:guide id="4" orient="horz" pos="3014">
          <p15:clr>
            <a:srgbClr val="A4A3A4"/>
          </p15:clr>
        </p15:guide>
        <p15:guide id="5" orient="horz" pos="279">
          <p15:clr>
            <a:srgbClr val="A4A3A4"/>
          </p15:clr>
        </p15:guide>
        <p15:guide id="6" orient="horz" pos="1764" userDrawn="1">
          <p15:clr>
            <a:srgbClr val="A4A3A4"/>
          </p15:clr>
        </p15:guide>
        <p15:guide id="7" orient="horz" pos="548">
          <p15:clr>
            <a:srgbClr val="A4A3A4"/>
          </p15:clr>
        </p15:guide>
        <p15:guide id="8" orient="horz" pos="325">
          <p15:clr>
            <a:srgbClr val="A4A3A4"/>
          </p15:clr>
        </p15:guide>
        <p15:guide id="9" pos="5536">
          <p15:clr>
            <a:srgbClr val="A4A3A4"/>
          </p15:clr>
        </p15:guide>
        <p15:guide id="10" pos="5174">
          <p15:clr>
            <a:srgbClr val="A4A3A4"/>
          </p15:clr>
        </p15:guide>
        <p15:guide id="11" pos="226">
          <p15:clr>
            <a:srgbClr val="A4A3A4"/>
          </p15:clr>
        </p15:guide>
        <p15:guide id="12" pos="575">
          <p15:clr>
            <a:srgbClr val="A4A3A4"/>
          </p15:clr>
        </p15:guide>
        <p15:guide id="13" pos="672" userDrawn="1">
          <p15:clr>
            <a:srgbClr val="A4A3A4"/>
          </p15:clr>
        </p15:guide>
        <p15:guide id="14" pos="1025">
          <p15:clr>
            <a:srgbClr val="A4A3A4"/>
          </p15:clr>
        </p15:guide>
        <p15:guide id="15" pos="1116">
          <p15:clr>
            <a:srgbClr val="A4A3A4"/>
          </p15:clr>
        </p15:guide>
        <p15:guide id="16" pos="1482">
          <p15:clr>
            <a:srgbClr val="A4A3A4"/>
          </p15:clr>
        </p15:guide>
        <p15:guide id="17" pos="1560" userDrawn="1">
          <p15:clr>
            <a:srgbClr val="A4A3A4"/>
          </p15:clr>
        </p15:guide>
        <p15:guide id="18" pos="1932">
          <p15:clr>
            <a:srgbClr val="A4A3A4"/>
          </p15:clr>
        </p15:guide>
        <p15:guide id="19" pos="2021">
          <p15:clr>
            <a:srgbClr val="A4A3A4"/>
          </p15:clr>
        </p15:guide>
        <p15:guide id="20" pos="2381">
          <p15:clr>
            <a:srgbClr val="A4A3A4"/>
          </p15:clr>
        </p15:guide>
        <p15:guide id="21" pos="2475">
          <p15:clr>
            <a:srgbClr val="A4A3A4"/>
          </p15:clr>
        </p15:guide>
        <p15:guide id="22" pos="2834">
          <p15:clr>
            <a:srgbClr val="A4A3A4"/>
          </p15:clr>
        </p15:guide>
        <p15:guide id="23" pos="2924">
          <p15:clr>
            <a:srgbClr val="A4A3A4"/>
          </p15:clr>
        </p15:guide>
        <p15:guide id="24" pos="3282">
          <p15:clr>
            <a:srgbClr val="A4A3A4"/>
          </p15:clr>
        </p15:guide>
        <p15:guide id="25" pos="3375">
          <p15:clr>
            <a:srgbClr val="A4A3A4"/>
          </p15:clr>
        </p15:guide>
        <p15:guide id="26" pos="3734">
          <p15:clr>
            <a:srgbClr val="A4A3A4"/>
          </p15:clr>
        </p15:guide>
        <p15:guide id="27" pos="3817">
          <p15:clr>
            <a:srgbClr val="A4A3A4"/>
          </p15:clr>
        </p15:guide>
        <p15:guide id="28" pos="4182">
          <p15:clr>
            <a:srgbClr val="A4A3A4"/>
          </p15:clr>
        </p15:guide>
        <p15:guide id="29" pos="4728" userDrawn="1">
          <p15:clr>
            <a:srgbClr val="A4A3A4"/>
          </p15:clr>
        </p15:guide>
        <p15:guide id="30" pos="4632">
          <p15:clr>
            <a:srgbClr val="A4A3A4"/>
          </p15:clr>
        </p15:guide>
        <p15:guide id="31" pos="4272">
          <p15:clr>
            <a:srgbClr val="A4A3A4"/>
          </p15:clr>
        </p15:guide>
        <p15:guide id="32" pos="5083">
          <p15:clr>
            <a:srgbClr val="A4A3A4"/>
          </p15:clr>
        </p15:guide>
        <p15:guide id="33" orient="horz" pos="1719">
          <p15:clr>
            <a:srgbClr val="A4A3A4"/>
          </p15:clr>
        </p15:guide>
        <p15:guide id="34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ales-McGrath" initials="SW" lastIdx="1" clrIdx="0">
    <p:extLst/>
  </p:cmAuthor>
  <p:cmAuthor id="2" name="Sarah Wales-McGrath" initials="SW [2]" lastIdx="1" clrIdx="1">
    <p:extLst/>
  </p:cmAuthor>
  <p:cmAuthor id="3" name="Molnar, Julie M" initials="MJM" lastIdx="1" clrIdx="2">
    <p:extLst/>
  </p:cmAuthor>
  <p:cmAuthor id="4" name="Pearson Inc." initials="" lastIdx="47" clrIdx="3"/>
  <p:cmAuthor id="5" name="David Clark" initials="DC" lastIdx="135" clrIdx="4">
    <p:extLst/>
  </p:cmAuthor>
  <p:cmAuthor id="6" name="Seth Ditchcreek" initials="SD" lastIdx="6" clrIdx="5">
    <p:extLst/>
  </p:cmAuthor>
  <p:cmAuthor id="7" name="Microsoft Office User" initials="MOU" lastIdx="3" clrIdx="6">
    <p:extLst/>
  </p:cmAuthor>
  <p:cmAuthor id="8" name="Microsoft Office User" initials="MOU [2]" lastIdx="1" clrIdx="7">
    <p:extLst/>
  </p:cmAuthor>
  <p:cmAuthor id="9" name="Microsoft Office User" initials="MOU [3]" lastIdx="1" clrIdx="8">
    <p:extLst/>
  </p:cmAuthor>
  <p:cmAuthor id="10" name="Microsoft Office User" initials="MOU [4]" lastIdx="1" clrIdx="9">
    <p:extLst/>
  </p:cmAuthor>
  <p:cmAuthor id="11" name="Microsoft Office User" initials="MOU [5]" lastIdx="1" clrIdx="10">
    <p:extLst/>
  </p:cmAuthor>
  <p:cmAuthor id="12" name="Microsoft Office User" initials="MOU [6]" lastIdx="1" clrIdx="11">
    <p:extLst/>
  </p:cmAuthor>
  <p:cmAuthor id="13" name="Microsoft Office User" initials="MOU [7]" lastIdx="1" clrIdx="12">
    <p:extLst/>
  </p:cmAuthor>
  <p:cmAuthor id="14" name="Microsoft Office User" initials="MOU [8]" lastIdx="1" clrIdx="13">
    <p:extLst/>
  </p:cmAuthor>
  <p:cmAuthor id="15" name="Microsoft Office User" initials="MOU [9]" lastIdx="1" clrIdx="14">
    <p:extLst/>
  </p:cmAuthor>
  <p:cmAuthor id="16" name="Microsoft Office User" initials="MOU [10]" lastIdx="1" clrIdx="15">
    <p:extLst/>
  </p:cmAuthor>
  <p:cmAuthor id="17" name="Microsoft Office User" initials="MOU [11]" lastIdx="1" clrIdx="16">
    <p:extLst/>
  </p:cmAuthor>
  <p:cmAuthor id="18" name="Microsoft Office User" initials="MOU [12]" lastIdx="1" clrIdx="17">
    <p:extLst/>
  </p:cmAuthor>
  <p:cmAuthor id="19" name="Microsoft Office User" initials="MOU [13]" lastIdx="1" clrIdx="18">
    <p:extLst/>
  </p:cmAuthor>
  <p:cmAuthor id="20" name="Microsoft Office User" initials="MOU [14]" lastIdx="1" clrIdx="19">
    <p:extLst/>
  </p:cmAuthor>
  <p:cmAuthor id="21" name="Microsoft Office User" initials="MOU [15]" lastIdx="1" clrIdx="20">
    <p:extLst/>
  </p:cmAuthor>
  <p:cmAuthor id="22" name="Microsoft Office User" initials="MOU [16]" lastIdx="1" clrIdx="21">
    <p:extLst/>
  </p:cmAuthor>
  <p:cmAuthor id="23" name="Jeremy Schaar" initials="" lastIdx="2" clrIdx="22"/>
  <p:cmAuthor id="24" name="Susan M.  Walker" initials="smw" lastIdx="7" clrIdx="2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2C3E"/>
    <a:srgbClr val="003359"/>
    <a:srgbClr val="FF8E7E"/>
    <a:srgbClr val="FFFFFF"/>
    <a:srgbClr val="253551"/>
    <a:srgbClr val="F7A0AD"/>
    <a:srgbClr val="F9B1BA"/>
    <a:srgbClr val="EEABB2"/>
    <a:srgbClr val="E0F4F8"/>
    <a:srgbClr val="D0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 autoAdjust="0"/>
    <p:restoredTop sz="71325" autoAdjust="0"/>
  </p:normalViewPr>
  <p:slideViewPr>
    <p:cSldViewPr snapToGrid="0" showGuides="1">
      <p:cViewPr varScale="1">
        <p:scale>
          <a:sx n="92" d="100"/>
          <a:sy n="92" d="100"/>
        </p:scale>
        <p:origin x="1812" y="84"/>
      </p:cViewPr>
      <p:guideLst>
        <p:guide orient="horz" pos="1620"/>
        <p:guide pos="2880"/>
        <p:guide orient="horz" pos="1819"/>
        <p:guide orient="horz" pos="3014"/>
        <p:guide orient="horz" pos="279"/>
        <p:guide orient="horz" pos="1764"/>
        <p:guide orient="horz" pos="548"/>
        <p:guide orient="horz" pos="325"/>
        <p:guide pos="5536"/>
        <p:guide pos="5174"/>
        <p:guide pos="226"/>
        <p:guide pos="575"/>
        <p:guide pos="672"/>
        <p:guide pos="1025"/>
        <p:guide pos="1116"/>
        <p:guide pos="1482"/>
        <p:guide pos="1560"/>
        <p:guide pos="1932"/>
        <p:guide pos="2021"/>
        <p:guide pos="2381"/>
        <p:guide pos="2475"/>
        <p:guide pos="2834"/>
        <p:guide pos="2924"/>
        <p:guide pos="3282"/>
        <p:guide pos="3375"/>
        <p:guide pos="3734"/>
        <p:guide pos="3817"/>
        <p:guide pos="4182"/>
        <p:guide pos="4728"/>
        <p:guide pos="4632"/>
        <p:guide pos="4272"/>
        <p:guide pos="5083"/>
        <p:guide orient="horz" pos="171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-640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812A7-FDF3-634D-BDAE-C5CF0D77B04D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40642-D2FD-D046-87EF-349296A3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2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ENCOUNTER 22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STUDENT PROGRESS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for last Encounter attendance.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for last Speaking Center attendance and time spent.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that Lesson 3 has been completed.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 general comments on Student attendance, study habits, and overall progress.</a:t>
            </a:r>
            <a:r>
              <a:rPr lang="en-US" dirty="0" smtClean="0">
                <a:effectLst/>
              </a:rPr>
              <a:t> 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SUMMARY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goes to a school thinking he’s showing up for an acting job but gets roped into teaching a class on basic biology.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Nadi’s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struggling to get temp cooks up to speed since Danielle is no longer working in the kitchen.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Meanwhile, a stormy day causes Marco,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stay inside for lunch. They discuss a new product idea for rain jackets inspired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Khae’s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imperfect apparel.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 SUMMARY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first reading, a teacher leaves a schedule for a substitute. In the schedule, math, English, science, and computer classes are briefly outlined.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second reading, two friends, Marina and Teruko discuss plans for Teruko’s trip to visit Marina in a text message exchange. They talk about what clothes Teruko should bring on the trip and where they are going to meet.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SUMMARY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Mark, a new hire, meets Talia on his first day of a new office job. She asks about his previous work, and he explains that he was a cook. Mark tells Talia that he took the job in the office so that he could have more regular hours to be available for his children.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VOCABULARY OBJECTIVES</a:t>
            </a:r>
          </a:p>
          <a:p>
            <a:pPr marL="171450" indent="-171450">
              <a:buFont typeface="Arial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name very common school subjects 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biology; chemistry; history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 smtClean="0">
              <a:effectLst/>
            </a:endParaRP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GRAMMAR OBJECTIVES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express simple obligation or a lack of obligation using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cut the meat first.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express cause and effect using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raining outside, so we’re staying in.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express very basic opinions with the present simple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you’re right.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SPEAKING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give an opinion when addressed directly, provided they can ask for repetition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ideas about what kind of product we can design?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discuss simple, everyday, practical issues when addressed clearly, slowly and directly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There’s a lot to learn.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2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 You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Study for the Test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 min)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express simple obligation or a lack of obligation using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cut the meat first.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 a Student read the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question. [</a:t>
            </a:r>
            <a:r>
              <a:rPr lang="en-GB" sz="1200" dirty="0" smtClean="0"/>
              <a:t>When you were in school, were you always on time to class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Encourage the Students to answer.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sample answer. [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Usually, I was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#4. Have a Student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 the question. [</a:t>
            </a:r>
            <a:r>
              <a:rPr lang="en-GB" sz="1200" dirty="0" smtClean="0"/>
              <a:t>What does a teacher tell the Students about coming to class on time?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#5. Encourage the Students to answer.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#6. Reveal the </a:t>
            </a:r>
            <a:r>
              <a:rPr lang="en-US" sz="1200" i="0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answer. [</a:t>
            </a:r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You must come to class on time</a:t>
            </a:r>
            <a:r>
              <a:rPr lang="en-US" sz="1200" i="0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.]</a:t>
            </a:r>
            <a:endParaRPr lang="en-US" sz="1200" i="0" kern="1200" dirty="0" smtClean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examples of the target structure(s).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 You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Study for the Test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 a Student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 the question. [</a:t>
            </a:r>
            <a:r>
              <a:rPr lang="en-GB" sz="1200" dirty="0" smtClean="0">
                <a:solidFill>
                  <a:schemeClr val="tx1"/>
                </a:solidFill>
              </a:rPr>
              <a:t>What’s a different way to say “You must come to class on time”?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Encourage the Students to answer.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 the answer. [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You have to come to class on time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.]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#4. Have a Student read the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question. [</a:t>
            </a:r>
            <a:r>
              <a:rPr lang="en-GB" sz="1200" dirty="0" smtClean="0">
                <a:solidFill>
                  <a:schemeClr val="tx1"/>
                </a:solidFill>
              </a:rPr>
              <a:t>What’s something you MUST NOT do in class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Encourage the Students to answer.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#6. Reveal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sample answer. [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Students must not eat in class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examples of the target structure(s).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 You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Study for the Test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 a Student read the rule. Ask Students if it’s OK to eat in class based on this rule (No).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Draw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Students’ attention to the crossed out “must not.”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Have a Student read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new sentence with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“don’t have to.”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tudents,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‘Students don’t have to eat in class’ and ‘Students must not eat in class’ mean the same thing?”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should respond, “No.” 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Ask,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are the two different?”</a:t>
            </a:r>
          </a:p>
          <a:p>
            <a:pPr marL="171450" indent="-171450">
              <a:buFont typeface="Arial"/>
              <a:buChar char="•"/>
            </a:pP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should say something like, “It’s OK to eat in class, but they don’t need to.”</a:t>
            </a:r>
            <a:r>
              <a:rPr lang="en-US" i="0" dirty="0" smtClean="0">
                <a:effectLst/>
              </a:rPr>
              <a:t> </a:t>
            </a:r>
          </a:p>
          <a:p>
            <a:pPr marL="171450" indent="-171450">
              <a:buFont typeface="Arial"/>
              <a:buChar char="•"/>
            </a:pPr>
            <a:endParaRPr lang="en-US" i="0" dirty="0" smtClean="0">
              <a:effectLst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examples of the target structure(s).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pPr marL="171450" indent="-171450">
              <a:buFont typeface="Arial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 You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Study for the Test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 a Student read the statement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question. [</a:t>
            </a:r>
            <a:r>
              <a:rPr lang="en-GB" sz="1200" dirty="0" smtClean="0"/>
              <a:t>A teacher says, “You must come to class on time!” Is it OK to go to class late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Encourage the Students to answer.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answer. [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No, it isn’t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target language from each Student.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 You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Study for the Test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four minutes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one Student, “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your classmates are new students. Tell them about the first rule.”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to role-play giving instructions for new students at his/her school using “must,” “have to,” “must not,” or “don’t have to.”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prompts on the screen, the Students take turns making sentences in the same way.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that there may be more than one possible answer for each prompt. When Students finish, review the answers with the whole class.</a:t>
            </a:r>
          </a:p>
          <a:p>
            <a:pPr marL="171450" indent="-171450">
              <a:buFont typeface="Arial"/>
              <a:buChar char="•"/>
            </a:pPr>
            <a:endParaRPr lang="en-US" i="0" dirty="0" smtClean="0">
              <a:effectLst/>
            </a:endParaRPr>
          </a:p>
          <a:p>
            <a:pPr marL="0" indent="0">
              <a:buFont typeface="Arial"/>
              <a:buNone/>
            </a:pPr>
            <a:r>
              <a:rPr lang="en-US" i="0" dirty="0" smtClean="0">
                <a:effectLst/>
              </a:rPr>
              <a:t>ANSWER KEY (Sample</a:t>
            </a:r>
            <a:r>
              <a:rPr lang="en-US" i="0" baseline="0" dirty="0" smtClean="0">
                <a:effectLst/>
              </a:rPr>
              <a:t> Answers)</a:t>
            </a:r>
            <a:endParaRPr lang="en-US" i="0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must not use their cell phones in class.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have to/must bring their books to class.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must not eat food in class.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don’t have to/have to wear nice clothes.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must/have to pay attention in class. </a:t>
            </a:r>
          </a:p>
          <a:p>
            <a:pPr marL="0" indent="0">
              <a:buFont typeface="Arial"/>
              <a:buNone/>
            </a:pPr>
            <a:endParaRPr lang="en-US" i="0" dirty="0" smtClean="0">
              <a:effectLst/>
            </a:endParaRPr>
          </a:p>
          <a:p>
            <a:pPr marL="0" indent="0">
              <a:buFont typeface="Arial"/>
              <a:buNone/>
            </a:pPr>
            <a:endParaRPr lang="en-US" i="0" dirty="0" smtClean="0">
              <a:effectLst/>
            </a:endParaRPr>
          </a:p>
          <a:p>
            <a:pPr marL="0" indent="0">
              <a:buFont typeface="Arial"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 You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Study for the Test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three minutes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have to role-play giving instructions for a new student at their school. The Students make sentences using “must,” “have to,” “must not,” or “don’t have to.” </a:t>
            </a:r>
          </a:p>
          <a:p>
            <a:pPr marL="171450" indent="-171450">
              <a:buFont typeface="Arial"/>
              <a:buChar char="•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that there may be more than one possible answer for each prompt. When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finish, review the answers with the whole class.</a:t>
            </a:r>
          </a:p>
          <a:p>
            <a:pPr marL="0" indent="0">
              <a:buFont typeface="Arial"/>
              <a:buNone/>
            </a:pPr>
            <a:endParaRPr lang="en-US" i="0" dirty="0" smtClean="0">
              <a:effectLst/>
            </a:endParaRPr>
          </a:p>
          <a:p>
            <a:pPr marL="0" indent="0">
              <a:buFont typeface="Arial"/>
              <a:buNone/>
            </a:pPr>
            <a:r>
              <a:rPr lang="en-US" i="0" dirty="0" smtClean="0">
                <a:effectLst/>
              </a:rPr>
              <a:t>ANSWER KEY (Sample</a:t>
            </a:r>
            <a:r>
              <a:rPr lang="en-US" i="0" baseline="0" dirty="0" smtClean="0">
                <a:effectLst/>
              </a:rPr>
              <a:t> Answers)</a:t>
            </a:r>
            <a:endParaRPr lang="en-US" i="0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don’t have to stay after class for more help from their teacher.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must not talk when the teacher is talking.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must/have to do their homework on time.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must not come to class late.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don’t have to/have to ask questions.</a:t>
            </a:r>
          </a:p>
          <a:p>
            <a:pPr marL="0" indent="0">
              <a:buFont typeface="Arial"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 You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Study for the Test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Extension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Students to repeat the activity. This time, however, they should give the opposite rules they gave the first time. For example, if they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said, “Students must not come to class late,” they might now say, “Students have to come to class late.”</a:t>
            </a:r>
          </a:p>
          <a:p>
            <a:pPr marL="171450" indent="-171450">
              <a:buFont typeface="Arial"/>
              <a:buChar char="•"/>
            </a:pPr>
            <a:endParaRPr lang="en-US" i="0" dirty="0" smtClean="0">
              <a:effectLst/>
            </a:endParaRPr>
          </a:p>
          <a:p>
            <a:pPr marL="0" indent="0">
              <a:buFont typeface="Arial"/>
              <a:buNone/>
            </a:pPr>
            <a:r>
              <a:rPr lang="en-US" i="0" dirty="0" smtClean="0">
                <a:effectLst/>
              </a:rPr>
              <a:t>ANSWER KEY (Sample</a:t>
            </a:r>
            <a:r>
              <a:rPr lang="en-US" i="0" baseline="0" dirty="0" smtClean="0">
                <a:effectLst/>
              </a:rPr>
              <a:t> Answers)</a:t>
            </a:r>
            <a:endParaRPr lang="en-US" i="0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Students must use their cell phones in class.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Students must not bring their books to class.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Students must eat food in class.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#4. Students don’t have to/have to wear nice clothes.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#5. Students must not pay attention in class. </a:t>
            </a:r>
          </a:p>
          <a:p>
            <a:pPr marL="0" indent="0">
              <a:buFont typeface="Arial"/>
              <a:buNone/>
            </a:pPr>
            <a:endParaRPr lang="en-US" i="0" dirty="0" smtClean="0">
              <a:effectLst/>
            </a:endParaRPr>
          </a:p>
          <a:p>
            <a:pPr marL="0" indent="0">
              <a:buFont typeface="Arial"/>
              <a:buNone/>
            </a:pPr>
            <a:endParaRPr lang="en-US" i="0" dirty="0" smtClean="0">
              <a:effectLst/>
            </a:endParaRPr>
          </a:p>
          <a:p>
            <a:pPr marL="0" indent="0">
              <a:buFont typeface="Arial"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 You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Study for the Test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Extension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Students to repeat the activity. This time, however, they should give the opposite rules they gave the first time. For example, if they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said, “Students must not come to class late,” they might now say, “Students have to come to class late.”</a:t>
            </a:r>
          </a:p>
          <a:p>
            <a:pPr marL="0" indent="0">
              <a:buFont typeface="Arial"/>
              <a:buNone/>
            </a:pPr>
            <a:endParaRPr lang="en-US" i="0" dirty="0" smtClean="0">
              <a:effectLst/>
            </a:endParaRPr>
          </a:p>
          <a:p>
            <a:pPr marL="0" indent="0">
              <a:buFont typeface="Arial"/>
              <a:buNone/>
            </a:pPr>
            <a:r>
              <a:rPr lang="en-US" i="0" dirty="0" smtClean="0">
                <a:effectLst/>
              </a:rPr>
              <a:t>ANSWER KEY (Sample</a:t>
            </a:r>
            <a:r>
              <a:rPr lang="en-US" i="0" baseline="0" dirty="0" smtClean="0">
                <a:effectLst/>
              </a:rPr>
              <a:t> Answers)</a:t>
            </a:r>
            <a:endParaRPr lang="en-US" i="0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Students have to stay after class for more help from their teacher.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Students must talk when the teacher is talking.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Students must not do their homework on time.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#4. Students must come to class late.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#5. Students don’t have to/have to ask questions.</a:t>
            </a:r>
          </a:p>
          <a:p>
            <a:pPr marL="0" indent="0">
              <a:buFont typeface="Arial"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 You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Study for the Test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 smtClean="0"/>
          </a:p>
          <a:p>
            <a:r>
              <a:rPr lang="en-US" b="0" dirty="0" smtClean="0"/>
              <a:t>FEEDBACK</a:t>
            </a:r>
            <a:endParaRPr lang="en-US" b="0" baseline="0" dirty="0" smtClean="0"/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Quickly give the Students feedback on the target language they just practiced.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Remind them of other resources they can take advantage of to improve their English: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Go to Wall Street World to practice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Review the Student Manual or Digital Book to study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Attend Complementary Classes to practice using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Join Social Clubs to practice speaking skills.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8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 I Study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 because I Want to Do Well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 min)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express cause and effect using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raining outside, so we’re staying in.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Draw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Students’ attention to the focus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words. [pay attention in class]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Have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 read the question.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GB" sz="1200" dirty="0" smtClean="0"/>
              <a:t>Why do good students pay attention in class?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Encourage the Students to answer. 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#4. Reveal the sample answers. [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 learn a lot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./Because they want to learn.]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#5. Have a Student read the sentence starter. [Good students learn a lot...]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examples of the target structure(s).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STRUCTIONS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dirty="0" smtClean="0"/>
              <a:t>This is a warm-up activity and should not be assessed.</a:t>
            </a:r>
          </a:p>
          <a:p>
            <a:pPr marL="171450" indent="-171450">
              <a:buFont typeface="Arial"/>
              <a:buChar char="•"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yourself to the Students. Then ask each individual Student what his/her name is. Tell the Students:</a:t>
            </a:r>
            <a:endParaRPr lang="en-US" sz="11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11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Hello. My name’s _______. What’s your name?</a:t>
            </a:r>
          </a:p>
          <a:p>
            <a:pPr lvl="1"/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Responses: My name’s _______.</a:t>
            </a:r>
            <a:r>
              <a:rPr lang="bg-BG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_______.</a:t>
            </a:r>
          </a:p>
          <a:p>
            <a:pPr lvl="0"/>
            <a:endParaRPr lang="en-US" sz="11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</a:t>
            </a:r>
            <a:r>
              <a:rPr lang="en-US" sz="11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TIPS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 Students about their study habits. (e.g., Have you finished your Speaking Center Lessons? How about your Student Manual or Digital Book?)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for IT issues.</a:t>
            </a:r>
            <a:endParaRPr lang="en-US" sz="11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8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 I Study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 because I Want to Do Well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Draw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Students’ attention to the blank for the linking causal word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cause. [they pay attention in class.]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have the Students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 the text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filling in the blank to complete the sentence.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Reveal the answer. [Good students learn a 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 because they pay attention in class.]</a:t>
            </a:r>
            <a:endParaRPr lang="en-US" sz="12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u="none" baseline="0" dirty="0" smtClean="0"/>
              <a:t>#3. Draw 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i="0" u="none" baseline="0" dirty="0" smtClean="0"/>
              <a:t>Students’ attention to the text. [Good students pay attention, _____ they learn a lot.] Say, “I can’t use ‘because’ in this sentence. What word can I use?” Encourage the Students to answer.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u="none" baseline="0" dirty="0" smtClean="0"/>
              <a:t>#4. Reveal the answer. [Good students pay attention, so they learn a lot.]</a:t>
            </a:r>
          </a:p>
          <a:p>
            <a:pPr marL="0" indent="0">
              <a:buFont typeface="Arial" charset="0"/>
              <a:buNone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examples of the target structure(s).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pPr marL="0" indent="0">
              <a:buFont typeface="Arial" charset="0"/>
              <a:buNone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 I Study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 because I Want to Do Well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Reveal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ask the first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ept check question. [Why does Sam do well on the science test?]</a:t>
            </a:r>
          </a:p>
          <a:p>
            <a:pPr marL="0" indent="0">
              <a:buFontTx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Encourage the Students to answer.</a:t>
            </a:r>
          </a:p>
          <a:p>
            <a:pPr marL="0" indent="0">
              <a:buFontTx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 the sample answer. [Sam does well on the science test because he studies.]</a:t>
            </a:r>
          </a:p>
          <a:p>
            <a:pPr marL="0" indent="0">
              <a:buFontTx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 and ask the second concept check question. [Why does Sam study for the science test?]</a:t>
            </a:r>
          </a:p>
          <a:p>
            <a:pPr marL="0" indent="0">
              <a:buFontTx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#4. Reveal the sample answer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 studies for the science test so he can do well.]</a:t>
            </a:r>
          </a:p>
          <a:p>
            <a:pPr marL="0" indent="0">
              <a:buFont typeface="Arial" charset="0"/>
              <a:buNone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target language from each Student.</a:t>
            </a:r>
          </a:p>
          <a:p>
            <a:pPr marL="0" indent="0">
              <a:buFont typeface="Arial" charset="0"/>
              <a:buNone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 I Study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 because I Want to Do Well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seven minutes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Reveal the clauses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Column A. [1. Some students do well in school… 2. …] Call on individual Students 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complete each sentence,</a:t>
            </a:r>
            <a:r>
              <a:rPr lang="en-GB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any logical endings. For example,</a:t>
            </a:r>
          </a:p>
          <a:p>
            <a:endParaRPr lang="en-GB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1. Some students do well in school because they are smart.</a:t>
            </a:r>
          </a:p>
          <a:p>
            <a:endParaRPr lang="en-GB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Reveal the clauses in Column B. [a. …because it is so difficult. b. ...]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on individual Students</a:t>
            </a:r>
            <a:r>
              <a:rPr lang="en-GB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match the prompts in Column A with the prompts in Column B.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KEY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- g - Some students do well in school because they study a lot.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- f - I study English so I can get a better job.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- h - James doesn’t do well on tests because he doesn’t study hard.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We don’t like math because it is difficult.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- He walks to school so he can get some exercise.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usually late to class because she wakes up late every day.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- d - I was late to class so the teacher was angry.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- You don’t like science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it is too hard.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5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 I Study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 because I Want to Do Well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Extension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 a Student begin by saying the start of a sentence. </a:t>
            </a:r>
          </a:p>
          <a:p>
            <a:pPr marL="0" indent="0">
              <a:buFont typeface="Arial" charset="0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Then another Student finishes the sentence with “so” or “because.” For example,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A: I love to design things,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Student B: so I am a designer.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Student B: Susan is not in class today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Student A: because she is sick.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continue in this way, taking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turns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Make sure all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tudents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chance to both start and end sentences.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 I Study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 because I Want to Do Well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b="0" dirty="0" smtClean="0"/>
              <a:t>FEEDBACK</a:t>
            </a:r>
            <a:endParaRPr lang="en-US" b="0" baseline="0" dirty="0" smtClean="0"/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Quickly give the Students feedback on the target language they just practiced.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Remind them of other resources they can take advantage of to improve their English: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Go to Wall Street World to practice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Review the Student Manual or Digital Book to study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Attend Complementary Classes to practice using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Join Social Clubs to practice speaking skills.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8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You Think About…? (5 min)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express very basic opinions with the present simple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you’re right.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#1. Have a Student read the statement and </a:t>
            </a:r>
            <a:r>
              <a:rPr lang="en-US" sz="1200" i="0" u="none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questions. [</a:t>
            </a:r>
            <a:r>
              <a:rPr lang="en-GB" sz="1200" u="none" dirty="0" smtClean="0">
                <a:solidFill>
                  <a:srgbClr val="000000"/>
                </a:solidFill>
              </a:rPr>
              <a:t>Tell me about studying English. Is it easy? Is it hard?</a:t>
            </a:r>
            <a:r>
              <a:rPr lang="en-US" sz="1200" i="0" u="none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u="none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#2.</a:t>
            </a:r>
            <a:r>
              <a:rPr lang="en-US" sz="1200" i="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Encourage the Students to answer.</a:t>
            </a:r>
            <a:endParaRPr lang="en-US" sz="1200" i="0" u="none" kern="1200" dirty="0" smtClean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u="none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#3. Reveal</a:t>
            </a:r>
            <a:r>
              <a:rPr lang="en-US" sz="1200" i="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the first sample answer. [</a:t>
            </a:r>
            <a:r>
              <a:rPr lang="en-US" sz="1200" u="none" dirty="0" smtClean="0">
                <a:solidFill>
                  <a:srgbClr val="000000"/>
                </a:solidFill>
                <a:latin typeface="+mn-lt"/>
              </a:rPr>
              <a:t>I think</a:t>
            </a:r>
            <a:r>
              <a:rPr lang="en-US" sz="1200" u="none" baseline="0" dirty="0" smtClean="0">
                <a:solidFill>
                  <a:srgbClr val="000000"/>
                </a:solidFill>
                <a:latin typeface="+mn-lt"/>
              </a:rPr>
              <a:t> it’s fun</a:t>
            </a:r>
            <a:r>
              <a:rPr lang="en-US" sz="1200" i="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i="0" u="none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u="none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#4. Encourage </a:t>
            </a:r>
            <a:r>
              <a:rPr lang="en-US" sz="1200" i="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0" u="none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Students</a:t>
            </a:r>
            <a:r>
              <a:rPr lang="en-US" sz="1200" i="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to provide different answers.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#5. Reveal the second sample answer. [I think it’s interesting.]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#6. Have </a:t>
            </a:r>
            <a:r>
              <a:rPr lang="en-US" sz="1200" i="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u="none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Students fill</a:t>
            </a:r>
            <a:r>
              <a:rPr lang="en-US" sz="120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in the blank to complete the statement. [ ___ English is fun.]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#7. Reveal the answer. [I think English is fun.]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#8. Have </a:t>
            </a:r>
            <a:r>
              <a:rPr lang="en-US" sz="1200" i="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u="none" kern="120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Students fill</a:t>
            </a:r>
            <a:r>
              <a:rPr lang="en-US" sz="120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in the blank to complete the statement. [ ___ English is interesting.]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u="none" kern="1200" baseline="0" dirty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#9. Reveal the answer. [I think English is interesting.]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may not initially respond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“I think,” instead responding with “It’s hard/easy/interesting.” If this happens, tell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tudents, for example, “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(Student’s name), you say English is easy/hard/interesting/etc. </a:t>
            </a:r>
            <a:r>
              <a:rPr lang="en-GB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your idea. What can we add so that we know it’s your idea?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a variety of the target structures.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pPr marL="171450" indent="-171450">
              <a:buFont typeface="Arial"/>
              <a:buChar char="•"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You Think About…?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0" indent="0">
              <a:buFont typeface="Arial" charset="0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 a Student read the question. [If Nancy says, “I think a dress is beautiful,” whose idea is it?]</a:t>
            </a:r>
          </a:p>
          <a:p>
            <a:pPr marL="0" indent="0">
              <a:buFont typeface="Arial" charset="0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Encourage the Students to answer.</a:t>
            </a:r>
          </a:p>
          <a:p>
            <a:pPr marL="0" indent="0">
              <a:buFont typeface="Arial" charset="0"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 the answer. [It’s Nancy’s idea.]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target language from each Student.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You Think About…?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three minutes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Say, “Read the ideas on the screen. Then tell your classmates what you think.”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have to take turns asking each other the questions on the screen.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that each person must give their opinion on each of the prompts.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to expand on their opinions by giving reasons for the way they think. When the Students finish, review some of their opinions with the class.</a:t>
            </a: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3.3: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You Think About…?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 smtClean="0"/>
          </a:p>
          <a:p>
            <a:r>
              <a:rPr lang="en-US" b="0" dirty="0" smtClean="0"/>
              <a:t>FEEDBACK</a:t>
            </a:r>
            <a:endParaRPr lang="en-US" b="0" baseline="0" dirty="0" smtClean="0"/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Quickly give the Students feedback on the target language they just practiced.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Remind them of other resources they can take advantage of to improve their English: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Go to Wall Street World to practice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Review the Student Manual or Digital Book to study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Attend Complementary Classes to practice using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Join Social Clubs to practice speaking skills.</a:t>
            </a:r>
          </a:p>
          <a:p>
            <a:endParaRPr lang="en-US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8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You Think about School?</a:t>
            </a:r>
            <a:r>
              <a:rPr lang="en-US" b="0" dirty="0" smtClean="0"/>
              <a:t> (10 min)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two minutes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OBJECTIVES</a:t>
            </a:r>
          </a:p>
          <a:p>
            <a:pPr marL="171450" indent="-171450">
              <a:buFont typeface="Arial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name very common school subjects 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biology,</a:t>
            </a:r>
            <a:r>
              <a:rPr lang="en-GB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chemistry,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>
                <a:effectLst/>
              </a:rPr>
              <a:t>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express very basic opinions with the present simple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you’re right.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give an opinion when addressed directly, provided they can ask for repetition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ideas about what kind of product we can design?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to th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Students, “Today we are talking about school and learning.”</a:t>
            </a:r>
            <a:endParaRPr lang="en-US" i="0" dirty="0" smtClean="0">
              <a:effectLst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 a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read the question. [</a:t>
            </a:r>
            <a:r>
              <a:rPr lang="en-GB" sz="1200" dirty="0" smtClean="0"/>
              <a:t>Other than English, do you study another language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?]</a:t>
            </a:r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Encourage the Students to answer based on their own experience.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 the sample answer. [I study Chinese.]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#4. Have a Student read the statement. [</a:t>
            </a:r>
            <a:r>
              <a:rPr lang="en-GB" sz="1200" dirty="0" smtClean="0"/>
              <a:t>Tell me about your classes when you were a student.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#5. Encourage the Students to answer based on their own experience.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#6. Reveal the sample answer. [I studied many classes. I studied history, biology, and many others.]</a:t>
            </a: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Brainstorm/elicit a variety of the target language, which will be used and assessed during the practice.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1.1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Was Your Favorite Class in School?</a:t>
            </a:r>
            <a:r>
              <a:rPr lang="en-US" dirty="0" smtClean="0">
                <a:effectLst/>
              </a:rPr>
              <a:t> </a:t>
            </a:r>
            <a:r>
              <a:rPr lang="en-US" b="0" dirty="0" smtClean="0"/>
              <a:t>(5 min)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relax and start thinking in English</a:t>
            </a:r>
            <a:endParaRPr lang="en-US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 a Student read the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statement. [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me what </a:t>
            </a:r>
            <a:r>
              <a:rPr lang="en-GB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Shen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doing in this picture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.]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Encourage the Students to answer.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language related to what goes on a classroom. For example,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He is teaching. He is in a classroom.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Students have trouble supplying information, ask, “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is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?” and “What do you see?”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You Think about School?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eight</a:t>
            </a:r>
            <a:r>
              <a:rPr lang="en-US" b="0" baseline="0" dirty="0" smtClean="0"/>
              <a:t> </a:t>
            </a:r>
            <a:r>
              <a:rPr lang="en-US" b="0" dirty="0" smtClean="0"/>
              <a:t>minutes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a minute to read the questions and to think of possible answers to the questions.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to discuss the first four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with each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other.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both Students respond to each question before moving on to the next question.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the other two Students discuss the remaining four questions in the same way.</a:t>
            </a:r>
          </a:p>
          <a:p>
            <a:pPr marL="171450" indent="-171450">
              <a:buFont typeface="Arial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extra time, have the pairs discuss the questions the other pair initially discussed.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Activity 4.1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You Think about School?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Optional Extension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INSTRUCTIONS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preceding slide focused on studying English. Ask the Students to discuss additional subjects in the same way. The can fill in the blanks with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subject or think of new questions.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Activity 4.1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You Think about School?</a:t>
            </a:r>
            <a:endParaRPr lang="en-US" b="0" dirty="0" smtClean="0"/>
          </a:p>
          <a:p>
            <a:endParaRPr lang="en-US" dirty="0" smtClean="0"/>
          </a:p>
          <a:p>
            <a:r>
              <a:rPr lang="en-US" b="0" dirty="0" smtClean="0"/>
              <a:t>FEEDBACK</a:t>
            </a:r>
            <a:endParaRPr lang="en-US" b="0" baseline="0" dirty="0" smtClean="0"/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Quickly give the Students feedback on the target language they just practiced.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If you have a full class, focus on just a couple points each (i.e., their greatest strength and what they need to work on).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Remind them of other resources they can take advantage of to improve their English: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Go to Wall Street World to practice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Review the Student Manual or Digital Book to study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Attend Complementary Classes to practice using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Join Social Clubs to practice speaking skills.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9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solidFill>
                  <a:schemeClr val="tx1"/>
                </a:solidFill>
              </a:rPr>
              <a:t>4.2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Classroom</a:t>
            </a:r>
            <a:r>
              <a:rPr lang="en-US" b="0" dirty="0" smtClean="0">
                <a:solidFill>
                  <a:schemeClr val="tx1"/>
                </a:solidFill>
              </a:rPr>
              <a:t> (10 min)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solidFill>
                  <a:schemeClr val="tx1"/>
                </a:solidFill>
              </a:rPr>
              <a:t>Allow one minute for</a:t>
            </a:r>
            <a:r>
              <a:rPr lang="en-US" b="0" baseline="0" dirty="0" smtClean="0">
                <a:solidFill>
                  <a:schemeClr val="tx1"/>
                </a:solidFill>
              </a:rPr>
              <a:t> this slide.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express simple obligation or a lack of obligation using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cut the meat first.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express cause and effect using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raining outside, so we’re staying in.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discuss simple, everyday, practical issues when addressed clearly, slowly and directly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There’s a lot to learn.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 a Student read the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question. [</a:t>
            </a:r>
            <a:r>
              <a:rPr lang="en-GB" sz="1200" dirty="0" smtClean="0">
                <a:solidFill>
                  <a:schemeClr val="tx1"/>
                </a:solidFill>
              </a:rPr>
              <a:t>What does an English teacher tell his or her students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Encourage the Students to answer.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sample answer. [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practice speaking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#4. Have a Student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 the question. [</a:t>
            </a:r>
            <a:r>
              <a:rPr lang="en-GB" sz="1200" dirty="0" smtClean="0">
                <a:solidFill>
                  <a:schemeClr val="tx1"/>
                </a:solidFill>
              </a:rPr>
              <a:t>What happens if some students practice speaking a lot?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#5. Encourage the Students to answer.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#6. Reveal the sample answer. [</a:t>
            </a:r>
            <a:r>
              <a:rPr lang="en-GB" sz="1200" dirty="0" smtClean="0">
                <a:solidFill>
                  <a:schemeClr val="tx1"/>
                </a:solidFill>
                <a:latin typeface="+mn-lt"/>
              </a:rPr>
              <a:t>They can speak English well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.]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Brainstorm/elicit a variety of the target language, which will be used and assessed during the practice.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baseline="0" dirty="0" smtClean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endParaRPr lang="en-US" i="0" baseline="0" dirty="0" smtClean="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</a:pPr>
            <a:endParaRPr lang="en-US" i="0" baseline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Classroom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 a Student read the statement. [You have to practice speaking.]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Draw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Students’ attention to the + sign that indicates they will be adding something to the first sentence.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Have a Student read the statement. [They can speak English well.]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Students’ attention to the = sign that indicates they will be combining the above two sentences. Then ask, “</a:t>
            </a:r>
            <a:r>
              <a:rPr lang="en-GB" sz="1200" i="0" dirty="0" smtClean="0"/>
              <a:t>What happens if some students practice speaking a lot?”</a:t>
            </a:r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#5. Encourage the Students to combine the above two ideas in their answer.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#6. Reveal the sample answer. [Some students can speak English well because they practice speaking a lot.]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Brainstorm/elicit a variety of the target language, which will be used and assessed during the practice.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Classroom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eight minutes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the Students into pairs.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pair should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first four prompts to come up with things you have to do in school. Have them brainstorm cause-and-effect scenarios for classroom settings using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“so” and “because.”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example,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be on time for school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Students: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be on time for school, so you can learn everything.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first pair finishes,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the second pair continue with the remaining prompts.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have each pair discuss if they agree with the other pair’s statements.</a:t>
            </a:r>
          </a:p>
          <a:p>
            <a:pPr marL="0" indent="0">
              <a:buFont typeface="Arial"/>
              <a:buNone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KEY (Sample Answers)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You have to be on time for school so you don’t miss your class.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You have to eat a healthy breakfast because it is good for you.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You must do your homework so you learn.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You mustn’t fall asleep in class because the teacher gets angry.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You mustn’t forget your books because you can’t study.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You have to work hard so you get good grades.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You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mustn't eat in class because you will make a mess. 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You have to study for a test, so you get a good grade.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4.2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Classroom</a:t>
            </a:r>
            <a:endParaRPr lang="en-US" b="0" dirty="0" smtClean="0"/>
          </a:p>
          <a:p>
            <a:endParaRPr lang="en-US" dirty="0" smtClean="0"/>
          </a:p>
          <a:p>
            <a:r>
              <a:rPr lang="en-US" b="0" dirty="0" smtClean="0"/>
              <a:t>FEEDBACK</a:t>
            </a:r>
            <a:endParaRPr lang="en-US" b="0" baseline="0" dirty="0" smtClean="0"/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Quickly give the Students feedback on the target language they just practiced.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If you have a full class, focus on just a couple points each (i.e., their greatest strength and what they need to work on).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Remind them of other resources they can take advantage of to improve their English: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Go to Wall Street World to practice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Review the Student Manual or Digital Book to study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Attend Complementary Classes to practice using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Join Social Clubs to practice speaking skills.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9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FEEDBACK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(3–5 min)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to the Students that you will now be giving them an overall assessment and recommendations. Use the following prompts to help you explain the assessment: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you did a really good job of…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areas where you could use a little more practice are…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language points I didn’t hear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use were...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I’d recommend that you… [continue on to Unit 23… work on (X, Y, Z ) and repeat Encounter 22].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any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FEEDBACK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(3–5 min)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to the Students that you will now be giving them an overall assessment and recommendations. Use the following prompts to help you explain the assessment: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you did a really good job of…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areas where you could use a little more practice are…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language points I didn’t hear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use were...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I’d recommend that you… [continue on to Unit 23… work on (X, Y, Z ) and repeat Encounter 22].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any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9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FEEDBACK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(3–5 min)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to the Students that you will now be giving them an overall assessment and recommendations. Use the following prompts to help you explain the assessment: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you did a really good job of…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areas where you could use a little more practice are…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language points I didn’t hear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use were...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I’d recommend that you… [continue on to Unit 23… work on (X, Y, Z ) and repeat Encounter 22].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any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1.1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Was Your Favorite Class in School?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four minutes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ask each other questions about their school experience using the prompts they see on the screen. For example,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did you go to school?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you like school? What did you like about school?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was your favorite class at school? Why?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FEEDBACK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(3–5 min)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one minute for this slide.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to the Students that you will now be giving them an overall assessment and recommendations. Use the following prompts to help you explain the assessment: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you did a really good job of…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areas where you could use a little more practice are…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language points I didn’t hear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use were...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I’d recommend that you… [continue on to Unit 23… work on (X, Y, Z ) and repeat Encounter 22].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any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9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5.1: Study Abroad! (5 min)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five minutes for this slide.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en-GB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review and practice target language from the Unit</a:t>
            </a:r>
            <a:r>
              <a:rPr lang="en-US" b="0" dirty="0" smtClean="0">
                <a:effectLst/>
              </a:rPr>
              <a:t> 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Students, “You won a one-year trip to study any subject you like in any country in the world!”</a:t>
            </a:r>
          </a:p>
          <a:p>
            <a:pPr marL="171450" indent="-171450">
              <a:buFont typeface="Arial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take one minute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brainstorm answers to the questions on the screen. After one minute, have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share their thoughts in open class. </a:t>
            </a: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Describe</a:t>
            </a:r>
            <a:r>
              <a:rPr lang="en-US" b="0" baseline="0" dirty="0" smtClean="0"/>
              <a:t> the Class </a:t>
            </a:r>
            <a:r>
              <a:rPr lang="en-US" b="0" dirty="0" smtClean="0"/>
              <a:t>(5 min)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</a:p>
          <a:p>
            <a:pPr marL="171450" indent="-171450">
              <a:buFont typeface="Arial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name very common school subjects 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biology; chemistry; history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 a Student read the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question. [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your </a:t>
            </a:r>
            <a:r>
              <a:rPr lang="en-GB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</a:t>
            </a:r>
            <a:r>
              <a:rPr lang="en-GB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in school?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Encourage the Students to answer.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sample answer. [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math.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#4. Have a Student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 the question. [What do students do in math class?]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#5. Encourage the Students to answer.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#6. Reveal the answer. [Students learn about math.]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a variety of the target vocabulary.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from each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to board elicited language.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Describe</a:t>
            </a:r>
            <a:r>
              <a:rPr lang="en-US" b="0" baseline="0" dirty="0" smtClean="0"/>
              <a:t> the Class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one minute for this slide.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#1. Have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Student read the question. [Can you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another class in school?]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#2. Encourage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Students to answer.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#3. Reveal the sample answers. [c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hemistry/history/biology]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Elicit target language from each Student.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Describe</a:t>
            </a:r>
            <a:r>
              <a:rPr lang="en-US" b="0" baseline="0" dirty="0" smtClean="0"/>
              <a:t> the Class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one to two minutes for this slide.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one Student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choose one of the four pictures and describe it. The other Students should guess the school subject.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 with a different Student describing each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Student A: You learn addition and subtraction in this class.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Student B: It’s math class!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the answers with the class to revise any vocabulary.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0" i="0" baseline="0" dirty="0" smtClean="0"/>
              <a:t>ANSWER KEY (Sample Answers)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A: You can learn about using computers in this class.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B: Computer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B: You can learn about numbers, addition, and subtraction in this class.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A: Math class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A: You can learn about chemicals in this class.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B: Chemistry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A: You can learn about animals and chemicals in this class.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B: Science class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6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Describe</a:t>
            </a:r>
            <a:r>
              <a:rPr lang="en-US" b="0" baseline="0" dirty="0" smtClean="0"/>
              <a:t> the Class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Allow one to two minutes for this slide.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one Student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choose one of the four pictures and describe it. The other Students should guess the school subject.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 with a different Student describing each picture.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the answers with the class to revise any vocabulary.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0" i="0" baseline="0" dirty="0" smtClean="0"/>
              <a:t>ANSWER KEY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A: You can learn about chemicals in this class.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B: Chemistry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B: You can learn about animals in this class.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A: Biology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B: You can learn about people from the past in this class.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A: History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A: You can learn about using computers in this class.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B: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class</a:t>
            </a:r>
          </a:p>
          <a:p>
            <a:endParaRPr lang="en-US" b="0" baseline="0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TIP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Students aren’t familiar with Mt. Rushmore (image C), tell them that it is four famous people from the U.S.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5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2.1 Describe</a:t>
            </a:r>
            <a:r>
              <a:rPr lang="en-US" b="0" baseline="0" dirty="0" smtClean="0"/>
              <a:t> the Class</a:t>
            </a:r>
            <a:endParaRPr lang="en-US" b="0" dirty="0" smtClean="0"/>
          </a:p>
          <a:p>
            <a:endParaRPr lang="en-US" dirty="0" smtClean="0"/>
          </a:p>
          <a:p>
            <a:r>
              <a:rPr lang="en-US" b="0" dirty="0" smtClean="0"/>
              <a:t>FEEDBACK</a:t>
            </a:r>
            <a:endParaRPr lang="en-US" b="0" baseline="0" dirty="0" smtClean="0"/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Quickly give the Students feedback on the target language they just practiced.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 smtClean="0"/>
              <a:t>Remind them of other resources they can take advantage of to improve their English: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Go to Wall Street World to practice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Review the Student Manual or Digital Book to study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Attend Complementary Classes to practice using grammar and vocabulary.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smtClean="0"/>
              <a:t>Join Social Clubs to practice speaking skills.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642-D2FD-D046-87EF-349296A3D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65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4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5000625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WSE_MASTER LOGO_COLOUR_NEGATIV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214" y="355600"/>
            <a:ext cx="1569076" cy="119662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9100" y="3020845"/>
            <a:ext cx="8216900" cy="153845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algn="l" defTabSz="457200" rtl="0" eaLnBrk="1" latinLnBrk="0" hangingPunct="1">
              <a:lnSpc>
                <a:spcPts val="5900"/>
              </a:lnSpc>
              <a:spcBef>
                <a:spcPct val="0"/>
              </a:spcBef>
              <a:buNone/>
              <a:defRPr sz="5900" b="1" i="0" kern="120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Online</a:t>
            </a:r>
            <a:br>
              <a:rPr lang="en-GB" dirty="0">
                <a:latin typeface="Arial" pitchFamily="34" charset="0"/>
                <a:cs typeface="Arial" pitchFamily="34" charset="0"/>
              </a:rPr>
            </a:br>
            <a:r>
              <a:rPr lang="en-GB" dirty="0">
                <a:latin typeface="Arial" pitchFamily="34" charset="0"/>
                <a:cs typeface="Arial" pitchFamily="34" charset="0"/>
              </a:rPr>
              <a:t>Encounter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22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999500"/>
            <a:ext cx="9144000" cy="144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" y="4999500"/>
            <a:ext cx="415924" cy="144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3.0: </a:t>
            </a:r>
            <a:r>
              <a:rPr lang="en-US" dirty="0">
                <a:latin typeface="Arial" pitchFamily="34" charset="0"/>
                <a:cs typeface="Arial" pitchFamily="34" charset="0"/>
              </a:rPr>
              <a:t>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3.1: Context Creation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188" y="869950"/>
            <a:ext cx="5870576" cy="390483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22093" y="933306"/>
            <a:ext cx="1972800" cy="870586"/>
            <a:chOff x="2188847" y="2330450"/>
            <a:chExt cx="1972800" cy="870586"/>
          </a:xfrm>
        </p:grpSpPr>
        <p:sp>
          <p:nvSpPr>
            <p:cNvPr id="25" name="TextBox 24"/>
            <p:cNvSpPr txBox="1"/>
            <p:nvPr/>
          </p:nvSpPr>
          <p:spPr>
            <a:xfrm>
              <a:off x="2188847" y="2330450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ight Triangle 25"/>
            <p:cNvSpPr/>
            <p:nvPr/>
          </p:nvSpPr>
          <p:spPr>
            <a:xfrm rot="16200000" flipH="1">
              <a:off x="3873653" y="3054985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01793" y="1090346"/>
            <a:ext cx="1434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Usually, I was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16084" y="3829111"/>
            <a:ext cx="3132000" cy="875014"/>
            <a:chOff x="1268705" y="2070099"/>
            <a:chExt cx="3132000" cy="875014"/>
          </a:xfrm>
        </p:grpSpPr>
        <p:sp>
          <p:nvSpPr>
            <p:cNvPr id="45" name="TextBox 44"/>
            <p:cNvSpPr txBox="1"/>
            <p:nvPr/>
          </p:nvSpPr>
          <p:spPr>
            <a:xfrm>
              <a:off x="1268705" y="2297113"/>
              <a:ext cx="31320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   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ight Triangle 45"/>
            <p:cNvSpPr/>
            <p:nvPr/>
          </p:nvSpPr>
          <p:spPr>
            <a:xfrm flipH="1">
              <a:off x="3360419" y="2070099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solidFill>
                <a:srgbClr val="F9B1B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65717" y="4214371"/>
            <a:ext cx="3077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 must </a:t>
            </a:r>
            <a:r>
              <a:rPr lang="en-GB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come to class on </a:t>
            </a:r>
            <a:r>
              <a:rPr lang="en-GB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 flipH="1">
            <a:off x="3946785" y="928810"/>
            <a:ext cx="4201040" cy="648000"/>
            <a:chOff x="1565554" y="4182499"/>
            <a:chExt cx="4201040" cy="648000"/>
          </a:xfrm>
        </p:grpSpPr>
        <p:sp>
          <p:nvSpPr>
            <p:cNvPr id="49" name="TextBox 48"/>
            <p:cNvSpPr txBox="1"/>
            <p:nvPr/>
          </p:nvSpPr>
          <p:spPr>
            <a:xfrm flipH="1">
              <a:off x="1565554" y="4182499"/>
              <a:ext cx="39744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latin typeface="Arial" pitchFamily="34" charset="0"/>
                  <a:cs typeface="Arial" pitchFamily="34" charset="0"/>
                </a:rPr>
                <a:t>What does a teacher tell the </a:t>
              </a:r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students</a:t>
              </a:r>
            </a:p>
            <a:p>
              <a:pPr algn="ct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about 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coming to class on time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ight Triangle 49"/>
            <p:cNvSpPr/>
            <p:nvPr/>
          </p:nvSpPr>
          <p:spPr>
            <a:xfrm>
              <a:off x="5620543" y="4421648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solidFill>
                <a:srgbClr val="C7EDF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12735" y="3821937"/>
            <a:ext cx="3132000" cy="869456"/>
            <a:chOff x="1407917" y="2070893"/>
            <a:chExt cx="3132000" cy="869456"/>
          </a:xfrm>
        </p:grpSpPr>
        <p:sp>
          <p:nvSpPr>
            <p:cNvPr id="52" name="TextBox 51"/>
            <p:cNvSpPr txBox="1"/>
            <p:nvPr/>
          </p:nvSpPr>
          <p:spPr>
            <a:xfrm>
              <a:off x="1407917" y="2292349"/>
              <a:ext cx="31320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When you were in school, were you always on time to class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53" name="Right Triangle 52"/>
            <p:cNvSpPr/>
            <p:nvPr/>
          </p:nvSpPr>
          <p:spPr>
            <a:xfrm rot="10800000" flipH="1" flipV="1">
              <a:off x="2159635" y="2070893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5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188" y="869950"/>
            <a:ext cx="5870576" cy="3904839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3.1: Context Creation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 flipH="1">
            <a:off x="5581779" y="938895"/>
            <a:ext cx="3132000" cy="875066"/>
            <a:chOff x="2697299" y="4001997"/>
            <a:chExt cx="3132000" cy="875066"/>
          </a:xfrm>
        </p:grpSpPr>
        <p:sp>
          <p:nvSpPr>
            <p:cNvPr id="49" name="TextBox 48"/>
            <p:cNvSpPr txBox="1"/>
            <p:nvPr/>
          </p:nvSpPr>
          <p:spPr>
            <a:xfrm flipH="1">
              <a:off x="2697299" y="4001997"/>
              <a:ext cx="31320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latin typeface="Arial" pitchFamily="34" charset="0"/>
                  <a:cs typeface="Arial" pitchFamily="34" charset="0"/>
                </a:rPr>
                <a:t>What’s a different way to say “You must come to class on time”?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ight Triangle 49"/>
            <p:cNvSpPr/>
            <p:nvPr/>
          </p:nvSpPr>
          <p:spPr>
            <a:xfrm rot="10800000">
              <a:off x="5493547" y="4731012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solidFill>
                <a:srgbClr val="C7EDF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78079" y="3837910"/>
            <a:ext cx="3132000" cy="869484"/>
            <a:chOff x="1417686" y="2075655"/>
            <a:chExt cx="3132000" cy="869484"/>
          </a:xfrm>
        </p:grpSpPr>
        <p:sp>
          <p:nvSpPr>
            <p:cNvPr id="52" name="TextBox 51"/>
            <p:cNvSpPr txBox="1"/>
            <p:nvPr/>
          </p:nvSpPr>
          <p:spPr>
            <a:xfrm>
              <a:off x="1417686" y="2297139"/>
              <a:ext cx="31320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What’s something you MUST NOT do in class?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ight Triangle 52"/>
            <p:cNvSpPr/>
            <p:nvPr/>
          </p:nvSpPr>
          <p:spPr>
            <a:xfrm rot="10800000" flipH="1" flipV="1">
              <a:off x="1768725" y="2075655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9997" y="951590"/>
            <a:ext cx="3171086" cy="648000"/>
            <a:chOff x="1233750" y="1833518"/>
            <a:chExt cx="3171086" cy="648000"/>
          </a:xfrm>
        </p:grpSpPr>
        <p:sp>
          <p:nvSpPr>
            <p:cNvPr id="29" name="TextBox 28"/>
            <p:cNvSpPr txBox="1"/>
            <p:nvPr/>
          </p:nvSpPr>
          <p:spPr>
            <a:xfrm>
              <a:off x="1233750" y="1833518"/>
              <a:ext cx="29520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  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ight Triangle 29"/>
            <p:cNvSpPr/>
            <p:nvPr/>
          </p:nvSpPr>
          <p:spPr>
            <a:xfrm rot="10800000" flipH="1" flipV="1">
              <a:off x="4258785" y="2110717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44576" y="1108041"/>
            <a:ext cx="2865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Students must not eat in class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2246" y="3824031"/>
            <a:ext cx="3384000" cy="873952"/>
            <a:chOff x="432246" y="3531931"/>
            <a:chExt cx="3384000" cy="873952"/>
          </a:xfrm>
        </p:grpSpPr>
        <p:sp>
          <p:nvSpPr>
            <p:cNvPr id="27" name="Right Triangle 26"/>
            <p:cNvSpPr/>
            <p:nvPr/>
          </p:nvSpPr>
          <p:spPr>
            <a:xfrm flipH="1">
              <a:off x="2500178" y="3531931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solidFill>
                <a:srgbClr val="F9B1B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246" y="3757883"/>
              <a:ext cx="33840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         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74310" y="4205621"/>
            <a:ext cx="3199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 have to come to class on time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3.1: Concept Check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6498" y="867229"/>
            <a:ext cx="298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itchFamily="34" charset="0"/>
                <a:cs typeface="Arial" pitchFamily="34" charset="0"/>
              </a:rPr>
              <a:t>Students must not eat in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class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1395" y="1554245"/>
            <a:ext cx="336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Students don’t have to eat in class.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8975" y="871726"/>
            <a:ext cx="4289425" cy="390722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rot="-1200000" flipH="1" flipV="1">
            <a:off x="1900175" y="1041575"/>
            <a:ext cx="709560" cy="0"/>
          </a:xfrm>
          <a:prstGeom prst="line">
            <a:avLst/>
          </a:prstGeom>
          <a:ln>
            <a:solidFill>
              <a:srgbClr val="F12C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200000" flipH="1">
            <a:off x="1900175" y="1036796"/>
            <a:ext cx="709560" cy="0"/>
          </a:xfrm>
          <a:prstGeom prst="line">
            <a:avLst/>
          </a:prstGeom>
          <a:ln>
            <a:solidFill>
              <a:srgbClr val="F12C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85950" y="1837373"/>
            <a:ext cx="1128713" cy="0"/>
          </a:xfrm>
          <a:prstGeom prst="line">
            <a:avLst/>
          </a:prstGeom>
          <a:ln>
            <a:solidFill>
              <a:srgbClr val="F12C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1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3.1: Concept Check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9069" y="868694"/>
            <a:ext cx="5866597" cy="391297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164955" y="939007"/>
            <a:ext cx="4202727" cy="648000"/>
            <a:chOff x="2922588" y="2032772"/>
            <a:chExt cx="4202727" cy="648000"/>
          </a:xfrm>
        </p:grpSpPr>
        <p:sp>
          <p:nvSpPr>
            <p:cNvPr id="25" name="TextBox 24"/>
            <p:cNvSpPr txBox="1"/>
            <p:nvPr/>
          </p:nvSpPr>
          <p:spPr>
            <a:xfrm flipH="1">
              <a:off x="3150915" y="2032772"/>
              <a:ext cx="39744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A teacher says, “You must come to class on time!” Is it OK to go to class late?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ight Triangle 25"/>
            <p:cNvSpPr/>
            <p:nvPr/>
          </p:nvSpPr>
          <p:spPr>
            <a:xfrm rot="10800000" flipV="1">
              <a:off x="2922588" y="2247557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solidFill>
                <a:srgbClr val="C7EDF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102" y="950779"/>
            <a:ext cx="1972800" cy="869244"/>
            <a:chOff x="2344159" y="1249361"/>
            <a:chExt cx="1972800" cy="869244"/>
          </a:xfrm>
        </p:grpSpPr>
        <p:sp>
          <p:nvSpPr>
            <p:cNvPr id="32" name="TextBox 31"/>
            <p:cNvSpPr txBox="1"/>
            <p:nvPr/>
          </p:nvSpPr>
          <p:spPr>
            <a:xfrm>
              <a:off x="2344159" y="1249361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ight Triangle 32"/>
            <p:cNvSpPr/>
            <p:nvPr/>
          </p:nvSpPr>
          <p:spPr>
            <a:xfrm flipH="1" flipV="1">
              <a:off x="4114681" y="1972554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91103" y="1107428"/>
            <a:ext cx="1032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No, it isn’t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3.1: Practice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8951" y="777191"/>
            <a:ext cx="4833804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Your </a:t>
            </a:r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classmate is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a new student at your school. </a:t>
            </a:r>
            <a:endParaRPr lang="en-US" sz="1600" b="1" dirty="0" smtClean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Tell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your </a:t>
            </a:r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classmate about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the rules: </a:t>
            </a:r>
          </a:p>
          <a:p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…use their cell phones in class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…bring their books to class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…eat food in class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…wear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nice clothes 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…pay attention in class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874941"/>
            <a:ext cx="3411817" cy="227565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3.1: Practice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322" y="776432"/>
            <a:ext cx="483216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Your </a:t>
            </a:r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classmate is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a new student at your school. </a:t>
            </a:r>
            <a:endParaRPr lang="en-US" sz="1600" b="1" dirty="0" smtClean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Tell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your </a:t>
            </a:r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classmate about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the rules: </a:t>
            </a:r>
          </a:p>
          <a:p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stay after class for more help from their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teacher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…talk when the teacher is talking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…do their homework on time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come to class late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…ask questions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5600" y="869569"/>
            <a:ext cx="3412800" cy="227631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3.1: Extension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48951" y="777191"/>
            <a:ext cx="4833804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Your </a:t>
            </a:r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classmate is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a new student at your school. </a:t>
            </a:r>
            <a:endParaRPr lang="en-US" sz="1600" b="1" dirty="0" smtClean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Tell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your </a:t>
            </a:r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classmate about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the rules: </a:t>
            </a:r>
          </a:p>
          <a:p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…use their cell phones in class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…bring their books to class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…eat food in class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…wear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nice clothes 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…pay attention in class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870328"/>
            <a:ext cx="3411817" cy="22756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3.1: Extension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9322" y="776432"/>
            <a:ext cx="483216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Your </a:t>
            </a:r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classmate is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a new student at your school. </a:t>
            </a:r>
            <a:endParaRPr lang="en-US" sz="1600" b="1" dirty="0" smtClean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Tell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your </a:t>
            </a:r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classmate about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the rules: </a:t>
            </a:r>
          </a:p>
          <a:p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stay after class for more help from their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teacher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…talk when the teacher is talking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…do their homework on time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come to class late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…ask questions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5600" y="869950"/>
            <a:ext cx="3412800" cy="22763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3.1: Feedback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1949" y="863600"/>
            <a:ext cx="1997075" cy="1885950"/>
            <a:chOff x="361949" y="863600"/>
            <a:chExt cx="1997075" cy="188595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1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61949" y="2889250"/>
            <a:ext cx="8420101" cy="18923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01899" y="863600"/>
            <a:ext cx="1997075" cy="1885950"/>
            <a:chOff x="361949" y="863600"/>
            <a:chExt cx="1997075" cy="188595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2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199" y="863600"/>
            <a:ext cx="1997075" cy="1885950"/>
            <a:chOff x="361949" y="863600"/>
            <a:chExt cx="1997075" cy="188595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3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40" name="TextBox 39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41" name="TextBox 40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88149" y="863600"/>
            <a:ext cx="1997075" cy="1885950"/>
            <a:chOff x="361949" y="863600"/>
            <a:chExt cx="1997075" cy="1885950"/>
          </a:xfrm>
        </p:grpSpPr>
        <p:sp>
          <p:nvSpPr>
            <p:cNvPr id="44" name="Rectangle 43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4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52" name="TextBox 51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0550" y="30416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3.2: Context Creation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6188" y="1480556"/>
            <a:ext cx="4992037" cy="33041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21873" y="775365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pay attention in class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88" y="771261"/>
            <a:ext cx="2709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Good students learn a lot....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80003" y="2867856"/>
            <a:ext cx="2026429" cy="928800"/>
            <a:chOff x="1704114" y="2292350"/>
            <a:chExt cx="2026429" cy="648000"/>
          </a:xfrm>
        </p:grpSpPr>
        <p:sp>
          <p:nvSpPr>
            <p:cNvPr id="15" name="TextBox 14"/>
            <p:cNvSpPr txBox="1"/>
            <p:nvPr/>
          </p:nvSpPr>
          <p:spPr>
            <a:xfrm>
              <a:off x="1704114" y="2292350"/>
              <a:ext cx="18000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Why do </a:t>
              </a:r>
              <a:r>
                <a:rPr lang="en-GB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</a:t>
              </a:r>
            </a:p>
            <a:p>
              <a:pPr algn="ctr"/>
              <a:r>
                <a:rPr lang="en-GB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students pay</a:t>
              </a:r>
            </a:p>
            <a:p>
              <a:pPr algn="ctr"/>
              <a:r>
                <a:rPr lang="en-GB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attention </a:t>
              </a:r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in class?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 rot="10800000" flipH="1">
              <a:off x="3584492" y="2411803"/>
              <a:ext cx="146051" cy="102977"/>
            </a:xfrm>
            <a:prstGeom prst="rtTriangle">
              <a:avLst/>
            </a:prstGeom>
            <a:solidFill>
              <a:srgbClr val="F9B1BA"/>
            </a:solidFill>
            <a:ln>
              <a:solidFill>
                <a:srgbClr val="F9B1B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6032491" y="938769"/>
            <a:ext cx="2674800" cy="868365"/>
            <a:chOff x="1552722" y="1427957"/>
            <a:chExt cx="2674800" cy="868365"/>
          </a:xfrm>
          <a:solidFill>
            <a:srgbClr val="D0ECF3"/>
          </a:solidFill>
        </p:grpSpPr>
        <p:sp>
          <p:nvSpPr>
            <p:cNvPr id="20" name="TextBox 19"/>
            <p:cNvSpPr txBox="1"/>
            <p:nvPr/>
          </p:nvSpPr>
          <p:spPr>
            <a:xfrm>
              <a:off x="1552722" y="1427957"/>
              <a:ext cx="2674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H="1" flipV="1">
              <a:off x="3469496" y="2150271"/>
              <a:ext cx="146051" cy="146051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40906" y="1094694"/>
            <a:ext cx="2581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Because they want to learn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742641" y="3834352"/>
            <a:ext cx="1972800" cy="869295"/>
            <a:chOff x="1007747" y="2057083"/>
            <a:chExt cx="1972800" cy="869295"/>
          </a:xfrm>
        </p:grpSpPr>
        <p:sp>
          <p:nvSpPr>
            <p:cNvPr id="24" name="TextBox 23"/>
            <p:cNvSpPr txBox="1"/>
            <p:nvPr/>
          </p:nvSpPr>
          <p:spPr>
            <a:xfrm>
              <a:off x="1007747" y="2278378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   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25" name="Right Triangle 24"/>
            <p:cNvSpPr/>
            <p:nvPr/>
          </p:nvSpPr>
          <p:spPr>
            <a:xfrm rot="10800000" flipH="1" flipV="1">
              <a:off x="2328773" y="2057083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32483" y="420998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So they learn a lot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5353050" y="2818428"/>
            <a:ext cx="3422650" cy="119477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lnSpc>
                <a:spcPts val="1920"/>
              </a:lnSpc>
              <a:spcBef>
                <a:spcPct val="20000"/>
              </a:spcBef>
              <a:buFontTx/>
              <a:buNone/>
              <a:defRPr sz="1600" b="0" i="0" kern="1200" baseline="0">
                <a:solidFill>
                  <a:srgbClr val="003359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lnSpc>
                <a:spcPts val="1920"/>
              </a:lnSpc>
              <a:spcBef>
                <a:spcPct val="20000"/>
              </a:spcBef>
              <a:buFontTx/>
              <a:buNone/>
              <a:defRPr sz="1600" b="0" i="0" kern="1200">
                <a:solidFill>
                  <a:srgbClr val="003359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lnSpc>
                <a:spcPts val="1920"/>
              </a:lnSpc>
              <a:spcBef>
                <a:spcPct val="20000"/>
              </a:spcBef>
              <a:buFontTx/>
              <a:buNone/>
              <a:defRPr sz="1600" b="0" i="0" kern="1200">
                <a:solidFill>
                  <a:srgbClr val="003359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lnSpc>
                <a:spcPts val="1920"/>
              </a:lnSpc>
              <a:spcBef>
                <a:spcPct val="20000"/>
              </a:spcBef>
              <a:buFontTx/>
              <a:buNone/>
              <a:defRPr sz="1600" b="0" i="0" kern="1200">
                <a:solidFill>
                  <a:srgbClr val="003359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lnSpc>
                <a:spcPts val="1920"/>
              </a:lnSpc>
              <a:spcBef>
                <a:spcPct val="20000"/>
              </a:spcBef>
              <a:buFontTx/>
              <a:buNone/>
              <a:defRPr sz="1600" b="0" i="0" kern="1200">
                <a:solidFill>
                  <a:srgbClr val="003359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Arial" pitchFamily="34" charset="0"/>
                <a:cs typeface="Arial" pitchFamily="34" charset="0"/>
              </a:rPr>
              <a:t>My name is </a:t>
            </a:r>
            <a:r>
              <a:rPr lang="nl-NL" u="dotted" dirty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GB" u="dotted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Arial" pitchFamily="34" charset="0"/>
                <a:cs typeface="Arial" pitchFamily="34" charset="0"/>
              </a:rPr>
              <a:t>Now please introduce yourself.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Encounter 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Introductions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3050" y="2254250"/>
            <a:ext cx="343535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Your teacher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900" y="850900"/>
            <a:ext cx="3867140" cy="3930649"/>
          </a:xfrm>
          <a:prstGeom prst="ellipse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3.2: Context Creation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987" y="771261"/>
            <a:ext cx="2478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Good students learn a lot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5974" y="768941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they pay attention in class.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87" y="1110450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Good students pay attention, </a:t>
            </a:r>
            <a:r>
              <a:rPr lang="en-US" sz="1600" u="dotted" dirty="0" smtClean="0">
                <a:latin typeface="Arial" pitchFamily="34" charset="0"/>
                <a:cs typeface="Arial" pitchFamily="34" charset="0"/>
              </a:rPr>
              <a:t>   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they learn a lot.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27819" y="77108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dotted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             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3572" y="1107495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12C3E"/>
                </a:solidFill>
                <a:latin typeface="Arial" pitchFamily="34" charset="0"/>
                <a:cs typeface="Arial" pitchFamily="34" charset="0"/>
              </a:rPr>
              <a:t>so</a:t>
            </a:r>
            <a:endParaRPr lang="en-US" sz="1600" dirty="0">
              <a:solidFill>
                <a:srgbClr val="F12C3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0304" y="771797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rgbClr val="F12C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endParaRPr lang="en-IN" sz="1600" dirty="0">
              <a:solidFill>
                <a:srgbClr val="F12C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6188" y="1480556"/>
            <a:ext cx="4992037" cy="33041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  <p:bldP spid="30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</a:t>
            </a:r>
            <a:r>
              <a:rPr lang="en-US" sz="16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3.2: Concept Check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503" y="1200966"/>
            <a:ext cx="5582797" cy="358375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187049" y="941478"/>
            <a:ext cx="2674800" cy="870112"/>
            <a:chOff x="1825623" y="2308845"/>
            <a:chExt cx="2674800" cy="870112"/>
          </a:xfrm>
        </p:grpSpPr>
        <p:sp>
          <p:nvSpPr>
            <p:cNvPr id="25" name="TextBox 24"/>
            <p:cNvSpPr txBox="1"/>
            <p:nvPr/>
          </p:nvSpPr>
          <p:spPr>
            <a:xfrm>
              <a:off x="1825623" y="2308845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Why does Sam do well on the science test?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ight Triangle 25"/>
            <p:cNvSpPr/>
            <p:nvPr/>
          </p:nvSpPr>
          <p:spPr>
            <a:xfrm flipH="1" flipV="1">
              <a:off x="4261910" y="3032906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66464" y="941478"/>
            <a:ext cx="2674800" cy="873905"/>
            <a:chOff x="1679767" y="2292351"/>
            <a:chExt cx="2674800" cy="873905"/>
          </a:xfrm>
        </p:grpSpPr>
        <p:sp>
          <p:nvSpPr>
            <p:cNvPr id="28" name="TextBox 27"/>
            <p:cNvSpPr txBox="1"/>
            <p:nvPr/>
          </p:nvSpPr>
          <p:spPr>
            <a:xfrm>
              <a:off x="1679767" y="2292351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latin typeface="Arial" pitchFamily="34" charset="0"/>
                  <a:cs typeface="Arial" pitchFamily="34" charset="0"/>
                </a:rPr>
                <a:t>Why does Sam study for the science test?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ight Triangle 28"/>
            <p:cNvSpPr/>
            <p:nvPr/>
          </p:nvSpPr>
          <p:spPr>
            <a:xfrm rot="10800000" flipH="1">
              <a:off x="1747645" y="3020205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5357813" y="2280220"/>
            <a:ext cx="3349486" cy="648000"/>
            <a:chOff x="1262202" y="2305051"/>
            <a:chExt cx="3349486" cy="648000"/>
          </a:xfrm>
          <a:solidFill>
            <a:srgbClr val="D0ECF3"/>
          </a:solidFill>
        </p:grpSpPr>
        <p:sp>
          <p:nvSpPr>
            <p:cNvPr id="31" name="TextBox 30"/>
            <p:cNvSpPr txBox="1"/>
            <p:nvPr/>
          </p:nvSpPr>
          <p:spPr>
            <a:xfrm>
              <a:off x="1262202" y="2305051"/>
              <a:ext cx="31320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                                     </a:t>
              </a:r>
            </a:p>
            <a:p>
              <a:pPr algn="ctr"/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  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ight Triangle 31"/>
            <p:cNvSpPr/>
            <p:nvPr/>
          </p:nvSpPr>
          <p:spPr>
            <a:xfrm rot="16200000" flipH="1" flipV="1">
              <a:off x="4465637" y="2589336"/>
              <a:ext cx="146051" cy="146051"/>
            </a:xfrm>
            <a:prstGeom prst="rtTriangle">
              <a:avLst/>
            </a:prstGeom>
            <a:grpFill/>
            <a:ln>
              <a:solidFill>
                <a:srgbClr val="D0EC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79981" y="2316829"/>
            <a:ext cx="2877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Sam does well on the science test because he </a:t>
            </a:r>
            <a:r>
              <a:rPr lang="en-GB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studies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369982" y="4056042"/>
            <a:ext cx="3342868" cy="648000"/>
            <a:chOff x="1105936" y="2292351"/>
            <a:chExt cx="3342868" cy="648000"/>
          </a:xfrm>
        </p:grpSpPr>
        <p:sp>
          <p:nvSpPr>
            <p:cNvPr id="35" name="TextBox 34"/>
            <p:cNvSpPr txBox="1"/>
            <p:nvPr/>
          </p:nvSpPr>
          <p:spPr>
            <a:xfrm>
              <a:off x="1316804" y="2292351"/>
              <a:ext cx="31320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                     </a:t>
              </a:r>
            </a:p>
            <a:p>
              <a:pPr algn="ctr"/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 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ight Triangle 35"/>
            <p:cNvSpPr/>
            <p:nvPr/>
          </p:nvSpPr>
          <p:spPr>
            <a:xfrm flipH="1" flipV="1">
              <a:off x="1105936" y="2513260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785685" y="4090677"/>
            <a:ext cx="2685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Sam studies for the science test so he can do </a:t>
            </a:r>
            <a:r>
              <a:rPr lang="en-GB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well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8775" y="1174687"/>
            <a:ext cx="1266888" cy="6742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/>
          <p:cNvGrpSpPr/>
          <p:nvPr/>
        </p:nvGrpSpPr>
        <p:grpSpPr>
          <a:xfrm>
            <a:off x="358775" y="866774"/>
            <a:ext cx="1268413" cy="304800"/>
            <a:chOff x="358775" y="857250"/>
            <a:chExt cx="1285875" cy="304800"/>
          </a:xfrm>
        </p:grpSpPr>
        <p:sp>
          <p:nvSpPr>
            <p:cNvPr id="19" name="Rectangle 18"/>
            <p:cNvSpPr/>
            <p:nvPr/>
          </p:nvSpPr>
          <p:spPr>
            <a:xfrm>
              <a:off x="358775" y="857250"/>
              <a:ext cx="1285875" cy="304800"/>
            </a:xfrm>
            <a:prstGeom prst="rect">
              <a:avLst/>
            </a:prstGeom>
            <a:solidFill>
              <a:srgbClr val="E0F4F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1800" y="934320"/>
              <a:ext cx="1133475" cy="1524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nl-NL" sz="1600" b="1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Scenario</a:t>
              </a:r>
              <a:endPara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74825" y="866298"/>
            <a:ext cx="3428999" cy="3669507"/>
            <a:chOff x="1784350" y="857249"/>
            <a:chExt cx="3428999" cy="4193966"/>
          </a:xfrm>
        </p:grpSpPr>
        <p:grpSp>
          <p:nvGrpSpPr>
            <p:cNvPr id="21" name="Group 20"/>
            <p:cNvGrpSpPr/>
            <p:nvPr/>
          </p:nvGrpSpPr>
          <p:grpSpPr>
            <a:xfrm>
              <a:off x="1784350" y="857249"/>
              <a:ext cx="3428999" cy="4193966"/>
              <a:chOff x="1784350" y="857249"/>
              <a:chExt cx="3428999" cy="419396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84350" y="857249"/>
                <a:ext cx="3428999" cy="349735"/>
              </a:xfrm>
              <a:prstGeom prst="rect">
                <a:avLst/>
              </a:prstGeom>
              <a:solidFill>
                <a:srgbClr val="E0F4F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57375" y="945206"/>
                <a:ext cx="3260725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Column A</a:t>
                </a:r>
                <a:endParaRPr lang="en-US" sz="1600" b="1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93875" y="868136"/>
                <a:ext cx="3409950" cy="4183079"/>
              </a:xfrm>
              <a:prstGeom prst="rect">
                <a:avLst/>
              </a:prstGeom>
              <a:noFill/>
              <a:ln w="25400">
                <a:solidFill>
                  <a:srgbClr val="E0F4F8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898651" y="1211952"/>
              <a:ext cx="3206749" cy="370316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Some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students do well in school…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I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study English…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James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doesn’t do well on tests…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don’t like math…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He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walks to school…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en-US" sz="1600" dirty="0" err="1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Sofi</a:t>
              </a: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is usually late to class…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I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was late to class…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rabi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You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don’t like science…</a:t>
              </a:r>
              <a:endParaRPr lang="en-US" sz="160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59905" y="866297"/>
            <a:ext cx="3426399" cy="3669508"/>
            <a:chOff x="1784350" y="857249"/>
            <a:chExt cx="3429000" cy="470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1784350" y="857249"/>
              <a:ext cx="3428999" cy="4709200"/>
              <a:chOff x="1784350" y="857249"/>
              <a:chExt cx="3428999" cy="47092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784350" y="857249"/>
                <a:ext cx="3428999" cy="392700"/>
              </a:xfrm>
              <a:prstGeom prst="rect">
                <a:avLst/>
              </a:prstGeom>
              <a:solidFill>
                <a:srgbClr val="E0F4F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857375" y="946545"/>
                <a:ext cx="3260725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b="1" dirty="0">
                    <a:latin typeface="Arial" pitchFamily="34" charset="0"/>
                    <a:cs typeface="Arial" pitchFamily="34" charset="0"/>
                  </a:rPr>
                  <a:t>Column </a:t>
                </a: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1600" b="1" i="0" dirty="0">
                  <a:solidFill>
                    <a:srgbClr val="25355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793875" y="867133"/>
                <a:ext cx="3409950" cy="4699316"/>
              </a:xfrm>
              <a:prstGeom prst="rect">
                <a:avLst/>
              </a:prstGeom>
              <a:noFill/>
              <a:ln w="25400">
                <a:solidFill>
                  <a:srgbClr val="E0F4F8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898651" y="1251334"/>
              <a:ext cx="3314699" cy="410778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+mj-lt"/>
                <a:buAutoNum type="alphaL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…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because it is difficult.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lphaL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…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so he can get some exercise.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lphaL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…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because she wakes up late every day.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lphaL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…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so the teacher was angry.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lphaL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…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because it is too hard.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lphaL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…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so I can get a better job.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lphaL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…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because they study a lot.</a:t>
              </a:r>
            </a:p>
            <a:p>
              <a:pPr marL="342900" indent="-342900">
                <a:lnSpc>
                  <a:spcPct val="130000"/>
                </a:lnSpc>
                <a:buFont typeface="+mj-lt"/>
                <a:buAutoNum type="alphaLcPeriod"/>
              </a:pP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…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because he doesn’t study hard.</a:t>
              </a:r>
              <a:endParaRPr lang="en-US" sz="160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36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3.2: Practice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503" y="1200966"/>
            <a:ext cx="5582797" cy="3583759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3.2: Extension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48288" y="2280220"/>
            <a:ext cx="2195025" cy="648000"/>
            <a:chOff x="2840074" y="3005519"/>
            <a:chExt cx="2195025" cy="648000"/>
          </a:xfrm>
          <a:solidFill>
            <a:srgbClr val="D0ECF3"/>
          </a:solidFill>
        </p:grpSpPr>
        <p:sp>
          <p:nvSpPr>
            <p:cNvPr id="39" name="TextBox 38"/>
            <p:cNvSpPr txBox="1"/>
            <p:nvPr/>
          </p:nvSpPr>
          <p:spPr>
            <a:xfrm flipH="1">
              <a:off x="3062299" y="3005519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            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ight Triangle 39"/>
            <p:cNvSpPr/>
            <p:nvPr/>
          </p:nvSpPr>
          <p:spPr>
            <a:xfrm rot="10800000">
              <a:off x="2840074" y="3291269"/>
              <a:ext cx="146051" cy="146051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59683" y="945129"/>
            <a:ext cx="1972800" cy="870254"/>
            <a:chOff x="4159683" y="945129"/>
            <a:chExt cx="1972800" cy="870254"/>
          </a:xfrm>
        </p:grpSpPr>
        <p:sp>
          <p:nvSpPr>
            <p:cNvPr id="42" name="TextBox 41"/>
            <p:cNvSpPr txBox="1"/>
            <p:nvPr/>
          </p:nvSpPr>
          <p:spPr>
            <a:xfrm>
              <a:off x="4159683" y="945129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 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ight Triangle 19"/>
            <p:cNvSpPr/>
            <p:nvPr/>
          </p:nvSpPr>
          <p:spPr>
            <a:xfrm rot="10800000" flipH="1">
              <a:off x="4234342" y="1669332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5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3.2: Feedback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1949" y="863600"/>
            <a:ext cx="1997075" cy="1885950"/>
            <a:chOff x="361949" y="863600"/>
            <a:chExt cx="1997075" cy="188595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1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61949" y="2889250"/>
            <a:ext cx="8420101" cy="18923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01899" y="863600"/>
            <a:ext cx="1997075" cy="1885950"/>
            <a:chOff x="361949" y="863600"/>
            <a:chExt cx="1997075" cy="188595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2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199" y="863600"/>
            <a:ext cx="1997075" cy="1885950"/>
            <a:chOff x="361949" y="863600"/>
            <a:chExt cx="1997075" cy="188595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3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40" name="TextBox 39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41" name="TextBox 40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88149" y="863600"/>
            <a:ext cx="1997075" cy="1885950"/>
            <a:chOff x="361949" y="863600"/>
            <a:chExt cx="1997075" cy="1885950"/>
          </a:xfrm>
        </p:grpSpPr>
        <p:sp>
          <p:nvSpPr>
            <p:cNvPr id="44" name="Rectangle 43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4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52" name="TextBox 51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0550" y="30416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188" y="869950"/>
            <a:ext cx="5870576" cy="390483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40200" y="3840114"/>
            <a:ext cx="1972800" cy="864464"/>
            <a:chOff x="1007747" y="2061914"/>
            <a:chExt cx="1972800" cy="864464"/>
          </a:xfrm>
        </p:grpSpPr>
        <p:sp>
          <p:nvSpPr>
            <p:cNvPr id="34" name="TextBox 33"/>
            <p:cNvSpPr txBox="1"/>
            <p:nvPr/>
          </p:nvSpPr>
          <p:spPr>
            <a:xfrm>
              <a:off x="1007747" y="2278378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>
                  <a:latin typeface="Arial" pitchFamily="34" charset="0"/>
                  <a:cs typeface="Arial" pitchFamily="34" charset="0"/>
                </a:rPr>
                <a:t>    </a:t>
              </a:r>
              <a:r>
                <a:rPr lang="en-US" sz="1600" u="dotted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u="dotted" dirty="0">
                  <a:latin typeface="Arial" pitchFamily="34" charset="0"/>
                  <a:cs typeface="Arial" pitchFamily="34" charset="0"/>
                </a:rPr>
                <a:t>     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English 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is 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fun</a:t>
              </a: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ight Triangle 37"/>
            <p:cNvSpPr/>
            <p:nvPr/>
          </p:nvSpPr>
          <p:spPr>
            <a:xfrm rot="5400000" flipH="1" flipV="1">
              <a:off x="2772785" y="2061914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3.3: Context Creation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867" y="4211301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I think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 flipH="1">
            <a:off x="4077111" y="926929"/>
            <a:ext cx="3353885" cy="648000"/>
            <a:chOff x="1271295" y="1799352"/>
            <a:chExt cx="3353885" cy="648000"/>
          </a:xfrm>
          <a:solidFill>
            <a:srgbClr val="D0ECF3"/>
          </a:solidFill>
        </p:grpSpPr>
        <p:sp>
          <p:nvSpPr>
            <p:cNvPr id="27" name="TextBox 26"/>
            <p:cNvSpPr txBox="1"/>
            <p:nvPr/>
          </p:nvSpPr>
          <p:spPr>
            <a:xfrm>
              <a:off x="1271295" y="1799352"/>
              <a:ext cx="31320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Tell me about studying English. </a:t>
              </a:r>
              <a:r>
                <a:rPr lang="en-GB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en-GB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GB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Is </a:t>
              </a:r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it easy? Is it hard?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ight Triangle 27"/>
            <p:cNvSpPr/>
            <p:nvPr/>
          </p:nvSpPr>
          <p:spPr>
            <a:xfrm rot="10800000" flipH="1" flipV="1">
              <a:off x="4479129" y="2039931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86355" y="3828938"/>
            <a:ext cx="2674800" cy="864219"/>
            <a:chOff x="1196977" y="2076131"/>
            <a:chExt cx="2674800" cy="864219"/>
          </a:xfrm>
        </p:grpSpPr>
        <p:sp>
          <p:nvSpPr>
            <p:cNvPr id="36" name="TextBox 35"/>
            <p:cNvSpPr txBox="1"/>
            <p:nvPr/>
          </p:nvSpPr>
          <p:spPr>
            <a:xfrm>
              <a:off x="1196977" y="2292350"/>
              <a:ext cx="2674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 </a:t>
              </a: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English 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is interesting.</a:t>
              </a:r>
            </a:p>
          </p:txBody>
        </p:sp>
        <p:sp>
          <p:nvSpPr>
            <p:cNvPr id="37" name="Right Triangle 36"/>
            <p:cNvSpPr/>
            <p:nvPr/>
          </p:nvSpPr>
          <p:spPr>
            <a:xfrm rot="10800000" flipH="1" flipV="1">
              <a:off x="1313815" y="2076131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676196" y="4200930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I think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930251" y="2481113"/>
            <a:ext cx="2198473" cy="648000"/>
            <a:chOff x="2927086" y="2381246"/>
            <a:chExt cx="2198473" cy="648000"/>
          </a:xfrm>
        </p:grpSpPr>
        <p:sp>
          <p:nvSpPr>
            <p:cNvPr id="49" name="TextBox 48"/>
            <p:cNvSpPr txBox="1"/>
            <p:nvPr/>
          </p:nvSpPr>
          <p:spPr>
            <a:xfrm flipH="1">
              <a:off x="3152759" y="2381246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ight Triangle 49"/>
            <p:cNvSpPr/>
            <p:nvPr/>
          </p:nvSpPr>
          <p:spPr>
            <a:xfrm rot="5400000" flipV="1">
              <a:off x="2927086" y="2632835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solidFill>
                <a:srgbClr val="C7EDF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35144" y="2637860"/>
            <a:ext cx="1980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I think it’s interesting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19315" y="926224"/>
            <a:ext cx="1972800" cy="870817"/>
            <a:chOff x="3152759" y="2381246"/>
            <a:chExt cx="1972800" cy="870817"/>
          </a:xfrm>
        </p:grpSpPr>
        <p:sp>
          <p:nvSpPr>
            <p:cNvPr id="41" name="TextBox 40"/>
            <p:cNvSpPr txBox="1"/>
            <p:nvPr/>
          </p:nvSpPr>
          <p:spPr>
            <a:xfrm flipH="1">
              <a:off x="3152759" y="2381246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ight Triangle 41"/>
            <p:cNvSpPr/>
            <p:nvPr/>
          </p:nvSpPr>
          <p:spPr>
            <a:xfrm rot="5400000" flipV="1">
              <a:off x="4811647" y="3106012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solidFill>
                <a:srgbClr val="C7EDF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05380" y="1080947"/>
            <a:ext cx="1287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I think it’s fun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4" grpId="0"/>
      <p:bldP spid="51" grpId="0"/>
      <p:bldP spid="51" grpId="1"/>
      <p:bldP spid="20" grpId="0"/>
      <p:bldP spid="2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188" y="869950"/>
            <a:ext cx="5870576" cy="3904839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3.3: Concept Check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583779" y="3848311"/>
            <a:ext cx="3132000" cy="862315"/>
            <a:chOff x="1419229" y="2078036"/>
            <a:chExt cx="3132000" cy="862315"/>
          </a:xfrm>
        </p:grpSpPr>
        <p:sp>
          <p:nvSpPr>
            <p:cNvPr id="30" name="TextBox 29"/>
            <p:cNvSpPr txBox="1"/>
            <p:nvPr/>
          </p:nvSpPr>
          <p:spPr>
            <a:xfrm>
              <a:off x="1419229" y="2292351"/>
              <a:ext cx="31320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If Nancy says, “I think a dress is beautiful,” whose idea is it?</a:t>
              </a:r>
            </a:p>
          </p:txBody>
        </p:sp>
        <p:sp>
          <p:nvSpPr>
            <p:cNvPr id="31" name="Right Triangle 30"/>
            <p:cNvSpPr/>
            <p:nvPr/>
          </p:nvSpPr>
          <p:spPr>
            <a:xfrm rot="10800000" flipH="1" flipV="1">
              <a:off x="1751549" y="2078036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47802" y="926781"/>
            <a:ext cx="2193131" cy="648000"/>
            <a:chOff x="2355850" y="1835150"/>
            <a:chExt cx="2193131" cy="648000"/>
          </a:xfrm>
        </p:grpSpPr>
        <p:sp>
          <p:nvSpPr>
            <p:cNvPr id="33" name="TextBox 32"/>
            <p:cNvSpPr txBox="1"/>
            <p:nvPr/>
          </p:nvSpPr>
          <p:spPr>
            <a:xfrm>
              <a:off x="2355850" y="1835150"/>
              <a:ext cx="1971675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ight Triangle 33"/>
            <p:cNvSpPr/>
            <p:nvPr/>
          </p:nvSpPr>
          <p:spPr>
            <a:xfrm rot="10800000" flipH="1" flipV="1">
              <a:off x="4402930" y="2061312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12645" y="1085703"/>
            <a:ext cx="1727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It’s Nancy’s idea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065" y="1858816"/>
            <a:ext cx="1569600" cy="1883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3.3: Practice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87926" y="2889199"/>
            <a:ext cx="6096028" cy="1339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… studying English? 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… learning a new language that’s not English?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… watching TV in English or another language to help you learn?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… going to another country to study a language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 flipH="1">
            <a:off x="1520825" y="944435"/>
            <a:ext cx="2674800" cy="871538"/>
            <a:chOff x="1681301" y="1514475"/>
            <a:chExt cx="2674800" cy="871538"/>
          </a:xfrm>
          <a:solidFill>
            <a:srgbClr val="D0ECF3"/>
          </a:solidFill>
        </p:grpSpPr>
        <p:sp>
          <p:nvSpPr>
            <p:cNvPr id="19" name="TextBox 18"/>
            <p:cNvSpPr txBox="1"/>
            <p:nvPr/>
          </p:nvSpPr>
          <p:spPr>
            <a:xfrm>
              <a:off x="1681301" y="1514475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What do you think about…?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ight Triangle 23"/>
            <p:cNvSpPr/>
            <p:nvPr/>
          </p:nvSpPr>
          <p:spPr>
            <a:xfrm flipH="1" flipV="1">
              <a:off x="4102894" y="2239962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3.0: Target Structures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3.3: Feedback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1949" y="863600"/>
            <a:ext cx="1997075" cy="1885950"/>
            <a:chOff x="361949" y="863600"/>
            <a:chExt cx="1997075" cy="188595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1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61949" y="2889250"/>
            <a:ext cx="8420101" cy="18923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01899" y="863600"/>
            <a:ext cx="1997075" cy="1885950"/>
            <a:chOff x="361949" y="863600"/>
            <a:chExt cx="1997075" cy="188595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2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199" y="863600"/>
            <a:ext cx="1997075" cy="1885950"/>
            <a:chOff x="361949" y="863600"/>
            <a:chExt cx="1997075" cy="188595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3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40" name="TextBox 39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41" name="TextBox 40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88149" y="863600"/>
            <a:ext cx="1997075" cy="1885950"/>
            <a:chOff x="361949" y="863600"/>
            <a:chExt cx="1997075" cy="1885950"/>
          </a:xfrm>
        </p:grpSpPr>
        <p:sp>
          <p:nvSpPr>
            <p:cNvPr id="44" name="Rectangle 43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4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52" name="TextBox 51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0550" y="30416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4.1: Context Creation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188" y="869950"/>
            <a:ext cx="5870575" cy="390323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24470" y="3837511"/>
            <a:ext cx="2674800" cy="870252"/>
            <a:chOff x="1912937" y="2070099"/>
            <a:chExt cx="2674800" cy="870252"/>
          </a:xfrm>
        </p:grpSpPr>
        <p:sp>
          <p:nvSpPr>
            <p:cNvPr id="17" name="TextBox 16"/>
            <p:cNvSpPr txBox="1"/>
            <p:nvPr/>
          </p:nvSpPr>
          <p:spPr>
            <a:xfrm>
              <a:off x="1912937" y="2292351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Tell me about your classes when you were a student.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ight Triangle 19"/>
            <p:cNvSpPr/>
            <p:nvPr/>
          </p:nvSpPr>
          <p:spPr>
            <a:xfrm flipH="1">
              <a:off x="4001545" y="2070099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3596" y="937286"/>
            <a:ext cx="2194718" cy="648000"/>
            <a:chOff x="2359820" y="2015480"/>
            <a:chExt cx="2194718" cy="648000"/>
          </a:xfrm>
        </p:grpSpPr>
        <p:sp>
          <p:nvSpPr>
            <p:cNvPr id="25" name="TextBox 24"/>
            <p:cNvSpPr txBox="1"/>
            <p:nvPr/>
          </p:nvSpPr>
          <p:spPr>
            <a:xfrm>
              <a:off x="2359820" y="2015480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ight Triangle 25"/>
            <p:cNvSpPr/>
            <p:nvPr/>
          </p:nvSpPr>
          <p:spPr>
            <a:xfrm rot="10800000" flipH="1" flipV="1">
              <a:off x="4408487" y="2287568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86818" y="1094449"/>
            <a:ext cx="150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I study Chinese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flipH="1">
            <a:off x="5808990" y="941651"/>
            <a:ext cx="2896721" cy="648000"/>
            <a:chOff x="1643599" y="2308163"/>
            <a:chExt cx="2896721" cy="648000"/>
          </a:xfrm>
          <a:solidFill>
            <a:srgbClr val="D0ECF3"/>
          </a:solidFill>
        </p:grpSpPr>
        <p:sp>
          <p:nvSpPr>
            <p:cNvPr id="35" name="TextBox 34"/>
            <p:cNvSpPr txBox="1"/>
            <p:nvPr/>
          </p:nvSpPr>
          <p:spPr>
            <a:xfrm>
              <a:off x="1643599" y="2308163"/>
              <a:ext cx="2674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Other than English, do you study another language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36" name="Right Triangle 35"/>
            <p:cNvSpPr/>
            <p:nvPr/>
          </p:nvSpPr>
          <p:spPr>
            <a:xfrm rot="10800000" flipH="1" flipV="1">
              <a:off x="4394269" y="2556327"/>
              <a:ext cx="146051" cy="146051"/>
            </a:xfrm>
            <a:prstGeom prst="rtTriangle">
              <a:avLst/>
            </a:prstGeom>
            <a:grpFill/>
            <a:ln>
              <a:solidFill>
                <a:srgbClr val="D0EC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82822" y="3831160"/>
            <a:ext cx="3132000" cy="875012"/>
            <a:chOff x="3155948" y="3835400"/>
            <a:chExt cx="3132000" cy="875012"/>
          </a:xfrm>
        </p:grpSpPr>
        <p:sp>
          <p:nvSpPr>
            <p:cNvPr id="39" name="TextBox 38"/>
            <p:cNvSpPr txBox="1"/>
            <p:nvPr/>
          </p:nvSpPr>
          <p:spPr>
            <a:xfrm flipH="1">
              <a:off x="3155948" y="4062412"/>
              <a:ext cx="31320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                             </a:t>
              </a:r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</a:p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       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3515266" y="3835400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solidFill>
                <a:srgbClr val="C7EDF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68735" y="4094540"/>
            <a:ext cx="31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I studied many classes. I studied history, biology, and many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others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1.0: Warm-Up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3745" y="1887594"/>
            <a:ext cx="1569600" cy="18830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775" y="875037"/>
            <a:ext cx="5693336" cy="390163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 flipH="1">
            <a:off x="6740612" y="941660"/>
            <a:ext cx="1972800" cy="869019"/>
            <a:chOff x="2378946" y="2307567"/>
            <a:chExt cx="1972800" cy="869019"/>
          </a:xfrm>
          <a:solidFill>
            <a:srgbClr val="D0ECF3"/>
          </a:solidFill>
        </p:grpSpPr>
        <p:sp>
          <p:nvSpPr>
            <p:cNvPr id="21" name="TextBox 20"/>
            <p:cNvSpPr txBox="1"/>
            <p:nvPr/>
          </p:nvSpPr>
          <p:spPr>
            <a:xfrm>
              <a:off x="2378946" y="2307567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Tell me what </a:t>
              </a:r>
              <a:r>
                <a:rPr lang="en-US" sz="1600" dirty="0" err="1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Shen</a:t>
              </a:r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is doing in this picture.</a:t>
              </a:r>
            </a:p>
          </p:txBody>
        </p:sp>
        <p:sp>
          <p:nvSpPr>
            <p:cNvPr id="22" name="Right Triangle 21"/>
            <p:cNvSpPr/>
            <p:nvPr/>
          </p:nvSpPr>
          <p:spPr>
            <a:xfrm flipH="1" flipV="1">
              <a:off x="3599672" y="3030535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40612" y="3847593"/>
            <a:ext cx="1972800" cy="861836"/>
            <a:chOff x="-570389" y="2068989"/>
            <a:chExt cx="1972800" cy="861836"/>
          </a:xfrm>
        </p:grpSpPr>
        <p:sp>
          <p:nvSpPr>
            <p:cNvPr id="33" name="TextBox 32"/>
            <p:cNvSpPr txBox="1"/>
            <p:nvPr/>
          </p:nvSpPr>
          <p:spPr>
            <a:xfrm>
              <a:off x="-570389" y="2282825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  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ight Triangle 33"/>
            <p:cNvSpPr/>
            <p:nvPr/>
          </p:nvSpPr>
          <p:spPr>
            <a:xfrm rot="5400000" flipH="1" flipV="1">
              <a:off x="220796" y="2068989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5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4.1: Practice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7725" y="3259977"/>
            <a:ext cx="2860675" cy="152252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51790" y="869022"/>
            <a:ext cx="8424000" cy="38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What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were your favorite classes in school? What classes did you hate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? </a:t>
            </a:r>
            <a:b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Why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did you like/dislike them?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What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do you think you have to do to speak a second language well?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Why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is it important for you to study English?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Imagine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you are an English teacher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.</a:t>
            </a:r>
            <a:b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Tell your students what they have to do to be a good student.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Do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you think learning languages is easy for you?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Why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or why not?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Do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you think you speak English well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?</a:t>
            </a:r>
            <a:b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What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can you do to speak English better?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Why is it important to study hard for a test?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Why does someone take biology courses? </a:t>
            </a:r>
            <a:b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Do you think biology is hard?</a:t>
            </a:r>
            <a:endParaRPr lang="en-US" sz="1600" dirty="0">
              <a:solidFill>
                <a:srgbClr val="003359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4.1: Extension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7725" y="3259977"/>
            <a:ext cx="2860675" cy="15225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51790" y="869022"/>
            <a:ext cx="8424000" cy="325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Why is it important for you to study </a:t>
            </a:r>
            <a:r>
              <a: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                 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Imagine you are a/an </a:t>
            </a:r>
            <a:r>
              <a: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                 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 teacher. Tell your students </a:t>
            </a:r>
            <a:b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what they have to do to be a good student.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Do you think learning </a:t>
            </a:r>
            <a:r>
              <a: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                  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 is easy for you? </a:t>
            </a:r>
            <a:b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Why or why not?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Do you think you know a lot about </a:t>
            </a:r>
            <a:r>
              <a: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                 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? </a:t>
            </a:r>
            <a:b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What can you do to study </a:t>
            </a:r>
            <a:r>
              <a: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                 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 better?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Why is it important to study hard for a test?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Why does someone take </a:t>
            </a:r>
            <a:r>
              <a: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                  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 courses? </a:t>
            </a:r>
            <a:b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Do you think they are hard?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4.1: </a:t>
            </a:r>
            <a:r>
              <a:rPr lang="en-US" dirty="0">
                <a:latin typeface="Arial" pitchFamily="34" charset="0"/>
                <a:cs typeface="Arial" pitchFamily="34" charset="0"/>
              </a:rPr>
              <a:t>Feedback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69467"/>
              </p:ext>
            </p:extLst>
          </p:nvPr>
        </p:nvGraphicFramePr>
        <p:xfrm>
          <a:off x="361950" y="698500"/>
          <a:ext cx="8420104" cy="4241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"/>
                <a:gridCol w="4102100"/>
                <a:gridCol w="996951"/>
                <a:gridCol w="996951"/>
                <a:gridCol w="996951"/>
                <a:gridCol w="996951"/>
              </a:tblGrid>
              <a:tr h="34289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Great job!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Well done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Good try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Need more practice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0" i="0" kern="1500" spc="3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1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500" spc="3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2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500" spc="3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3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500" spc="3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4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188" y="869950"/>
            <a:ext cx="5870576" cy="3904839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4.2: Context Creation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7743" y="3831372"/>
            <a:ext cx="2674800" cy="870770"/>
            <a:chOff x="1732514" y="2060576"/>
            <a:chExt cx="2674800" cy="870770"/>
          </a:xfrm>
        </p:grpSpPr>
        <p:sp>
          <p:nvSpPr>
            <p:cNvPr id="17" name="TextBox 16"/>
            <p:cNvSpPr txBox="1"/>
            <p:nvPr/>
          </p:nvSpPr>
          <p:spPr>
            <a:xfrm>
              <a:off x="1732514" y="2283346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                     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ight Triangle 19"/>
            <p:cNvSpPr/>
            <p:nvPr/>
          </p:nvSpPr>
          <p:spPr>
            <a:xfrm flipH="1">
              <a:off x="3798471" y="2060576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4071422" y="933187"/>
            <a:ext cx="3358843" cy="648000"/>
            <a:chOff x="1205055" y="2281809"/>
            <a:chExt cx="3358843" cy="648000"/>
          </a:xfrm>
          <a:solidFill>
            <a:srgbClr val="D0ECF3"/>
          </a:solidFill>
        </p:grpSpPr>
        <p:sp>
          <p:nvSpPr>
            <p:cNvPr id="35" name="TextBox 34"/>
            <p:cNvSpPr txBox="1"/>
            <p:nvPr/>
          </p:nvSpPr>
          <p:spPr>
            <a:xfrm>
              <a:off x="1205055" y="2281809"/>
              <a:ext cx="31320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latin typeface="Arial" pitchFamily="34" charset="0"/>
                  <a:cs typeface="Arial" pitchFamily="34" charset="0"/>
                </a:rPr>
                <a:t>What happens if some students practice speaking a lot?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ight Triangle 35"/>
            <p:cNvSpPr/>
            <p:nvPr/>
          </p:nvSpPr>
          <p:spPr>
            <a:xfrm rot="10800000" flipH="1" flipV="1">
              <a:off x="4417847" y="2508039"/>
              <a:ext cx="146051" cy="146051"/>
            </a:xfrm>
            <a:prstGeom prst="rtTriangle">
              <a:avLst/>
            </a:prstGeom>
            <a:grpFill/>
            <a:ln>
              <a:solidFill>
                <a:srgbClr val="D0EC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83777" y="3841126"/>
            <a:ext cx="3132000" cy="875012"/>
            <a:chOff x="3206619" y="3835400"/>
            <a:chExt cx="3132000" cy="875012"/>
          </a:xfrm>
        </p:grpSpPr>
        <p:sp>
          <p:nvSpPr>
            <p:cNvPr id="39" name="TextBox 38"/>
            <p:cNvSpPr txBox="1"/>
            <p:nvPr/>
          </p:nvSpPr>
          <p:spPr>
            <a:xfrm flipH="1">
              <a:off x="3206619" y="4062412"/>
              <a:ext cx="31320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GB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What does an English teacher tell his or her students?</a:t>
              </a:r>
              <a:endPara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3546476" y="3835400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solidFill>
                <a:srgbClr val="C7EDF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86724" y="4211104"/>
            <a:ext cx="2664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They can speak English well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40187" y="948082"/>
            <a:ext cx="2880000" cy="867770"/>
            <a:chOff x="1648363" y="1595043"/>
            <a:chExt cx="2880000" cy="867770"/>
          </a:xfrm>
        </p:grpSpPr>
        <p:sp>
          <p:nvSpPr>
            <p:cNvPr id="30" name="TextBox 29"/>
            <p:cNvSpPr txBox="1"/>
            <p:nvPr/>
          </p:nvSpPr>
          <p:spPr>
            <a:xfrm>
              <a:off x="1648363" y="1595043"/>
              <a:ext cx="28800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                 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ight Triangle 30"/>
            <p:cNvSpPr/>
            <p:nvPr/>
          </p:nvSpPr>
          <p:spPr>
            <a:xfrm flipH="1" flipV="1">
              <a:off x="3960262" y="2316762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3849" y="1102560"/>
            <a:ext cx="297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 have to practice speaking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4.2: Context Creation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5151" y="4293513"/>
            <a:ext cx="7109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dotted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</a:t>
            </a:r>
            <a:r>
              <a:rPr lang="en-US" sz="1600" u="dotted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u="dotted" dirty="0" smtClean="0">
                <a:latin typeface="Arial" pitchFamily="34" charset="0"/>
                <a:cs typeface="Arial" pitchFamily="34" charset="0"/>
              </a:rPr>
              <a:t>  </a:t>
            </a:r>
            <a:r>
              <a:rPr lang="en-US" sz="1600" u="dotted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5371" y="2626747"/>
            <a:ext cx="297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itchFamily="34" charset="0"/>
                <a:cs typeface="Arial" pitchFamily="34" charset="0"/>
              </a:rPr>
              <a:t>They can speak English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well.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5600" y="1072430"/>
            <a:ext cx="298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itchFamily="34" charset="0"/>
                <a:cs typeface="Arial" pitchFamily="34" charset="0"/>
              </a:rPr>
              <a:t>You have to practice speaking.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04641" y="1691240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12C3E"/>
                </a:solidFill>
                <a:latin typeface="Arial" pitchFamily="34" charset="0"/>
                <a:ea typeface="ＭＳ ゴシック"/>
                <a:cs typeface="Arial" pitchFamily="34" charset="0"/>
              </a:rPr>
              <a:t>+</a:t>
            </a:r>
            <a:endParaRPr lang="en-US" sz="4000" b="1" dirty="0">
              <a:solidFill>
                <a:srgbClr val="F12C3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04641" y="3269774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12C3E"/>
                </a:solidFill>
                <a:latin typeface="Arial" pitchFamily="34" charset="0"/>
                <a:ea typeface="ＭＳ ゴシック"/>
                <a:cs typeface="Arial" pitchFamily="34" charset="0"/>
              </a:rPr>
              <a:t>=</a:t>
            </a:r>
            <a:endParaRPr lang="en-US" sz="4000" b="1" dirty="0">
              <a:solidFill>
                <a:srgbClr val="F12C3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8775" y="4280165"/>
            <a:ext cx="7173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12C3E"/>
                </a:solidFill>
                <a:latin typeface="Arial" pitchFamily="34" charset="0"/>
                <a:cs typeface="Arial" pitchFamily="34" charset="0"/>
              </a:rPr>
              <a:t>Some students can speak English well because they practice speaking a </a:t>
            </a:r>
            <a:r>
              <a:rPr lang="en-GB" sz="1600" dirty="0" smtClean="0">
                <a:solidFill>
                  <a:srgbClr val="F12C3E"/>
                </a:solidFill>
                <a:latin typeface="Arial" pitchFamily="34" charset="0"/>
                <a:cs typeface="Arial" pitchFamily="34" charset="0"/>
              </a:rPr>
              <a:t>lot.</a:t>
            </a:r>
            <a:r>
              <a:rPr lang="en-US" sz="1600" dirty="0" smtClean="0">
                <a:solidFill>
                  <a:srgbClr val="F12C3E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solidFill>
                <a:srgbClr val="F12C3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6520" y="869951"/>
            <a:ext cx="4851879" cy="322724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9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8" grpId="0"/>
      <p:bldP spid="41" grpId="0"/>
      <p:bldP spid="42" grpId="0"/>
      <p:bldP spid="43" grpId="0"/>
      <p:bldP spid="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4.2: Practice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4680" y="869079"/>
            <a:ext cx="555464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First, say what a teacher would say about these things. Then say what happens if you </a:t>
            </a:r>
            <a:r>
              <a:rPr lang="en-US" sz="1600" b="1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do or don’t </a:t>
            </a:r>
            <a:r>
              <a:rPr lang="en-US" sz="1600" b="1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do them.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6858" y="1456511"/>
            <a:ext cx="26084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be on time for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school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eat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a healthy breakfast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do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homework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fall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asleep in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forget books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work hard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eat in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study for a test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087" y="1625851"/>
            <a:ext cx="4710613" cy="314193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4.0: Communication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4.2: Feedback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10060"/>
              </p:ext>
            </p:extLst>
          </p:nvPr>
        </p:nvGraphicFramePr>
        <p:xfrm>
          <a:off x="361950" y="698500"/>
          <a:ext cx="8420104" cy="4241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"/>
                <a:gridCol w="4102100"/>
                <a:gridCol w="996951"/>
                <a:gridCol w="996951"/>
                <a:gridCol w="996951"/>
                <a:gridCol w="996951"/>
              </a:tblGrid>
              <a:tr h="34289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Great job!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Well done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Good try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Need more practice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0" i="0" kern="1500" spc="3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1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500" spc="3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2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500" spc="3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3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500" spc="3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Student 4</a:t>
                      </a: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Range: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produce a range of language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Accuracy: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 How often you make mistakes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interaction: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well you ask and answer questions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243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Fluency and Spoken Production: </a:t>
                      </a:r>
                      <a:r>
                        <a:rPr lang="en-US" sz="1000" b="0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How clearly you present ideas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Encounter 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1300" y="1079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Overall Feedback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88472"/>
              </p:ext>
            </p:extLst>
          </p:nvPr>
        </p:nvGraphicFramePr>
        <p:xfrm>
          <a:off x="361950" y="857250"/>
          <a:ext cx="8420104" cy="2161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"/>
                <a:gridCol w="4102100"/>
                <a:gridCol w="996951"/>
                <a:gridCol w="996951"/>
                <a:gridCol w="996951"/>
                <a:gridCol w="996951"/>
              </a:tblGrid>
              <a:tr h="33655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 dirty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Great job!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Well done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Good try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Need more practice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</a:tr>
              <a:tr h="304188">
                <a:tc rowSpan="4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2.1: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Describe the Class</a:t>
                      </a:r>
                      <a:endParaRPr lang="en-US" sz="1000" b="0" i="0" kern="1200" baseline="0" dirty="0">
                        <a:solidFill>
                          <a:srgbClr val="003359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You Have to Study for the Test</a:t>
                      </a:r>
                      <a:endParaRPr lang="en-US" sz="1000" b="0" i="0" dirty="0">
                        <a:solidFill>
                          <a:srgbClr val="00335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3.2: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 Study Hard because I Want to Do Well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3.3: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What Do You Think about…?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</a:t>
                      </a: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4.1: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What Did You Think about School?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</a:t>
                      </a: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4.2: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In the Classroom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</a:tbl>
          </a:graphicData>
        </a:graphic>
      </p:graphicFrame>
      <p:sp>
        <p:nvSpPr>
          <p:cNvPr id="11" name="Vertical Text Placeholder 9"/>
          <p:cNvSpPr txBox="1">
            <a:spLocks/>
          </p:cNvSpPr>
          <p:nvPr/>
        </p:nvSpPr>
        <p:spPr>
          <a:xfrm rot="10800000">
            <a:off x="406400" y="1368424"/>
            <a:ext cx="247650" cy="1482481"/>
          </a:xfrm>
          <a:prstGeom prst="rect">
            <a:avLst/>
          </a:prstGeom>
        </p:spPr>
        <p:txBody>
          <a:bodyPr vert="eaVert" anchor="ctr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Student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950" y="3232150"/>
            <a:ext cx="8420100" cy="15480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550" y="336550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Encounter 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1300" y="1079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Overall Feedback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70902"/>
              </p:ext>
            </p:extLst>
          </p:nvPr>
        </p:nvGraphicFramePr>
        <p:xfrm>
          <a:off x="361950" y="857250"/>
          <a:ext cx="8420104" cy="2161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"/>
                <a:gridCol w="4102100"/>
                <a:gridCol w="996951"/>
                <a:gridCol w="996951"/>
                <a:gridCol w="996951"/>
                <a:gridCol w="996951"/>
              </a:tblGrid>
              <a:tr h="33655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Great job!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Well done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Good try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Need more practice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</a:tr>
              <a:tr h="304188">
                <a:tc rowSpan="4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2.1: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Describe the Class</a:t>
                      </a:r>
                      <a:endParaRPr lang="en-US" sz="1000" b="0" i="0" kern="1200" baseline="0" dirty="0">
                        <a:solidFill>
                          <a:srgbClr val="003359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You Have to Study for the Test</a:t>
                      </a:r>
                      <a:endParaRPr lang="en-US" sz="1000" b="0" i="0" dirty="0">
                        <a:solidFill>
                          <a:srgbClr val="00335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3.2: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 Study Hard because I Want to Do Well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3.3: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What Do You Think about…?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</a:t>
                      </a: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4.1: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What Did You Think about School?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</a:t>
                      </a: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4.2: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In the Classroom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</a:tbl>
          </a:graphicData>
        </a:graphic>
      </p:graphicFrame>
      <p:sp>
        <p:nvSpPr>
          <p:cNvPr id="11" name="Vertical Text Placeholder 9"/>
          <p:cNvSpPr txBox="1">
            <a:spLocks/>
          </p:cNvSpPr>
          <p:nvPr/>
        </p:nvSpPr>
        <p:spPr>
          <a:xfrm rot="10800000">
            <a:off x="406400" y="1368424"/>
            <a:ext cx="247650" cy="1482481"/>
          </a:xfrm>
          <a:prstGeom prst="rect">
            <a:avLst/>
          </a:prstGeom>
        </p:spPr>
        <p:txBody>
          <a:bodyPr vert="eaVert" anchor="ctr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Student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950" y="3232150"/>
            <a:ext cx="8420100" cy="15480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550" y="336550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Encounter 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1300" y="1079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Overall Feedback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86458"/>
              </p:ext>
            </p:extLst>
          </p:nvPr>
        </p:nvGraphicFramePr>
        <p:xfrm>
          <a:off x="361950" y="857250"/>
          <a:ext cx="8420104" cy="2161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"/>
                <a:gridCol w="4102100"/>
                <a:gridCol w="996951"/>
                <a:gridCol w="996951"/>
                <a:gridCol w="996951"/>
                <a:gridCol w="996951"/>
              </a:tblGrid>
              <a:tr h="33655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Great job!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Well done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Good try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Need more practice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</a:tr>
              <a:tr h="304188">
                <a:tc rowSpan="4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2.1: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Describe the Class</a:t>
                      </a:r>
                      <a:endParaRPr lang="en-US" sz="1000" b="0" i="0" kern="1200" baseline="0" dirty="0">
                        <a:solidFill>
                          <a:srgbClr val="003359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You Have to Study for the Test</a:t>
                      </a:r>
                      <a:endParaRPr lang="en-US" sz="1000" b="0" i="0" dirty="0">
                        <a:solidFill>
                          <a:srgbClr val="00335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3.2: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 Study Hard because I Want to Do Well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3.3: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What Do You Think about…?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</a:t>
                      </a: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4.1: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What Did You Think about School?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</a:t>
                      </a: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4.2: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In the Classroom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</a:tbl>
          </a:graphicData>
        </a:graphic>
      </p:graphicFrame>
      <p:sp>
        <p:nvSpPr>
          <p:cNvPr id="11" name="Vertical Text Placeholder 9"/>
          <p:cNvSpPr txBox="1">
            <a:spLocks/>
          </p:cNvSpPr>
          <p:nvPr/>
        </p:nvSpPr>
        <p:spPr>
          <a:xfrm rot="10800000">
            <a:off x="406400" y="1368424"/>
            <a:ext cx="247650" cy="1482481"/>
          </a:xfrm>
          <a:prstGeom prst="rect">
            <a:avLst/>
          </a:prstGeom>
        </p:spPr>
        <p:txBody>
          <a:bodyPr vert="eaVert" anchor="ctr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Student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950" y="3232150"/>
            <a:ext cx="8420100" cy="15480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550" y="336550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1.0: Warm-Up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29627" y="739565"/>
            <a:ext cx="2148419" cy="1052596"/>
          </a:xfrm>
          <a:prstGeom prst="rect">
            <a:avLst/>
          </a:prstGeom>
        </p:spPr>
        <p:txBody>
          <a:bodyPr wrap="square" lIns="10800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Where/school?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Like/school?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Favorite class? Why?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775" y="875037"/>
            <a:ext cx="5693336" cy="39016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Encounter 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1300" y="1079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Overall Feedback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82577"/>
              </p:ext>
            </p:extLst>
          </p:nvPr>
        </p:nvGraphicFramePr>
        <p:xfrm>
          <a:off x="361950" y="857250"/>
          <a:ext cx="8420104" cy="2161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00"/>
                <a:gridCol w="4102100"/>
                <a:gridCol w="996951"/>
                <a:gridCol w="996951"/>
                <a:gridCol w="996951"/>
                <a:gridCol w="996951"/>
              </a:tblGrid>
              <a:tr h="33655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R w="12700" cmpd="sng">
                      <a:noFill/>
                    </a:ln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Great job!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Well done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Good try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b="1" i="0">
                          <a:solidFill>
                            <a:srgbClr val="003359"/>
                          </a:solidFill>
                          <a:latin typeface="Arial" pitchFamily="34" charset="0"/>
                          <a:cs typeface="Arial" pitchFamily="34" charset="0"/>
                        </a:rPr>
                        <a:t>Need more practice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DCEE"/>
                    </a:solidFill>
                  </a:tcPr>
                </a:tc>
              </a:tr>
              <a:tr h="304188">
                <a:tc rowSpan="4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2.1: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Describe the Class</a:t>
                      </a:r>
                      <a:endParaRPr lang="en-US" sz="1000" b="0" i="0" kern="1200" baseline="0" dirty="0">
                        <a:solidFill>
                          <a:srgbClr val="003359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3.1: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You Have to Study for the Test</a:t>
                      </a:r>
                      <a:endParaRPr lang="en-US" sz="1000" b="0" i="0" dirty="0">
                        <a:solidFill>
                          <a:srgbClr val="00335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3.2: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 Study Hard because I Want to Do Well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3.3: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What Do You Think about…?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  <a:tr h="30418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</a:t>
                      </a: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4.1: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What Did You Think about School?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DF6"/>
                    </a:solidFill>
                  </a:tcPr>
                </a:tc>
              </a:tr>
              <a:tr h="304188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b="0" i="0" kern="1500" spc="3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vert="vert27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Activity </a:t>
                      </a: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4.2:</a:t>
                      </a: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5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In the Classroom</a:t>
                      </a:r>
                    </a:p>
                  </a:txBody>
                  <a:tcPr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4F8"/>
                    </a:solidFill>
                  </a:tcPr>
                </a:tc>
              </a:tr>
            </a:tbl>
          </a:graphicData>
        </a:graphic>
      </p:graphicFrame>
      <p:sp>
        <p:nvSpPr>
          <p:cNvPr id="11" name="Vertical Text Placeholder 9"/>
          <p:cNvSpPr txBox="1">
            <a:spLocks/>
          </p:cNvSpPr>
          <p:nvPr/>
        </p:nvSpPr>
        <p:spPr>
          <a:xfrm rot="10800000">
            <a:off x="406400" y="1368424"/>
            <a:ext cx="247650" cy="1482481"/>
          </a:xfrm>
          <a:prstGeom prst="rect">
            <a:avLst/>
          </a:prstGeom>
        </p:spPr>
        <p:txBody>
          <a:bodyPr vert="eaVert" anchor="ctr" anchorCtr="0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1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Student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950" y="3232150"/>
            <a:ext cx="8420100" cy="15480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550" y="336550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5.0: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Wrap-Up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4000" y="868446"/>
            <a:ext cx="5976000" cy="13726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Where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do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you want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to go? Why?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What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do you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want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to study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there?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Why?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What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do you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have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to do before you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leave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What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other things do you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want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to do in the country you 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go </a:t>
            </a:r>
            <a:r>
              <a:rPr lang="en-US" sz="160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6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7137" y="2352675"/>
            <a:ext cx="3755235" cy="242124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>
                <a:latin typeface="Arial" pitchFamily="34" charset="0"/>
                <a:cs typeface="Arial" pitchFamily="34" charset="0"/>
              </a:rPr>
              <a:t>Thank you for coming.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5772150" y="104775"/>
            <a:ext cx="301625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 algn="r"/>
            <a:r>
              <a:rPr lang="en-US" b="0">
                <a:latin typeface="Arial" pitchFamily="34" charset="0"/>
                <a:cs typeface="Arial" pitchFamily="34" charset="0"/>
              </a:rPr>
              <a:t>We hope you enjoyed the class.</a:t>
            </a:r>
            <a:endParaRPr lang="en-GB" b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Wall Street 2.jpg"/>
          <p:cNvPicPr>
            <a:picLocks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7250" y="821550"/>
            <a:ext cx="3960000" cy="3960000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1300" y="1822450"/>
            <a:ext cx="3492500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Don’t forget</a:t>
            </a:r>
          </a:p>
          <a:p>
            <a:pPr algn="l"/>
            <a:r>
              <a:rPr lang="en-US" sz="20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to leave feedback!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0350" y="2527300"/>
            <a:ext cx="2127250" cy="1267993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l">
              <a:lnSpc>
                <a:spcPts val="2800"/>
              </a:lnSpc>
            </a:pPr>
            <a:r>
              <a:rPr lang="en-US" sz="1600" b="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Teacher</a:t>
            </a:r>
          </a:p>
          <a:p>
            <a:pPr algn="l">
              <a:lnSpc>
                <a:spcPts val="2800"/>
              </a:lnSpc>
            </a:pPr>
            <a:r>
              <a:rPr lang="en-US" sz="1600" b="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Class was fun</a:t>
            </a:r>
          </a:p>
          <a:p>
            <a:pPr algn="l">
              <a:lnSpc>
                <a:spcPts val="2800"/>
              </a:lnSpc>
            </a:pPr>
            <a:r>
              <a:rPr lang="en-US" sz="1600" b="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Instructions were clear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1150" y="2527300"/>
            <a:ext cx="2127250" cy="1267993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lnSpc>
                <a:spcPts val="2800"/>
              </a:lnSpc>
            </a:pPr>
            <a:r>
              <a:rPr lang="fr-FR" sz="1600" b="0" i="0">
                <a:solidFill>
                  <a:srgbClr val="003359"/>
                </a:solidFill>
                <a:latin typeface="Wingdings" charset="2"/>
                <a:cs typeface="Wingdings" charset="2"/>
              </a:rPr>
              <a:t>«««««</a:t>
            </a:r>
          </a:p>
          <a:p>
            <a:pPr marL="0" marR="0" indent="0" algn="r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0" i="0">
                <a:solidFill>
                  <a:srgbClr val="003359"/>
                </a:solidFill>
                <a:latin typeface="Wingdings" charset="2"/>
                <a:cs typeface="Wingdings" charset="2"/>
              </a:rPr>
              <a:t>«««««</a:t>
            </a:r>
          </a:p>
          <a:p>
            <a:pPr marL="0" marR="0" indent="0" algn="r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0" i="0">
                <a:solidFill>
                  <a:srgbClr val="003359"/>
                </a:solidFill>
                <a:latin typeface="Wingdings" charset="2"/>
                <a:cs typeface="Wingdings" charset="2"/>
              </a:rPr>
              <a:t>«««««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4600" y="2527300"/>
            <a:ext cx="1193800" cy="1267993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lnSpc>
                <a:spcPts val="2800"/>
              </a:lnSpc>
            </a:pPr>
            <a:r>
              <a:rPr lang="fr-FR" sz="1600" b="0" i="0" dirty="0">
                <a:solidFill>
                  <a:srgbClr val="C7EDF6"/>
                </a:solidFill>
                <a:latin typeface="Wingdings" charset="2"/>
                <a:cs typeface="Wingdings" charset="2"/>
              </a:rPr>
              <a:t>«««««</a:t>
            </a:r>
          </a:p>
          <a:p>
            <a:pPr marL="0" marR="0" indent="0" algn="r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0" i="0" dirty="0">
                <a:solidFill>
                  <a:srgbClr val="C7EDF6"/>
                </a:solidFill>
                <a:latin typeface="Wingdings" charset="2"/>
                <a:cs typeface="Wingdings" charset="2"/>
              </a:rPr>
              <a:t>«««««</a:t>
            </a:r>
          </a:p>
          <a:p>
            <a:pPr marL="0" marR="0" indent="0" algn="r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0" i="0" dirty="0">
                <a:solidFill>
                  <a:srgbClr val="C7EDF6"/>
                </a:solidFill>
                <a:latin typeface="Wingdings" charset="2"/>
                <a:cs typeface="Wingdings" charset="2"/>
              </a:rPr>
              <a:t>«««««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SE_MASTER LOGO_COLOUR_NEGATIV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214" y="355600"/>
            <a:ext cx="1569076" cy="11966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616362"/>
            <a:ext cx="8077200" cy="984458"/>
          </a:xfrm>
          <a:prstGeom prst="rect">
            <a:avLst/>
          </a:prstGeom>
          <a:noFill/>
        </p:spPr>
        <p:txBody>
          <a:bodyPr wrap="square" lIns="0" tIns="0" rIns="0" bIns="0" numCol="2" spcCol="540000" rtlCol="0" anchor="ctr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en-US" sz="8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b="1" i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2017 </a:t>
            </a:r>
            <a:r>
              <a:rPr lang="en-US" sz="8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 Pearson Education Limited All rights reserved.</a:t>
            </a:r>
          </a:p>
          <a:p>
            <a:pPr>
              <a:lnSpc>
                <a:spcPts val="1100"/>
              </a:lnSpc>
            </a:pPr>
            <a:endParaRPr lang="en-US" sz="800" b="0" i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100"/>
              </a:lnSpc>
            </a:pPr>
            <a:r>
              <a:rPr lang="en-US" sz="800" b="0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 part of this publication may be reproduced, stored in a retrieval system, or transmitted in any form or by any means, electronic, mechanical, photocopying, recording or otherwise without the permission of the Publishers.</a:t>
            </a:r>
          </a:p>
          <a:p>
            <a:pPr>
              <a:lnSpc>
                <a:spcPts val="1100"/>
              </a:lnSpc>
            </a:pPr>
            <a:endParaRPr lang="en-US" sz="800" b="0" i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100"/>
              </a:lnSpc>
            </a:pPr>
            <a:r>
              <a:rPr lang="en-US" sz="800" b="0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material is the intellectual property of Pearson Education Limited.</a:t>
            </a:r>
          </a:p>
          <a:p>
            <a:pPr>
              <a:lnSpc>
                <a:spcPts val="1100"/>
              </a:lnSpc>
            </a:pPr>
            <a:r>
              <a:rPr lang="en-US" sz="800" b="0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Image Credits:</a:t>
            </a:r>
          </a:p>
          <a:p>
            <a:pPr>
              <a:lnSpc>
                <a:spcPts val="1100"/>
              </a:lnSpc>
            </a:pP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xy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Monkey Business/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Monkey Business/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wollertz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benschonewille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Stepan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Popov/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jpramirez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chungking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Ermolaev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Alexandr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DragonImages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Monkey Business/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volha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Kablonk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Micro/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dzain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Fotolia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800" b="0" i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2.0: Target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2.1: Context Creation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188" y="869410"/>
            <a:ext cx="5870575" cy="391531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flipH="1">
            <a:off x="4057295" y="938330"/>
            <a:ext cx="1972800" cy="870293"/>
            <a:chOff x="2140473" y="1435100"/>
            <a:chExt cx="1972800" cy="870293"/>
          </a:xfrm>
          <a:solidFill>
            <a:srgbClr val="D0ECF3"/>
          </a:solidFill>
        </p:grpSpPr>
        <p:sp>
          <p:nvSpPr>
            <p:cNvPr id="11" name="TextBox 10"/>
            <p:cNvSpPr txBox="1"/>
            <p:nvPr/>
          </p:nvSpPr>
          <p:spPr>
            <a:xfrm>
              <a:off x="2140473" y="1435100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What is your favorite class in school?</a:t>
              </a:r>
            </a:p>
          </p:txBody>
        </p:sp>
        <p:sp>
          <p:nvSpPr>
            <p:cNvPr id="12" name="Right Triangle 11"/>
            <p:cNvSpPr/>
            <p:nvPr/>
          </p:nvSpPr>
          <p:spPr>
            <a:xfrm flipH="1" flipV="1">
              <a:off x="3800474" y="2159342"/>
              <a:ext cx="146051" cy="146051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12197" y="1480607"/>
            <a:ext cx="2196867" cy="648000"/>
            <a:chOff x="2844951" y="2578100"/>
            <a:chExt cx="2196867" cy="648000"/>
          </a:xfrm>
        </p:grpSpPr>
        <p:sp>
          <p:nvSpPr>
            <p:cNvPr id="21" name="TextBox 20"/>
            <p:cNvSpPr txBox="1"/>
            <p:nvPr/>
          </p:nvSpPr>
          <p:spPr>
            <a:xfrm>
              <a:off x="3069018" y="2578100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ight Triangle 21"/>
            <p:cNvSpPr/>
            <p:nvPr/>
          </p:nvSpPr>
          <p:spPr>
            <a:xfrm flipH="1">
              <a:off x="2844951" y="2986639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43935" y="1638501"/>
            <a:ext cx="9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It’s math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4250" y="946797"/>
            <a:ext cx="2674800" cy="865597"/>
            <a:chOff x="1552284" y="2513147"/>
            <a:chExt cx="2674800" cy="865597"/>
          </a:xfrm>
        </p:grpSpPr>
        <p:sp>
          <p:nvSpPr>
            <p:cNvPr id="25" name="TextBox 24"/>
            <p:cNvSpPr txBox="1"/>
            <p:nvPr/>
          </p:nvSpPr>
          <p:spPr>
            <a:xfrm>
              <a:off x="1552284" y="2513147"/>
              <a:ext cx="2674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           </a:t>
              </a:r>
              <a:r>
                <a:rPr lang="en-US" sz="1600" u="dotted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                .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ight Triangle 25"/>
            <p:cNvSpPr/>
            <p:nvPr/>
          </p:nvSpPr>
          <p:spPr>
            <a:xfrm rot="16200000" flipH="1">
              <a:off x="3472931" y="3232693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solidFill>
                <a:srgbClr val="F9B1B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3758" y="1102129"/>
            <a:ext cx="2491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Students learn about math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31532" y="3829944"/>
            <a:ext cx="1972800" cy="868850"/>
            <a:chOff x="6605585" y="3130361"/>
            <a:chExt cx="1972800" cy="868850"/>
          </a:xfrm>
        </p:grpSpPr>
        <p:sp>
          <p:nvSpPr>
            <p:cNvPr id="14" name="TextBox 13"/>
            <p:cNvSpPr txBox="1"/>
            <p:nvPr/>
          </p:nvSpPr>
          <p:spPr>
            <a:xfrm flipH="1">
              <a:off x="6605585" y="3351211"/>
              <a:ext cx="1972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What do students do in math class?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ight Triangle 30"/>
            <p:cNvSpPr/>
            <p:nvPr/>
          </p:nvSpPr>
          <p:spPr>
            <a:xfrm rot="16200000" flipV="1">
              <a:off x="6921255" y="3130361"/>
              <a:ext cx="146051" cy="146051"/>
            </a:xfrm>
            <a:prstGeom prst="rtTriangle">
              <a:avLst/>
            </a:prstGeom>
            <a:solidFill>
              <a:srgbClr val="D0EC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188" y="869410"/>
            <a:ext cx="5870575" cy="391531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2.0: Target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88900"/>
            <a:ext cx="32258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Activity 2.1: Context Creation</a:t>
            </a:r>
            <a:endParaRPr lang="en-US" sz="1600" b="0" i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20900" y="934427"/>
            <a:ext cx="1972800" cy="862190"/>
            <a:chOff x="2365758" y="2930525"/>
            <a:chExt cx="1972800" cy="862190"/>
          </a:xfrm>
        </p:grpSpPr>
        <p:sp>
          <p:nvSpPr>
            <p:cNvPr id="30" name="TextBox 29"/>
            <p:cNvSpPr txBox="1"/>
            <p:nvPr/>
          </p:nvSpPr>
          <p:spPr>
            <a:xfrm>
              <a:off x="2365758" y="2930525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               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ight Triangle 30"/>
            <p:cNvSpPr/>
            <p:nvPr/>
          </p:nvSpPr>
          <p:spPr>
            <a:xfrm rot="16200000" flipH="1">
              <a:off x="4053184" y="3646664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67844" y="1090356"/>
            <a:ext cx="99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chemistry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022589" y="934427"/>
            <a:ext cx="1972800" cy="876141"/>
            <a:chOff x="2162174" y="1445578"/>
            <a:chExt cx="1972800" cy="876141"/>
          </a:xfrm>
        </p:grpSpPr>
        <p:sp>
          <p:nvSpPr>
            <p:cNvPr id="34" name="TextBox 33"/>
            <p:cNvSpPr txBox="1"/>
            <p:nvPr/>
          </p:nvSpPr>
          <p:spPr>
            <a:xfrm>
              <a:off x="2162174" y="1445578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 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ight Triangle 34"/>
            <p:cNvSpPr/>
            <p:nvPr/>
          </p:nvSpPr>
          <p:spPr>
            <a:xfrm rot="16200000" flipH="1" flipV="1">
              <a:off x="2497454" y="2175668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613341" y="1099028"/>
            <a:ext cx="73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history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732410" y="3827664"/>
            <a:ext cx="1972800" cy="870224"/>
            <a:chOff x="3661614" y="2792439"/>
            <a:chExt cx="1972800" cy="870224"/>
          </a:xfrm>
        </p:grpSpPr>
        <p:sp>
          <p:nvSpPr>
            <p:cNvPr id="38" name="TextBox 37"/>
            <p:cNvSpPr txBox="1"/>
            <p:nvPr/>
          </p:nvSpPr>
          <p:spPr>
            <a:xfrm flipH="1">
              <a:off x="3661614" y="3014663"/>
              <a:ext cx="1972800" cy="648000"/>
            </a:xfrm>
            <a:prstGeom prst="rect">
              <a:avLst/>
            </a:prstGeom>
            <a:solidFill>
              <a:srgbClr val="F9B1BA"/>
            </a:solidFill>
            <a:ln w="161925" cap="rnd">
              <a:solidFill>
                <a:srgbClr val="F9B1BA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u="dotted" dirty="0" smtClean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            </a:t>
              </a:r>
              <a:endParaRPr lang="en-US" sz="1600" u="dotted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ight Triangle 38"/>
            <p:cNvSpPr/>
            <p:nvPr/>
          </p:nvSpPr>
          <p:spPr>
            <a:xfrm>
              <a:off x="3981230" y="2792439"/>
              <a:ext cx="146051" cy="146051"/>
            </a:xfrm>
            <a:prstGeom prst="rtTriangle">
              <a:avLst/>
            </a:prstGeom>
            <a:solidFill>
              <a:srgbClr val="F9B1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299538" y="4210604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biology</a:t>
            </a:r>
            <a:endParaRPr lang="en-US" sz="1600" kern="1200" dirty="0">
              <a:solidFill>
                <a:srgbClr val="00335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987195" y="934427"/>
            <a:ext cx="2674800" cy="871404"/>
            <a:chOff x="62641" y="2298162"/>
            <a:chExt cx="2674800" cy="871404"/>
          </a:xfrm>
        </p:grpSpPr>
        <p:sp>
          <p:nvSpPr>
            <p:cNvPr id="42" name="TextBox 41"/>
            <p:cNvSpPr txBox="1"/>
            <p:nvPr/>
          </p:nvSpPr>
          <p:spPr>
            <a:xfrm>
              <a:off x="62641" y="2298162"/>
              <a:ext cx="2674800" cy="648000"/>
            </a:xfrm>
            <a:prstGeom prst="rect">
              <a:avLst/>
            </a:prstGeom>
            <a:solidFill>
              <a:srgbClr val="C7EDF6"/>
            </a:solidFill>
            <a:ln w="161925" cap="rnd">
              <a:solidFill>
                <a:srgbClr val="C7EDF6"/>
              </a:solidFill>
            </a:ln>
            <a:effectLst/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Can you name another class in school?</a:t>
              </a:r>
            </a:p>
          </p:txBody>
        </p:sp>
        <p:sp>
          <p:nvSpPr>
            <p:cNvPr id="43" name="Right Triangle 42"/>
            <p:cNvSpPr/>
            <p:nvPr/>
          </p:nvSpPr>
          <p:spPr>
            <a:xfrm rot="16200000" flipH="1" flipV="1">
              <a:off x="146050" y="3023515"/>
              <a:ext cx="146051" cy="146051"/>
            </a:xfrm>
            <a:prstGeom prst="rtTriangle">
              <a:avLst/>
            </a:prstGeom>
            <a:solidFill>
              <a:srgbClr val="C7EDF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82516" y="867651"/>
            <a:ext cx="2713486" cy="1878724"/>
            <a:chOff x="1057955" y="867651"/>
            <a:chExt cx="2713486" cy="187872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7955" y="867651"/>
              <a:ext cx="2713485" cy="1820473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1057955" y="2441575"/>
              <a:ext cx="2713486" cy="304800"/>
              <a:chOff x="828674" y="2504451"/>
              <a:chExt cx="2717800" cy="3048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674" y="2504451"/>
                <a:ext cx="2717800" cy="30480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868891" y="2580651"/>
                <a:ext cx="2637367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647084" y="867651"/>
            <a:ext cx="2714400" cy="1874754"/>
            <a:chOff x="5344979" y="867651"/>
            <a:chExt cx="2714400" cy="187475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44979" y="867651"/>
              <a:ext cx="2714400" cy="1810483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5344979" y="2437605"/>
              <a:ext cx="2714400" cy="304800"/>
              <a:chOff x="828674" y="2504451"/>
              <a:chExt cx="2717800" cy="30480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674" y="2504451"/>
                <a:ext cx="2717800" cy="304800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868891" y="2580651"/>
                <a:ext cx="2637367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160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782516" y="2889757"/>
            <a:ext cx="2714400" cy="1892663"/>
            <a:chOff x="1057955" y="2889757"/>
            <a:chExt cx="2714400" cy="189266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7955" y="2889757"/>
              <a:ext cx="2714400" cy="1810483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1057955" y="4477620"/>
              <a:ext cx="2714400" cy="304800"/>
              <a:chOff x="828674" y="2504451"/>
              <a:chExt cx="2717800" cy="304800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674" y="2504451"/>
                <a:ext cx="2717800" cy="304800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868891" y="2580651"/>
                <a:ext cx="2637367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647084" y="2889757"/>
            <a:ext cx="2714400" cy="1892663"/>
            <a:chOff x="5344979" y="2889757"/>
            <a:chExt cx="2714400" cy="189266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44979" y="2889757"/>
              <a:ext cx="2714400" cy="1810484"/>
            </a:xfrm>
            <a:prstGeom prst="rect">
              <a:avLst/>
            </a:prstGeom>
          </p:spPr>
        </p:pic>
        <p:grpSp>
          <p:nvGrpSpPr>
            <p:cNvPr id="59" name="Group 58"/>
            <p:cNvGrpSpPr/>
            <p:nvPr/>
          </p:nvGrpSpPr>
          <p:grpSpPr>
            <a:xfrm>
              <a:off x="5346368" y="4477620"/>
              <a:ext cx="2713011" cy="304800"/>
              <a:chOff x="828674" y="2504451"/>
              <a:chExt cx="2717800" cy="304800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674" y="2504451"/>
                <a:ext cx="2717800" cy="30480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868891" y="2580651"/>
                <a:ext cx="2637367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2.0: Target Language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2.1: Practice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2.0: Target Language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2.1: Practice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82973" y="869948"/>
            <a:ext cx="2713486" cy="1876427"/>
            <a:chOff x="1782973" y="869948"/>
            <a:chExt cx="2713486" cy="187642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82973" y="869948"/>
              <a:ext cx="2713486" cy="1714753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1782973" y="2441575"/>
              <a:ext cx="2713486" cy="304800"/>
              <a:chOff x="828674" y="2504451"/>
              <a:chExt cx="2717800" cy="30480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674" y="2504451"/>
                <a:ext cx="2717800" cy="304800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68891" y="2580651"/>
                <a:ext cx="2637367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</p:grp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7541" y="872026"/>
            <a:ext cx="2714400" cy="1810484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4647541" y="2437605"/>
            <a:ext cx="2714400" cy="304800"/>
            <a:chOff x="828674" y="2504451"/>
            <a:chExt cx="2717800" cy="30480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674" y="2504451"/>
              <a:ext cx="2717800" cy="3048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868891" y="2580651"/>
              <a:ext cx="2637367" cy="152400"/>
            </a:xfrm>
            <a:prstGeom prst="rect">
              <a:avLst/>
            </a:prstGeom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sz="1600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82973" y="2883942"/>
            <a:ext cx="2714400" cy="1898478"/>
            <a:chOff x="1057955" y="2883942"/>
            <a:chExt cx="2714400" cy="189847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7955" y="2883942"/>
              <a:ext cx="2714400" cy="1810485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1057955" y="4477620"/>
              <a:ext cx="2714400" cy="304800"/>
              <a:chOff x="828674" y="2504451"/>
              <a:chExt cx="2717800" cy="30480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674" y="2504451"/>
                <a:ext cx="2717800" cy="304800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868891" y="2580651"/>
                <a:ext cx="2637367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47541" y="2886313"/>
            <a:ext cx="2714400" cy="1896107"/>
            <a:chOff x="5344979" y="2886313"/>
            <a:chExt cx="2714400" cy="18961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44979" y="2886313"/>
              <a:ext cx="2714400" cy="1810486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5346368" y="4477620"/>
              <a:ext cx="2713011" cy="304800"/>
              <a:chOff x="828674" y="2504451"/>
              <a:chExt cx="2717800" cy="304800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674" y="2504451"/>
                <a:ext cx="2717800" cy="304800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868891" y="2580651"/>
                <a:ext cx="2637367" cy="15240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600" i="0" dirty="0">
                    <a:solidFill>
                      <a:srgbClr val="003359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447674"/>
          </a:xfrm>
          <a:prstGeom prst="rect">
            <a:avLst/>
          </a:prstGeom>
          <a:solidFill>
            <a:srgbClr val="003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8"/>
          <p:cNvSpPr txBox="1">
            <a:spLocks/>
          </p:cNvSpPr>
          <p:nvPr/>
        </p:nvSpPr>
        <p:spPr>
          <a:xfrm>
            <a:off x="355600" y="104775"/>
            <a:ext cx="51689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b="1" i="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Part 2.0: Target Language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5549900" y="95250"/>
            <a:ext cx="3238500" cy="2603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F12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Activity 2.1: Feedback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1949" y="863600"/>
            <a:ext cx="1997075" cy="1885950"/>
            <a:chOff x="361949" y="863600"/>
            <a:chExt cx="1997075" cy="188595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1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61949" y="2889250"/>
            <a:ext cx="8420101" cy="1892300"/>
          </a:xfrm>
          <a:prstGeom prst="rect">
            <a:avLst/>
          </a:prstGeom>
          <a:solidFill>
            <a:srgbClr val="E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01899" y="863600"/>
            <a:ext cx="1997075" cy="1885950"/>
            <a:chOff x="361949" y="863600"/>
            <a:chExt cx="1997075" cy="188595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2</a:t>
              </a:r>
              <a:endParaRPr lang="en-US" sz="14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199" y="863600"/>
            <a:ext cx="1997075" cy="1885950"/>
            <a:chOff x="361949" y="863600"/>
            <a:chExt cx="1997075" cy="188595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3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40" name="TextBox 39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41" name="TextBox 40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88149" y="863600"/>
            <a:ext cx="1997075" cy="1885950"/>
            <a:chOff x="361949" y="863600"/>
            <a:chExt cx="1997075" cy="1885950"/>
          </a:xfrm>
        </p:grpSpPr>
        <p:sp>
          <p:nvSpPr>
            <p:cNvPr id="44" name="Rectangle 43"/>
            <p:cNvSpPr/>
            <p:nvPr userDrawn="1"/>
          </p:nvSpPr>
          <p:spPr>
            <a:xfrm>
              <a:off x="361949" y="863600"/>
              <a:ext cx="1997075" cy="311150"/>
            </a:xfrm>
            <a:prstGeom prst="rect">
              <a:avLst/>
            </a:prstGeom>
            <a:solidFill>
              <a:srgbClr val="003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361949" y="12573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361949" y="16510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361949" y="20447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361949" y="2438400"/>
              <a:ext cx="1997075" cy="311150"/>
            </a:xfrm>
            <a:prstGeom prst="rect">
              <a:avLst/>
            </a:prstGeom>
            <a:solidFill>
              <a:srgbClr val="95DC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 userDrawn="1"/>
          </p:nvSpPr>
          <p:spPr>
            <a:xfrm>
              <a:off x="423861" y="9017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1" i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Student</a:t>
              </a:r>
              <a:r>
                <a:rPr lang="en-US" sz="1400" b="1" i="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4</a:t>
              </a:r>
              <a:endParaRPr lang="en-US" sz="1400" b="1" i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423861" y="12954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Great job!</a:t>
              </a: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423861" y="16891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Well done</a:t>
              </a:r>
            </a:p>
          </p:txBody>
        </p:sp>
        <p:sp>
          <p:nvSpPr>
            <p:cNvPr id="52" name="TextBox 51"/>
            <p:cNvSpPr txBox="1"/>
            <p:nvPr userDrawn="1"/>
          </p:nvSpPr>
          <p:spPr>
            <a:xfrm>
              <a:off x="423861" y="20828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Good try</a:t>
              </a: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423861" y="2476500"/>
              <a:ext cx="1873250" cy="23495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00" b="0" i="0" dirty="0">
                  <a:solidFill>
                    <a:srgbClr val="003359"/>
                  </a:solidFill>
                  <a:latin typeface="Arial" pitchFamily="34" charset="0"/>
                  <a:cs typeface="Arial" pitchFamily="34" charset="0"/>
                </a:rPr>
                <a:t>More practice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90550" y="3041650"/>
            <a:ext cx="21971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03359"/>
                </a:solidFill>
                <a:latin typeface="Arial" pitchFamily="34" charset="0"/>
                <a:cs typeface="Arial" pitchFamily="34" charset="0"/>
              </a:rPr>
              <a:t>Feedback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0" y="446088"/>
            <a:ext cx="9144000" cy="72000"/>
          </a:xfrm>
          <a:prstGeom prst="rect">
            <a:avLst/>
          </a:prstGeom>
          <a:solidFill>
            <a:srgbClr val="F12C3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" y="446088"/>
            <a:ext cx="358774" cy="72000"/>
          </a:xfrm>
          <a:prstGeom prst="rect">
            <a:avLst/>
          </a:prstGeom>
          <a:solidFill>
            <a:srgbClr val="F12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WSE Online Encounters">
      <a:dk1>
        <a:srgbClr val="003359"/>
      </a:dk1>
      <a:lt1>
        <a:sysClr val="window" lastClr="FFFFFF"/>
      </a:lt1>
      <a:dk2>
        <a:srgbClr val="003359"/>
      </a:dk2>
      <a:lt2>
        <a:srgbClr val="FFFFFF"/>
      </a:lt2>
      <a:accent1>
        <a:srgbClr val="C6EDF6"/>
      </a:accent1>
      <a:accent2>
        <a:srgbClr val="F9B1BA"/>
      </a:accent2>
      <a:accent3>
        <a:srgbClr val="64CFE9"/>
      </a:accent3>
      <a:accent4>
        <a:srgbClr val="0082A9"/>
      </a:accent4>
      <a:accent5>
        <a:srgbClr val="FF8E7E"/>
      </a:accent5>
      <a:accent6>
        <a:srgbClr val="FFC3A4"/>
      </a:accent6>
      <a:hlink>
        <a:srgbClr val="95DCFF"/>
      </a:hlink>
      <a:folHlink>
        <a:srgbClr val="E0F4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OnlIneEncounter_Levels8–11_Template</Template>
  <TotalTime>16760</TotalTime>
  <Words>6299</Words>
  <Application>Microsoft Office PowerPoint</Application>
  <PresentationFormat>On-screen Show (16:9)</PresentationFormat>
  <Paragraphs>1104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ゴシック</vt:lpstr>
      <vt:lpstr>ＭＳ Ｐゴシック</vt:lpstr>
      <vt:lpstr>Arial</vt:lpstr>
      <vt:lpstr>Calibri</vt:lpstr>
      <vt:lpstr>Verdana</vt:lpstr>
      <vt:lpstr>Wingdings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Wales-McGrath</dc:creator>
  <cp:lastModifiedBy>Thompson, John</cp:lastModifiedBy>
  <cp:revision>2156</cp:revision>
  <dcterms:created xsi:type="dcterms:W3CDTF">2015-08-31T15:30:45Z</dcterms:created>
  <dcterms:modified xsi:type="dcterms:W3CDTF">2017-05-12T19:02:39Z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Application">
    <vt:lpwstr>Microsoft PowerPoint</vt:lpwstr>
  </property>
</Properties>
</file>