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6" r:id="rId2"/>
    <p:sldId id="288" r:id="rId3"/>
    <p:sldId id="291" r:id="rId4"/>
    <p:sldId id="290" r:id="rId5"/>
    <p:sldId id="289" r:id="rId6"/>
    <p:sldId id="294" r:id="rId7"/>
    <p:sldId id="292" r:id="rId8"/>
    <p:sldId id="293" r:id="rId9"/>
    <p:sldId id="285" r:id="rId10"/>
    <p:sldId id="281" r:id="rId11"/>
    <p:sldId id="277" r:id="rId12"/>
    <p:sldId id="28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40"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33D259-6547-4972-804C-5287C45620E7}" type="datetimeFigureOut">
              <a:rPr lang="en-US" smtClean="0"/>
              <a:pPr/>
              <a:t>30//11/2020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6AB751-6A35-4958-81A6-9D0BF6D4C93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33D259-6547-4972-804C-5287C45620E7}" type="datetimeFigureOut">
              <a:rPr lang="en-US" smtClean="0"/>
              <a:pPr/>
              <a:t>30//11/2020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6AB751-6A35-4958-81A6-9D0BF6D4C93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33D259-6547-4972-804C-5287C45620E7}" type="datetimeFigureOut">
              <a:rPr lang="en-US" smtClean="0"/>
              <a:pPr/>
              <a:t>30//11/2020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6AB751-6A35-4958-81A6-9D0BF6D4C93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33D259-6547-4972-804C-5287C45620E7}" type="datetimeFigureOut">
              <a:rPr lang="en-US" smtClean="0"/>
              <a:pPr/>
              <a:t>30//11/2020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6AB751-6A35-4958-81A6-9D0BF6D4C93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33D259-6547-4972-804C-5287C45620E7}" type="datetimeFigureOut">
              <a:rPr lang="en-US" smtClean="0"/>
              <a:pPr/>
              <a:t>30//11/2020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6AB751-6A35-4958-81A6-9D0BF6D4C93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33D259-6547-4972-804C-5287C45620E7}" type="datetimeFigureOut">
              <a:rPr lang="en-US" smtClean="0"/>
              <a:pPr/>
              <a:t>30//11/2020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6AB751-6A35-4958-81A6-9D0BF6D4C93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33D259-6547-4972-804C-5287C45620E7}" type="datetimeFigureOut">
              <a:rPr lang="en-US" smtClean="0"/>
              <a:pPr/>
              <a:t>30//11/2020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6AB751-6A35-4958-81A6-9D0BF6D4C93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3D259-6547-4972-804C-5287C45620E7}" type="datetimeFigureOut">
              <a:rPr lang="en-US" smtClean="0"/>
              <a:pPr/>
              <a:t>30//11/2020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6AB751-6A35-4958-81A6-9D0BF6D4C93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33D259-6547-4972-804C-5287C45620E7}" type="datetimeFigureOut">
              <a:rPr lang="en-US" smtClean="0"/>
              <a:pPr/>
              <a:t>30//11/2020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6AB751-6A35-4958-81A6-9D0BF6D4C93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33D259-6547-4972-804C-5287C45620E7}" type="datetimeFigureOut">
              <a:rPr lang="en-US" smtClean="0"/>
              <a:pPr/>
              <a:t>30//11/2020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6AB751-6A35-4958-81A6-9D0BF6D4C93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33D259-6547-4972-804C-5287C45620E7}" type="datetimeFigureOut">
              <a:rPr lang="en-US" smtClean="0"/>
              <a:pPr/>
              <a:t>30//11/2020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6AB751-6A35-4958-81A6-9D0BF6D4C93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33D259-6547-4972-804C-5287C45620E7}" type="datetimeFigureOut">
              <a:rPr lang="en-US" smtClean="0"/>
              <a:pPr/>
              <a:t>30//11/2020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6AB751-6A35-4958-81A6-9D0BF6D4C93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1143000"/>
          </a:xfrm>
        </p:spPr>
        <p:txBody>
          <a:bodyPr/>
          <a:lstStyle/>
          <a:p>
            <a:r>
              <a:rPr lang="en-US" dirty="0" smtClean="0">
                <a:solidFill>
                  <a:srgbClr val="FF0000"/>
                </a:solidFill>
              </a:rPr>
              <a:t>LETTERS OF COMPLAINT</a:t>
            </a:r>
            <a:endParaRPr lang="en-US" dirty="0">
              <a:solidFill>
                <a:srgbClr val="FF0000"/>
              </a:solidFill>
            </a:endParaRPr>
          </a:p>
        </p:txBody>
      </p:sp>
      <p:sp>
        <p:nvSpPr>
          <p:cNvPr id="3" name="Content Placeholder 2"/>
          <p:cNvSpPr>
            <a:spLocks noGrp="1"/>
          </p:cNvSpPr>
          <p:nvPr>
            <p:ph idx="1"/>
          </p:nvPr>
        </p:nvSpPr>
        <p:spPr>
          <a:xfrm>
            <a:off x="533400" y="914400"/>
            <a:ext cx="8153400" cy="5211763"/>
          </a:xfrm>
        </p:spPr>
        <p:txBody>
          <a:bodyPr/>
          <a:lstStyle/>
          <a:p>
            <a:pPr>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11198924"/>
              </p:ext>
            </p:extLst>
          </p:nvPr>
        </p:nvGraphicFramePr>
        <p:xfrm>
          <a:off x="228600" y="914400"/>
          <a:ext cx="8686800" cy="5465979"/>
        </p:xfrm>
        <a:graphic>
          <a:graphicData uri="http://schemas.openxmlformats.org/drawingml/2006/table">
            <a:tbl>
              <a:tblPr firstRow="1" bandRow="1">
                <a:tableStyleId>{5940675A-B579-460E-94D1-54222C63F5DA}</a:tableStyleId>
              </a:tblPr>
              <a:tblGrid>
                <a:gridCol w="1295400"/>
                <a:gridCol w="7391400"/>
              </a:tblGrid>
              <a:tr h="2387499">
                <a:tc>
                  <a:txBody>
                    <a:bodyPr/>
                    <a:lstStyle/>
                    <a:p>
                      <a:r>
                        <a:rPr lang="en-US" sz="2800" b="1" dirty="0" smtClean="0">
                          <a:solidFill>
                            <a:srgbClr val="FF0000"/>
                          </a:solidFill>
                        </a:rPr>
                        <a:t>OPEN</a:t>
                      </a:r>
                      <a:endParaRPr lang="en-US" sz="2800" b="1" dirty="0">
                        <a:solidFill>
                          <a:srgbClr val="FF0000"/>
                        </a:solidFill>
                      </a:endParaRPr>
                    </a:p>
                  </a:txBody>
                  <a:tcPr/>
                </a:tc>
                <a:tc>
                  <a:txBody>
                    <a:bodyPr/>
                    <a:lstStyle/>
                    <a:p>
                      <a:pPr>
                        <a:buNone/>
                      </a:pPr>
                      <a:r>
                        <a:rPr lang="en-US" sz="2800" dirty="0" smtClean="0"/>
                        <a:t>I am writing this letter because I am not really satisfied </a:t>
                      </a:r>
                      <a:r>
                        <a:rPr lang="en-US" sz="2800" smtClean="0"/>
                        <a:t>with the poor</a:t>
                      </a:r>
                      <a:r>
                        <a:rPr lang="en-US" sz="2800" baseline="0" smtClean="0"/>
                        <a:t> </a:t>
                      </a:r>
                      <a:r>
                        <a:rPr lang="en-US" sz="2800" smtClean="0"/>
                        <a:t>quality </a:t>
                      </a:r>
                      <a:r>
                        <a:rPr lang="en-US" sz="2800" dirty="0" smtClean="0"/>
                        <a:t>as well as </a:t>
                      </a:r>
                      <a:r>
                        <a:rPr lang="en-US" sz="2800" smtClean="0"/>
                        <a:t>the bad service your company/ hotel/</a:t>
                      </a:r>
                      <a:r>
                        <a:rPr lang="en-US" sz="2800" baseline="0" smtClean="0"/>
                        <a:t> airline</a:t>
                      </a:r>
                      <a:r>
                        <a:rPr lang="en-US" sz="2800" smtClean="0"/>
                        <a:t> </a:t>
                      </a:r>
                      <a:r>
                        <a:rPr lang="en-US" sz="2800" dirty="0" smtClean="0"/>
                        <a:t>offers. </a:t>
                      </a:r>
                    </a:p>
                    <a:p>
                      <a:pPr>
                        <a:buNone/>
                      </a:pPr>
                      <a:r>
                        <a:rPr lang="en-US" sz="2800" b="1" dirty="0" smtClean="0">
                          <a:solidFill>
                            <a:srgbClr val="00B050"/>
                          </a:solidFill>
                        </a:rPr>
                        <a:t>I am writing to </a:t>
                      </a:r>
                      <a:r>
                        <a:rPr lang="en-US" sz="2800" b="1" smtClean="0">
                          <a:solidFill>
                            <a:srgbClr val="00B050"/>
                          </a:solidFill>
                        </a:rPr>
                        <a:t>complain  about the poor</a:t>
                      </a:r>
                      <a:r>
                        <a:rPr lang="en-US" sz="2800" b="1" baseline="0" smtClean="0">
                          <a:solidFill>
                            <a:srgbClr val="00B050"/>
                          </a:solidFill>
                        </a:rPr>
                        <a:t> quality and bad service of your </a:t>
                      </a:r>
                      <a:r>
                        <a:rPr lang="en-US" sz="2800" b="1" smtClean="0">
                          <a:solidFill>
                            <a:srgbClr val="00B050"/>
                          </a:solidFill>
                        </a:rPr>
                        <a:t>company/ hotel/</a:t>
                      </a:r>
                      <a:r>
                        <a:rPr lang="en-US" sz="2800" b="1" baseline="0" smtClean="0">
                          <a:solidFill>
                            <a:srgbClr val="00B050"/>
                          </a:solidFill>
                        </a:rPr>
                        <a:t> airline</a:t>
                      </a:r>
                      <a:r>
                        <a:rPr lang="en-US" sz="2800" b="1" smtClean="0">
                          <a:solidFill>
                            <a:srgbClr val="00B050"/>
                          </a:solidFill>
                        </a:rPr>
                        <a:t> </a:t>
                      </a:r>
                      <a:endParaRPr lang="en-US" sz="2800" b="1" dirty="0">
                        <a:solidFill>
                          <a:srgbClr val="00B050"/>
                        </a:solidFill>
                      </a:endParaRPr>
                    </a:p>
                  </a:txBody>
                  <a:tcPr/>
                </a:tc>
              </a:tr>
              <a:tr h="853440">
                <a:tc>
                  <a:txBody>
                    <a:bodyPr/>
                    <a:lstStyle/>
                    <a:p>
                      <a:r>
                        <a:rPr lang="en-US" sz="2800" b="1" dirty="0" smtClean="0">
                          <a:solidFill>
                            <a:srgbClr val="FF0000"/>
                          </a:solidFill>
                        </a:rPr>
                        <a:t>BODY</a:t>
                      </a:r>
                      <a:endParaRPr lang="en-US" sz="2800" b="1" dirty="0">
                        <a:solidFill>
                          <a:srgbClr val="FF0000"/>
                        </a:solidFill>
                      </a:endParaRPr>
                    </a:p>
                  </a:txBody>
                  <a:tcPr/>
                </a:tc>
                <a:tc>
                  <a:txBody>
                    <a:bodyPr/>
                    <a:lstStyle/>
                    <a:p>
                      <a:r>
                        <a:rPr lang="en-US" sz="2800" dirty="0" smtClean="0"/>
                        <a:t>WHAT YOU</a:t>
                      </a:r>
                      <a:r>
                        <a:rPr lang="en-US" sz="2800" baseline="0" dirty="0" smtClean="0"/>
                        <a:t> WANT TO COMPLAIN</a:t>
                      </a:r>
                    </a:p>
                  </a:txBody>
                  <a:tcPr/>
                </a:tc>
              </a:tr>
              <a:tr h="1934225">
                <a:tc>
                  <a:txBody>
                    <a:bodyPr/>
                    <a:lstStyle/>
                    <a:p>
                      <a:r>
                        <a:rPr lang="en-US" sz="2800" b="1" dirty="0" smtClean="0">
                          <a:solidFill>
                            <a:srgbClr val="FF0000"/>
                          </a:solidFill>
                        </a:rPr>
                        <a:t>CLOSING</a:t>
                      </a:r>
                      <a:endParaRPr lang="en-US" sz="2800" b="1" dirty="0">
                        <a:solidFill>
                          <a:srgbClr val="FF0000"/>
                        </a:solidFill>
                      </a:endParaRPr>
                    </a:p>
                  </a:txBody>
                  <a:tcPr/>
                </a:tc>
                <a:tc>
                  <a:txBody>
                    <a:bodyPr/>
                    <a:lstStyle/>
                    <a:p>
                      <a:r>
                        <a:rPr lang="en-US" sz="2800" dirty="0" smtClean="0"/>
                        <a:t>I am</a:t>
                      </a:r>
                      <a:r>
                        <a:rPr lang="en-US" sz="2800" baseline="0" dirty="0" smtClean="0"/>
                        <a:t> really disappointed with this inconvenience and I demand that you have to refund </a:t>
                      </a:r>
                      <a:r>
                        <a:rPr lang="en-US" sz="2800" baseline="0" smtClean="0"/>
                        <a:t>my money/ replace it with a new product immediately</a:t>
                      </a:r>
                      <a:endParaRPr lang="en-US" sz="2800" baseline="0" dirty="0" smtClean="0"/>
                    </a:p>
                    <a:p>
                      <a:r>
                        <a:rPr lang="en-US" sz="2800" baseline="0" dirty="0" smtClean="0"/>
                        <a:t>I feel that your company/ hotel/ restaurant owns me an apology</a:t>
                      </a:r>
                      <a:endParaRPr lang="en-US" sz="2800" dirty="0"/>
                    </a:p>
                  </a:txBody>
                  <a:tcPr/>
                </a:tc>
              </a:tr>
            </a:tbl>
          </a:graphicData>
        </a:graphic>
      </p:graphicFrame>
    </p:spTree>
    <p:extLst>
      <p:ext uri="{BB962C8B-B14F-4D97-AF65-F5344CB8AC3E}">
        <p14:creationId xmlns:p14="http://schemas.microsoft.com/office/powerpoint/2010/main" val="20634091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1143000"/>
          </a:xfrm>
        </p:spPr>
        <p:txBody>
          <a:bodyPr/>
          <a:lstStyle/>
          <a:p>
            <a:r>
              <a:rPr lang="en-US" b="1" smtClean="0">
                <a:solidFill>
                  <a:srgbClr val="FF0000"/>
                </a:solidFill>
              </a:rPr>
              <a:t>THƯ MẪU</a:t>
            </a:r>
            <a:endParaRPr lang="en-US" b="1">
              <a:solidFill>
                <a:srgbClr val="FF0000"/>
              </a:solidFill>
            </a:endParaRPr>
          </a:p>
        </p:txBody>
      </p:sp>
      <p:sp>
        <p:nvSpPr>
          <p:cNvPr id="3" name="Content Placeholder 2"/>
          <p:cNvSpPr>
            <a:spLocks noGrp="1"/>
          </p:cNvSpPr>
          <p:nvPr>
            <p:ph idx="1"/>
          </p:nvPr>
        </p:nvSpPr>
        <p:spPr>
          <a:xfrm>
            <a:off x="0" y="685800"/>
            <a:ext cx="9144000" cy="6172200"/>
          </a:xfrm>
        </p:spPr>
        <p:txBody>
          <a:bodyPr>
            <a:normAutofit fontScale="85000" lnSpcReduction="20000"/>
          </a:bodyPr>
          <a:lstStyle/>
          <a:p>
            <a:pPr marL="0" indent="0">
              <a:buNone/>
            </a:pPr>
            <a:r>
              <a:rPr lang="en-US"/>
              <a:t>Dear Mr Peter,</a:t>
            </a:r>
          </a:p>
          <a:p>
            <a:pPr marL="0" indent="0">
              <a:buNone/>
            </a:pPr>
            <a:r>
              <a:rPr lang="en-US"/>
              <a:t> I am Mary – the owner of the 4</a:t>
            </a:r>
            <a:r>
              <a:rPr lang="en-US" baseline="30000"/>
              <a:t>th</a:t>
            </a:r>
            <a:r>
              <a:rPr lang="en-US"/>
              <a:t> Green street house. I am writing to you to bring to your attention a problem that i have </a:t>
            </a:r>
            <a:r>
              <a:rPr lang="en-US" smtClean="0"/>
              <a:t>had some problems </a:t>
            </a:r>
            <a:r>
              <a:rPr lang="en-US"/>
              <a:t>with your dog at night. </a:t>
            </a:r>
          </a:p>
          <a:p>
            <a:pPr marL="0" indent="0">
              <a:buNone/>
            </a:pPr>
            <a:r>
              <a:rPr lang="en-US"/>
              <a:t>As you may already be aware of, your dog started making noise at night around the </a:t>
            </a:r>
            <a:r>
              <a:rPr lang="en-US" smtClean="0"/>
              <a:t>neighborhood and </a:t>
            </a:r>
            <a:r>
              <a:rPr lang="en-US"/>
              <a:t>often taking our shoes to the street. I was awoken by your dog’s barks several times  and I visited a doctor last month and had </a:t>
            </a:r>
            <a:r>
              <a:rPr lang="en-US" smtClean="0"/>
              <a:t>some </a:t>
            </a:r>
            <a:r>
              <a:rPr lang="en-US"/>
              <a:t>sleeping pills.</a:t>
            </a:r>
          </a:p>
          <a:p>
            <a:pPr marL="0" indent="0">
              <a:buNone/>
            </a:pPr>
            <a:r>
              <a:rPr lang="en-US"/>
              <a:t> I am in the middle of my exams so it is important for me to take good rest and sleep during the right hours.  I will be grateful if you could have your dog looked after by another member of your family away from this neighborhood for the next two weeks. My exam will be over in two weeks. Thank you for taking time to read this letter. Write soon.</a:t>
            </a:r>
          </a:p>
          <a:p>
            <a:pPr marL="0" indent="0">
              <a:buNone/>
            </a:pPr>
            <a:r>
              <a:rPr lang="en-US"/>
              <a:t>Yours sincerely,</a:t>
            </a:r>
          </a:p>
          <a:p>
            <a:pPr marL="0" indent="0">
              <a:buNone/>
            </a:pPr>
            <a:r>
              <a:rPr lang="en-US"/>
              <a:t>Mary</a:t>
            </a:r>
          </a:p>
          <a:p>
            <a:pPr marL="0" indent="0">
              <a:buNone/>
            </a:pPr>
            <a:endParaRPr lang="en-US"/>
          </a:p>
        </p:txBody>
      </p:sp>
    </p:spTree>
    <p:extLst>
      <p:ext uri="{BB962C8B-B14F-4D97-AF65-F5344CB8AC3E}">
        <p14:creationId xmlns:p14="http://schemas.microsoft.com/office/powerpoint/2010/main" val="41543129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0"/>
            <a:ext cx="8382000" cy="6858000"/>
          </a:xfrm>
        </p:spPr>
        <p:txBody>
          <a:bodyPr/>
          <a:lstStyle/>
          <a:p>
            <a:pPr marL="0" indent="0">
              <a:buNone/>
            </a:pPr>
            <a:r>
              <a:rPr lang="en-US" b="1">
                <a:solidFill>
                  <a:srgbClr val="FF0000"/>
                </a:solidFill>
              </a:rPr>
              <a:t>ĐỀ THI NGÀY </a:t>
            </a:r>
            <a:r>
              <a:rPr lang="en-US" b="1" smtClean="0">
                <a:solidFill>
                  <a:srgbClr val="FF0000"/>
                </a:solidFill>
              </a:rPr>
              <a:t>3-12-2017</a:t>
            </a:r>
          </a:p>
          <a:p>
            <a:pPr marL="0" indent="0">
              <a:buNone/>
            </a:pPr>
            <a:r>
              <a:rPr lang="en-US" smtClean="0"/>
              <a:t>ART </a:t>
            </a:r>
            <a:r>
              <a:rPr lang="en-US"/>
              <a:t>1</a:t>
            </a:r>
          </a:p>
          <a:p>
            <a:pPr marL="0" indent="0">
              <a:buNone/>
            </a:pPr>
            <a:r>
              <a:rPr lang="en-US"/>
              <a:t>You are living in a rented apartment and you have found some problems with the furniture. Write a letter to the landlord. In the letter you should write:</a:t>
            </a:r>
          </a:p>
          <a:p>
            <a:pPr lvl="0"/>
            <a:r>
              <a:rPr lang="en-US">
                <a:solidFill>
                  <a:srgbClr val="FF0000"/>
                </a:solidFill>
              </a:rPr>
              <a:t>Explain who you are</a:t>
            </a:r>
          </a:p>
          <a:p>
            <a:pPr lvl="0"/>
            <a:r>
              <a:rPr lang="en-US">
                <a:solidFill>
                  <a:srgbClr val="FF0000"/>
                </a:solidFill>
              </a:rPr>
              <a:t>Explain the problems</a:t>
            </a:r>
          </a:p>
          <a:p>
            <a:pPr lvl="0"/>
            <a:r>
              <a:rPr lang="en-US">
                <a:solidFill>
                  <a:srgbClr val="FF0000"/>
                </a:solidFill>
              </a:rPr>
              <a:t>Explain what you need landlord to do</a:t>
            </a:r>
          </a:p>
          <a:p>
            <a:pPr marL="0" indent="0">
              <a:buNone/>
            </a:pPr>
            <a:endParaRPr lang="en-US">
              <a:solidFill>
                <a:srgbClr val="FF0000"/>
              </a:solidFill>
            </a:endParaRPr>
          </a:p>
        </p:txBody>
      </p:sp>
    </p:spTree>
    <p:extLst>
      <p:ext uri="{BB962C8B-B14F-4D97-AF65-F5344CB8AC3E}">
        <p14:creationId xmlns:p14="http://schemas.microsoft.com/office/powerpoint/2010/main" val="17417007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916"/>
            <a:ext cx="8229600" cy="1143000"/>
          </a:xfrm>
        </p:spPr>
        <p:txBody>
          <a:bodyPr/>
          <a:lstStyle/>
          <a:p>
            <a:r>
              <a:rPr lang="en-US" b="1" smtClean="0">
                <a:solidFill>
                  <a:srgbClr val="FF0000"/>
                </a:solidFill>
              </a:rPr>
              <a:t>THƯ MẪU</a:t>
            </a:r>
            <a:endParaRPr lang="en-US" b="1">
              <a:solidFill>
                <a:srgbClr val="FF0000"/>
              </a:solidFill>
            </a:endParaRPr>
          </a:p>
        </p:txBody>
      </p:sp>
      <p:sp>
        <p:nvSpPr>
          <p:cNvPr id="3" name="Content Placeholder 2"/>
          <p:cNvSpPr>
            <a:spLocks noGrp="1"/>
          </p:cNvSpPr>
          <p:nvPr>
            <p:ph idx="1"/>
          </p:nvPr>
        </p:nvSpPr>
        <p:spPr>
          <a:xfrm>
            <a:off x="0" y="1066800"/>
            <a:ext cx="9372600" cy="5791200"/>
          </a:xfrm>
        </p:spPr>
        <p:txBody>
          <a:bodyPr>
            <a:normAutofit fontScale="92500" lnSpcReduction="20000"/>
          </a:bodyPr>
          <a:lstStyle/>
          <a:p>
            <a:pPr marL="0" indent="0">
              <a:buNone/>
            </a:pPr>
            <a:r>
              <a:rPr lang="en-US" smtClean="0"/>
              <a:t>Dear Mr. Smith,</a:t>
            </a:r>
          </a:p>
          <a:p>
            <a:pPr marL="0" indent="0">
              <a:buNone/>
            </a:pPr>
            <a:r>
              <a:rPr lang="en-US" smtClean="0"/>
              <a:t>I </a:t>
            </a:r>
            <a:r>
              <a:rPr lang="en-US"/>
              <a:t>am writing this letter to complain about the poor maintenance service in your building. </a:t>
            </a:r>
            <a:br>
              <a:rPr lang="en-US"/>
            </a:br>
            <a:r>
              <a:rPr lang="en-US"/>
              <a:t>I am vy _ the tenant of room 201 on the second floor. The light in the bathroom did not work properly last week and i tried to contact </a:t>
            </a:r>
            <a:r>
              <a:rPr lang="en-US" smtClean="0"/>
              <a:t>you </a:t>
            </a:r>
            <a:r>
              <a:rPr lang="en-US"/>
              <a:t>to install the new one but no action was taken. I am really disappointed with your service. Could you send someone to fix it this Sunday morning. Finally, my bed is in bad condition. Its leg is broken. Could you send a repairman to fix it too.</a:t>
            </a:r>
            <a:br>
              <a:rPr lang="en-US"/>
            </a:br>
            <a:r>
              <a:rPr lang="en-US"/>
              <a:t>If you dont take my complaints into consideration, i will move to another place and wont pay this month rent.</a:t>
            </a:r>
            <a:br>
              <a:rPr lang="en-US"/>
            </a:br>
            <a:r>
              <a:rPr lang="en-US"/>
              <a:t>I am looking forward to hearing from you. </a:t>
            </a:r>
            <a:br>
              <a:rPr lang="en-US"/>
            </a:br>
            <a:r>
              <a:rPr lang="en-US"/>
              <a:t>Regards, </a:t>
            </a:r>
            <a:br>
              <a:rPr lang="en-US"/>
            </a:br>
            <a:r>
              <a:rPr lang="en-US"/>
              <a:t>Abc</a:t>
            </a:r>
          </a:p>
          <a:p>
            <a:pPr marL="0" indent="0">
              <a:buNone/>
            </a:pPr>
            <a:endParaRPr lang="en-US"/>
          </a:p>
        </p:txBody>
      </p:sp>
    </p:spTree>
    <p:extLst>
      <p:ext uri="{BB962C8B-B14F-4D97-AF65-F5344CB8AC3E}">
        <p14:creationId xmlns:p14="http://schemas.microsoft.com/office/powerpoint/2010/main" val="36612960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FF0000"/>
                </a:solidFill>
              </a:rPr>
              <a:t>Task </a:t>
            </a:r>
            <a:r>
              <a:rPr lang="en-US" b="1" smtClean="0">
                <a:solidFill>
                  <a:srgbClr val="FF0000"/>
                </a:solidFill>
              </a:rPr>
              <a:t>8</a:t>
            </a:r>
            <a:endParaRPr lang="en-US" b="1">
              <a:solidFill>
                <a:srgbClr val="FF0000"/>
              </a:solidFill>
            </a:endParaRPr>
          </a:p>
        </p:txBody>
      </p:sp>
      <p:sp>
        <p:nvSpPr>
          <p:cNvPr id="3" name="Content Placeholder 2"/>
          <p:cNvSpPr>
            <a:spLocks noGrp="1"/>
          </p:cNvSpPr>
          <p:nvPr>
            <p:ph idx="1"/>
          </p:nvPr>
        </p:nvSpPr>
        <p:spPr>
          <a:xfrm>
            <a:off x="228600" y="1371600"/>
            <a:ext cx="8915400" cy="4754563"/>
          </a:xfrm>
        </p:spPr>
        <p:txBody>
          <a:bodyPr>
            <a:normAutofit/>
          </a:bodyPr>
          <a:lstStyle/>
          <a:p>
            <a:pPr marL="0" indent="0">
              <a:buNone/>
            </a:pPr>
            <a:r>
              <a:rPr lang="en-US" smtClean="0">
                <a:solidFill>
                  <a:srgbClr val="FF0000"/>
                </a:solidFill>
              </a:rPr>
              <a:t>" </a:t>
            </a:r>
            <a:r>
              <a:rPr lang="en-US">
                <a:solidFill>
                  <a:srgbClr val="FF0000"/>
                </a:solidFill>
              </a:rPr>
              <a:t>You recently bought a piece of equipment for your kitchen but it did not work. You phone the shop but no action was taken.</a:t>
            </a:r>
          </a:p>
          <a:p>
            <a:pPr marL="0" indent="0">
              <a:buNone/>
            </a:pPr>
            <a:r>
              <a:rPr lang="en-US">
                <a:solidFill>
                  <a:srgbClr val="FF0000"/>
                </a:solidFill>
              </a:rPr>
              <a:t>Write a letter to the shop manager. In your letter:</a:t>
            </a:r>
          </a:p>
          <a:p>
            <a:pPr marL="0" lvl="0" indent="0">
              <a:buNone/>
            </a:pPr>
            <a:r>
              <a:rPr lang="en-US" smtClean="0"/>
              <a:t>- Describe </a:t>
            </a:r>
            <a:r>
              <a:rPr lang="en-US"/>
              <a:t>the problem with the equipment</a:t>
            </a:r>
          </a:p>
          <a:p>
            <a:pPr marL="0" lvl="0" indent="0">
              <a:buNone/>
            </a:pPr>
            <a:r>
              <a:rPr lang="en-US" smtClean="0"/>
              <a:t>- Explain </a:t>
            </a:r>
            <a:r>
              <a:rPr lang="en-US"/>
              <a:t>what happened when you phoned the shop</a:t>
            </a:r>
          </a:p>
          <a:p>
            <a:pPr marL="0" lvl="0" indent="0">
              <a:buNone/>
            </a:pPr>
            <a:r>
              <a:rPr lang="en-US" smtClean="0"/>
              <a:t>- Say </a:t>
            </a:r>
            <a:r>
              <a:rPr lang="en-US"/>
              <a:t>what you would like the manager to do."</a:t>
            </a:r>
          </a:p>
          <a:p>
            <a:pPr marL="0" indent="0">
              <a:buNone/>
            </a:pPr>
            <a:endParaRPr lang="en-US"/>
          </a:p>
        </p:txBody>
      </p:sp>
    </p:spTree>
    <p:extLst>
      <p:ext uri="{BB962C8B-B14F-4D97-AF65-F5344CB8AC3E}">
        <p14:creationId xmlns:p14="http://schemas.microsoft.com/office/powerpoint/2010/main" val="31344444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lstStyle/>
          <a:p>
            <a:r>
              <a:rPr lang="en-US" smtClean="0"/>
              <a:t>NEW WORDS TASK 8`</a:t>
            </a:r>
            <a:endParaRPr lang="en-US"/>
          </a:p>
        </p:txBody>
      </p:sp>
      <p:sp>
        <p:nvSpPr>
          <p:cNvPr id="3" name="Content Placeholder 2"/>
          <p:cNvSpPr>
            <a:spLocks noGrp="1"/>
          </p:cNvSpPr>
          <p:nvPr>
            <p:ph idx="1"/>
          </p:nvPr>
        </p:nvSpPr>
        <p:spPr>
          <a:xfrm>
            <a:off x="152400" y="1600200"/>
            <a:ext cx="8839200" cy="5029200"/>
          </a:xfrm>
        </p:spPr>
        <p:txBody>
          <a:bodyPr>
            <a:normAutofit fontScale="85000" lnSpcReduction="20000"/>
          </a:bodyPr>
          <a:lstStyle/>
          <a:p>
            <a:pPr marL="0" indent="0">
              <a:buNone/>
            </a:pPr>
            <a:r>
              <a:rPr lang="en-US" smtClean="0"/>
              <a:t>- The cooking button did not work: nút nấu bị hư</a:t>
            </a:r>
          </a:p>
          <a:p>
            <a:pPr marL="0" indent="0">
              <a:buNone/>
            </a:pPr>
            <a:r>
              <a:rPr lang="en-US" smtClean="0"/>
              <a:t>- There was a big scratch on the sauce pan: có vết xướt lớn trên nồi</a:t>
            </a:r>
          </a:p>
          <a:p>
            <a:pPr marL="0" indent="0">
              <a:buNone/>
            </a:pPr>
            <a:r>
              <a:rPr lang="en-US" smtClean="0"/>
              <a:t>- The product is defective: sản phẩm bị hư</a:t>
            </a:r>
          </a:p>
          <a:p>
            <a:pPr>
              <a:buFontTx/>
              <a:buChar char="-"/>
            </a:pPr>
            <a:r>
              <a:rPr lang="en-US" smtClean="0"/>
              <a:t>Its handle was broken: tay cầm bị hư</a:t>
            </a:r>
          </a:p>
          <a:p>
            <a:pPr>
              <a:buFontTx/>
              <a:buChar char="-"/>
            </a:pPr>
            <a:r>
              <a:rPr lang="en-US" smtClean="0"/>
              <a:t>The fridge makes a loud noise from the freezer: máy lạnh phát ra tiếng ồn lớn từ ngăn đá</a:t>
            </a:r>
          </a:p>
          <a:p>
            <a:pPr marL="0" indent="0">
              <a:buNone/>
            </a:pPr>
            <a:r>
              <a:rPr lang="en-US" smtClean="0"/>
              <a:t>- Returning policy: chính sách đổi hàng</a:t>
            </a:r>
          </a:p>
          <a:p>
            <a:pPr marL="0" indent="0">
              <a:buNone/>
            </a:pPr>
            <a:r>
              <a:rPr lang="en-US" smtClean="0"/>
              <a:t>- Guarantee policy: chính sách bảo hành</a:t>
            </a:r>
          </a:p>
          <a:p>
            <a:pPr>
              <a:buFontTx/>
              <a:buChar char="-"/>
            </a:pPr>
            <a:r>
              <a:rPr lang="en-US" smtClean="0"/>
              <a:t>Customer </a:t>
            </a:r>
            <a:r>
              <a:rPr lang="en-US" smtClean="0"/>
              <a:t>service: phòng chăm sóc khách </a:t>
            </a:r>
            <a:r>
              <a:rPr lang="en-US" smtClean="0"/>
              <a:t>hàng</a:t>
            </a:r>
          </a:p>
          <a:p>
            <a:pPr>
              <a:buFontTx/>
              <a:buChar char="-"/>
            </a:pPr>
            <a:r>
              <a:rPr lang="en-US" smtClean="0"/>
              <a:t>This defective product has two year warranty</a:t>
            </a:r>
          </a:p>
          <a:p>
            <a:pPr>
              <a:buFontTx/>
              <a:buChar char="-"/>
            </a:pPr>
            <a:r>
              <a:rPr lang="en-US"/>
              <a:t>This defective </a:t>
            </a:r>
            <a:r>
              <a:rPr lang="en-US"/>
              <a:t>product </a:t>
            </a:r>
            <a:r>
              <a:rPr lang="en-US" smtClean="0"/>
              <a:t>is still under warranty</a:t>
            </a:r>
            <a:endParaRPr lang="en-US"/>
          </a:p>
        </p:txBody>
      </p:sp>
    </p:spTree>
    <p:extLst>
      <p:ext uri="{BB962C8B-B14F-4D97-AF65-F5344CB8AC3E}">
        <p14:creationId xmlns:p14="http://schemas.microsoft.com/office/powerpoint/2010/main" val="3837241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solidFill>
                  <a:srgbClr val="FF0000"/>
                </a:solidFill>
              </a:rPr>
              <a:t>Từ vựng Task 9</a:t>
            </a:r>
            <a:endParaRPr lang="en-US" b="1">
              <a:solidFill>
                <a:srgbClr val="FF0000"/>
              </a:solidFill>
            </a:endParaRPr>
          </a:p>
        </p:txBody>
      </p:sp>
      <p:sp>
        <p:nvSpPr>
          <p:cNvPr id="3" name="Content Placeholder 2"/>
          <p:cNvSpPr>
            <a:spLocks noGrp="1"/>
          </p:cNvSpPr>
          <p:nvPr>
            <p:ph idx="1"/>
          </p:nvPr>
        </p:nvSpPr>
        <p:spPr>
          <a:xfrm>
            <a:off x="228600" y="1447800"/>
            <a:ext cx="8686800" cy="5105400"/>
          </a:xfrm>
        </p:spPr>
        <p:txBody>
          <a:bodyPr>
            <a:normAutofit/>
          </a:bodyPr>
          <a:lstStyle/>
          <a:p>
            <a:pPr marL="0" indent="0">
              <a:buNone/>
            </a:pPr>
            <a:r>
              <a:rPr lang="en-US" smtClean="0"/>
              <a:t>" </a:t>
            </a:r>
            <a:r>
              <a:rPr lang="en-US" b="1">
                <a:solidFill>
                  <a:srgbClr val="FF0000"/>
                </a:solidFill>
              </a:rPr>
              <a:t>You were hurt into a minor accident inside a supermarket. And you wish to complain to the supermarket.</a:t>
            </a:r>
          </a:p>
          <a:p>
            <a:pPr marL="0" indent="0">
              <a:buNone/>
            </a:pPr>
            <a:r>
              <a:rPr lang="en-US" b="1">
                <a:solidFill>
                  <a:srgbClr val="FF0000"/>
                </a:solidFill>
              </a:rPr>
              <a:t>Write a letter to the manager of the supermarket. In your letter:</a:t>
            </a:r>
          </a:p>
          <a:p>
            <a:pPr marL="0" lvl="0" indent="0">
              <a:buNone/>
            </a:pPr>
            <a:r>
              <a:rPr lang="en-US"/>
              <a:t>Say who you are</a:t>
            </a:r>
          </a:p>
          <a:p>
            <a:pPr marL="0" lvl="0" indent="0">
              <a:buNone/>
            </a:pPr>
            <a:r>
              <a:rPr lang="en-US"/>
              <a:t>Give details about the accident</a:t>
            </a:r>
          </a:p>
          <a:p>
            <a:pPr marL="0" lvl="0" indent="0">
              <a:buNone/>
            </a:pPr>
            <a:r>
              <a:rPr lang="en-US"/>
              <a:t>Suggest how the supermarket would prevent similar accidents."</a:t>
            </a:r>
          </a:p>
        </p:txBody>
      </p:sp>
    </p:spTree>
    <p:extLst>
      <p:ext uri="{BB962C8B-B14F-4D97-AF65-F5344CB8AC3E}">
        <p14:creationId xmlns:p14="http://schemas.microsoft.com/office/powerpoint/2010/main" val="717676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72065"/>
            <a:ext cx="9296400" cy="6705600"/>
          </a:xfrm>
        </p:spPr>
        <p:txBody>
          <a:bodyPr>
            <a:normAutofit fontScale="85000" lnSpcReduction="20000"/>
          </a:bodyPr>
          <a:lstStyle/>
          <a:p>
            <a:pPr marL="0" indent="0">
              <a:buNone/>
            </a:pPr>
            <a:endParaRPr lang="en-US"/>
          </a:p>
          <a:p>
            <a:pPr marL="0" indent="0">
              <a:buNone/>
            </a:pPr>
            <a:endParaRPr lang="en-US" smtClean="0"/>
          </a:p>
          <a:p>
            <a:pPr marL="0" indent="0">
              <a:buNone/>
            </a:pPr>
            <a:r>
              <a:rPr lang="en-US" smtClean="0"/>
              <a:t>I </a:t>
            </a:r>
            <a:r>
              <a:rPr lang="en-US"/>
              <a:t>was hurt BY ONE OF YOUR </a:t>
            </a:r>
            <a:r>
              <a:rPr lang="en-US" smtClean="0"/>
              <a:t>STAFF </a:t>
            </a:r>
            <a:r>
              <a:rPr lang="en-US"/>
              <a:t>When I was choosing </a:t>
            </a:r>
            <a:r>
              <a:rPr lang="en-US" smtClean="0"/>
              <a:t>vegetables in grocery section: Tôi bị thương bởi nhân viên của siêu thị khi đang chọn rau ở khu vực hàng tươi sống.</a:t>
            </a:r>
          </a:p>
          <a:p>
            <a:pPr marL="0" indent="0">
              <a:buNone/>
            </a:pPr>
            <a:r>
              <a:rPr lang="en-US" smtClean="0"/>
              <a:t>A Staff from frozen food section pushed the trolley carfelessly and hit my leg: một nhân viên khu vực đồ ăn đông lạnh đẩy xe hàng và đụng vào chân tôi.</a:t>
            </a:r>
          </a:p>
          <a:p>
            <a:pPr marL="0" indent="0">
              <a:buNone/>
            </a:pPr>
            <a:r>
              <a:rPr lang="en-US" smtClean="0"/>
              <a:t>When he hit my leg accident, it started to bleed</a:t>
            </a:r>
          </a:p>
          <a:p>
            <a:pPr marL="0" indent="0">
              <a:buNone/>
            </a:pPr>
            <a:r>
              <a:rPr lang="en-US" smtClean="0"/>
              <a:t>Khi anh ấy đụng chân tôi, chân tôi đã chảy máu</a:t>
            </a:r>
          </a:p>
          <a:p>
            <a:pPr marL="0" indent="0">
              <a:buNone/>
            </a:pPr>
            <a:r>
              <a:rPr lang="en-US" smtClean="0"/>
              <a:t>My hand got swollen: tay tôi bị sưng tấy</a:t>
            </a:r>
          </a:p>
          <a:p>
            <a:pPr marL="0" indent="0">
              <a:buNone/>
            </a:pPr>
            <a:r>
              <a:rPr lang="en-US" smtClean="0"/>
              <a:t>I had a big bump on my head: tôi bị u ở đầu</a:t>
            </a:r>
          </a:p>
          <a:p>
            <a:pPr marL="0" indent="0">
              <a:buNone/>
            </a:pPr>
            <a:r>
              <a:rPr lang="en-US" smtClean="0"/>
              <a:t> </a:t>
            </a:r>
            <a:r>
              <a:rPr lang="en-US"/>
              <a:t>I would like to recommend you that your supermarket should train your employees </a:t>
            </a:r>
            <a:r>
              <a:rPr lang="en-US" smtClean="0"/>
              <a:t>again: tôi đề nghị siêu thị bạn nên huấn luyện lại cách làm việc của nhân viên</a:t>
            </a:r>
          </a:p>
          <a:p>
            <a:pPr marL="0" indent="0">
              <a:buNone/>
            </a:pPr>
            <a:endParaRPr lang="en-US"/>
          </a:p>
          <a:p>
            <a:pPr marL="0" indent="0">
              <a:buNone/>
            </a:pPr>
            <a:r>
              <a:rPr lang="en-US"/>
              <a:t> </a:t>
            </a:r>
          </a:p>
          <a:p>
            <a:pPr marL="0" indent="0">
              <a:buNone/>
            </a:pPr>
            <a:endParaRPr lang="en-US"/>
          </a:p>
        </p:txBody>
      </p:sp>
      <p:sp>
        <p:nvSpPr>
          <p:cNvPr id="4" name="Title 1"/>
          <p:cNvSpPr txBox="1">
            <a:spLocks/>
          </p:cNvSpPr>
          <p:nvPr/>
        </p:nvSpPr>
        <p:spPr>
          <a:xfrm>
            <a:off x="0" y="14083"/>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smtClean="0">
                <a:solidFill>
                  <a:srgbClr val="FF0000"/>
                </a:solidFill>
              </a:rPr>
              <a:t>Từ vựng Task 9</a:t>
            </a:r>
            <a:endParaRPr lang="en-US" b="1">
              <a:solidFill>
                <a:srgbClr val="FF0000"/>
              </a:solidFill>
            </a:endParaRPr>
          </a:p>
        </p:txBody>
      </p:sp>
    </p:spTree>
    <p:extLst>
      <p:ext uri="{BB962C8B-B14F-4D97-AF65-F5344CB8AC3E}">
        <p14:creationId xmlns:p14="http://schemas.microsoft.com/office/powerpoint/2010/main" val="7477457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r>
              <a:rPr lang="en-US" smtClean="0"/>
              <a:t>TASK 9</a:t>
            </a:r>
            <a:endParaRPr lang="en-US"/>
          </a:p>
        </p:txBody>
      </p:sp>
      <p:sp>
        <p:nvSpPr>
          <p:cNvPr id="3" name="Content Placeholder 2"/>
          <p:cNvSpPr>
            <a:spLocks noGrp="1"/>
          </p:cNvSpPr>
          <p:nvPr>
            <p:ph idx="1"/>
          </p:nvPr>
        </p:nvSpPr>
        <p:spPr>
          <a:xfrm>
            <a:off x="0" y="533400"/>
            <a:ext cx="8686800" cy="6324600"/>
          </a:xfrm>
        </p:spPr>
        <p:txBody>
          <a:bodyPr>
            <a:normAutofit fontScale="77500" lnSpcReduction="20000"/>
          </a:bodyPr>
          <a:lstStyle/>
          <a:p>
            <a:pPr marL="0" indent="0">
              <a:buNone/>
            </a:pPr>
            <a:r>
              <a:rPr lang="en-US"/>
              <a:t>Dear Sir,</a:t>
            </a:r>
          </a:p>
          <a:p>
            <a:pPr marL="0" indent="0">
              <a:buNone/>
            </a:pPr>
            <a:r>
              <a:rPr lang="en-US"/>
              <a:t>I am writing this letter to complain about a minor accident inside your supermarket last night. </a:t>
            </a:r>
          </a:p>
          <a:p>
            <a:pPr marL="0" indent="0">
              <a:buNone/>
            </a:pPr>
            <a:r>
              <a:rPr lang="en-US"/>
              <a:t>I came </a:t>
            </a:r>
            <a:r>
              <a:rPr lang="en-US" smtClean="0"/>
              <a:t>to </a:t>
            </a:r>
            <a:r>
              <a:rPr lang="en-US"/>
              <a:t>your supermarket to buy something to prepare my mother’S birthday AND I was hurt BY ONE OF YOUR STAFF. When I was choosing vegetables, two assistants in your supermarket were loading the boxes on the top of the shelves. Because they chased each other so the boxes fell OFF AND HIT MY HAND BY accident. Althought it was a bit wound (MY SWOLLEN HAND), I would like to recommend you that your supermarket should train your employees again, they have to concentrate on working to prevent the accidents. I hope no more similar accidents like this WILL OCCUR.</a:t>
            </a:r>
          </a:p>
          <a:p>
            <a:pPr marL="0" indent="0">
              <a:buNone/>
            </a:pPr>
            <a:r>
              <a:rPr lang="en-US"/>
              <a:t>I feel that your supermarket owns me an apology. I await to a response from you soon.</a:t>
            </a:r>
          </a:p>
          <a:p>
            <a:pPr marL="0" indent="0">
              <a:buNone/>
            </a:pPr>
            <a:r>
              <a:rPr lang="en-US"/>
              <a:t>Regards,</a:t>
            </a:r>
          </a:p>
          <a:p>
            <a:pPr marL="0" indent="0">
              <a:buNone/>
            </a:pPr>
            <a:r>
              <a:rPr lang="en-US"/>
              <a:t>Dung.</a:t>
            </a:r>
          </a:p>
          <a:p>
            <a:pPr marL="0" indent="0">
              <a:buNone/>
            </a:pPr>
            <a:endParaRPr lang="en-US"/>
          </a:p>
        </p:txBody>
      </p:sp>
    </p:spTree>
    <p:extLst>
      <p:ext uri="{BB962C8B-B14F-4D97-AF65-F5344CB8AC3E}">
        <p14:creationId xmlns:p14="http://schemas.microsoft.com/office/powerpoint/2010/main" val="27212089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10 </a:t>
            </a:r>
            <a:endParaRPr lang="en-US"/>
          </a:p>
        </p:txBody>
      </p:sp>
      <p:sp>
        <p:nvSpPr>
          <p:cNvPr id="3" name="Content Placeholder 2"/>
          <p:cNvSpPr>
            <a:spLocks noGrp="1"/>
          </p:cNvSpPr>
          <p:nvPr>
            <p:ph idx="1"/>
          </p:nvPr>
        </p:nvSpPr>
        <p:spPr>
          <a:xfrm>
            <a:off x="228600" y="1219200"/>
            <a:ext cx="8915400" cy="5410200"/>
          </a:xfrm>
        </p:spPr>
        <p:txBody>
          <a:bodyPr>
            <a:normAutofit/>
          </a:bodyPr>
          <a:lstStyle/>
          <a:p>
            <a:pPr marL="0" indent="0">
              <a:buNone/>
            </a:pPr>
            <a:r>
              <a:rPr lang="en-US" smtClean="0"/>
              <a:t>You and your family are on holiday abroad. You are staying in a hotel, but you are not satisfied with some aspects of the accommodation. Write a letter to the hotel manager. In your letter, you should:</a:t>
            </a:r>
          </a:p>
          <a:p>
            <a:pPr marL="0" indent="0">
              <a:buNone/>
            </a:pPr>
            <a:r>
              <a:rPr lang="en-US" b="1" smtClean="0"/>
              <a:t> - </a:t>
            </a:r>
            <a:r>
              <a:rPr lang="en-US" b="1" smtClean="0">
                <a:solidFill>
                  <a:srgbClr val="FF0000"/>
                </a:solidFill>
              </a:rPr>
              <a:t>Introduce yourself</a:t>
            </a:r>
          </a:p>
          <a:p>
            <a:pPr>
              <a:buFontTx/>
              <a:buChar char="-"/>
            </a:pPr>
            <a:r>
              <a:rPr lang="en-US" b="1" smtClean="0">
                <a:solidFill>
                  <a:srgbClr val="FF0000"/>
                </a:solidFill>
              </a:rPr>
              <a:t>Explain what is wrong with the hotel room and </a:t>
            </a:r>
          </a:p>
          <a:p>
            <a:pPr>
              <a:buFontTx/>
              <a:buChar char="-"/>
            </a:pPr>
            <a:r>
              <a:rPr lang="en-US" b="1" smtClean="0">
                <a:solidFill>
                  <a:srgbClr val="FF0000"/>
                </a:solidFill>
              </a:rPr>
              <a:t>Say what action you would like the hotel manager to take. </a:t>
            </a:r>
            <a:endParaRPr lang="en-US" b="1">
              <a:solidFill>
                <a:srgbClr val="FF0000"/>
              </a:solidFill>
            </a:endParaRPr>
          </a:p>
        </p:txBody>
      </p:sp>
    </p:spTree>
    <p:extLst>
      <p:ext uri="{BB962C8B-B14F-4D97-AF65-F5344CB8AC3E}">
        <p14:creationId xmlns:p14="http://schemas.microsoft.com/office/powerpoint/2010/main" val="27132346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lstStyle/>
          <a:p>
            <a:endParaRPr lang="en-US"/>
          </a:p>
        </p:txBody>
      </p:sp>
      <p:sp>
        <p:nvSpPr>
          <p:cNvPr id="3" name="Content Placeholder 2"/>
          <p:cNvSpPr>
            <a:spLocks noGrp="1"/>
          </p:cNvSpPr>
          <p:nvPr>
            <p:ph idx="1"/>
          </p:nvPr>
        </p:nvSpPr>
        <p:spPr>
          <a:xfrm>
            <a:off x="0" y="1143000"/>
            <a:ext cx="8991600" cy="5943600"/>
          </a:xfrm>
        </p:spPr>
        <p:txBody>
          <a:bodyPr>
            <a:normAutofit/>
          </a:bodyPr>
          <a:lstStyle/>
          <a:p>
            <a:pPr marL="0" indent="0">
              <a:buNone/>
            </a:pPr>
            <a:r>
              <a:rPr lang="en-US" sz="2800"/>
              <a:t>I am a </a:t>
            </a:r>
            <a:r>
              <a:rPr lang="en-US" sz="2800" smtClean="0"/>
              <a:t>current guest </a:t>
            </a:r>
            <a:r>
              <a:rPr lang="en-US" sz="2800"/>
              <a:t>of </a:t>
            </a:r>
            <a:r>
              <a:rPr lang="en-US" sz="2800" smtClean="0"/>
              <a:t>room 201. I checked in August 8</a:t>
            </a:r>
            <a:r>
              <a:rPr lang="en-US" sz="2800" baseline="30000" smtClean="0"/>
              <a:t>th</a:t>
            </a:r>
            <a:r>
              <a:rPr lang="en-US" sz="2800" smtClean="0"/>
              <a:t>: tôi là khách ở phòng 201. tôi ở từ ngày 8/8/</a:t>
            </a:r>
          </a:p>
          <a:p>
            <a:pPr marL="0" indent="0">
              <a:buNone/>
            </a:pPr>
            <a:r>
              <a:rPr lang="en-US" sz="2800" smtClean="0"/>
              <a:t>Room 201 is in very bad condition: Phòng 201 rất tồi tàn</a:t>
            </a:r>
          </a:p>
          <a:p>
            <a:pPr marL="0" indent="0">
              <a:buNone/>
            </a:pPr>
            <a:r>
              <a:rPr lang="en-US" sz="2800"/>
              <a:t>Some of the buttons of the remote controller for the television are not </a:t>
            </a:r>
            <a:r>
              <a:rPr lang="en-US" sz="2800" smtClean="0"/>
              <a:t>functioning: một số nút điều khiển tivi không hoạt động.</a:t>
            </a:r>
          </a:p>
          <a:p>
            <a:pPr marL="0" indent="0">
              <a:buNone/>
            </a:pPr>
            <a:r>
              <a:rPr lang="en-US" sz="2800" smtClean="0"/>
              <a:t>The Air conditioner does not work properly so it is too hot..........: máy điều hòa bị hư vì vậy rất nóng.</a:t>
            </a:r>
          </a:p>
          <a:p>
            <a:pPr marL="0" indent="0">
              <a:buNone/>
            </a:pPr>
            <a:r>
              <a:rPr lang="en-US" sz="2800" smtClean="0"/>
              <a:t>The room smells terrible: phòng có mùi hôi</a:t>
            </a:r>
          </a:p>
          <a:p>
            <a:pPr marL="0" indent="0">
              <a:buNone/>
            </a:pPr>
            <a:r>
              <a:rPr lang="en-US" sz="2800"/>
              <a:t>I request you to </a:t>
            </a:r>
            <a:r>
              <a:rPr lang="en-US" sz="2800" smtClean="0"/>
              <a:t>fix </a:t>
            </a:r>
            <a:r>
              <a:rPr lang="en-US" sz="2800"/>
              <a:t>this matter </a:t>
            </a:r>
            <a:r>
              <a:rPr lang="en-US" sz="2800" smtClean="0"/>
              <a:t>seriously or change my room shortly: Tôi yêu cầu sửa gấp hoặc chuyển phòng cho tôi ngay lập tức. </a:t>
            </a:r>
          </a:p>
        </p:txBody>
      </p:sp>
      <p:sp>
        <p:nvSpPr>
          <p:cNvPr id="4" name="Title 1"/>
          <p:cNvSpPr txBox="1">
            <a:spLocks/>
          </p:cNvSpPr>
          <p:nvPr/>
        </p:nvSpPr>
        <p:spPr>
          <a:xfrm>
            <a:off x="4572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solidFill>
                  <a:srgbClr val="FF0000"/>
                </a:solidFill>
              </a:rPr>
              <a:t>Từ vựng gợi ý Task 10 </a:t>
            </a:r>
            <a:endParaRPr lang="en-US">
              <a:solidFill>
                <a:srgbClr val="FF0000"/>
              </a:solidFill>
            </a:endParaRPr>
          </a:p>
        </p:txBody>
      </p:sp>
    </p:spTree>
    <p:extLst>
      <p:ext uri="{BB962C8B-B14F-4D97-AF65-F5344CB8AC3E}">
        <p14:creationId xmlns:p14="http://schemas.microsoft.com/office/powerpoint/2010/main" val="23488872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228600"/>
            <a:ext cx="8382000" cy="6629400"/>
          </a:xfrm>
        </p:spPr>
        <p:txBody>
          <a:bodyPr/>
          <a:lstStyle/>
          <a:p>
            <a:pPr marL="0" indent="0">
              <a:buNone/>
            </a:pPr>
            <a:r>
              <a:rPr lang="en-US" b="1" smtClean="0">
                <a:solidFill>
                  <a:srgbClr val="FF0000"/>
                </a:solidFill>
              </a:rPr>
              <a:t>ĐỀ THI NGÀY 3-12-2017</a:t>
            </a:r>
          </a:p>
          <a:p>
            <a:pPr marL="0" indent="0">
              <a:buNone/>
            </a:pPr>
            <a:r>
              <a:rPr lang="en-US" smtClean="0"/>
              <a:t>Your </a:t>
            </a:r>
            <a:r>
              <a:rPr lang="en-US"/>
              <a:t>neighbor keeps his pet in the garden, which has caused some troubles to your life. Write a letter to your neighbor. You should write</a:t>
            </a:r>
            <a:r>
              <a:rPr lang="en-US" smtClean="0"/>
              <a:t>.</a:t>
            </a:r>
          </a:p>
          <a:p>
            <a:pPr marL="0" indent="0">
              <a:buNone/>
            </a:pPr>
            <a:endParaRPr lang="en-US"/>
          </a:p>
          <a:p>
            <a:pPr lvl="0"/>
            <a:r>
              <a:rPr lang="en-US">
                <a:solidFill>
                  <a:srgbClr val="FF0000"/>
                </a:solidFill>
              </a:rPr>
              <a:t>Say who you are and why you write this letter</a:t>
            </a:r>
          </a:p>
          <a:p>
            <a:pPr lvl="0"/>
            <a:r>
              <a:rPr lang="en-US">
                <a:solidFill>
                  <a:srgbClr val="FF0000"/>
                </a:solidFill>
              </a:rPr>
              <a:t>Explain the problems</a:t>
            </a:r>
          </a:p>
          <a:p>
            <a:pPr lvl="0"/>
            <a:r>
              <a:rPr lang="en-US">
                <a:solidFill>
                  <a:srgbClr val="FF0000"/>
                </a:solidFill>
              </a:rPr>
              <a:t>Give your suggestions on how to solve the situation.</a:t>
            </a:r>
          </a:p>
        </p:txBody>
      </p:sp>
    </p:spTree>
    <p:extLst>
      <p:ext uri="{BB962C8B-B14F-4D97-AF65-F5344CB8AC3E}">
        <p14:creationId xmlns:p14="http://schemas.microsoft.com/office/powerpoint/2010/main" val="33502331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1147</TotalTime>
  <Words>1013</Words>
  <Application>Microsoft Office PowerPoint</Application>
  <PresentationFormat>On-screen Show (4:3)</PresentationFormat>
  <Paragraphs>85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LETTERS OF COMPLAINT</vt:lpstr>
      <vt:lpstr>Task 8</vt:lpstr>
      <vt:lpstr>NEW WORDS TASK 8`</vt:lpstr>
      <vt:lpstr>Từ vựng Task 9</vt:lpstr>
      <vt:lpstr>PowerPoint Presentation</vt:lpstr>
      <vt:lpstr>TASK 9</vt:lpstr>
      <vt:lpstr>Task 10 </vt:lpstr>
      <vt:lpstr>PowerPoint Presentation</vt:lpstr>
      <vt:lpstr>PowerPoint Presentation</vt:lpstr>
      <vt:lpstr>THƯ MẪU</vt:lpstr>
      <vt:lpstr>PowerPoint Presentation</vt:lpstr>
      <vt:lpstr>THƯ MẪU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a</cp:lastModifiedBy>
  <cp:revision>67</cp:revision>
  <dcterms:created xsi:type="dcterms:W3CDTF">2017-01-02T16:20:13Z</dcterms:created>
  <dcterms:modified xsi:type="dcterms:W3CDTF">2020-11-30T14:22:22Z</dcterms:modified>
</cp:coreProperties>
</file>