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13" r:id="rId3"/>
    <p:sldId id="319" r:id="rId4"/>
    <p:sldId id="278" r:id="rId5"/>
    <p:sldId id="312" r:id="rId6"/>
    <p:sldId id="316" r:id="rId7"/>
    <p:sldId id="314" r:id="rId8"/>
    <p:sldId id="315" r:id="rId9"/>
    <p:sldId id="320" r:id="rId10"/>
    <p:sldId id="279" r:id="rId11"/>
    <p:sldId id="324" r:id="rId12"/>
    <p:sldId id="280" r:id="rId13"/>
    <p:sldId id="300" r:id="rId14"/>
    <p:sldId id="318" r:id="rId15"/>
    <p:sldId id="317" r:id="rId16"/>
    <p:sldId id="282" r:id="rId17"/>
    <p:sldId id="301" r:id="rId18"/>
    <p:sldId id="302" r:id="rId19"/>
    <p:sldId id="303" r:id="rId20"/>
    <p:sldId id="305" r:id="rId21"/>
    <p:sldId id="304" r:id="rId22"/>
    <p:sldId id="306" r:id="rId23"/>
    <p:sldId id="307" r:id="rId24"/>
    <p:sldId id="308" r:id="rId25"/>
    <p:sldId id="309" r:id="rId26"/>
    <p:sldId id="310" r:id="rId27"/>
    <p:sldId id="311" r:id="rId28"/>
    <p:sldId id="285" r:id="rId29"/>
    <p:sldId id="286" r:id="rId30"/>
    <p:sldId id="284" r:id="rId31"/>
    <p:sldId id="287" r:id="rId32"/>
    <p:sldId id="288" r:id="rId33"/>
    <p:sldId id="283" r:id="rId34"/>
    <p:sldId id="258" r:id="rId35"/>
    <p:sldId id="260" r:id="rId36"/>
    <p:sldId id="263" r:id="rId37"/>
    <p:sldId id="261" r:id="rId38"/>
    <p:sldId id="262" r:id="rId39"/>
    <p:sldId id="259" r:id="rId40"/>
    <p:sldId id="266" r:id="rId41"/>
    <p:sldId id="274" r:id="rId42"/>
    <p:sldId id="275" r:id="rId43"/>
    <p:sldId id="273" r:id="rId44"/>
    <p:sldId id="289" r:id="rId45"/>
    <p:sldId id="290" r:id="rId46"/>
    <p:sldId id="291" r:id="rId47"/>
    <p:sldId id="292" r:id="rId48"/>
    <p:sldId id="293" r:id="rId49"/>
    <p:sldId id="257" r:id="rId50"/>
    <p:sldId id="267" r:id="rId51"/>
    <p:sldId id="295" r:id="rId52"/>
    <p:sldId id="268" r:id="rId53"/>
    <p:sldId id="270" r:id="rId54"/>
    <p:sldId id="265" r:id="rId55"/>
    <p:sldId id="276" r:id="rId56"/>
    <p:sldId id="277" r:id="rId57"/>
    <p:sldId id="272" r:id="rId58"/>
    <p:sldId id="264" r:id="rId59"/>
    <p:sldId id="294" r:id="rId60"/>
    <p:sldId id="296" r:id="rId61"/>
    <p:sldId id="298" r:id="rId62"/>
    <p:sldId id="297" r:id="rId63"/>
    <p:sldId id="299" r:id="rId64"/>
    <p:sldId id="271" r:id="rId65"/>
    <p:sldId id="322" r:id="rId66"/>
    <p:sldId id="323" r:id="rId67"/>
    <p:sldId id="321"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0-22T18:25:04.918" idx="1">
    <p:pos x="5351" y="2945"/>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BFEBBD-0A16-458D-8D04-4B68DBFA3DBD}" type="datetimeFigureOut">
              <a:rPr lang="en-US" smtClean="0"/>
              <a:t>04//12/2020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E8AE82-B810-48D0-8E4A-C6FB0B672EBB}" type="slidenum">
              <a:rPr lang="en-US" smtClean="0"/>
              <a:t>‹#›</a:t>
            </a:fld>
            <a:endParaRPr lang="en-US"/>
          </a:p>
        </p:txBody>
      </p:sp>
    </p:spTree>
    <p:extLst>
      <p:ext uri="{BB962C8B-B14F-4D97-AF65-F5344CB8AC3E}">
        <p14:creationId xmlns:p14="http://schemas.microsoft.com/office/powerpoint/2010/main" val="314541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E8AE82-B810-48D0-8E4A-C6FB0B672EBB}" type="slidenum">
              <a:rPr lang="en-US" smtClean="0"/>
              <a:t>31</a:t>
            </a:fld>
            <a:endParaRPr lang="en-US"/>
          </a:p>
        </p:txBody>
      </p:sp>
    </p:spTree>
    <p:extLst>
      <p:ext uri="{BB962C8B-B14F-4D97-AF65-F5344CB8AC3E}">
        <p14:creationId xmlns:p14="http://schemas.microsoft.com/office/powerpoint/2010/main" val="261155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B5DE0D-1E90-4F26-B5E9-54F666CC0B5E}"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6AC1C-E233-4F01-B215-7181C329F2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5DE0D-1E90-4F26-B5E9-54F666CC0B5E}"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6AC1C-E233-4F01-B215-7181C329F2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5DE0D-1E90-4F26-B5E9-54F666CC0B5E}"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6AC1C-E233-4F01-B215-7181C329F2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5DE0D-1E90-4F26-B5E9-54F666CC0B5E}"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6AC1C-E233-4F01-B215-7181C329F2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5DE0D-1E90-4F26-B5E9-54F666CC0B5E}"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6AC1C-E233-4F01-B215-7181C329F2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B5DE0D-1E90-4F26-B5E9-54F666CC0B5E}" type="datetimeFigureOut">
              <a:rPr lang="en-US" smtClean="0"/>
              <a:pPr/>
              <a:t>04//12/2020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6AC1C-E233-4F01-B215-7181C329F2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B5DE0D-1E90-4F26-B5E9-54F666CC0B5E}" type="datetimeFigureOut">
              <a:rPr lang="en-US" smtClean="0"/>
              <a:pPr/>
              <a:t>04//12/2020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6AC1C-E233-4F01-B215-7181C329F2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B5DE0D-1E90-4F26-B5E9-54F666CC0B5E}" type="datetimeFigureOut">
              <a:rPr lang="en-US" smtClean="0"/>
              <a:pPr/>
              <a:t>04//12/2020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6AC1C-E233-4F01-B215-7181C329F2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5DE0D-1E90-4F26-B5E9-54F666CC0B5E}" type="datetimeFigureOut">
              <a:rPr lang="en-US" smtClean="0"/>
              <a:pPr/>
              <a:t>04//12/2020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6AC1C-E233-4F01-B215-7181C329F2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5DE0D-1E90-4F26-B5E9-54F666CC0B5E}" type="datetimeFigureOut">
              <a:rPr lang="en-US" smtClean="0"/>
              <a:pPr/>
              <a:t>04//12/2020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6AC1C-E233-4F01-B215-7181C329F2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5DE0D-1E90-4F26-B5E9-54F666CC0B5E}" type="datetimeFigureOut">
              <a:rPr lang="en-US" smtClean="0"/>
              <a:pPr/>
              <a:t>04//12/2020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6AC1C-E233-4F01-B215-7181C329F2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5DE0D-1E90-4F26-B5E9-54F666CC0B5E}" type="datetimeFigureOut">
              <a:rPr lang="en-US" smtClean="0"/>
              <a:pPr/>
              <a:t>04//12/2020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6AC1C-E233-4F01-B215-7181C329F2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smtClean="0">
                <a:solidFill>
                  <a:srgbClr val="FF0000"/>
                </a:solidFill>
              </a:rPr>
              <a:t>ESSAYS</a:t>
            </a:r>
            <a:endParaRPr lang="en-US" sz="9600" b="1" dirty="0">
              <a:solidFill>
                <a:srgbClr val="FF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1</a:t>
            </a:r>
            <a:endParaRPr lang="en-US"/>
          </a:p>
        </p:txBody>
      </p:sp>
      <p:sp>
        <p:nvSpPr>
          <p:cNvPr id="3" name="Content Placeholder 2"/>
          <p:cNvSpPr>
            <a:spLocks noGrp="1"/>
          </p:cNvSpPr>
          <p:nvPr>
            <p:ph idx="1"/>
          </p:nvPr>
        </p:nvSpPr>
        <p:spPr>
          <a:xfrm>
            <a:off x="0" y="1219200"/>
            <a:ext cx="9144000" cy="5029200"/>
          </a:xfrm>
        </p:spPr>
        <p:txBody>
          <a:bodyPr>
            <a:noAutofit/>
          </a:bodyPr>
          <a:lstStyle/>
          <a:p>
            <a:pPr marL="0" indent="0">
              <a:buNone/>
            </a:pPr>
            <a:r>
              <a:rPr lang="en-US" sz="4400" smtClean="0"/>
              <a:t>Some peope believe that the advent of economical air travel has been very benificial by making international travel more accesible, while others argue that it has had a very bad negative impact.</a:t>
            </a:r>
            <a:br>
              <a:rPr lang="en-US" sz="4400" smtClean="0"/>
            </a:br>
            <a:r>
              <a:rPr lang="en-US" sz="4400" smtClean="0"/>
              <a:t>Discuss both these views and give your own opinion</a:t>
            </a:r>
            <a:endParaRPr lang="en-US" sz="4400"/>
          </a:p>
        </p:txBody>
      </p:sp>
    </p:spTree>
    <p:extLst>
      <p:ext uri="{BB962C8B-B14F-4D97-AF65-F5344CB8AC3E}">
        <p14:creationId xmlns:p14="http://schemas.microsoft.com/office/powerpoint/2010/main" val="471112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800" smtClean="0"/>
              <a:t>Argue = believe = claim = state</a:t>
            </a:r>
            <a:endParaRPr lang="en-US" sz="4800"/>
          </a:p>
        </p:txBody>
      </p:sp>
    </p:spTree>
    <p:extLst>
      <p:ext uri="{BB962C8B-B14F-4D97-AF65-F5344CB8AC3E}">
        <p14:creationId xmlns:p14="http://schemas.microsoft.com/office/powerpoint/2010/main" val="616678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413"/>
            <a:ext cx="8229600" cy="1143000"/>
          </a:xfrm>
        </p:spPr>
        <p:txBody>
          <a:bodyPr/>
          <a:lstStyle/>
          <a:p>
            <a:r>
              <a:rPr lang="en-US" smtClean="0"/>
              <a:t>outline</a:t>
            </a:r>
            <a:endParaRPr lang="en-US"/>
          </a:p>
        </p:txBody>
      </p:sp>
      <p:sp>
        <p:nvSpPr>
          <p:cNvPr id="3" name="Content Placeholder 2"/>
          <p:cNvSpPr>
            <a:spLocks noGrp="1"/>
          </p:cNvSpPr>
          <p:nvPr>
            <p:ph idx="1"/>
          </p:nvPr>
        </p:nvSpPr>
        <p:spPr>
          <a:xfrm>
            <a:off x="0" y="990600"/>
            <a:ext cx="9144000" cy="5867400"/>
          </a:xfrm>
        </p:spPr>
        <p:txBody>
          <a:bodyPr>
            <a:normAutofit fontScale="92500" lnSpcReduction="10000"/>
          </a:bodyPr>
          <a:lstStyle/>
          <a:p>
            <a:pPr>
              <a:buFontTx/>
              <a:buChar char="-"/>
            </a:pPr>
            <a:r>
              <a:rPr lang="en-US" b="1" smtClean="0">
                <a:solidFill>
                  <a:srgbClr val="FF0000"/>
                </a:solidFill>
              </a:rPr>
              <a:t>OPENING</a:t>
            </a:r>
          </a:p>
          <a:p>
            <a:pPr>
              <a:buFontTx/>
              <a:buChar char="-"/>
            </a:pPr>
            <a:r>
              <a:rPr lang="en-US" b="1" smtClean="0">
                <a:solidFill>
                  <a:srgbClr val="FF0000"/>
                </a:solidFill>
              </a:rPr>
              <a:t>BODY</a:t>
            </a:r>
          </a:p>
          <a:p>
            <a:pPr marL="0" indent="0">
              <a:buNone/>
            </a:pPr>
            <a:r>
              <a:rPr lang="en-US" b="1" smtClean="0">
                <a:solidFill>
                  <a:srgbClr val="00B050"/>
                </a:solidFill>
              </a:rPr>
              <a:t>PARAGRAPH 1: ADVANTAGES OF INTERNATIONAL AIR TRAVEL</a:t>
            </a:r>
          </a:p>
          <a:p>
            <a:pPr marL="0" indent="0">
              <a:buNone/>
            </a:pPr>
            <a:r>
              <a:rPr lang="en-US" smtClean="0"/>
              <a:t>- Boost local economic development</a:t>
            </a:r>
          </a:p>
          <a:p>
            <a:pPr marL="0" indent="0">
              <a:buNone/>
            </a:pPr>
            <a:r>
              <a:rPr lang="en-US" smtClean="0"/>
              <a:t>- Speed up tourism growth</a:t>
            </a:r>
          </a:p>
          <a:p>
            <a:pPr marL="0" indent="0">
              <a:buNone/>
            </a:pPr>
            <a:r>
              <a:rPr lang="en-US" b="1" smtClean="0">
                <a:solidFill>
                  <a:srgbClr val="00B050"/>
                </a:solidFill>
              </a:rPr>
              <a:t>PARAGRAP 2: DISADVANTAGES OF </a:t>
            </a:r>
            <a:r>
              <a:rPr lang="en-US" b="1">
                <a:solidFill>
                  <a:srgbClr val="00B050"/>
                </a:solidFill>
              </a:rPr>
              <a:t>INTERNATIONAL AIR </a:t>
            </a:r>
            <a:r>
              <a:rPr lang="en-US" b="1" smtClean="0">
                <a:solidFill>
                  <a:srgbClr val="00B050"/>
                </a:solidFill>
              </a:rPr>
              <a:t>TRAVEL</a:t>
            </a:r>
          </a:p>
          <a:p>
            <a:pPr>
              <a:buFontTx/>
              <a:buChar char="-"/>
            </a:pPr>
            <a:r>
              <a:rPr lang="en-US" smtClean="0"/>
              <a:t>Detrimental effects on environment</a:t>
            </a:r>
          </a:p>
          <a:p>
            <a:pPr>
              <a:buFontTx/>
              <a:buChar char="-"/>
            </a:pPr>
            <a:r>
              <a:rPr lang="en-US" smtClean="0"/>
              <a:t>Risk of spreading infectious diseases</a:t>
            </a:r>
          </a:p>
          <a:p>
            <a:pPr>
              <a:buFontTx/>
              <a:buChar char="-"/>
            </a:pPr>
            <a:r>
              <a:rPr lang="en-US" b="1" smtClean="0"/>
              <a:t>CLOSING</a:t>
            </a:r>
          </a:p>
          <a:p>
            <a:pPr marL="0" indent="0">
              <a:buNone/>
            </a:pPr>
            <a:r>
              <a:rPr lang="en-US" b="1" smtClean="0">
                <a:solidFill>
                  <a:srgbClr val="00B050"/>
                </a:solidFill>
              </a:rPr>
              <a:t>SUMMARY AND YOUR OWN VIEW</a:t>
            </a:r>
            <a:endParaRPr lang="en-US" b="1">
              <a:solidFill>
                <a:srgbClr val="00B050"/>
              </a:solidFill>
            </a:endParaRPr>
          </a:p>
          <a:p>
            <a:pPr marL="0" indent="0">
              <a:buNone/>
            </a:pPr>
            <a:endParaRPr lang="en-US" smtClean="0"/>
          </a:p>
          <a:p>
            <a:pPr marL="0" indent="0">
              <a:buNone/>
            </a:pPr>
            <a:endParaRPr lang="en-US"/>
          </a:p>
        </p:txBody>
      </p:sp>
    </p:spTree>
    <p:extLst>
      <p:ext uri="{BB962C8B-B14F-4D97-AF65-F5344CB8AC3E}">
        <p14:creationId xmlns:p14="http://schemas.microsoft.com/office/powerpoint/2010/main" val="90975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lstStyle/>
          <a:p>
            <a:r>
              <a:rPr lang="en-US" b="1" smtClean="0"/>
              <a:t>OPENING</a:t>
            </a:r>
            <a:endParaRPr lang="en-US" b="1"/>
          </a:p>
        </p:txBody>
      </p:sp>
      <p:sp>
        <p:nvSpPr>
          <p:cNvPr id="3" name="Content Placeholder 2"/>
          <p:cNvSpPr>
            <a:spLocks noGrp="1"/>
          </p:cNvSpPr>
          <p:nvPr>
            <p:ph idx="1"/>
          </p:nvPr>
        </p:nvSpPr>
        <p:spPr>
          <a:xfrm>
            <a:off x="228600" y="533400"/>
            <a:ext cx="9067800" cy="3810000"/>
          </a:xfrm>
        </p:spPr>
        <p:txBody>
          <a:bodyPr>
            <a:normAutofit lnSpcReduction="10000"/>
          </a:bodyPr>
          <a:lstStyle/>
          <a:p>
            <a:pPr marL="0" indent="0">
              <a:buNone/>
            </a:pPr>
            <a:r>
              <a:rPr lang="en-US" b="1" u="sng" smtClean="0">
                <a:solidFill>
                  <a:srgbClr val="00B050"/>
                </a:solidFill>
              </a:rPr>
              <a:t>Economical </a:t>
            </a:r>
            <a:r>
              <a:rPr lang="en-US" b="1" u="sng">
                <a:solidFill>
                  <a:srgbClr val="00B050"/>
                </a:solidFill>
              </a:rPr>
              <a:t>air travel </a:t>
            </a:r>
            <a:r>
              <a:rPr lang="en-US" b="1">
                <a:solidFill>
                  <a:srgbClr val="00B050"/>
                </a:solidFill>
              </a:rPr>
              <a:t>has been </a:t>
            </a:r>
            <a:r>
              <a:rPr lang="en-US" b="1" smtClean="0">
                <a:solidFill>
                  <a:srgbClr val="00B050"/>
                </a:solidFill>
              </a:rPr>
              <a:t>a major concern for many people and nations for ages</a:t>
            </a:r>
            <a:r>
              <a:rPr lang="en-US" smtClean="0">
                <a:solidFill>
                  <a:srgbClr val="FF0000"/>
                </a:solidFill>
              </a:rPr>
              <a:t>. </a:t>
            </a:r>
          </a:p>
          <a:p>
            <a:pPr marL="0" indent="0">
              <a:buNone/>
            </a:pPr>
            <a:r>
              <a:rPr lang="en-US" smtClean="0">
                <a:solidFill>
                  <a:srgbClr val="FF0000"/>
                </a:solidFill>
              </a:rPr>
              <a:t>Some people state that economical </a:t>
            </a:r>
            <a:r>
              <a:rPr lang="en-US">
                <a:solidFill>
                  <a:srgbClr val="FF0000"/>
                </a:solidFill>
              </a:rPr>
              <a:t>air travel </a:t>
            </a:r>
            <a:r>
              <a:rPr lang="en-US" smtClean="0">
                <a:solidFill>
                  <a:srgbClr val="FF0000"/>
                </a:solidFill>
              </a:rPr>
              <a:t> has </a:t>
            </a:r>
            <a:r>
              <a:rPr lang="en-US">
                <a:solidFill>
                  <a:srgbClr val="FF0000"/>
                </a:solidFill>
              </a:rPr>
              <a:t>been very benificial by making international travel more </a:t>
            </a:r>
            <a:r>
              <a:rPr lang="en-US" smtClean="0">
                <a:solidFill>
                  <a:srgbClr val="FF0000"/>
                </a:solidFill>
              </a:rPr>
              <a:t>accesible while others claim that </a:t>
            </a:r>
            <a:r>
              <a:rPr lang="en-US">
                <a:solidFill>
                  <a:srgbClr val="FF0000"/>
                </a:solidFill>
              </a:rPr>
              <a:t>it has had a very </a:t>
            </a:r>
            <a:r>
              <a:rPr lang="en-US" smtClean="0">
                <a:solidFill>
                  <a:srgbClr val="FF0000"/>
                </a:solidFill>
              </a:rPr>
              <a:t>negative impact. </a:t>
            </a:r>
          </a:p>
          <a:p>
            <a:pPr marL="0" indent="0">
              <a:buNone/>
            </a:pPr>
            <a:r>
              <a:rPr lang="en-US" b="1">
                <a:solidFill>
                  <a:srgbClr val="0070C0"/>
                </a:solidFill>
              </a:rPr>
              <a:t>This essay discusses the two-sided problems of the issue.</a:t>
            </a:r>
          </a:p>
          <a:p>
            <a:pPr marL="0" indent="0">
              <a:buNone/>
            </a:pPr>
            <a:endParaRPr lang="en-US"/>
          </a:p>
        </p:txBody>
      </p:sp>
      <p:sp>
        <p:nvSpPr>
          <p:cNvPr id="5" name="Rectangle 4"/>
          <p:cNvSpPr/>
          <p:nvPr/>
        </p:nvSpPr>
        <p:spPr>
          <a:xfrm>
            <a:off x="-19665" y="4197550"/>
            <a:ext cx="8991600" cy="2677656"/>
          </a:xfrm>
          <a:prstGeom prst="rect">
            <a:avLst/>
          </a:prstGeom>
        </p:spPr>
        <p:txBody>
          <a:bodyPr wrap="square">
            <a:spAutoFit/>
          </a:bodyPr>
          <a:lstStyle/>
          <a:p>
            <a:r>
              <a:rPr lang="en-US" sz="2800" b="1">
                <a:solidFill>
                  <a:srgbClr val="00B050"/>
                </a:solidFill>
              </a:rPr>
              <a:t>Economical air travel has been a major concern for many people and </a:t>
            </a:r>
            <a:r>
              <a:rPr lang="en-US" sz="2800" b="1" smtClean="0">
                <a:solidFill>
                  <a:srgbClr val="00B050"/>
                </a:solidFill>
              </a:rPr>
              <a:t>nations for ages</a:t>
            </a:r>
            <a:r>
              <a:rPr lang="en-US" sz="2800" smtClean="0">
                <a:solidFill>
                  <a:srgbClr val="FF0000"/>
                </a:solidFill>
              </a:rPr>
              <a:t>. </a:t>
            </a:r>
            <a:r>
              <a:rPr lang="en-US" sz="2800">
                <a:solidFill>
                  <a:srgbClr val="FF0000"/>
                </a:solidFill>
              </a:rPr>
              <a:t>Some people state that </a:t>
            </a:r>
            <a:r>
              <a:rPr lang="en-US" sz="2800" smtClean="0">
                <a:solidFill>
                  <a:srgbClr val="FF0000"/>
                </a:solidFill>
              </a:rPr>
              <a:t>cheap air fare brings us with numerous benifiTs </a:t>
            </a:r>
            <a:r>
              <a:rPr lang="en-US" sz="2800">
                <a:solidFill>
                  <a:srgbClr val="FF0000"/>
                </a:solidFill>
              </a:rPr>
              <a:t>by making international travel more accesible while others </a:t>
            </a:r>
            <a:r>
              <a:rPr lang="en-US" sz="2800" smtClean="0">
                <a:solidFill>
                  <a:srgbClr val="FF0000"/>
                </a:solidFill>
              </a:rPr>
              <a:t>believe </a:t>
            </a:r>
            <a:r>
              <a:rPr lang="en-US" sz="2800">
                <a:solidFill>
                  <a:srgbClr val="FF0000"/>
                </a:solidFill>
              </a:rPr>
              <a:t>that it has had </a:t>
            </a:r>
            <a:r>
              <a:rPr lang="en-US" sz="2800" smtClean="0">
                <a:solidFill>
                  <a:srgbClr val="FF0000"/>
                </a:solidFill>
              </a:rPr>
              <a:t>a lot of drawbacks. </a:t>
            </a:r>
            <a:r>
              <a:rPr lang="en-US" sz="2800" b="1">
                <a:solidFill>
                  <a:srgbClr val="0070C0"/>
                </a:solidFill>
              </a:rPr>
              <a:t>This essay discusses the two-sided problems of the issue.</a:t>
            </a:r>
          </a:p>
        </p:txBody>
      </p:sp>
    </p:spTree>
    <p:extLst>
      <p:ext uri="{BB962C8B-B14F-4D97-AF65-F5344CB8AC3E}">
        <p14:creationId xmlns:p14="http://schemas.microsoft.com/office/powerpoint/2010/main" val="34214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533400"/>
            <a:ext cx="8382000" cy="6172200"/>
          </a:xfrm>
        </p:spPr>
        <p:txBody>
          <a:bodyPr>
            <a:normAutofit/>
          </a:bodyPr>
          <a:lstStyle/>
          <a:p>
            <a:pPr marL="0" indent="0" algn="just">
              <a:buNone/>
            </a:pPr>
            <a:r>
              <a:rPr lang="en-US" sz="4000" b="1">
                <a:solidFill>
                  <a:srgbClr val="00B050"/>
                </a:solidFill>
              </a:rPr>
              <a:t>Economical air travel has been a major concern for many people and nations for ages</a:t>
            </a:r>
            <a:r>
              <a:rPr lang="en-US" sz="4000">
                <a:solidFill>
                  <a:srgbClr val="FF0000"/>
                </a:solidFill>
              </a:rPr>
              <a:t>. Some people state that cheap air fare brings us with numerous benifiTs by making international travel more accesible while others believe that it has had a lot of drawbacks. </a:t>
            </a:r>
            <a:r>
              <a:rPr lang="en-US" sz="4000" b="1">
                <a:solidFill>
                  <a:srgbClr val="0070C0"/>
                </a:solidFill>
              </a:rPr>
              <a:t>This essay discusses the two-sided problems of the issue.</a:t>
            </a:r>
          </a:p>
          <a:p>
            <a:pPr marL="0" indent="0" algn="just">
              <a:buNone/>
            </a:pPr>
            <a:endParaRPr lang="en-US" sz="4000"/>
          </a:p>
        </p:txBody>
      </p:sp>
    </p:spTree>
    <p:extLst>
      <p:ext uri="{BB962C8B-B14F-4D97-AF65-F5344CB8AC3E}">
        <p14:creationId xmlns:p14="http://schemas.microsoft.com/office/powerpoint/2010/main" val="1185236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a:solidFill>
                  <a:srgbClr val="00B050"/>
                </a:solidFill>
              </a:rPr>
              <a:t>Economical air travel has been a major concern for many people and nations for ages</a:t>
            </a:r>
            <a:r>
              <a:rPr lang="en-US">
                <a:solidFill>
                  <a:srgbClr val="FF0000"/>
                </a:solidFill>
              </a:rPr>
              <a:t>. Some people state that cheap air fare brings us with numerous benifiTs by making international travel more accesible while others believe that it has had a lot of drawbacks. </a:t>
            </a:r>
            <a:r>
              <a:rPr lang="en-US" b="1">
                <a:solidFill>
                  <a:srgbClr val="0070C0"/>
                </a:solidFill>
              </a:rPr>
              <a:t>This essay discusses the two-sided problems of the issue.</a:t>
            </a:r>
          </a:p>
          <a:p>
            <a:pPr marL="0" indent="0">
              <a:buNone/>
            </a:pPr>
            <a:endParaRPr lang="en-US"/>
          </a:p>
        </p:txBody>
      </p:sp>
    </p:spTree>
    <p:extLst>
      <p:ext uri="{BB962C8B-B14F-4D97-AF65-F5344CB8AC3E}">
        <p14:creationId xmlns:p14="http://schemas.microsoft.com/office/powerpoint/2010/main" val="3273199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outlines</a:t>
            </a:r>
            <a:endParaRPr lang="en-US"/>
          </a:p>
        </p:txBody>
      </p:sp>
      <p:sp>
        <p:nvSpPr>
          <p:cNvPr id="3" name="Content Placeholder 2"/>
          <p:cNvSpPr>
            <a:spLocks noGrp="1"/>
          </p:cNvSpPr>
          <p:nvPr>
            <p:ph idx="1"/>
          </p:nvPr>
        </p:nvSpPr>
        <p:spPr>
          <a:xfrm>
            <a:off x="228600" y="1600200"/>
            <a:ext cx="8610600" cy="4800600"/>
          </a:xfrm>
        </p:spPr>
        <p:txBody>
          <a:bodyPr>
            <a:normAutofit/>
          </a:bodyPr>
          <a:lstStyle/>
          <a:p>
            <a:pPr marL="0" indent="0">
              <a:buNone/>
            </a:pPr>
            <a:r>
              <a:rPr lang="en-US" sz="4000" b="1">
                <a:solidFill>
                  <a:srgbClr val="FF0000"/>
                </a:solidFill>
              </a:rPr>
              <a:t>In many western countries, there is an increasing number of couples choosing to have no children, what are the advantages and disadvantages of no children couples. </a:t>
            </a:r>
          </a:p>
          <a:p>
            <a:pPr marL="0" indent="0">
              <a:buNone/>
            </a:pPr>
            <a:endParaRPr lang="en-US" sz="4000"/>
          </a:p>
        </p:txBody>
      </p:sp>
    </p:spTree>
    <p:extLst>
      <p:ext uri="{BB962C8B-B14F-4D97-AF65-F5344CB8AC3E}">
        <p14:creationId xmlns:p14="http://schemas.microsoft.com/office/powerpoint/2010/main" val="1546322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OPENING</a:t>
            </a:r>
            <a:endParaRPr lang="en-US"/>
          </a:p>
        </p:txBody>
      </p:sp>
      <p:sp>
        <p:nvSpPr>
          <p:cNvPr id="3" name="Content Placeholder 2"/>
          <p:cNvSpPr>
            <a:spLocks noGrp="1"/>
          </p:cNvSpPr>
          <p:nvPr>
            <p:ph idx="1"/>
          </p:nvPr>
        </p:nvSpPr>
        <p:spPr>
          <a:xfrm>
            <a:off x="152400" y="1295400"/>
            <a:ext cx="9220200" cy="5257800"/>
          </a:xfrm>
        </p:spPr>
        <p:txBody>
          <a:bodyPr>
            <a:normAutofit fontScale="92500" lnSpcReduction="10000"/>
          </a:bodyPr>
          <a:lstStyle/>
          <a:p>
            <a:pPr marL="0" indent="0">
              <a:buNone/>
            </a:pPr>
            <a:r>
              <a:rPr lang="en-US" b="1" u="sng" smtClean="0">
                <a:solidFill>
                  <a:srgbClr val="FF0000"/>
                </a:solidFill>
              </a:rPr>
              <a:t>No children couples </a:t>
            </a:r>
            <a:r>
              <a:rPr lang="en-US" b="1" smtClean="0">
                <a:solidFill>
                  <a:srgbClr val="FF0000"/>
                </a:solidFill>
              </a:rPr>
              <a:t>have been a major concern for many nations and societies for ages.</a:t>
            </a:r>
          </a:p>
          <a:p>
            <a:pPr marL="0" indent="0">
              <a:buNone/>
            </a:pPr>
            <a:r>
              <a:rPr lang="en-US" b="1" smtClean="0">
                <a:solidFill>
                  <a:srgbClr val="FF0000"/>
                </a:solidFill>
              </a:rPr>
              <a:t>Some people state that  </a:t>
            </a:r>
            <a:r>
              <a:rPr lang="en-US" b="1" u="sng" smtClean="0">
                <a:solidFill>
                  <a:srgbClr val="FF0000"/>
                </a:solidFill>
              </a:rPr>
              <a:t>No children trend </a:t>
            </a:r>
            <a:r>
              <a:rPr lang="en-US" smtClean="0">
                <a:solidFill>
                  <a:srgbClr val="FF0000"/>
                </a:solidFill>
              </a:rPr>
              <a:t>has </a:t>
            </a:r>
            <a:r>
              <a:rPr lang="en-US">
                <a:solidFill>
                  <a:srgbClr val="FF0000"/>
                </a:solidFill>
              </a:rPr>
              <a:t>been very benificial </a:t>
            </a:r>
            <a:r>
              <a:rPr lang="en-US" smtClean="0">
                <a:solidFill>
                  <a:srgbClr val="FF0000"/>
                </a:solidFill>
              </a:rPr>
              <a:t>while </a:t>
            </a:r>
            <a:r>
              <a:rPr lang="en-US">
                <a:solidFill>
                  <a:srgbClr val="FF0000"/>
                </a:solidFill>
              </a:rPr>
              <a:t>others argue that it has had a very </a:t>
            </a:r>
            <a:r>
              <a:rPr lang="en-US" smtClean="0">
                <a:solidFill>
                  <a:srgbClr val="FF0000"/>
                </a:solidFill>
              </a:rPr>
              <a:t> </a:t>
            </a:r>
            <a:r>
              <a:rPr lang="en-US">
                <a:solidFill>
                  <a:srgbClr val="FF0000"/>
                </a:solidFill>
              </a:rPr>
              <a:t>negative impact</a:t>
            </a:r>
            <a:r>
              <a:rPr lang="en-US" smtClean="0">
                <a:solidFill>
                  <a:srgbClr val="FF0000"/>
                </a:solidFill>
              </a:rPr>
              <a:t>.</a:t>
            </a:r>
          </a:p>
          <a:p>
            <a:pPr marL="0" indent="0">
              <a:buNone/>
            </a:pPr>
            <a:r>
              <a:rPr lang="en-US" smtClean="0">
                <a:solidFill>
                  <a:srgbClr val="FF0000"/>
                </a:solidFill>
              </a:rPr>
              <a:t> </a:t>
            </a:r>
            <a:r>
              <a:rPr lang="en-US" b="1" smtClean="0">
                <a:solidFill>
                  <a:schemeClr val="tx2"/>
                </a:solidFill>
              </a:rPr>
              <a:t>In my view, </a:t>
            </a:r>
            <a:r>
              <a:rPr lang="en-US" b="1">
                <a:solidFill>
                  <a:schemeClr val="tx2"/>
                </a:solidFill>
              </a:rPr>
              <a:t>this trend could have both </a:t>
            </a:r>
            <a:r>
              <a:rPr lang="en-US" b="1" smtClean="0">
                <a:solidFill>
                  <a:schemeClr val="tx2"/>
                </a:solidFill>
              </a:rPr>
              <a:t>benefits and drawbacks.</a:t>
            </a:r>
          </a:p>
          <a:p>
            <a:pPr marL="0" indent="0">
              <a:buNone/>
            </a:pPr>
            <a:endParaRPr lang="en-US" b="1">
              <a:solidFill>
                <a:srgbClr val="92D050"/>
              </a:solidFill>
            </a:endParaRPr>
          </a:p>
          <a:p>
            <a:pPr marL="0" indent="0">
              <a:buNone/>
            </a:pPr>
            <a:r>
              <a:rPr lang="en-US" sz="4000" smtClean="0"/>
              <a:t>Advantages = good points = benefits = pros</a:t>
            </a:r>
          </a:p>
          <a:p>
            <a:pPr marL="0" indent="0">
              <a:buNone/>
            </a:pPr>
            <a:r>
              <a:rPr lang="en-US" sz="4000" smtClean="0"/>
              <a:t>Disadvantages = bad points = drawbacks = cons</a:t>
            </a:r>
            <a:endParaRPr lang="en-US" sz="4000" b="1" smtClean="0">
              <a:solidFill>
                <a:srgbClr val="FF0000"/>
              </a:solidFill>
            </a:endParaRPr>
          </a:p>
        </p:txBody>
      </p:sp>
    </p:spTree>
    <p:extLst>
      <p:ext uri="{BB962C8B-B14F-4D97-AF65-F5344CB8AC3E}">
        <p14:creationId xmlns:p14="http://schemas.microsoft.com/office/powerpoint/2010/main" val="240132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610600" cy="4953000"/>
          </a:xfrm>
        </p:spPr>
        <p:txBody>
          <a:bodyPr/>
          <a:lstStyle/>
          <a:p>
            <a:pPr marL="0" indent="0">
              <a:buNone/>
            </a:pPr>
            <a:r>
              <a:rPr lang="en-US" b="1">
                <a:solidFill>
                  <a:srgbClr val="FF0000"/>
                </a:solidFill>
              </a:rPr>
              <a:t>In recent years, an increasing number of couples choosing to have no children has been a major concern for many nations and societies. </a:t>
            </a:r>
            <a:r>
              <a:rPr lang="en-US" b="1">
                <a:solidFill>
                  <a:srgbClr val="00B050"/>
                </a:solidFill>
              </a:rPr>
              <a:t>it has become far more normal for people to live alone, particularly in large cities in the developed </a:t>
            </a:r>
            <a:r>
              <a:rPr lang="en-US" b="1" smtClean="0">
                <a:solidFill>
                  <a:srgbClr val="00B050"/>
                </a:solidFill>
              </a:rPr>
              <a:t>world to enjoy themselves and fulfil their professional goals</a:t>
            </a:r>
            <a:r>
              <a:rPr lang="en-US" smtClean="0"/>
              <a:t>. </a:t>
            </a:r>
            <a:r>
              <a:rPr lang="en-US" b="1" smtClean="0">
                <a:solidFill>
                  <a:srgbClr val="FF0000"/>
                </a:solidFill>
              </a:rPr>
              <a:t>In </a:t>
            </a:r>
            <a:r>
              <a:rPr lang="en-US" b="1">
                <a:solidFill>
                  <a:srgbClr val="FF0000"/>
                </a:solidFill>
              </a:rPr>
              <a:t>my view</a:t>
            </a:r>
            <a:r>
              <a:rPr lang="en-US"/>
              <a:t>, this trend could have both benefits and drawbacks.</a:t>
            </a:r>
          </a:p>
          <a:p>
            <a:pPr marL="0" indent="0">
              <a:buNone/>
            </a:pPr>
            <a:endParaRPr lang="en-US"/>
          </a:p>
        </p:txBody>
      </p:sp>
    </p:spTree>
    <p:extLst>
      <p:ext uri="{BB962C8B-B14F-4D97-AF65-F5344CB8AC3E}">
        <p14:creationId xmlns:p14="http://schemas.microsoft.com/office/powerpoint/2010/main" val="400875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2</a:t>
            </a:r>
            <a:endParaRPr lang="en-US"/>
          </a:p>
        </p:txBody>
      </p:sp>
      <p:sp>
        <p:nvSpPr>
          <p:cNvPr id="3" name="Content Placeholder 2"/>
          <p:cNvSpPr>
            <a:spLocks noGrp="1"/>
          </p:cNvSpPr>
          <p:nvPr>
            <p:ph idx="1"/>
          </p:nvPr>
        </p:nvSpPr>
        <p:spPr/>
        <p:txBody>
          <a:bodyPr>
            <a:normAutofit/>
          </a:bodyPr>
          <a:lstStyle/>
          <a:p>
            <a:pPr marL="0" indent="0">
              <a:buNone/>
            </a:pPr>
            <a:r>
              <a:rPr lang="en-US" sz="4800" b="1" smtClean="0">
                <a:solidFill>
                  <a:srgbClr val="FF0000"/>
                </a:solidFill>
              </a:rPr>
              <a:t> </a:t>
            </a:r>
            <a:r>
              <a:rPr lang="en-US" sz="4800" b="1">
                <a:solidFill>
                  <a:srgbClr val="FF0000"/>
                </a:solidFill>
              </a:rPr>
              <a:t>In your opinion what are the </a:t>
            </a:r>
            <a:r>
              <a:rPr lang="en-US" sz="4800" b="1" i="1">
                <a:solidFill>
                  <a:srgbClr val="FF0000"/>
                </a:solidFill>
              </a:rPr>
              <a:t>pros and cons</a:t>
            </a:r>
            <a:r>
              <a:rPr lang="en-US" sz="4800" b="1">
                <a:solidFill>
                  <a:srgbClr val="FF0000"/>
                </a:solidFill>
              </a:rPr>
              <a:t> of using public transport? </a:t>
            </a:r>
          </a:p>
          <a:p>
            <a:pPr marL="0" indent="0">
              <a:buNone/>
            </a:pPr>
            <a:endParaRPr lang="en-US" sz="4800" b="1">
              <a:solidFill>
                <a:srgbClr val="FF0000"/>
              </a:solidFill>
            </a:endParaRPr>
          </a:p>
        </p:txBody>
      </p:sp>
    </p:spTree>
    <p:extLst>
      <p:ext uri="{BB962C8B-B14F-4D97-AF65-F5344CB8AC3E}">
        <p14:creationId xmlns:p14="http://schemas.microsoft.com/office/powerpoint/2010/main" val="3402825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458200" cy="5211763"/>
          </a:xfrm>
        </p:spPr>
        <p:txBody>
          <a:bodyPr>
            <a:normAutofit/>
          </a:bodyPr>
          <a:lstStyle/>
          <a:p>
            <a:pPr marL="0" indent="0">
              <a:buNone/>
            </a:pPr>
            <a:r>
              <a:rPr lang="en-US" sz="4400" smtClean="0"/>
              <a:t>pros=  advantages = benefits= good points = strength: thuận lợi, tích cực, ưu điểm</a:t>
            </a:r>
          </a:p>
          <a:p>
            <a:pPr marL="0" indent="0">
              <a:buNone/>
            </a:pPr>
            <a:r>
              <a:rPr lang="en-US" sz="4400" smtClean="0"/>
              <a:t>Cons = disadvantages = drawbacks = bad points = weakness: bất lợi, tiêu cực, nhược điểm</a:t>
            </a:r>
            <a:endParaRPr lang="en-US" sz="4400"/>
          </a:p>
        </p:txBody>
      </p:sp>
    </p:spTree>
    <p:extLst>
      <p:ext uri="{BB962C8B-B14F-4D97-AF65-F5344CB8AC3E}">
        <p14:creationId xmlns:p14="http://schemas.microsoft.com/office/powerpoint/2010/main" val="2556614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6019800"/>
          </a:xfrm>
        </p:spPr>
        <p:txBody>
          <a:bodyPr/>
          <a:lstStyle/>
          <a:p>
            <a:pPr marL="0" indent="0">
              <a:buNone/>
            </a:pPr>
            <a:r>
              <a:rPr lang="en-US" smtClean="0"/>
              <a:t>P</a:t>
            </a:r>
            <a:r>
              <a:rPr lang="en-US" b="1" smtClean="0">
                <a:solidFill>
                  <a:srgbClr val="FF0000"/>
                </a:solidFill>
              </a:rPr>
              <a:t>ublic transport </a:t>
            </a:r>
            <a:r>
              <a:rPr lang="en-US" b="1">
                <a:solidFill>
                  <a:srgbClr val="00B050"/>
                </a:solidFill>
              </a:rPr>
              <a:t>has been a major concern for many people and nations for ages</a:t>
            </a:r>
            <a:r>
              <a:rPr lang="en-US">
                <a:solidFill>
                  <a:srgbClr val="FF0000"/>
                </a:solidFill>
              </a:rPr>
              <a:t>. </a:t>
            </a:r>
            <a:r>
              <a:rPr lang="en-US" b="1" smtClean="0">
                <a:solidFill>
                  <a:srgbClr val="0070C0"/>
                </a:solidFill>
              </a:rPr>
              <a:t>In my view public </a:t>
            </a:r>
            <a:r>
              <a:rPr lang="en-US" b="1">
                <a:solidFill>
                  <a:srgbClr val="0070C0"/>
                </a:solidFill>
              </a:rPr>
              <a:t>transportations have their own positive and negative sides and the following essay will discuss them in details.</a:t>
            </a:r>
          </a:p>
        </p:txBody>
      </p:sp>
    </p:spTree>
    <p:extLst>
      <p:ext uri="{BB962C8B-B14F-4D97-AF65-F5344CB8AC3E}">
        <p14:creationId xmlns:p14="http://schemas.microsoft.com/office/powerpoint/2010/main" val="3359200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6019800"/>
          </a:xfrm>
        </p:spPr>
        <p:txBody>
          <a:bodyPr/>
          <a:lstStyle/>
          <a:p>
            <a:pPr marL="0" indent="0">
              <a:buNone/>
            </a:pPr>
            <a:r>
              <a:rPr lang="en-US" smtClean="0"/>
              <a:t>P</a:t>
            </a:r>
            <a:r>
              <a:rPr lang="en-US" b="1" smtClean="0">
                <a:solidFill>
                  <a:srgbClr val="FF0000"/>
                </a:solidFill>
              </a:rPr>
              <a:t>ublic transport </a:t>
            </a:r>
            <a:r>
              <a:rPr lang="en-US" b="1">
                <a:solidFill>
                  <a:srgbClr val="00B050"/>
                </a:solidFill>
              </a:rPr>
              <a:t>has been a major concern for many people and nations for ages</a:t>
            </a:r>
            <a:r>
              <a:rPr lang="en-US">
                <a:solidFill>
                  <a:srgbClr val="FF0000"/>
                </a:solidFill>
              </a:rPr>
              <a:t>. </a:t>
            </a:r>
            <a:r>
              <a:rPr lang="en-US"/>
              <a:t>While some people choose to use public transportations, others prefer to use their own cars. </a:t>
            </a:r>
            <a:r>
              <a:rPr lang="en-US" sz="4400" b="1">
                <a:solidFill>
                  <a:srgbClr val="FF0000"/>
                </a:solidFill>
              </a:rPr>
              <a:t>It is believed </a:t>
            </a:r>
            <a:r>
              <a:rPr lang="en-US"/>
              <a:t>that the excessive usage of personal cars has caused congestion problems in </a:t>
            </a:r>
            <a:r>
              <a:rPr lang="en-US" smtClean="0"/>
              <a:t>big CITY</a:t>
            </a:r>
            <a:r>
              <a:rPr lang="en-US" b="1" smtClean="0">
                <a:solidFill>
                  <a:srgbClr val="0070C0"/>
                </a:solidFill>
              </a:rPr>
              <a:t>. In my view public </a:t>
            </a:r>
            <a:r>
              <a:rPr lang="en-US" b="1">
                <a:solidFill>
                  <a:srgbClr val="0070C0"/>
                </a:solidFill>
              </a:rPr>
              <a:t>transportations have their own positive and negative sides and the following essay will discuss them in details.</a:t>
            </a:r>
          </a:p>
        </p:txBody>
      </p:sp>
    </p:spTree>
    <p:extLst>
      <p:ext uri="{BB962C8B-B14F-4D97-AF65-F5344CB8AC3E}">
        <p14:creationId xmlns:p14="http://schemas.microsoft.com/office/powerpoint/2010/main" val="802472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a:t>
            </a:r>
            <a:r>
              <a:rPr lang="en-US" smtClean="0"/>
              <a:t>3</a:t>
            </a:r>
            <a:endParaRPr lang="en-US"/>
          </a:p>
        </p:txBody>
      </p:sp>
      <p:sp>
        <p:nvSpPr>
          <p:cNvPr id="3" name="Content Placeholder 2"/>
          <p:cNvSpPr>
            <a:spLocks noGrp="1"/>
          </p:cNvSpPr>
          <p:nvPr>
            <p:ph idx="1"/>
          </p:nvPr>
        </p:nvSpPr>
        <p:spPr/>
        <p:txBody>
          <a:bodyPr>
            <a:noAutofit/>
          </a:bodyPr>
          <a:lstStyle/>
          <a:p>
            <a:pPr marL="0" indent="0" algn="ctr">
              <a:buNone/>
            </a:pPr>
            <a:endParaRPr lang="en-US" sz="4800" b="1" smtClean="0">
              <a:solidFill>
                <a:srgbClr val="FF0000"/>
              </a:solidFill>
            </a:endParaRPr>
          </a:p>
          <a:p>
            <a:pPr marL="0" indent="0" algn="ctr">
              <a:buNone/>
            </a:pPr>
            <a:r>
              <a:rPr lang="en-US" sz="4800" b="1" smtClean="0">
                <a:solidFill>
                  <a:srgbClr val="FF0000"/>
                </a:solidFill>
              </a:rPr>
              <a:t>VIOLENCE </a:t>
            </a:r>
            <a:r>
              <a:rPr lang="en-US" sz="4800" b="1">
                <a:solidFill>
                  <a:srgbClr val="FF0000"/>
                </a:solidFill>
              </a:rPr>
              <a:t>IN THE MEDIA PROMOTE VIOLENCE IN THE SOCIETY. TO WHAT EXTENT DO YOU AGREE?</a:t>
            </a:r>
            <a:endParaRPr lang="en-US" sz="4800"/>
          </a:p>
        </p:txBody>
      </p:sp>
    </p:spTree>
    <p:extLst>
      <p:ext uri="{BB962C8B-B14F-4D97-AF65-F5344CB8AC3E}">
        <p14:creationId xmlns:p14="http://schemas.microsoft.com/office/powerpoint/2010/main" val="2910821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sp>
        <p:nvSpPr>
          <p:cNvPr id="3" name="Content Placeholder 2"/>
          <p:cNvSpPr>
            <a:spLocks noGrp="1"/>
          </p:cNvSpPr>
          <p:nvPr>
            <p:ph idx="1"/>
          </p:nvPr>
        </p:nvSpPr>
        <p:spPr>
          <a:xfrm>
            <a:off x="0" y="0"/>
            <a:ext cx="8991600" cy="6629400"/>
          </a:xfrm>
        </p:spPr>
        <p:txBody>
          <a:bodyPr>
            <a:normAutofit/>
          </a:bodyPr>
          <a:lstStyle/>
          <a:p>
            <a:pPr marL="0" indent="0">
              <a:buNone/>
            </a:pPr>
            <a:r>
              <a:rPr lang="en-US" sz="3600" b="1" u="sng" smtClean="0">
                <a:solidFill>
                  <a:srgbClr val="00B050"/>
                </a:solidFill>
              </a:rPr>
              <a:t>Violence in modern society</a:t>
            </a:r>
            <a:r>
              <a:rPr lang="en-US" sz="3600" b="1" smtClean="0">
                <a:solidFill>
                  <a:srgbClr val="00B050"/>
                </a:solidFill>
              </a:rPr>
              <a:t> has been a major concern for many people and nations for ages. </a:t>
            </a:r>
          </a:p>
          <a:p>
            <a:pPr marL="0" indent="0">
              <a:buNone/>
            </a:pPr>
            <a:r>
              <a:rPr lang="en-US" sz="3600" smtClean="0"/>
              <a:t>It </a:t>
            </a:r>
            <a:r>
              <a:rPr lang="en-US" sz="3600"/>
              <a:t>is said that </a:t>
            </a:r>
            <a:r>
              <a:rPr lang="en-US" sz="3600" b="1">
                <a:solidFill>
                  <a:srgbClr val="FF0000"/>
                </a:solidFill>
              </a:rPr>
              <a:t>VIOLENCE IN THE MEDIA PROMOTE VIOLENCE IN THE SOCIETY</a:t>
            </a:r>
            <a:endParaRPr lang="en-US" sz="3600" smtClean="0"/>
          </a:p>
          <a:p>
            <a:pPr marL="0" indent="0">
              <a:buNone/>
            </a:pPr>
            <a:r>
              <a:rPr lang="en-US" sz="3600" b="1" smtClean="0">
                <a:solidFill>
                  <a:schemeClr val="accent1">
                    <a:lumMod val="50000"/>
                  </a:schemeClr>
                </a:solidFill>
              </a:rPr>
              <a:t>This essay </a:t>
            </a:r>
            <a:r>
              <a:rPr lang="en-US" sz="3600" b="1">
                <a:solidFill>
                  <a:schemeClr val="accent1">
                    <a:lumMod val="50000"/>
                  </a:schemeClr>
                </a:solidFill>
              </a:rPr>
              <a:t>STRONGLY </a:t>
            </a:r>
            <a:r>
              <a:rPr lang="en-US" sz="3600" b="1" smtClean="0">
                <a:solidFill>
                  <a:schemeClr val="accent1">
                    <a:lumMod val="50000"/>
                  </a:schemeClr>
                </a:solidFill>
              </a:rPr>
              <a:t>AGREES </a:t>
            </a:r>
            <a:r>
              <a:rPr lang="en-US" sz="3600" b="1">
                <a:solidFill>
                  <a:schemeClr val="accent1">
                    <a:lumMod val="50000"/>
                  </a:schemeClr>
                </a:solidFill>
              </a:rPr>
              <a:t>FOR SEVERAL FOLLOWING REASONS</a:t>
            </a:r>
            <a:r>
              <a:rPr lang="en-US" sz="3600" b="1" smtClean="0">
                <a:solidFill>
                  <a:schemeClr val="accent1">
                    <a:lumMod val="50000"/>
                  </a:schemeClr>
                </a:solidFill>
              </a:rPr>
              <a:t>.</a:t>
            </a:r>
          </a:p>
          <a:p>
            <a:pPr marL="0" indent="0">
              <a:buNone/>
            </a:pPr>
            <a:r>
              <a:rPr lang="en-US" sz="3600" b="1" smtClean="0">
                <a:solidFill>
                  <a:schemeClr val="accent1">
                    <a:lumMod val="50000"/>
                  </a:schemeClr>
                </a:solidFill>
              </a:rPr>
              <a:t>THIS ESSAY OPPOSES </a:t>
            </a:r>
            <a:r>
              <a:rPr lang="en-US" sz="3600" b="1">
                <a:solidFill>
                  <a:schemeClr val="accent1">
                    <a:lumMod val="50000"/>
                  </a:schemeClr>
                </a:solidFill>
              </a:rPr>
              <a:t>TO THIS OPINION FOR SEVERAL FOLLOWING REASONS</a:t>
            </a:r>
          </a:p>
          <a:p>
            <a:pPr marL="0" indent="0">
              <a:buNone/>
            </a:pPr>
            <a:endParaRPr lang="en-US" sz="3600" b="1">
              <a:solidFill>
                <a:srgbClr val="FF0000"/>
              </a:solidFill>
            </a:endParaRPr>
          </a:p>
          <a:p>
            <a:pPr marL="0" indent="0">
              <a:buNone/>
            </a:pPr>
            <a:endParaRPr lang="en-US" sz="3600"/>
          </a:p>
        </p:txBody>
      </p:sp>
    </p:spTree>
    <p:extLst>
      <p:ext uri="{BB962C8B-B14F-4D97-AF65-F5344CB8AC3E}">
        <p14:creationId xmlns:p14="http://schemas.microsoft.com/office/powerpoint/2010/main" val="299291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800" b="1">
                <a:solidFill>
                  <a:srgbClr val="FF0000"/>
                </a:solidFill>
              </a:rPr>
              <a:t>It is said that when people travel to a foreign country, they should adapt to the customs and tradition of this </a:t>
            </a:r>
            <a:r>
              <a:rPr lang="en-US" sz="4800" b="1" smtClean="0">
                <a:solidFill>
                  <a:srgbClr val="FF0000"/>
                </a:solidFill>
              </a:rPr>
              <a:t>country</a:t>
            </a:r>
            <a:r>
              <a:rPr lang="en-US" sz="4800" b="1">
                <a:solidFill>
                  <a:srgbClr val="FF0000"/>
                </a:solidFill>
              </a:rPr>
              <a:t>. To what extent do you agree? </a:t>
            </a:r>
          </a:p>
          <a:p>
            <a:pPr marL="0" indent="0" algn="ctr">
              <a:buNone/>
            </a:pPr>
            <a:endParaRPr lang="en-US" sz="4800"/>
          </a:p>
        </p:txBody>
      </p:sp>
    </p:spTree>
    <p:extLst>
      <p:ext uri="{BB962C8B-B14F-4D97-AF65-F5344CB8AC3E}">
        <p14:creationId xmlns:p14="http://schemas.microsoft.com/office/powerpoint/2010/main" val="3130811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28600"/>
            <a:ext cx="9478297" cy="3581400"/>
          </a:xfrm>
        </p:spPr>
        <p:txBody>
          <a:bodyPr>
            <a:noAutofit/>
          </a:bodyPr>
          <a:lstStyle/>
          <a:p>
            <a:pPr marL="0" indent="0">
              <a:buNone/>
            </a:pPr>
            <a:r>
              <a:rPr lang="en-US" sz="3600" b="1" smtClean="0">
                <a:solidFill>
                  <a:srgbClr val="00B050"/>
                </a:solidFill>
              </a:rPr>
              <a:t>Adapting </a:t>
            </a:r>
            <a:r>
              <a:rPr lang="en-US" sz="3600" b="1">
                <a:solidFill>
                  <a:srgbClr val="00B050"/>
                </a:solidFill>
              </a:rPr>
              <a:t>to the customs and tradition of </a:t>
            </a:r>
            <a:r>
              <a:rPr lang="en-US" sz="3600" b="1" smtClean="0">
                <a:solidFill>
                  <a:srgbClr val="00B050"/>
                </a:solidFill>
              </a:rPr>
              <a:t>a foreign country during your trip has been a major concern for many people and nations for ages. </a:t>
            </a:r>
            <a:r>
              <a:rPr lang="en-US" sz="3600" b="1">
                <a:solidFill>
                  <a:srgbClr val="FF0000"/>
                </a:solidFill>
              </a:rPr>
              <a:t>IN MY VIEW, I STRONGLY AGREE FOR SEVERAL FOLLOWING REASONS</a:t>
            </a:r>
            <a:r>
              <a:rPr lang="en-US" sz="3600" b="1" smtClean="0">
                <a:solidFill>
                  <a:srgbClr val="FF0000"/>
                </a:solidFill>
              </a:rPr>
              <a:t>.</a:t>
            </a:r>
          </a:p>
          <a:p>
            <a:pPr marL="0" indent="0">
              <a:buNone/>
            </a:pPr>
            <a:r>
              <a:rPr lang="en-US" sz="3600" b="1">
                <a:solidFill>
                  <a:srgbClr val="00B050"/>
                </a:solidFill>
              </a:rPr>
              <a:t>Adapting to the customs and tradition of a foreign country during your trip has been a major concern for many people and nations for ages</a:t>
            </a:r>
            <a:r>
              <a:rPr lang="en-US" sz="3600" smtClean="0"/>
              <a:t>The </a:t>
            </a:r>
            <a:r>
              <a:rPr lang="en-US" sz="3600"/>
              <a:t>number of tourists has increased sharply. </a:t>
            </a:r>
            <a:r>
              <a:rPr lang="en-US" sz="4800">
                <a:solidFill>
                  <a:srgbClr val="FF0000"/>
                </a:solidFill>
              </a:rPr>
              <a:t>It is said that </a:t>
            </a:r>
            <a:r>
              <a:rPr lang="en-US" sz="3600"/>
              <a:t>the tourist </a:t>
            </a:r>
            <a:r>
              <a:rPr lang="en-US" sz="3600" b="1">
                <a:solidFill>
                  <a:srgbClr val="0070C0"/>
                </a:solidFill>
              </a:rPr>
              <a:t>should behave well and comply with the local culture</a:t>
            </a:r>
            <a:r>
              <a:rPr lang="en-US" sz="3600"/>
              <a:t>. </a:t>
            </a:r>
            <a:r>
              <a:rPr lang="en-US" sz="3600" smtClean="0"/>
              <a:t>This essay </a:t>
            </a:r>
            <a:r>
              <a:rPr lang="en-US" sz="3600"/>
              <a:t>completely </a:t>
            </a:r>
            <a:r>
              <a:rPr lang="en-US" sz="3600" smtClean="0"/>
              <a:t>agrees </a:t>
            </a:r>
            <a:r>
              <a:rPr lang="en-US" sz="3600"/>
              <a:t>with this view. </a:t>
            </a:r>
          </a:p>
          <a:p>
            <a:pPr marL="0" indent="0">
              <a:buNone/>
            </a:pPr>
            <a:endParaRPr lang="en-US" sz="3600" b="1">
              <a:solidFill>
                <a:srgbClr val="FF0000"/>
              </a:solidFill>
            </a:endParaRPr>
          </a:p>
          <a:p>
            <a:pPr marL="0" indent="0">
              <a:buNone/>
            </a:pPr>
            <a:endParaRPr lang="en-US" sz="3600"/>
          </a:p>
        </p:txBody>
      </p:sp>
    </p:spTree>
    <p:extLst>
      <p:ext uri="{BB962C8B-B14F-4D97-AF65-F5344CB8AC3E}">
        <p14:creationId xmlns:p14="http://schemas.microsoft.com/office/powerpoint/2010/main" val="74833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a:t>
            </a:r>
            <a:r>
              <a:rPr lang="en-US" smtClean="0"/>
              <a:t>4</a:t>
            </a:r>
            <a:endParaRPr lang="en-US"/>
          </a:p>
        </p:txBody>
      </p:sp>
      <p:sp>
        <p:nvSpPr>
          <p:cNvPr id="3" name="Content Placeholder 2"/>
          <p:cNvSpPr>
            <a:spLocks noGrp="1"/>
          </p:cNvSpPr>
          <p:nvPr>
            <p:ph idx="1"/>
          </p:nvPr>
        </p:nvSpPr>
        <p:spPr/>
        <p:txBody>
          <a:bodyPr/>
          <a:lstStyle/>
          <a:p>
            <a:pPr marL="0" indent="0">
              <a:buNone/>
            </a:pPr>
            <a:r>
              <a:rPr lang="en-US" b="1" smtClean="0">
                <a:solidFill>
                  <a:srgbClr val="FF0000"/>
                </a:solidFill>
              </a:rPr>
              <a:t>The </a:t>
            </a:r>
            <a:r>
              <a:rPr lang="en-US" b="1">
                <a:solidFill>
                  <a:srgbClr val="FF0000"/>
                </a:solidFill>
              </a:rPr>
              <a:t>number of people who are overweight or obese is far higher than previous generations. What are the reasons for this and how can the problems be tackled?</a:t>
            </a:r>
          </a:p>
          <a:p>
            <a:endParaRPr lang="en-US"/>
          </a:p>
        </p:txBody>
      </p:sp>
    </p:spTree>
    <p:extLst>
      <p:ext uri="{BB962C8B-B14F-4D97-AF65-F5344CB8AC3E}">
        <p14:creationId xmlns:p14="http://schemas.microsoft.com/office/powerpoint/2010/main" val="497571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305800" cy="5867400"/>
          </a:xfrm>
        </p:spPr>
        <p:txBody>
          <a:bodyPr>
            <a:normAutofit fontScale="92500" lnSpcReduction="20000"/>
          </a:bodyPr>
          <a:lstStyle/>
          <a:p>
            <a:pPr marL="0" indent="0">
              <a:buNone/>
            </a:pPr>
            <a:r>
              <a:rPr lang="en-US" b="1" smtClean="0">
                <a:solidFill>
                  <a:srgbClr val="00B050"/>
                </a:solidFill>
              </a:rPr>
              <a:t>The number of Overweight or obese people` </a:t>
            </a:r>
            <a:r>
              <a:rPr lang="en-US" b="1">
                <a:solidFill>
                  <a:srgbClr val="00B050"/>
                </a:solidFill>
              </a:rPr>
              <a:t>has been a major concern for many people and nations for ages</a:t>
            </a:r>
            <a:r>
              <a:rPr lang="en-US"/>
              <a:t>. </a:t>
            </a:r>
            <a:endParaRPr lang="en-US" smtClean="0"/>
          </a:p>
          <a:p>
            <a:pPr marL="0" indent="0">
              <a:buNone/>
            </a:pPr>
            <a:endParaRPr lang="en-US" smtClean="0"/>
          </a:p>
          <a:p>
            <a:pPr marL="0" indent="0">
              <a:buNone/>
            </a:pPr>
            <a:r>
              <a:rPr lang="en-US" smtClean="0"/>
              <a:t>It </a:t>
            </a:r>
            <a:r>
              <a:rPr lang="en-US"/>
              <a:t>is said </a:t>
            </a:r>
            <a:r>
              <a:rPr lang="en-US" smtClean="0"/>
              <a:t>that </a:t>
            </a:r>
            <a:r>
              <a:rPr lang="en-US" smtClean="0">
                <a:solidFill>
                  <a:schemeClr val="accent1">
                    <a:lumMod val="75000"/>
                  </a:schemeClr>
                </a:solidFill>
              </a:rPr>
              <a:t>t</a:t>
            </a:r>
            <a:r>
              <a:rPr lang="en-US" b="1" smtClean="0">
                <a:solidFill>
                  <a:schemeClr val="accent1">
                    <a:lumMod val="75000"/>
                  </a:schemeClr>
                </a:solidFill>
              </a:rPr>
              <a:t>he </a:t>
            </a:r>
            <a:r>
              <a:rPr lang="en-US" b="1">
                <a:solidFill>
                  <a:schemeClr val="accent1">
                    <a:lumMod val="75000"/>
                  </a:schemeClr>
                </a:solidFill>
              </a:rPr>
              <a:t>number of people who are overweight or obese is far higher than previous </a:t>
            </a:r>
            <a:r>
              <a:rPr lang="en-US" b="1" smtClean="0">
                <a:solidFill>
                  <a:schemeClr val="accent1">
                    <a:lumMod val="75000"/>
                  </a:schemeClr>
                </a:solidFill>
              </a:rPr>
              <a:t>generations.</a:t>
            </a:r>
          </a:p>
          <a:p>
            <a:pPr marL="0" indent="0">
              <a:buNone/>
            </a:pPr>
            <a:r>
              <a:rPr lang="en-US" b="1" smtClean="0">
                <a:solidFill>
                  <a:schemeClr val="accent1">
                    <a:lumMod val="75000"/>
                  </a:schemeClr>
                </a:solidFill>
              </a:rPr>
              <a:t> </a:t>
            </a:r>
            <a:r>
              <a:rPr lang="en-US" b="1" smtClean="0">
                <a:solidFill>
                  <a:srgbClr val="FF0000"/>
                </a:solidFill>
              </a:rPr>
              <a:t>This </a:t>
            </a:r>
            <a:r>
              <a:rPr lang="en-US" b="1">
                <a:solidFill>
                  <a:srgbClr val="FF0000"/>
                </a:solidFill>
              </a:rPr>
              <a:t>essay discusses the causes </a:t>
            </a:r>
            <a:r>
              <a:rPr lang="en-US" b="1" smtClean="0">
                <a:solidFill>
                  <a:srgbClr val="FF0000"/>
                </a:solidFill>
              </a:rPr>
              <a:t> (nguyên nhân) of </a:t>
            </a:r>
            <a:r>
              <a:rPr lang="en-US" b="1" u="sng">
                <a:solidFill>
                  <a:srgbClr val="FF0000"/>
                </a:solidFill>
              </a:rPr>
              <a:t>obesity</a:t>
            </a:r>
            <a:r>
              <a:rPr lang="en-US" b="1">
                <a:solidFill>
                  <a:srgbClr val="FF0000"/>
                </a:solidFill>
              </a:rPr>
              <a:t> as well as some </a:t>
            </a:r>
            <a:r>
              <a:rPr lang="en-US" b="1" smtClean="0">
                <a:solidFill>
                  <a:srgbClr val="FF0000"/>
                </a:solidFill>
              </a:rPr>
              <a:t>solutions/ measures (giải pháp)`.</a:t>
            </a:r>
          </a:p>
          <a:p>
            <a:pPr marL="0" indent="0">
              <a:buNone/>
            </a:pPr>
            <a:endParaRPr lang="en-US" b="1" smtClean="0">
              <a:solidFill>
                <a:srgbClr val="FF0000"/>
              </a:solidFill>
            </a:endParaRPr>
          </a:p>
          <a:p>
            <a:pPr marL="0" indent="0">
              <a:buNone/>
            </a:pPr>
            <a:r>
              <a:rPr lang="en-US" b="1">
                <a:solidFill>
                  <a:srgbClr val="FF0000"/>
                </a:solidFill>
              </a:rPr>
              <a:t>This essay discusses the causes of </a:t>
            </a:r>
            <a:r>
              <a:rPr lang="en-US" b="1" u="sng" smtClean="0">
                <a:solidFill>
                  <a:srgbClr val="FF0000"/>
                </a:solidFill>
              </a:rPr>
              <a:t>overpopulation</a:t>
            </a:r>
            <a:r>
              <a:rPr lang="en-US" b="1" smtClean="0">
                <a:solidFill>
                  <a:srgbClr val="FF0000"/>
                </a:solidFill>
              </a:rPr>
              <a:t> (bùng nổ dân số) as </a:t>
            </a:r>
            <a:r>
              <a:rPr lang="en-US" b="1">
                <a:solidFill>
                  <a:srgbClr val="FF0000"/>
                </a:solidFill>
              </a:rPr>
              <a:t>well as </a:t>
            </a:r>
            <a:r>
              <a:rPr lang="en-US" b="1" smtClean="0">
                <a:solidFill>
                  <a:srgbClr val="FF0000"/>
                </a:solidFill>
              </a:rPr>
              <a:t>the consequences/ negative impacts (hậu quả) .</a:t>
            </a:r>
            <a:endParaRPr lang="en-US" b="1">
              <a:solidFill>
                <a:srgbClr val="FF0000"/>
              </a:solidFill>
            </a:endParaRPr>
          </a:p>
          <a:p>
            <a:pPr marL="0" indent="0">
              <a:buNone/>
            </a:pPr>
            <a:endParaRPr lang="en-US" b="1" smtClean="0">
              <a:solidFill>
                <a:srgbClr val="FF0000"/>
              </a:solidFill>
            </a:endParaRPr>
          </a:p>
          <a:p>
            <a:pPr marL="0" indent="0">
              <a:buNone/>
            </a:pPr>
            <a:endParaRPr lang="en-US" b="1">
              <a:solidFill>
                <a:srgbClr val="FF0000"/>
              </a:solidFill>
            </a:endParaRPr>
          </a:p>
        </p:txBody>
      </p:sp>
    </p:spTree>
    <p:extLst>
      <p:ext uri="{BB962C8B-B14F-4D97-AF65-F5344CB8AC3E}">
        <p14:creationId xmlns:p14="http://schemas.microsoft.com/office/powerpoint/2010/main" val="149468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304800"/>
            <a:ext cx="8534400" cy="6172200"/>
          </a:xfrm>
        </p:spPr>
        <p:txBody>
          <a:bodyPr/>
          <a:lstStyle/>
          <a:p>
            <a:pPr marL="0" indent="0">
              <a:buNone/>
            </a:pPr>
            <a:r>
              <a:rPr lang="en-US" b="1" smtClean="0">
                <a:solidFill>
                  <a:srgbClr val="FF0000"/>
                </a:solidFill>
              </a:rPr>
              <a:t>ADVANTAGES</a:t>
            </a:r>
          </a:p>
          <a:p>
            <a:pPr marL="0" indent="0">
              <a:buNone/>
            </a:pPr>
            <a:r>
              <a:rPr lang="en-US" smtClean="0"/>
              <a:t> - Save </a:t>
            </a:r>
            <a:r>
              <a:rPr lang="en-US"/>
              <a:t>their living </a:t>
            </a:r>
            <a:r>
              <a:rPr lang="en-US" smtClean="0"/>
              <a:t>costs</a:t>
            </a:r>
          </a:p>
          <a:p>
            <a:pPr>
              <a:buFontTx/>
              <a:buChar char="-"/>
            </a:pPr>
            <a:r>
              <a:rPr lang="en-US" smtClean="0"/>
              <a:t>Concerntrate </a:t>
            </a:r>
            <a:r>
              <a:rPr lang="en-US"/>
              <a:t>on developing their own </a:t>
            </a:r>
            <a:r>
              <a:rPr lang="en-US" smtClean="0"/>
              <a:t>career and enjoy their life</a:t>
            </a:r>
          </a:p>
          <a:p>
            <a:pPr>
              <a:buFontTx/>
              <a:buChar char="-"/>
            </a:pPr>
            <a:r>
              <a:rPr lang="en-US" smtClean="0"/>
              <a:t>Tackle overpopulation</a:t>
            </a:r>
          </a:p>
          <a:p>
            <a:pPr marL="0" indent="0">
              <a:buNone/>
            </a:pPr>
            <a:r>
              <a:rPr lang="en-US" b="1" smtClean="0">
                <a:solidFill>
                  <a:srgbClr val="FF0000"/>
                </a:solidFill>
              </a:rPr>
              <a:t>DISADVANTAGES </a:t>
            </a:r>
            <a:endParaRPr lang="en-US" b="1">
              <a:solidFill>
                <a:srgbClr val="FF0000"/>
              </a:solidFill>
            </a:endParaRPr>
          </a:p>
          <a:p>
            <a:pPr marL="0" indent="0">
              <a:buNone/>
            </a:pPr>
            <a:r>
              <a:rPr lang="en-US" smtClean="0"/>
              <a:t>- experience </a:t>
            </a:r>
            <a:r>
              <a:rPr lang="en-US"/>
              <a:t>feelings of </a:t>
            </a:r>
            <a:r>
              <a:rPr lang="en-US" smtClean="0"/>
              <a:t>loneliness</a:t>
            </a:r>
          </a:p>
          <a:p>
            <a:pPr>
              <a:buFontTx/>
              <a:buChar char="-"/>
            </a:pPr>
            <a:r>
              <a:rPr lang="en-US" smtClean="0"/>
              <a:t>Noone takes care of them when they are ill or get older.  </a:t>
            </a:r>
          </a:p>
          <a:p>
            <a:pPr>
              <a:buFontTx/>
              <a:buChar char="-"/>
            </a:pPr>
            <a:r>
              <a:rPr lang="en-US" smtClean="0"/>
              <a:t>Aging population and shortage of labor force </a:t>
            </a:r>
            <a:endParaRPr lang="en-US"/>
          </a:p>
        </p:txBody>
      </p:sp>
    </p:spTree>
    <p:extLst>
      <p:ext uri="{BB962C8B-B14F-4D97-AF65-F5344CB8AC3E}">
        <p14:creationId xmlns:p14="http://schemas.microsoft.com/office/powerpoint/2010/main" val="72409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 y="0"/>
            <a:ext cx="9067800" cy="7239000"/>
          </a:xfrm>
        </p:spPr>
        <p:txBody>
          <a:bodyPr>
            <a:normAutofit fontScale="62500" lnSpcReduction="20000"/>
          </a:bodyPr>
          <a:lstStyle/>
          <a:p>
            <a:r>
              <a:rPr lang="en-US"/>
              <a:t>In recent years it has become far more normal for people to live alone, particularly in large cities in the developed world. In my opinion, this trend could have both positive and negative consequences in equal measure.</a:t>
            </a:r>
          </a:p>
          <a:p>
            <a:r>
              <a:rPr lang="en-US"/>
              <a:t>The rise in one-person households can be seen as positive for both personal and broader economic reasons. On an individual level, people who choose to live alone may become more independent and self-reliant than those who live with family members. A young adult who lives alone, for example, will need to learn to cook, clean, pay bills and manage his or her budget, all of which are valuable life skills; an increase in the number of such individuals can certainly be seen as a positive development. From an economic perspective, the trend towards living alone will result in greater demand for housing. This is likely to benefit the construction industry, estate agents and a whole host of other companies that rely on homeowners to buy their products or services.</a:t>
            </a:r>
          </a:p>
          <a:p>
            <a:r>
              <a:rPr lang="en-US"/>
              <a:t>However, the personal and economic arguments given above can be considered from the opposite angle. Firstly, rather than the positive feeling of increased independence, people who live alone may experience feelings of loneliness, isolation and worry. They miss out on the emotional support and daily conversation that family or flatmates can provide, and they must bear the weight of all household bills and responsibilities; in this sense, perhaps the trend towards living alone is a negative one. Secondly, from the financial point of view, a rise in demand for housing is likely to push up property prices and rents. While this may benefit some businesses, the general population, including those who live alone, will be faced with rising living costs.</a:t>
            </a:r>
          </a:p>
          <a:p>
            <a:r>
              <a:rPr lang="en-US"/>
              <a:t>In conclusion, the increase in one-person households will have both beneficial and detrimental effects on individuals and on the economy.</a:t>
            </a:r>
          </a:p>
          <a:p>
            <a:pPr marL="0" indent="0">
              <a:buNone/>
            </a:pPr>
            <a:endParaRPr lang="en-US"/>
          </a:p>
        </p:txBody>
      </p:sp>
    </p:spTree>
    <p:extLst>
      <p:ext uri="{BB962C8B-B14F-4D97-AF65-F5344CB8AC3E}">
        <p14:creationId xmlns:p14="http://schemas.microsoft.com/office/powerpoint/2010/main" val="222989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4400" smtClean="0"/>
              <a:t>PROS AND CONS OF PUBLIC TRANSPORT.</a:t>
            </a:r>
            <a:endParaRPr lang="en-US" sz="4400"/>
          </a:p>
        </p:txBody>
      </p:sp>
    </p:spTree>
    <p:extLst>
      <p:ext uri="{BB962C8B-B14F-4D97-AF65-F5344CB8AC3E}">
        <p14:creationId xmlns:p14="http://schemas.microsoft.com/office/powerpoint/2010/main" val="3517213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000" smtClean="0"/>
              <a:t>With the increasing use and development of new technology, many machines are now able to do the work which people used to perform</a:t>
            </a:r>
          </a:p>
          <a:p>
            <a:pPr marL="0" indent="0">
              <a:buNone/>
            </a:pPr>
            <a:r>
              <a:rPr lang="en-US" sz="4000" smtClean="0"/>
              <a:t>What are the advantages and disadvantages of this trend?</a:t>
            </a:r>
            <a:endParaRPr lang="en-US" sz="4000"/>
          </a:p>
        </p:txBody>
      </p:sp>
    </p:spTree>
    <p:extLst>
      <p:ext uri="{BB962C8B-B14F-4D97-AF65-F5344CB8AC3E}">
        <p14:creationId xmlns:p14="http://schemas.microsoft.com/office/powerpoint/2010/main" val="2817232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304800"/>
            <a:ext cx="8534400" cy="6553200"/>
          </a:xfrm>
        </p:spPr>
        <p:txBody>
          <a:bodyPr>
            <a:normAutofit/>
          </a:bodyPr>
          <a:lstStyle/>
          <a:p>
            <a:pPr marL="0" indent="0">
              <a:buNone/>
            </a:pPr>
            <a:r>
              <a:rPr lang="en-US" b="1" smtClean="0">
                <a:solidFill>
                  <a:srgbClr val="FF0000"/>
                </a:solidFill>
              </a:rPr>
              <a:t>ADVANTAGES</a:t>
            </a:r>
          </a:p>
          <a:p>
            <a:pPr>
              <a:buFontTx/>
              <a:buChar char="-"/>
            </a:pPr>
            <a:r>
              <a:rPr lang="en-US" smtClean="0"/>
              <a:t>Speed </a:t>
            </a:r>
            <a:r>
              <a:rPr lang="en-US"/>
              <a:t>and cost efficiency is the key </a:t>
            </a:r>
            <a:r>
              <a:rPr lang="en-US" smtClean="0"/>
              <a:t>factor</a:t>
            </a:r>
          </a:p>
          <a:p>
            <a:pPr marL="0" indent="0">
              <a:buNone/>
            </a:pPr>
            <a:r>
              <a:rPr lang="en-US" smtClean="0"/>
              <a:t>(</a:t>
            </a:r>
            <a:r>
              <a:rPr lang="en-US"/>
              <a:t> machines are more economical in the longer run as opposed to paying wages, annual leave and other incentives to workers and also saving the wasted </a:t>
            </a:r>
            <a:r>
              <a:rPr lang="en-US" smtClean="0"/>
              <a:t>time)</a:t>
            </a:r>
          </a:p>
          <a:p>
            <a:pPr marL="0" indent="0">
              <a:buNone/>
            </a:pPr>
            <a:r>
              <a:rPr lang="en-US" smtClean="0"/>
              <a:t>- machines </a:t>
            </a:r>
            <a:r>
              <a:rPr lang="en-US"/>
              <a:t>are more economical </a:t>
            </a:r>
            <a:endParaRPr lang="en-US" smtClean="0"/>
          </a:p>
          <a:p>
            <a:pPr marL="0" indent="0">
              <a:buNone/>
            </a:pPr>
            <a:r>
              <a:rPr lang="en-US" smtClean="0"/>
              <a:t> </a:t>
            </a:r>
            <a:r>
              <a:rPr lang="en-US" b="1" smtClean="0">
                <a:solidFill>
                  <a:srgbClr val="FF0000"/>
                </a:solidFill>
              </a:rPr>
              <a:t>DISADVANTAGES </a:t>
            </a:r>
            <a:endParaRPr lang="en-US" b="1">
              <a:solidFill>
                <a:srgbClr val="FF0000"/>
              </a:solidFill>
            </a:endParaRPr>
          </a:p>
          <a:p>
            <a:pPr>
              <a:buFontTx/>
              <a:buChar char="-"/>
            </a:pPr>
            <a:r>
              <a:rPr lang="en-US" smtClean="0"/>
              <a:t>Lack of the </a:t>
            </a:r>
            <a:r>
              <a:rPr lang="en-US"/>
              <a:t>“human touch” </a:t>
            </a:r>
            <a:r>
              <a:rPr lang="en-US" smtClean="0"/>
              <a:t> and interpersonal communication  </a:t>
            </a:r>
            <a:r>
              <a:rPr lang="en-US"/>
              <a:t>in completing certain tasks.</a:t>
            </a:r>
            <a:endParaRPr lang="en-US" smtClean="0"/>
          </a:p>
          <a:p>
            <a:pPr>
              <a:buFontTx/>
              <a:buChar char="-"/>
            </a:pPr>
            <a:r>
              <a:rPr lang="en-US" smtClean="0"/>
              <a:t>Job loss and social evils</a:t>
            </a:r>
          </a:p>
          <a:p>
            <a:pPr>
              <a:buFontTx/>
              <a:buChar char="-"/>
            </a:pPr>
            <a:endParaRPr lang="en-US" smtClean="0"/>
          </a:p>
          <a:p>
            <a:pPr>
              <a:buFontTx/>
              <a:buChar char="-"/>
            </a:pPr>
            <a:endParaRPr lang="en-US"/>
          </a:p>
        </p:txBody>
      </p:sp>
    </p:spTree>
    <p:extLst>
      <p:ext uri="{BB962C8B-B14F-4D97-AF65-F5344CB8AC3E}">
        <p14:creationId xmlns:p14="http://schemas.microsoft.com/office/powerpoint/2010/main" val="330483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686800" cy="6705600"/>
          </a:xfrm>
        </p:spPr>
        <p:txBody>
          <a:bodyPr>
            <a:normAutofit fontScale="62500" lnSpcReduction="20000"/>
          </a:bodyPr>
          <a:lstStyle/>
          <a:p>
            <a:pPr marL="0" indent="0">
              <a:buNone/>
            </a:pPr>
            <a:r>
              <a:rPr lang="en-US"/>
              <a:t>Machines today, have certainly secured their place in physical world. With the advent of technology, some people believe that the machines are far more capable in performing tasks than a human physically can. Considering this, this essay will outline some merits and demerits of this trend.</a:t>
            </a:r>
            <a:br>
              <a:rPr lang="en-US"/>
            </a:br>
            <a:r>
              <a:rPr lang="en-US"/>
              <a:t>First of all, there are numerous reasons behind the notion that benefits of using machines outweigh the advantages of using workers. Speed and cost efficiency is the key factor. It is evident that technology can perform far more monotonous works without feeling boredom especially at tasks performed in factories. Subsequently, factor of human error is eliminated, hence saving time in correcting that mistake. Moreover, machines are more economical in the longer run as opposed to paying wages, annual leave and other incentives to workers and also saving the wasted time.</a:t>
            </a:r>
            <a:br>
              <a:rPr lang="en-US"/>
            </a:br>
            <a:r>
              <a:rPr lang="en-US" sz="4500" b="1">
                <a:solidFill>
                  <a:srgbClr val="FF0000"/>
                </a:solidFill>
              </a:rPr>
              <a:t>Despite many advantages of using a machine over human</a:t>
            </a:r>
            <a:r>
              <a:rPr lang="en-US"/>
              <a:t>, the disadvantages this said trend holds cannot be overlooked. Although technology increases the efficiency factor, it yet cannot bring in the soft skills required at interfacing with a customer or client. Secondly, machines lack innovative factor among them which can only be initiated by a person. Coupled with the fact that the machines may sometimes come at high price, eliminating its cost effectiveness.</a:t>
            </a:r>
            <a:br>
              <a:rPr lang="en-US"/>
            </a:br>
            <a:r>
              <a:rPr lang="en-US"/>
              <a:t>In conclusion, though benefits of using machines are numerous like freeing up people’s time allowing them to concentrate on other activities and work on their strengths, they still have some limitations for which a “human touch” will always be necessary to deliver the best result.</a:t>
            </a:r>
          </a:p>
        </p:txBody>
      </p:sp>
    </p:spTree>
    <p:extLst>
      <p:ext uri="{BB962C8B-B14F-4D97-AF65-F5344CB8AC3E}">
        <p14:creationId xmlns:p14="http://schemas.microsoft.com/office/powerpoint/2010/main" val="2286604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 sentence and paragraph</a:t>
            </a:r>
            <a:endParaRPr lang="en-US"/>
          </a:p>
        </p:txBody>
      </p:sp>
      <p:sp>
        <p:nvSpPr>
          <p:cNvPr id="3" name="Content Placeholder 2"/>
          <p:cNvSpPr>
            <a:spLocks noGrp="1"/>
          </p:cNvSpPr>
          <p:nvPr>
            <p:ph idx="1"/>
          </p:nvPr>
        </p:nvSpPr>
        <p:spPr>
          <a:xfrm>
            <a:off x="228600" y="1295400"/>
            <a:ext cx="7162800" cy="5867400"/>
          </a:xfrm>
        </p:spPr>
        <p:txBody>
          <a:bodyPr>
            <a:normAutofit fontScale="85000" lnSpcReduction="10000"/>
          </a:bodyPr>
          <a:lstStyle/>
          <a:p>
            <a:pPr marL="0" indent="0">
              <a:buNone/>
            </a:pPr>
            <a:r>
              <a:rPr lang="en-US" b="1" smtClean="0">
                <a:solidFill>
                  <a:srgbClr val="FF0000"/>
                </a:solidFill>
              </a:rPr>
              <a:t>International air travel can boost local economic development and tourism growth</a:t>
            </a:r>
            <a:r>
              <a:rPr lang="en-US" smtClean="0"/>
              <a:t>. Cheap airlines with economy class provides more opportunites for business travelers to meet their foreign clients, attend international conference thus contributing to a global economy and opening up investment opportunities and economic growth. In addition, there has been a huge tourism growth as access to some countries becomes much cheaper through reduced airfares. </a:t>
            </a:r>
            <a:r>
              <a:rPr lang="en-US" b="1" smtClean="0">
                <a:solidFill>
                  <a:srgbClr val="00B050"/>
                </a:solidFill>
              </a:rPr>
              <a:t>According to a recent report released by Vietnamese Ministry of Culture, Sports and Tourism, 2017 saw a high rise in the number of foreign visitors at around 13 million, increased 29% as compared with that of guests in 2016. </a:t>
            </a:r>
            <a:endParaRPr lang="en-US" b="1">
              <a:solidFill>
                <a:srgbClr val="00B050"/>
              </a:solidFill>
            </a:endParaRPr>
          </a:p>
        </p:txBody>
      </p:sp>
      <p:sp>
        <p:nvSpPr>
          <p:cNvPr id="4" name="Line Callout 2 3"/>
          <p:cNvSpPr/>
          <p:nvPr/>
        </p:nvSpPr>
        <p:spPr>
          <a:xfrm>
            <a:off x="7391400" y="707923"/>
            <a:ext cx="1981200" cy="4038600"/>
          </a:xfrm>
          <a:prstGeom prst="borderCallout2">
            <a:avLst>
              <a:gd name="adj1" fmla="val 18750"/>
              <a:gd name="adj2" fmla="val -8333"/>
              <a:gd name="adj3" fmla="val 18750"/>
              <a:gd name="adj4" fmla="val -16667"/>
              <a:gd name="adj5" fmla="val 16882"/>
              <a:gd name="adj6" fmla="val -7793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smtClean="0">
                <a:solidFill>
                  <a:srgbClr val="FF0000"/>
                </a:solidFill>
              </a:rPr>
              <a:t>TOPIC SENTENCE</a:t>
            </a:r>
          </a:p>
          <a:p>
            <a:pPr algn="ctr"/>
            <a:r>
              <a:rPr lang="en-US" sz="2400" b="1" smtClean="0">
                <a:solidFill>
                  <a:srgbClr val="FF0000"/>
                </a:solidFill>
              </a:rPr>
              <a:t>(how can air travel boost this kind of development)</a:t>
            </a:r>
          </a:p>
          <a:p>
            <a:pPr algn="ctr"/>
            <a:r>
              <a:rPr lang="en-US" sz="2400" b="1" smtClean="0">
                <a:solidFill>
                  <a:srgbClr val="FF0000"/>
                </a:solidFill>
              </a:rPr>
              <a:t>Offer an explanation by giving examples or figures</a:t>
            </a:r>
            <a:endParaRPr lang="en-US" sz="2400" b="1">
              <a:solidFill>
                <a:srgbClr val="FF0000"/>
              </a:solidFill>
            </a:endParaRPr>
          </a:p>
        </p:txBody>
      </p:sp>
    </p:spTree>
    <p:extLst>
      <p:ext uri="{BB962C8B-B14F-4D97-AF65-F5344CB8AC3E}">
        <p14:creationId xmlns:p14="http://schemas.microsoft.com/office/powerpoint/2010/main" val="4253871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4" name="Rounded Rectangle 3"/>
          <p:cNvSpPr/>
          <p:nvPr/>
        </p:nvSpPr>
        <p:spPr>
          <a:xfrm>
            <a:off x="228600" y="990600"/>
            <a:ext cx="8686800" cy="5334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smtClean="0">
                <a:solidFill>
                  <a:srgbClr val="FF0000"/>
                </a:solidFill>
              </a:rPr>
              <a:t>Some people believe that the aim of university education is to help graduates get better jobs. Others believe there are too much wider benefits of university education for both individuals and society.</a:t>
            </a:r>
          </a:p>
          <a:p>
            <a:pPr algn="ctr"/>
            <a:r>
              <a:rPr lang="en-US" sz="4000" b="1" dirty="0" smtClean="0">
                <a:solidFill>
                  <a:srgbClr val="FF0000"/>
                </a:solidFill>
              </a:rPr>
              <a:t>DISCUSS BOTH VIEWS AND GIVE YOUR OPINION.</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0"/>
          <a:ext cx="8915400" cy="6705600"/>
        </p:xfrm>
        <a:graphic>
          <a:graphicData uri="http://schemas.openxmlformats.org/drawingml/2006/table">
            <a:tbl>
              <a:tblPr firstRow="1" bandRow="1">
                <a:tableStyleId>{5940675A-B579-460E-94D1-54222C63F5DA}</a:tableStyleId>
              </a:tblPr>
              <a:tblGrid>
                <a:gridCol w="1702031"/>
                <a:gridCol w="7213369"/>
              </a:tblGrid>
              <a:tr h="1609686">
                <a:tc>
                  <a:txBody>
                    <a:bodyPr/>
                    <a:lstStyle/>
                    <a:p>
                      <a:r>
                        <a:rPr lang="en-US" sz="2800" dirty="0" smtClean="0"/>
                        <a:t>Introduction</a:t>
                      </a:r>
                      <a:endParaRPr lang="en-US" sz="2800" dirty="0"/>
                    </a:p>
                  </a:txBody>
                  <a:tcPr/>
                </a:tc>
                <a:tc>
                  <a:txBody>
                    <a:bodyPr/>
                    <a:lstStyle/>
                    <a:p>
                      <a:r>
                        <a:rPr lang="en-US" sz="2800" b="1" dirty="0" smtClean="0">
                          <a:solidFill>
                            <a:srgbClr val="FF0000"/>
                          </a:solidFill>
                        </a:rPr>
                        <a:t>PARAPHRASE</a:t>
                      </a:r>
                      <a:r>
                        <a:rPr lang="en-US" sz="2800" b="1" baseline="0" dirty="0" smtClean="0">
                          <a:solidFill>
                            <a:srgbClr val="FF0000"/>
                          </a:solidFill>
                        </a:rPr>
                        <a:t> THE QUESTION</a:t>
                      </a:r>
                    </a:p>
                    <a:p>
                      <a:r>
                        <a:rPr lang="en-US" sz="2800" b="1" baseline="0" dirty="0" smtClean="0">
                          <a:solidFill>
                            <a:srgbClr val="FF0000"/>
                          </a:solidFill>
                        </a:rPr>
                        <a:t>THIS ESSAY DISCUSSES THESE TWO OPINIONS</a:t>
                      </a:r>
                      <a:endParaRPr lang="en-US" sz="2800" b="1" dirty="0">
                        <a:solidFill>
                          <a:srgbClr val="FF0000"/>
                        </a:solidFill>
                      </a:endParaRPr>
                    </a:p>
                  </a:txBody>
                  <a:tcPr/>
                </a:tc>
              </a:tr>
              <a:tr h="5095914">
                <a:tc>
                  <a:txBody>
                    <a:bodyPr/>
                    <a:lstStyle/>
                    <a:p>
                      <a:r>
                        <a:rPr lang="en-US" sz="2800" dirty="0" smtClean="0"/>
                        <a:t>Example</a:t>
                      </a:r>
                      <a:r>
                        <a:rPr lang="en-US" sz="2800" baseline="0" dirty="0" smtClean="0"/>
                        <a:t> of introduction</a:t>
                      </a:r>
                      <a:endParaRPr lang="en-US" sz="2800" dirty="0"/>
                    </a:p>
                  </a:txBody>
                  <a:tcPr/>
                </a:tc>
                <a:tc>
                  <a:txBody>
                    <a:bodyPr/>
                    <a:lstStyle/>
                    <a:p>
                      <a:r>
                        <a:rPr lang="en-US" sz="3200" dirty="0" smtClean="0"/>
                        <a:t>Nowadays, </a:t>
                      </a:r>
                      <a:r>
                        <a:rPr lang="en-US" sz="3200" b="1" dirty="0" smtClean="0">
                          <a:solidFill>
                            <a:srgbClr val="FF0000"/>
                          </a:solidFill>
                        </a:rPr>
                        <a:t>university</a:t>
                      </a:r>
                      <a:r>
                        <a:rPr lang="en-US" sz="3200" b="1" baseline="0" dirty="0" smtClean="0">
                          <a:solidFill>
                            <a:srgbClr val="FF0000"/>
                          </a:solidFill>
                        </a:rPr>
                        <a:t> education is more and more accessible to everyone with a wide range of choices and colleges</a:t>
                      </a:r>
                      <a:r>
                        <a:rPr lang="en-US" sz="3200" baseline="0" dirty="0" smtClean="0"/>
                        <a:t>. While some people are of the opinion that the only purpose of a university education is to improve job prospects. Others think that society and individual benefit in much broader ways. </a:t>
                      </a:r>
                      <a:r>
                        <a:rPr lang="en-US" sz="4400" b="1" baseline="0" dirty="0" smtClean="0">
                          <a:solidFill>
                            <a:srgbClr val="00B050"/>
                          </a:solidFill>
                        </a:rPr>
                        <a:t>This essay discusses these two opinions. </a:t>
                      </a:r>
                      <a:endParaRPr lang="en-US" sz="4400" b="1" dirty="0">
                        <a:solidFill>
                          <a:srgbClr val="00B050"/>
                        </a:solidFill>
                      </a:endParaRPr>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lstStyle/>
          <a:p>
            <a:endParaRPr lang="en-US" dirty="0"/>
          </a:p>
        </p:txBody>
      </p:sp>
      <p:graphicFrame>
        <p:nvGraphicFramePr>
          <p:cNvPr id="4" name="Content Placeholder 3"/>
          <p:cNvGraphicFramePr>
            <a:graphicFrameLocks/>
          </p:cNvGraphicFramePr>
          <p:nvPr/>
        </p:nvGraphicFramePr>
        <p:xfrm>
          <a:off x="-304800" y="2590800"/>
          <a:ext cx="9677400" cy="2971800"/>
        </p:xfrm>
        <a:graphic>
          <a:graphicData uri="http://schemas.openxmlformats.org/drawingml/2006/table">
            <a:tbl>
              <a:tblPr firstRow="1" bandRow="1">
                <a:tableStyleId>{2D5ABB26-0587-4C30-8999-92F81FD0307C}</a:tableStyleId>
              </a:tblPr>
              <a:tblGrid>
                <a:gridCol w="1905000"/>
                <a:gridCol w="7772400"/>
              </a:tblGrid>
              <a:tr h="2971800">
                <a:tc>
                  <a:txBody>
                    <a:bodyPr/>
                    <a:lstStyle/>
                    <a:p>
                      <a:endParaRPr lang="en-US" sz="4400" dirty="0" smtClean="0"/>
                    </a:p>
                    <a:p>
                      <a:endParaRPr lang="en-US" sz="4400" dirty="0" smtClean="0"/>
                    </a:p>
                    <a:p>
                      <a:r>
                        <a:rPr lang="en-US" sz="4400" dirty="0" smtClean="0"/>
                        <a:t>BODY</a:t>
                      </a:r>
                      <a:endParaRPr lang="en-US" sz="4400" dirty="0"/>
                    </a:p>
                  </a:txBody>
                  <a:tcPr/>
                </a:tc>
                <a:tc>
                  <a:txBody>
                    <a:bodyPr/>
                    <a:lstStyle/>
                    <a:p>
                      <a:r>
                        <a:rPr lang="en-US" sz="3600" b="1" baseline="0" dirty="0" smtClean="0">
                          <a:solidFill>
                            <a:srgbClr val="FF0000"/>
                          </a:solidFill>
                        </a:rPr>
                        <a:t>PARAGRAHP 1: ADVANTAGES</a:t>
                      </a:r>
                    </a:p>
                    <a:p>
                      <a:pPr marL="0" marR="0" indent="0" algn="l" defTabSz="914400" rtl="0" eaLnBrk="1" fontAlgn="auto" latinLnBrk="0" hangingPunct="1">
                        <a:lnSpc>
                          <a:spcPct val="100000"/>
                        </a:lnSpc>
                        <a:spcBef>
                          <a:spcPts val="0"/>
                        </a:spcBef>
                        <a:spcAft>
                          <a:spcPts val="0"/>
                        </a:spcAft>
                        <a:buClrTx/>
                        <a:buSzTx/>
                        <a:buFontTx/>
                        <a:buNone/>
                        <a:tabLst/>
                        <a:defRPr/>
                      </a:pPr>
                      <a:r>
                        <a:rPr lang="en-US" sz="3600" b="1" baseline="0" dirty="0" smtClean="0">
                          <a:solidFill>
                            <a:srgbClr val="FF0000"/>
                          </a:solidFill>
                        </a:rPr>
                        <a:t>PARAGRAHP  2 : DISADVANTAGES</a:t>
                      </a:r>
                    </a:p>
                    <a:p>
                      <a:endParaRPr lang="en-US" sz="4400" baseline="0" dirty="0" smtClean="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228600"/>
          <a:ext cx="9677400" cy="6858000"/>
        </p:xfrm>
        <a:graphic>
          <a:graphicData uri="http://schemas.openxmlformats.org/drawingml/2006/table">
            <a:tbl>
              <a:tblPr firstRow="1" bandRow="1">
                <a:tableStyleId>{2D5ABB26-0587-4C30-8999-92F81FD0307C}</a:tableStyleId>
              </a:tblPr>
              <a:tblGrid>
                <a:gridCol w="914400"/>
                <a:gridCol w="8763000"/>
              </a:tblGrid>
              <a:tr h="2971800">
                <a:tc>
                  <a:txBody>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BODY</a:t>
                      </a:r>
                      <a:endParaRPr lang="en-US" sz="2400" dirty="0"/>
                    </a:p>
                  </a:txBody>
                  <a:tcPr/>
                </a:tc>
                <a:tc>
                  <a:txBody>
                    <a:bodyPr/>
                    <a:lstStyle/>
                    <a:p>
                      <a:r>
                        <a:rPr lang="en-US" sz="2400" b="1" dirty="0" smtClean="0">
                          <a:solidFill>
                            <a:srgbClr val="FF0000"/>
                          </a:solidFill>
                        </a:rPr>
                        <a:t>It</a:t>
                      </a:r>
                      <a:r>
                        <a:rPr lang="en-US" sz="2400" b="1" baseline="0" dirty="0" smtClean="0">
                          <a:solidFill>
                            <a:srgbClr val="FF0000"/>
                          </a:solidFill>
                        </a:rPr>
                        <a:t> is certainly true that one of the main aims of university is to secure a better job</a:t>
                      </a:r>
                      <a:r>
                        <a:rPr lang="en-US" sz="2400" baseline="0" dirty="0" smtClean="0"/>
                        <a:t>. The majority of people who want to improve their future career prospects and attending university is one of the best ways to do this as it increases a person’s marketable skills ad attractiveness to potential employers. </a:t>
                      </a:r>
                      <a:r>
                        <a:rPr lang="en-US" sz="2800" b="1" baseline="0" dirty="0" smtClean="0">
                          <a:solidFill>
                            <a:srgbClr val="00B050"/>
                          </a:solidFill>
                        </a:rPr>
                        <a:t>In addition, </a:t>
                      </a:r>
                      <a:r>
                        <a:rPr lang="en-US" sz="2400" baseline="0" dirty="0" smtClean="0"/>
                        <a:t>further education is expensive for many people, so most would not consider it if would not provide them with a more secure future and a higher standard of living. </a:t>
                      </a:r>
                      <a:r>
                        <a:rPr lang="en-US" sz="3200" b="1" baseline="0" dirty="0" smtClean="0">
                          <a:solidFill>
                            <a:srgbClr val="00B050"/>
                          </a:solidFill>
                        </a:rPr>
                        <a:t>Thus, </a:t>
                      </a:r>
                      <a:r>
                        <a:rPr lang="en-US" sz="2400" baseline="0" dirty="0" smtClean="0"/>
                        <a:t>job prospects are very important.</a:t>
                      </a:r>
                    </a:p>
                    <a:p>
                      <a:endParaRPr lang="en-US" sz="2400" baseline="0" dirty="0" smtClean="0"/>
                    </a:p>
                    <a:p>
                      <a:r>
                        <a:rPr lang="en-US" sz="2400" b="1" baseline="0" dirty="0" smtClean="0">
                          <a:solidFill>
                            <a:srgbClr val="FF0000"/>
                          </a:solidFill>
                        </a:rPr>
                        <a:t>In contrast/ However, it is said that individuals and society would get more benefits</a:t>
                      </a:r>
                      <a:r>
                        <a:rPr lang="en-US" sz="2400" baseline="0" dirty="0" smtClean="0"/>
                        <a:t>. </a:t>
                      </a:r>
                      <a:r>
                        <a:rPr lang="en-US" sz="2400" b="1" baseline="0" dirty="0" smtClean="0">
                          <a:solidFill>
                            <a:srgbClr val="00B050"/>
                          </a:solidFill>
                        </a:rPr>
                        <a:t>Firstly,</a:t>
                      </a:r>
                      <a:r>
                        <a:rPr lang="en-US" sz="2400" baseline="0" dirty="0" smtClean="0"/>
                        <a:t> the independence of living away from home is a benefit </a:t>
                      </a:r>
                      <a:r>
                        <a:rPr lang="en-US" sz="2400" b="1" baseline="0" dirty="0" smtClean="0">
                          <a:solidFill>
                            <a:srgbClr val="00B050"/>
                          </a:solidFill>
                        </a:rPr>
                        <a:t>because</a:t>
                      </a:r>
                      <a:r>
                        <a:rPr lang="en-US" sz="2400" baseline="0" dirty="0" smtClean="0"/>
                        <a:t> it helps students learn how to live on their own and develop social skills and relationships. A case in point is that many students will have to leave their family and integrate into new environment</a:t>
                      </a:r>
                      <a:r>
                        <a:rPr lang="en-US" sz="2400" b="1" baseline="0" dirty="0" smtClean="0">
                          <a:solidFill>
                            <a:srgbClr val="00B050"/>
                          </a:solidFill>
                        </a:rPr>
                        <a:t>. As a result</a:t>
                      </a:r>
                      <a:r>
                        <a:rPr lang="en-US" sz="2400" baseline="0" dirty="0" smtClean="0"/>
                        <a:t>, their maturity and confidence will grow enabling them to get more success in the future. </a:t>
                      </a:r>
                      <a:r>
                        <a:rPr lang="en-US" sz="2400" b="1" baseline="0" dirty="0" smtClean="0">
                          <a:solidFill>
                            <a:srgbClr val="00B050"/>
                          </a:solidFill>
                        </a:rPr>
                        <a:t>Secondly,</a:t>
                      </a:r>
                      <a:r>
                        <a:rPr lang="en-US" sz="2400" baseline="0" dirty="0" smtClean="0"/>
                        <a:t> society will gain from the contribution that the graduates make to the economy. </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1600200"/>
          <a:ext cx="9144000" cy="5059680"/>
        </p:xfrm>
        <a:graphic>
          <a:graphicData uri="http://schemas.openxmlformats.org/drawingml/2006/table">
            <a:tbl>
              <a:tblPr firstRow="1" bandRow="1">
                <a:tableStyleId>{2D5ABB26-0587-4C30-8999-92F81FD0307C}</a:tableStyleId>
              </a:tblPr>
              <a:tblGrid>
                <a:gridCol w="1905000"/>
                <a:gridCol w="7239000"/>
              </a:tblGrid>
              <a:tr h="370840">
                <a:tc>
                  <a:txBody>
                    <a:bodyPr/>
                    <a:lstStyle/>
                    <a:p>
                      <a:r>
                        <a:rPr lang="en-US" sz="3200" dirty="0" smtClean="0"/>
                        <a:t>CLOSING</a:t>
                      </a:r>
                      <a:endParaRPr lang="en-US" sz="3200" dirty="0"/>
                    </a:p>
                  </a:txBody>
                  <a:tcPr/>
                </a:tc>
                <a:tc>
                  <a:txBody>
                    <a:bodyPr/>
                    <a:lstStyle/>
                    <a:p>
                      <a:r>
                        <a:rPr lang="en-US" sz="3200" b="1" dirty="0" smtClean="0">
                          <a:solidFill>
                            <a:srgbClr val="FF0000"/>
                          </a:solidFill>
                        </a:rPr>
                        <a:t>OPINION, STATE</a:t>
                      </a:r>
                      <a:r>
                        <a:rPr lang="en-US" sz="3200" b="1" baseline="0" dirty="0" smtClean="0">
                          <a:solidFill>
                            <a:srgbClr val="FF0000"/>
                          </a:solidFill>
                        </a:rPr>
                        <a:t> THAT BOTH ARE IMPORANT/ HAVE MERITS</a:t>
                      </a:r>
                      <a:endParaRPr lang="en-US" sz="3200" b="1" dirty="0">
                        <a:solidFill>
                          <a:srgbClr val="FF0000"/>
                        </a:solidFill>
                      </a:endParaRPr>
                    </a:p>
                  </a:txBody>
                  <a:tcPr/>
                </a:tc>
              </a:tr>
              <a:tr h="370840">
                <a:tc>
                  <a:txBody>
                    <a:bodyPr/>
                    <a:lstStyle/>
                    <a:p>
                      <a:endParaRPr lang="en-US" sz="3200" dirty="0"/>
                    </a:p>
                  </a:txBody>
                  <a:tcPr/>
                </a:tc>
                <a:tc>
                  <a:txBody>
                    <a:bodyPr/>
                    <a:lstStyle/>
                    <a:p>
                      <a:r>
                        <a:rPr lang="en-US" sz="3200" dirty="0" smtClean="0"/>
                        <a:t>In conclusion/ from</a:t>
                      </a:r>
                      <a:r>
                        <a:rPr lang="en-US" sz="3200" baseline="0" dirty="0" smtClean="0"/>
                        <a:t> my point of view, I must say that although the main aim of university education is to get better jobs. There are definitely further benefits. If we keep improving university education and promoting university attendance, it will lead to a better future for individuals and society.</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Rounded Rectangle 3"/>
          <p:cNvSpPr/>
          <p:nvPr/>
        </p:nvSpPr>
        <p:spPr>
          <a:xfrm>
            <a:off x="228600" y="1676400"/>
            <a:ext cx="8686800" cy="464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smtClean="0">
                <a:solidFill>
                  <a:srgbClr val="FF0000"/>
                </a:solidFill>
              </a:rPr>
              <a:t>An increasing number of people are now using the Internet to meet new people and </a:t>
            </a:r>
            <a:r>
              <a:rPr lang="en-US" sz="4000" b="1" dirty="0" err="1" smtClean="0">
                <a:solidFill>
                  <a:srgbClr val="FF0000"/>
                </a:solidFill>
              </a:rPr>
              <a:t>socialise</a:t>
            </a:r>
            <a:r>
              <a:rPr lang="en-US" sz="4000" b="1" dirty="0" smtClean="0">
                <a:solidFill>
                  <a:srgbClr val="FF0000"/>
                </a:solidFill>
              </a:rPr>
              <a:t>. Some people think that this has brought people closer together while others think people are more isolated</a:t>
            </a:r>
          </a:p>
          <a:p>
            <a:pPr algn="ctr"/>
            <a:endParaRPr lang="en-US" sz="4000" b="1" dirty="0">
              <a:solidFill>
                <a:srgbClr val="FF0000"/>
              </a:solidFill>
            </a:endParaRPr>
          </a:p>
        </p:txBody>
      </p:sp>
      <p:sp>
        <p:nvSpPr>
          <p:cNvPr id="5" name="Rounded Rectangle 4"/>
          <p:cNvSpPr/>
          <p:nvPr/>
        </p:nvSpPr>
        <p:spPr>
          <a:xfrm>
            <a:off x="228600" y="990600"/>
            <a:ext cx="8686800" cy="5334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smtClean="0">
                <a:solidFill>
                  <a:srgbClr val="FF0000"/>
                </a:solidFill>
              </a:rPr>
              <a:t>Some people believe that the aim of university education is to help graduates get better jobs. Others believe there are too much wider benefits of university education for both individuals and society.</a:t>
            </a:r>
          </a:p>
          <a:p>
            <a:pPr algn="ctr"/>
            <a:r>
              <a:rPr lang="en-US" sz="4000" b="1" dirty="0" smtClean="0">
                <a:solidFill>
                  <a:srgbClr val="FF0000"/>
                </a:solidFill>
              </a:rPr>
              <a:t>DISCUSS BOTH VIEWS AND GIVE YOUR OPINION.</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TOPICS</a:t>
            </a:r>
            <a:endParaRPr lang="en-US"/>
          </a:p>
        </p:txBody>
      </p:sp>
      <p:sp>
        <p:nvSpPr>
          <p:cNvPr id="3" name="Content Placeholder 2"/>
          <p:cNvSpPr>
            <a:spLocks noGrp="1"/>
          </p:cNvSpPr>
          <p:nvPr>
            <p:ph idx="1"/>
          </p:nvPr>
        </p:nvSpPr>
        <p:spPr>
          <a:xfrm>
            <a:off x="457200" y="1295400"/>
            <a:ext cx="8458200" cy="5334000"/>
          </a:xfrm>
        </p:spPr>
        <p:txBody>
          <a:bodyPr/>
          <a:lstStyle/>
          <a:p>
            <a:pPr marL="514350" indent="-514350">
              <a:buFont typeface="+mj-lt"/>
              <a:buAutoNum type="arabicPeriod"/>
            </a:pPr>
            <a:r>
              <a:rPr lang="en-US" smtClean="0"/>
              <a:t>EDUCATION</a:t>
            </a:r>
          </a:p>
          <a:p>
            <a:pPr marL="514350" indent="-514350">
              <a:buFont typeface="+mj-lt"/>
              <a:buAutoNum type="arabicPeriod"/>
            </a:pPr>
            <a:r>
              <a:rPr lang="en-US" smtClean="0"/>
              <a:t>ENVIRONMENT</a:t>
            </a:r>
            <a:endParaRPr lang="en-US"/>
          </a:p>
          <a:p>
            <a:pPr marL="514350" indent="-514350">
              <a:buFont typeface="+mj-lt"/>
              <a:buAutoNum type="arabicPeriod"/>
            </a:pPr>
            <a:r>
              <a:rPr lang="en-US" smtClean="0"/>
              <a:t>SCIENCE </a:t>
            </a:r>
            <a:r>
              <a:rPr lang="en-US"/>
              <a:t>AND </a:t>
            </a:r>
            <a:r>
              <a:rPr lang="en-US" smtClean="0"/>
              <a:t>TECHNOLOGY</a:t>
            </a:r>
          </a:p>
          <a:p>
            <a:pPr marL="514350" indent="-514350">
              <a:buFont typeface="+mj-lt"/>
              <a:buAutoNum type="arabicPeriod"/>
            </a:pPr>
            <a:r>
              <a:rPr lang="en-US" smtClean="0"/>
              <a:t>SOCIAL </a:t>
            </a:r>
            <a:r>
              <a:rPr lang="en-US"/>
              <a:t>ISSUES </a:t>
            </a:r>
            <a:r>
              <a:rPr lang="en-US" smtClean="0"/>
              <a:t>(YOUNG CHILDREN/ TEENAGERS/ THE ELDERLY/)</a:t>
            </a:r>
            <a:endParaRPr lang="en-US"/>
          </a:p>
          <a:p>
            <a:pPr marL="514350" indent="-514350">
              <a:buFont typeface="+mj-lt"/>
              <a:buAutoNum type="arabicPeriod"/>
            </a:pPr>
            <a:r>
              <a:rPr lang="en-US" smtClean="0"/>
              <a:t>ECONOMIC </a:t>
            </a:r>
            <a:r>
              <a:rPr lang="en-US"/>
              <a:t>DEVELOPMENT AND URBANIZATION</a:t>
            </a:r>
          </a:p>
          <a:p>
            <a:pPr marL="514350" indent="-514350">
              <a:buFont typeface="+mj-lt"/>
              <a:buAutoNum type="arabicPeriod"/>
            </a:pPr>
            <a:r>
              <a:rPr lang="en-US" smtClean="0"/>
              <a:t>ADVERTISEMENT</a:t>
            </a:r>
          </a:p>
          <a:p>
            <a:pPr marL="514350" indent="-514350">
              <a:buFont typeface="+mj-lt"/>
              <a:buAutoNum type="arabicPeriod"/>
            </a:pPr>
            <a:r>
              <a:rPr lang="en-US" smtClean="0"/>
              <a:t>CRIME</a:t>
            </a:r>
            <a:endParaRPr lang="en-US"/>
          </a:p>
          <a:p>
            <a:pPr marL="514350" indent="-514350">
              <a:buFont typeface="+mj-lt"/>
              <a:buAutoNum type="arabicPeriod"/>
            </a:pPr>
            <a:endParaRPr lang="en-US"/>
          </a:p>
        </p:txBody>
      </p:sp>
    </p:spTree>
    <p:extLst>
      <p:ext uri="{BB962C8B-B14F-4D97-AF65-F5344CB8AC3E}">
        <p14:creationId xmlns:p14="http://schemas.microsoft.com/office/powerpoint/2010/main" val="29769965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en-US" sz="4000" b="1" dirty="0" smtClean="0">
                <a:solidFill>
                  <a:srgbClr val="FF0000"/>
                </a:solidFill>
              </a:rPr>
              <a:t>In many western countries, there is an increasing number of couples choosing to have no children, what are the advantages and disadvantages of no children couples. </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04800"/>
            <a:ext cx="8382000" cy="6172200"/>
          </a:xfrm>
        </p:spPr>
        <p:txBody>
          <a:bodyPr>
            <a:normAutofit/>
          </a:bodyPr>
          <a:lstStyle/>
          <a:p>
            <a:pPr marL="0" indent="0">
              <a:buNone/>
            </a:pPr>
            <a:r>
              <a:rPr lang="en-US" sz="4400" b="1"/>
              <a:t>Some people believe that the advent of economical air travel has been beneficial by making international travel more accessible, while others argue that it has had very negative impacts.</a:t>
            </a:r>
            <a:endParaRPr lang="en-US" sz="4400"/>
          </a:p>
          <a:p>
            <a:pPr marL="0" indent="0">
              <a:buNone/>
            </a:pPr>
            <a:r>
              <a:rPr lang="en-US" sz="4400" b="1"/>
              <a:t>Discuss both these views and give your </a:t>
            </a:r>
            <a:r>
              <a:rPr lang="en-US" sz="4400" b="1" smtClean="0"/>
              <a:t>opinion</a:t>
            </a:r>
            <a:endParaRPr lang="en-US" sz="4400"/>
          </a:p>
        </p:txBody>
      </p:sp>
    </p:spTree>
    <p:extLst>
      <p:ext uri="{BB962C8B-B14F-4D97-AF65-F5344CB8AC3E}">
        <p14:creationId xmlns:p14="http://schemas.microsoft.com/office/powerpoint/2010/main" val="3066785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219200"/>
            <a:ext cx="8229600" cy="5516563"/>
          </a:xfrm>
        </p:spPr>
        <p:txBody>
          <a:bodyPr/>
          <a:lstStyle/>
          <a:p>
            <a:pPr marL="0" indent="0">
              <a:buNone/>
            </a:pPr>
            <a:r>
              <a:rPr lang="en-US"/>
              <a:t>The </a:t>
            </a:r>
            <a:r>
              <a:rPr lang="en-US" smtClean="0"/>
              <a:t>emergence </a:t>
            </a:r>
            <a:r>
              <a:rPr lang="en-US"/>
              <a:t>of new </a:t>
            </a:r>
            <a:r>
              <a:rPr lang="en-US" smtClean="0"/>
              <a:t>technology</a:t>
            </a:r>
          </a:p>
          <a:p>
            <a:pPr marL="0" indent="0">
              <a:buNone/>
            </a:pPr>
            <a:r>
              <a:rPr lang="en-US" smtClean="0">
                <a:solidFill>
                  <a:srgbClr val="FF0000"/>
                </a:solidFill>
              </a:rPr>
              <a:t>This essay aims to cover/ discuss both benefits and drawbacks of the issue</a:t>
            </a:r>
            <a:endParaRPr lang="en-US">
              <a:solidFill>
                <a:srgbClr val="FF0000"/>
              </a:solidFill>
            </a:endParaRPr>
          </a:p>
          <a:p>
            <a:pPr marL="0" indent="0">
              <a:buNone/>
            </a:pPr>
            <a:endParaRPr lang="en-US" smtClean="0"/>
          </a:p>
          <a:p>
            <a:pPr marL="0" indent="0">
              <a:buNone/>
            </a:pPr>
            <a:r>
              <a:rPr lang="en-US" smtClean="0"/>
              <a:t> </a:t>
            </a:r>
            <a:r>
              <a:rPr lang="en-US"/>
              <a:t>has meant that nowadays, machines are more than capable of doing many of the tasks and jobs that people used to do. There are both advantages and disadvantages to this development.</a:t>
            </a:r>
          </a:p>
          <a:p>
            <a:pPr marL="0" indent="0">
              <a:buNone/>
            </a:pPr>
            <a:endParaRPr lang="en-US"/>
          </a:p>
        </p:txBody>
      </p:sp>
    </p:spTree>
    <p:extLst>
      <p:ext uri="{BB962C8B-B14F-4D97-AF65-F5344CB8AC3E}">
        <p14:creationId xmlns:p14="http://schemas.microsoft.com/office/powerpoint/2010/main" val="15881908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i="1"/>
              <a:t>This voyage marked an important milestone in the history of exploration</a:t>
            </a:r>
            <a:r>
              <a:rPr lang="en-US" i="1" smtClean="0"/>
              <a:t>.</a:t>
            </a:r>
          </a:p>
          <a:p>
            <a:pPr marL="0" indent="0">
              <a:buNone/>
            </a:pPr>
            <a:r>
              <a:rPr lang="en-US" i="1" smtClean="0"/>
              <a:t>Today </a:t>
            </a:r>
            <a:r>
              <a:rPr lang="en-US" i="1"/>
              <a:t>we have passed another milestone on the road towards peace.</a:t>
            </a:r>
            <a:endParaRPr lang="en-US"/>
          </a:p>
        </p:txBody>
      </p:sp>
    </p:spTree>
    <p:extLst>
      <p:ext uri="{BB962C8B-B14F-4D97-AF65-F5344CB8AC3E}">
        <p14:creationId xmlns:p14="http://schemas.microsoft.com/office/powerpoint/2010/main" val="41649436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762000"/>
            <a:ext cx="8686800" cy="5486400"/>
          </a:xfrm>
        </p:spPr>
        <p:txBody>
          <a:bodyPr>
            <a:noAutofit/>
          </a:bodyPr>
          <a:lstStyle/>
          <a:p>
            <a:pPr marL="0" indent="0">
              <a:buNone/>
            </a:pPr>
            <a:r>
              <a:rPr lang="en-US" sz="4400"/>
              <a:t> </a:t>
            </a:r>
            <a:r>
              <a:rPr lang="en-US" sz="4400" smtClean="0"/>
              <a:t>Number </a:t>
            </a:r>
            <a:r>
              <a:rPr lang="en-US" sz="4400"/>
              <a:t>of tertiary courses require students to undertake a period of unpaid work at an institution or organisation as part of their programme.</a:t>
            </a:r>
            <a:br>
              <a:rPr lang="en-US" sz="4400"/>
            </a:br>
            <a:r>
              <a:rPr lang="en-US" sz="4400"/>
              <a:t>What are the advantages and disadvantages of this requirement?</a:t>
            </a:r>
          </a:p>
          <a:p>
            <a:pPr marL="0" indent="0">
              <a:buNone/>
            </a:pPr>
            <a:r>
              <a:rPr lang="en-US" sz="4400"/>
              <a:t/>
            </a:r>
            <a:br>
              <a:rPr lang="en-US" sz="4400"/>
            </a:br>
            <a:endParaRPr lang="en-US" sz="4400"/>
          </a:p>
        </p:txBody>
      </p:sp>
    </p:spTree>
    <p:extLst>
      <p:ext uri="{BB962C8B-B14F-4D97-AF65-F5344CB8AC3E}">
        <p14:creationId xmlns:p14="http://schemas.microsoft.com/office/powerpoint/2010/main" val="7487496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304800"/>
            <a:ext cx="8991600" cy="6400800"/>
          </a:xfrm>
        </p:spPr>
        <p:txBody>
          <a:bodyPr>
            <a:normAutofit fontScale="85000" lnSpcReduction="10000"/>
          </a:bodyPr>
          <a:lstStyle/>
          <a:p>
            <a:pPr marL="0" indent="0">
              <a:buNone/>
            </a:pPr>
            <a:r>
              <a:rPr lang="en-US" b="1" smtClean="0">
                <a:solidFill>
                  <a:srgbClr val="FF0000"/>
                </a:solidFill>
              </a:rPr>
              <a:t>ADVANTAGES</a:t>
            </a:r>
          </a:p>
          <a:p>
            <a:pPr marL="0" indent="0">
              <a:buNone/>
            </a:pPr>
            <a:r>
              <a:rPr lang="en-US" smtClean="0"/>
              <a:t> - </a:t>
            </a:r>
            <a:r>
              <a:rPr lang="en-US"/>
              <a:t>G</a:t>
            </a:r>
            <a:r>
              <a:rPr lang="en-US" smtClean="0"/>
              <a:t>ive students a chance to put theory into practice in a real-life setting</a:t>
            </a:r>
          </a:p>
          <a:p>
            <a:pPr>
              <a:buFontTx/>
              <a:buChar char="-"/>
            </a:pPr>
            <a:r>
              <a:rPr lang="en-US" smtClean="0"/>
              <a:t>Gain experience, develop interpersonal communication and enlarge professional relationship</a:t>
            </a:r>
          </a:p>
          <a:p>
            <a:pPr>
              <a:buFontTx/>
              <a:buChar char="-"/>
            </a:pPr>
            <a:r>
              <a:rPr lang="en-US" smtClean="0"/>
              <a:t>Obtain a job opportunity for the graduates</a:t>
            </a:r>
          </a:p>
          <a:p>
            <a:pPr marL="0" indent="0">
              <a:buNone/>
            </a:pPr>
            <a:r>
              <a:rPr lang="en-US" b="1" smtClean="0">
                <a:solidFill>
                  <a:srgbClr val="FF0000"/>
                </a:solidFill>
              </a:rPr>
              <a:t>DISADVANTAGES </a:t>
            </a:r>
            <a:endParaRPr lang="en-US" b="1">
              <a:solidFill>
                <a:srgbClr val="FF0000"/>
              </a:solidFill>
            </a:endParaRPr>
          </a:p>
          <a:p>
            <a:pPr marL="0" indent="0">
              <a:buNone/>
            </a:pPr>
            <a:r>
              <a:rPr lang="en-US" smtClean="0"/>
              <a:t>- Some intership positions are insecure and unsuitable for the students. They are put into challenges that require them to tackle in rountine tasks. </a:t>
            </a:r>
          </a:p>
          <a:p>
            <a:pPr>
              <a:buFontTx/>
              <a:buChar char="-"/>
            </a:pPr>
            <a:r>
              <a:rPr lang="en-US" smtClean="0"/>
              <a:t>Some supervisors are so demanding and strict that students are percieved/evaluated as inexperience and incapable</a:t>
            </a:r>
          </a:p>
          <a:p>
            <a:pPr>
              <a:buFontTx/>
              <a:buChar char="-"/>
            </a:pPr>
            <a:r>
              <a:rPr lang="en-US"/>
              <a:t>Without payment, numerous students unquestionably live in dire situation since they have no money to support their </a:t>
            </a:r>
            <a:r>
              <a:rPr lang="en-US" smtClean="0"/>
              <a:t>life</a:t>
            </a:r>
          </a:p>
          <a:p>
            <a:pPr>
              <a:buFontTx/>
              <a:buChar char="-"/>
            </a:pPr>
            <a:endParaRPr lang="en-US"/>
          </a:p>
        </p:txBody>
      </p:sp>
    </p:spTree>
    <p:extLst>
      <p:ext uri="{BB962C8B-B14F-4D97-AF65-F5344CB8AC3E}">
        <p14:creationId xmlns:p14="http://schemas.microsoft.com/office/powerpoint/2010/main" val="198700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a:p>
        </p:txBody>
      </p:sp>
      <p:sp>
        <p:nvSpPr>
          <p:cNvPr id="3" name="Content Placeholder 2"/>
          <p:cNvSpPr>
            <a:spLocks noGrp="1"/>
          </p:cNvSpPr>
          <p:nvPr>
            <p:ph idx="1"/>
          </p:nvPr>
        </p:nvSpPr>
        <p:spPr>
          <a:xfrm>
            <a:off x="457200" y="1600200"/>
            <a:ext cx="8229600" cy="4876800"/>
          </a:xfrm>
        </p:spPr>
        <p:txBody>
          <a:bodyPr>
            <a:normAutofit/>
          </a:bodyPr>
          <a:lstStyle/>
          <a:p>
            <a:pPr marL="0" indent="0">
              <a:buNone/>
            </a:pPr>
            <a:r>
              <a:rPr lang="en-US" sz="4000" i="1">
                <a:solidFill>
                  <a:srgbClr val="FF0000"/>
                </a:solidFill>
              </a:rPr>
              <a:t>Some people think a job not only provides income but also social life.Others think it is better to develop social life with people you do not work with. </a:t>
            </a:r>
            <a:r>
              <a:rPr lang="en-US" sz="4000" i="1" smtClean="0">
                <a:solidFill>
                  <a:srgbClr val="FF0000"/>
                </a:solidFill>
              </a:rPr>
              <a:t>Discuss </a:t>
            </a:r>
            <a:r>
              <a:rPr lang="en-US" sz="4000" i="1">
                <a:solidFill>
                  <a:srgbClr val="FF0000"/>
                </a:solidFill>
              </a:rPr>
              <a:t>both view.</a:t>
            </a:r>
            <a:endParaRPr lang="en-US" sz="4000">
              <a:solidFill>
                <a:srgbClr val="FF0000"/>
              </a:solidFill>
            </a:endParaRPr>
          </a:p>
          <a:p>
            <a:pPr marL="0" indent="0">
              <a:buNone/>
            </a:pPr>
            <a:endParaRPr lang="en-US" sz="4000">
              <a:solidFill>
                <a:srgbClr val="FF0000"/>
              </a:solidFill>
            </a:endParaRPr>
          </a:p>
        </p:txBody>
      </p:sp>
    </p:spTree>
    <p:extLst>
      <p:ext uri="{BB962C8B-B14F-4D97-AF65-F5344CB8AC3E}">
        <p14:creationId xmlns:p14="http://schemas.microsoft.com/office/powerpoint/2010/main" val="1768689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248400"/>
          </a:xfrm>
        </p:spPr>
        <p:txBody>
          <a:bodyPr>
            <a:normAutofit fontScale="92500"/>
          </a:bodyPr>
          <a:lstStyle/>
          <a:p>
            <a:pPr marL="0" indent="0">
              <a:buNone/>
            </a:pPr>
            <a:r>
              <a:rPr lang="en-US" b="1" smtClean="0">
                <a:solidFill>
                  <a:srgbClr val="FF0000"/>
                </a:solidFill>
              </a:rPr>
              <a:t>OPINION 1:</a:t>
            </a:r>
            <a:r>
              <a:rPr lang="en-US" smtClean="0"/>
              <a:t> </a:t>
            </a:r>
            <a:r>
              <a:rPr lang="en-US" smtClean="0">
                <a:solidFill>
                  <a:srgbClr val="FF0000"/>
                </a:solidFill>
              </a:rPr>
              <a:t>entering </a:t>
            </a:r>
            <a:r>
              <a:rPr lang="en-US">
                <a:solidFill>
                  <a:srgbClr val="FF0000"/>
                </a:solidFill>
              </a:rPr>
              <a:t>a job supports people in financial and social </a:t>
            </a:r>
            <a:r>
              <a:rPr lang="en-US" b="1">
                <a:solidFill>
                  <a:srgbClr val="FF0000"/>
                </a:solidFill>
              </a:rPr>
              <a:t>perspectives</a:t>
            </a:r>
            <a:r>
              <a:rPr lang="en-US" smtClean="0">
                <a:solidFill>
                  <a:srgbClr val="FF0000"/>
                </a:solidFill>
              </a:rPr>
              <a:t>.</a:t>
            </a:r>
          </a:p>
          <a:p>
            <a:pPr>
              <a:buFontTx/>
              <a:buChar char="-"/>
            </a:pPr>
            <a:r>
              <a:rPr lang="en-US" i="1" smtClean="0"/>
              <a:t>salary </a:t>
            </a:r>
            <a:r>
              <a:rPr lang="en-US" i="1"/>
              <a:t>is usually the </a:t>
            </a:r>
            <a:r>
              <a:rPr lang="en-US" b="1" i="1"/>
              <a:t>priority factor</a:t>
            </a:r>
            <a:r>
              <a:rPr lang="en-US" i="1"/>
              <a:t> when choosing a job</a:t>
            </a:r>
            <a:endParaRPr lang="en-US" i="1" smtClean="0"/>
          </a:p>
          <a:p>
            <a:pPr>
              <a:buFontTx/>
              <a:buChar char="-"/>
            </a:pPr>
            <a:r>
              <a:rPr lang="en-US" i="1"/>
              <a:t> good chance to </a:t>
            </a:r>
            <a:r>
              <a:rPr lang="en-US" b="1" i="1"/>
              <a:t>form new relationships</a:t>
            </a:r>
            <a:r>
              <a:rPr lang="en-US" i="1"/>
              <a:t> with not only </a:t>
            </a:r>
            <a:r>
              <a:rPr lang="en-US" b="1" i="1"/>
              <a:t>co-workers</a:t>
            </a:r>
            <a:r>
              <a:rPr lang="en-US" i="1"/>
              <a:t>, </a:t>
            </a:r>
            <a:r>
              <a:rPr lang="en-US" b="1" i="1"/>
              <a:t>colleagues</a:t>
            </a:r>
            <a:r>
              <a:rPr lang="en-US" i="1"/>
              <a:t> but also </a:t>
            </a:r>
            <a:r>
              <a:rPr lang="en-US" b="1" i="1"/>
              <a:t>partners</a:t>
            </a:r>
            <a:r>
              <a:rPr lang="en-US" i="1" smtClean="0"/>
              <a:t>.</a:t>
            </a:r>
          </a:p>
          <a:p>
            <a:pPr marL="0" indent="0">
              <a:buNone/>
            </a:pPr>
            <a:r>
              <a:rPr lang="en-US" smtClean="0">
                <a:solidFill>
                  <a:srgbClr val="FF0000"/>
                </a:solidFill>
              </a:rPr>
              <a:t>OPINION 2: </a:t>
            </a:r>
            <a:r>
              <a:rPr lang="en-US" b="1" smtClean="0">
                <a:solidFill>
                  <a:srgbClr val="FF0000"/>
                </a:solidFill>
              </a:rPr>
              <a:t>making </a:t>
            </a:r>
            <a:r>
              <a:rPr lang="en-US" b="1">
                <a:solidFill>
                  <a:srgbClr val="FF0000"/>
                </a:solidFill>
              </a:rPr>
              <a:t>friends</a:t>
            </a:r>
            <a:r>
              <a:rPr lang="en-US">
                <a:solidFill>
                  <a:srgbClr val="FF0000"/>
                </a:solidFill>
              </a:rPr>
              <a:t> outside is much more </a:t>
            </a:r>
            <a:r>
              <a:rPr lang="en-US" smtClean="0">
                <a:solidFill>
                  <a:srgbClr val="FF0000"/>
                </a:solidFill>
              </a:rPr>
              <a:t>advantageous.</a:t>
            </a:r>
          </a:p>
          <a:p>
            <a:pPr>
              <a:buFontTx/>
              <a:buChar char="-"/>
            </a:pPr>
            <a:r>
              <a:rPr lang="en-US" i="1" smtClean="0"/>
              <a:t>Open your social network to get new experience and broaden your insights.</a:t>
            </a:r>
          </a:p>
          <a:p>
            <a:pPr>
              <a:buFontTx/>
              <a:buChar char="-"/>
            </a:pPr>
            <a:r>
              <a:rPr lang="en-US" i="1" smtClean="0"/>
              <a:t>Offer some useful advice and comprehensive strategy without competition and jealousy</a:t>
            </a:r>
          </a:p>
          <a:p>
            <a:pPr>
              <a:buFontTx/>
              <a:buChar char="-"/>
            </a:pPr>
            <a:endParaRPr lang="en-US"/>
          </a:p>
        </p:txBody>
      </p:sp>
    </p:spTree>
    <p:extLst>
      <p:ext uri="{BB962C8B-B14F-4D97-AF65-F5344CB8AC3E}">
        <p14:creationId xmlns:p14="http://schemas.microsoft.com/office/powerpoint/2010/main" val="127989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28600"/>
            <a:ext cx="8686800" cy="6934200"/>
          </a:xfrm>
        </p:spPr>
        <p:txBody>
          <a:bodyPr>
            <a:normAutofit fontScale="62500" lnSpcReduction="20000"/>
          </a:bodyPr>
          <a:lstStyle/>
          <a:p>
            <a:r>
              <a:rPr lang="en-US" i="1"/>
              <a:t>People hold different views about who we should </a:t>
            </a:r>
            <a:r>
              <a:rPr lang="en-US" b="1" i="1"/>
              <a:t>socialize</a:t>
            </a:r>
            <a:r>
              <a:rPr lang="en-US" i="1"/>
              <a:t> with. While some people believe that an occupation provides not only a source of income but also a small community to </a:t>
            </a:r>
            <a:r>
              <a:rPr lang="en-US" b="1" i="1"/>
              <a:t>widen the network</a:t>
            </a:r>
            <a:r>
              <a:rPr lang="en-US" i="1"/>
              <a:t>, I think that </a:t>
            </a:r>
            <a:r>
              <a:rPr lang="en-US" b="1" i="1"/>
              <a:t>establishing the relationship</a:t>
            </a:r>
            <a:r>
              <a:rPr lang="en-US" i="1"/>
              <a:t> with people who are unrelated to work is more beneficial.</a:t>
            </a:r>
            <a:endParaRPr lang="en-US"/>
          </a:p>
          <a:p>
            <a:r>
              <a:rPr lang="en-US" i="1"/>
              <a:t>On the one hand, entering a job supports people in financial and social </a:t>
            </a:r>
            <a:r>
              <a:rPr lang="en-US" b="1" i="1"/>
              <a:t>perspectives</a:t>
            </a:r>
            <a:r>
              <a:rPr lang="en-US" i="1"/>
              <a:t>. Salary is usually the </a:t>
            </a:r>
            <a:r>
              <a:rPr lang="en-US" b="1" i="1"/>
              <a:t>priority factor</a:t>
            </a:r>
            <a:r>
              <a:rPr lang="en-US" i="1"/>
              <a:t> when choosing a job. They earn monthly salaries based on their contribution to companies, and therefore, they can </a:t>
            </a:r>
            <a:r>
              <a:rPr lang="en-US" b="1" i="1"/>
              <a:t>meet ends need</a:t>
            </a:r>
            <a:r>
              <a:rPr lang="en-US" i="1"/>
              <a:t>. Furthermore, a position at work can be a good chance to </a:t>
            </a:r>
            <a:r>
              <a:rPr lang="en-US" b="1" i="1"/>
              <a:t>form new relationships</a:t>
            </a:r>
            <a:r>
              <a:rPr lang="en-US" i="1"/>
              <a:t> with not only </a:t>
            </a:r>
            <a:r>
              <a:rPr lang="en-US" b="1" i="1"/>
              <a:t>co-workers</a:t>
            </a:r>
            <a:r>
              <a:rPr lang="en-US" i="1"/>
              <a:t>, </a:t>
            </a:r>
            <a:r>
              <a:rPr lang="en-US" b="1" i="1"/>
              <a:t>colleagues</a:t>
            </a:r>
            <a:r>
              <a:rPr lang="en-US" i="1"/>
              <a:t> but also </a:t>
            </a:r>
            <a:r>
              <a:rPr lang="en-US" b="1" i="1"/>
              <a:t>partners</a:t>
            </a:r>
            <a:r>
              <a:rPr lang="en-US" i="1"/>
              <a:t>. With the increasing </a:t>
            </a:r>
            <a:r>
              <a:rPr lang="en-US" b="1" i="1"/>
              <a:t>duration</a:t>
            </a:r>
            <a:r>
              <a:rPr lang="en-US" i="1"/>
              <a:t> of time working together, they </a:t>
            </a:r>
            <a:r>
              <a:rPr lang="en-US" b="1" i="1"/>
              <a:t>gain more mutual understanding</a:t>
            </a:r>
            <a:r>
              <a:rPr lang="en-US" i="1"/>
              <a:t>, share troubles at work and gradually enhance their closeness. The harmony with those people can </a:t>
            </a:r>
            <a:r>
              <a:rPr lang="en-US" b="1" i="1"/>
              <a:t>create a rewarding working environment</a:t>
            </a:r>
            <a:r>
              <a:rPr lang="en-US" i="1"/>
              <a:t> and raise both </a:t>
            </a:r>
            <a:r>
              <a:rPr lang="en-US" b="1" i="1"/>
              <a:t>jod satisfaction</a:t>
            </a:r>
            <a:r>
              <a:rPr lang="en-US" i="1"/>
              <a:t> and productivity.</a:t>
            </a:r>
            <a:endParaRPr lang="en-US"/>
          </a:p>
          <a:p>
            <a:r>
              <a:rPr lang="en-US" i="1"/>
              <a:t>On the other hand, I support the view that </a:t>
            </a:r>
            <a:r>
              <a:rPr lang="en-US" b="1" i="1"/>
              <a:t>making friends</a:t>
            </a:r>
            <a:r>
              <a:rPr lang="en-US" i="1"/>
              <a:t> outside is much more advantageous. Firstly, modern life witnesses a higher competitiveness among people in an office for </a:t>
            </a:r>
            <a:r>
              <a:rPr lang="en-US" b="1" i="1"/>
              <a:t>job benefits</a:t>
            </a:r>
            <a:r>
              <a:rPr lang="en-US" i="1"/>
              <a:t> and</a:t>
            </a:r>
            <a:r>
              <a:rPr lang="en-US" b="1" i="1"/>
              <a:t> promotion</a:t>
            </a:r>
            <a:r>
              <a:rPr lang="en-US" i="1"/>
              <a:t>. </a:t>
            </a:r>
            <a:r>
              <a:rPr lang="en-US" b="1" i="1"/>
              <a:t>Workplace relationship</a:t>
            </a:r>
            <a:r>
              <a:rPr lang="en-US" i="1"/>
              <a:t> becomes more </a:t>
            </a:r>
            <a:r>
              <a:rPr lang="en-US" b="1" i="1"/>
              <a:t>materialistic</a:t>
            </a:r>
            <a:r>
              <a:rPr lang="en-US" i="1"/>
              <a:t> because people tend to </a:t>
            </a:r>
            <a:r>
              <a:rPr lang="en-US" b="1" i="1"/>
              <a:t>take advantage of</a:t>
            </a:r>
            <a:r>
              <a:rPr lang="en-US" i="1"/>
              <a:t> others for the purpose of </a:t>
            </a:r>
            <a:r>
              <a:rPr lang="en-US" b="1" i="1"/>
              <a:t>career development</a:t>
            </a:r>
            <a:r>
              <a:rPr lang="en-US" i="1"/>
              <a:t>. Secondly, </a:t>
            </a:r>
            <a:r>
              <a:rPr lang="en-US" b="1" i="1"/>
              <a:t>making acquaintance with</a:t>
            </a:r>
            <a:r>
              <a:rPr lang="en-US" i="1"/>
              <a:t> others can bring newer experiences. Rather than limiting ourselves at work, we can listen to different stories and new experiences from our friends. For example, a teacher who socializes at workplace only is </a:t>
            </a:r>
            <a:r>
              <a:rPr lang="en-US" b="1" i="1"/>
              <a:t>obsessed with</a:t>
            </a:r>
            <a:r>
              <a:rPr lang="en-US" i="1"/>
              <a:t> situations in class, but a friend who is a doctor can share with him about a balanced diet via their daily conversations, which is funnier and more useful.</a:t>
            </a:r>
            <a:endParaRPr lang="en-US"/>
          </a:p>
          <a:p>
            <a:r>
              <a:rPr lang="en-US" i="1"/>
              <a:t>In conclusion, although a job gives us money and socialization in work context, I support the view to </a:t>
            </a:r>
            <a:r>
              <a:rPr lang="en-US" b="1" i="1"/>
              <a:t>establish relationships</a:t>
            </a:r>
            <a:r>
              <a:rPr lang="en-US" i="1"/>
              <a:t> outside of work.</a:t>
            </a:r>
            <a:endParaRPr lang="en-US"/>
          </a:p>
          <a:p>
            <a:pPr marL="0" indent="0">
              <a:buNone/>
            </a:pPr>
            <a:endParaRPr lang="en-US"/>
          </a:p>
        </p:txBody>
      </p:sp>
    </p:spTree>
    <p:extLst>
      <p:ext uri="{BB962C8B-B14F-4D97-AF65-F5344CB8AC3E}">
        <p14:creationId xmlns:p14="http://schemas.microsoft.com/office/powerpoint/2010/main" val="28364795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OPINION ESSAYS</a:t>
            </a:r>
            <a:endParaRPr lang="en-US" dirty="0"/>
          </a:p>
        </p:txBody>
      </p:sp>
      <p:sp>
        <p:nvSpPr>
          <p:cNvPr id="4" name="Content Placeholder 3"/>
          <p:cNvSpPr>
            <a:spLocks noGrp="1"/>
          </p:cNvSpPr>
          <p:nvPr>
            <p:ph idx="1"/>
          </p:nvPr>
        </p:nvSpPr>
        <p:spPr>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en-US" sz="4000" b="1" dirty="0" smtClean="0">
                <a:solidFill>
                  <a:srgbClr val="FF0000"/>
                </a:solidFill>
              </a:rPr>
              <a:t>VIOLENCE IN THE MEDIA PROMOTE VIOLENCE IN THE SOCIETY. TO WHAT EXTENT DO YOU AGREE?</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TYPES OF ESSAY</a:t>
            </a:r>
            <a:endParaRPr lang="en-US"/>
          </a:p>
        </p:txBody>
      </p:sp>
      <p:sp>
        <p:nvSpPr>
          <p:cNvPr id="6" name="Content Placeholder 2"/>
          <p:cNvSpPr>
            <a:spLocks noGrp="1"/>
          </p:cNvSpPr>
          <p:nvPr>
            <p:ph idx="1"/>
          </p:nvPr>
        </p:nvSpPr>
        <p:spPr>
          <a:xfrm>
            <a:off x="304800" y="838200"/>
            <a:ext cx="8610600" cy="5867400"/>
          </a:xfrm>
        </p:spPr>
        <p:txBody>
          <a:bodyPr>
            <a:normAutofit/>
          </a:bodyPr>
          <a:lstStyle/>
          <a:p>
            <a:pPr marL="514350" indent="-514350">
              <a:buAutoNum type="arabicPeriod"/>
            </a:pPr>
            <a:r>
              <a:rPr lang="en-US" b="1" smtClean="0">
                <a:solidFill>
                  <a:srgbClr val="FF0000"/>
                </a:solidFill>
              </a:rPr>
              <a:t>TYPE 1</a:t>
            </a:r>
            <a:r>
              <a:rPr lang="en-US" smtClean="0"/>
              <a:t>: THẢO LUẬN HAI QUAN ĐIỂM </a:t>
            </a:r>
            <a:r>
              <a:rPr lang="en-US" smtClean="0"/>
              <a:t> (</a:t>
            </a:r>
            <a:r>
              <a:rPr lang="en-US" smtClean="0"/>
              <a:t>DISCUSS </a:t>
            </a:r>
            <a:r>
              <a:rPr lang="en-US"/>
              <a:t>TWO </a:t>
            </a:r>
            <a:r>
              <a:rPr lang="en-US" smtClean="0"/>
              <a:t>VIEWS) </a:t>
            </a:r>
            <a:endParaRPr lang="en-US"/>
          </a:p>
          <a:p>
            <a:pPr marL="514350" indent="-514350">
              <a:buAutoNum type="arabicPeriod"/>
            </a:pPr>
            <a:r>
              <a:rPr lang="en-US" b="1">
                <a:solidFill>
                  <a:srgbClr val="FF0000"/>
                </a:solidFill>
              </a:rPr>
              <a:t>TYPE </a:t>
            </a:r>
            <a:r>
              <a:rPr lang="en-US" b="1" smtClean="0">
                <a:solidFill>
                  <a:srgbClr val="FF0000"/>
                </a:solidFill>
              </a:rPr>
              <a:t>2:</a:t>
            </a:r>
            <a:r>
              <a:rPr lang="en-US" smtClean="0"/>
              <a:t> </a:t>
            </a:r>
            <a:r>
              <a:rPr lang="en-US"/>
              <a:t>TÍNH HAI MẶT CỦA VẤN </a:t>
            </a:r>
            <a:r>
              <a:rPr lang="en-US"/>
              <a:t>ĐỀ </a:t>
            </a:r>
            <a:r>
              <a:rPr lang="en-US" smtClean="0"/>
              <a:t>(ADVANTAGES </a:t>
            </a:r>
            <a:r>
              <a:rPr lang="en-US" smtClean="0"/>
              <a:t>AND DISADVANTAGES, PROS AND </a:t>
            </a:r>
            <a:r>
              <a:rPr lang="en-US" smtClean="0"/>
              <a:t>CONS)</a:t>
            </a:r>
            <a:endParaRPr lang="en-US" smtClean="0"/>
          </a:p>
          <a:p>
            <a:pPr marL="514350" indent="-514350">
              <a:buAutoNum type="arabicPeriod"/>
            </a:pPr>
            <a:r>
              <a:rPr lang="en-US" b="1" smtClean="0">
                <a:solidFill>
                  <a:srgbClr val="FF0000"/>
                </a:solidFill>
              </a:rPr>
              <a:t>TYPE 3 :</a:t>
            </a:r>
            <a:r>
              <a:rPr lang="en-US" smtClean="0"/>
              <a:t> ĐƯA RA MỘT QUAN ĐIỂM VẤN ĐỀ, EM ĐỒNG Ý KHÔNG (TO SOME EXTENT DO YOU AGREE)</a:t>
            </a:r>
          </a:p>
          <a:p>
            <a:pPr marL="514350" indent="-514350">
              <a:buFont typeface="Arial" pitchFamily="34" charset="0"/>
              <a:buAutoNum type="arabicPeriod"/>
            </a:pPr>
            <a:r>
              <a:rPr lang="en-US" b="1" smtClean="0">
                <a:solidFill>
                  <a:srgbClr val="FF0000"/>
                </a:solidFill>
              </a:rPr>
              <a:t>TYPE 4</a:t>
            </a:r>
            <a:r>
              <a:rPr lang="en-US" b="1" smtClean="0"/>
              <a:t>:</a:t>
            </a:r>
            <a:r>
              <a:rPr lang="en-US" smtClean="0"/>
              <a:t> ĐƯA RA NGUYÊN NHÂN VÀ GIẢI PHÁP/ NGUYÊN NHÂN-HẬU </a:t>
            </a:r>
            <a:r>
              <a:rPr lang="en-US"/>
              <a:t>QUẢ QUẢ (REASONS/ </a:t>
            </a:r>
            <a:r>
              <a:rPr lang="en-US" smtClean="0"/>
              <a:t>SOLUTIONS/ MEASURES/ </a:t>
            </a:r>
            <a:r>
              <a:rPr lang="en-US"/>
              <a:t>CONSEQUENCES)</a:t>
            </a:r>
          </a:p>
          <a:p>
            <a:pPr marL="514350" indent="-514350">
              <a:buAutoNum type="arabicPeriod"/>
            </a:pPr>
            <a:endParaRPr lang="en-US"/>
          </a:p>
        </p:txBody>
      </p:sp>
    </p:spTree>
    <p:extLst>
      <p:ext uri="{BB962C8B-B14F-4D97-AF65-F5344CB8AC3E}">
        <p14:creationId xmlns:p14="http://schemas.microsoft.com/office/powerpoint/2010/main" val="1405334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2746498"/>
              </p:ext>
            </p:extLst>
          </p:nvPr>
        </p:nvGraphicFramePr>
        <p:xfrm>
          <a:off x="0" y="0"/>
          <a:ext cx="9372600" cy="8174394"/>
        </p:xfrm>
        <a:graphic>
          <a:graphicData uri="http://schemas.openxmlformats.org/drawingml/2006/table">
            <a:tbl>
              <a:tblPr firstRow="1" bandRow="1">
                <a:tableStyleId>{5940675A-B579-460E-94D1-54222C63F5DA}</a:tableStyleId>
              </a:tblPr>
              <a:tblGrid>
                <a:gridCol w="1371600"/>
                <a:gridCol w="8001000"/>
              </a:tblGrid>
              <a:tr h="1609686">
                <a:tc>
                  <a:txBody>
                    <a:bodyPr/>
                    <a:lstStyle/>
                    <a:p>
                      <a:r>
                        <a:rPr lang="en-US" sz="2800" dirty="0" smtClean="0"/>
                        <a:t>Introduction</a:t>
                      </a:r>
                      <a:endParaRPr lang="en-US" sz="2800" dirty="0"/>
                    </a:p>
                  </a:txBody>
                  <a:tcPr/>
                </a:tc>
                <a:tc>
                  <a:txBody>
                    <a:bodyPr/>
                    <a:lstStyle/>
                    <a:p>
                      <a:r>
                        <a:rPr lang="en-US" sz="2800" b="1" dirty="0" smtClean="0">
                          <a:solidFill>
                            <a:srgbClr val="FF0000"/>
                          </a:solidFill>
                        </a:rPr>
                        <a:t>PARAPHRASE</a:t>
                      </a:r>
                      <a:r>
                        <a:rPr lang="en-US" sz="2800" b="1" baseline="0" dirty="0" smtClean="0">
                          <a:solidFill>
                            <a:srgbClr val="FF0000"/>
                          </a:solidFill>
                        </a:rPr>
                        <a:t> THE QUESTION</a:t>
                      </a:r>
                    </a:p>
                    <a:p>
                      <a:r>
                        <a:rPr lang="en-US" sz="2800" b="1" baseline="0" dirty="0" smtClean="0">
                          <a:solidFill>
                            <a:srgbClr val="FF0000"/>
                          </a:solidFill>
                        </a:rPr>
                        <a:t>STATE YOUR OPINION, </a:t>
                      </a:r>
                    </a:p>
                    <a:p>
                      <a:pPr>
                        <a:buFontTx/>
                        <a:buChar char="-"/>
                      </a:pPr>
                      <a:r>
                        <a:rPr lang="en-US" sz="2800" b="1" baseline="0" smtClean="0">
                          <a:solidFill>
                            <a:srgbClr val="FF0000"/>
                          </a:solidFill>
                        </a:rPr>
                        <a:t> IN MY VIEW, I </a:t>
                      </a:r>
                      <a:r>
                        <a:rPr lang="en-US" sz="2800" b="1" baseline="0" dirty="0" smtClean="0">
                          <a:solidFill>
                            <a:srgbClr val="FF0000"/>
                          </a:solidFill>
                        </a:rPr>
                        <a:t>STRONGLY AGREE FOR SEVERAL FOLLOWING REASONS.</a:t>
                      </a:r>
                    </a:p>
                    <a:p>
                      <a:pPr>
                        <a:buFontTx/>
                        <a:buChar char="-"/>
                      </a:pPr>
                      <a:r>
                        <a:rPr lang="en-US" sz="2800" b="1" baseline="0" dirty="0" smtClean="0">
                          <a:solidFill>
                            <a:srgbClr val="FF0000"/>
                          </a:solidFill>
                        </a:rPr>
                        <a:t>IN MY OPINION, I OPPOSE TO THIS OPINION FOR SEVERAL FOLLOWING </a:t>
                      </a:r>
                      <a:r>
                        <a:rPr lang="en-US" sz="2800" b="1" baseline="0" smtClean="0">
                          <a:solidFill>
                            <a:srgbClr val="FF0000"/>
                          </a:solidFill>
                        </a:rPr>
                        <a:t>REASONS.</a:t>
                      </a:r>
                    </a:p>
                    <a:p>
                      <a:pPr>
                        <a:buFontTx/>
                        <a:buChar char="-"/>
                      </a:pPr>
                      <a:r>
                        <a:rPr lang="en-US" sz="2800" b="1" baseline="0" smtClean="0">
                          <a:solidFill>
                            <a:srgbClr val="FF0000"/>
                          </a:solidFill>
                        </a:rPr>
                        <a:t> THIS ESSAY ARGUES THAT......................</a:t>
                      </a:r>
                      <a:endParaRPr lang="en-US" sz="2800" b="1" dirty="0">
                        <a:solidFill>
                          <a:srgbClr val="FF0000"/>
                        </a:solidFill>
                      </a:endParaRPr>
                    </a:p>
                  </a:txBody>
                  <a:tcPr/>
                </a:tc>
              </a:tr>
              <a:tr h="5095914">
                <a:tc>
                  <a:txBody>
                    <a:bodyPr/>
                    <a:lstStyle/>
                    <a:p>
                      <a:r>
                        <a:rPr lang="en-US" sz="2800" dirty="0" smtClean="0"/>
                        <a:t>Example</a:t>
                      </a:r>
                      <a:r>
                        <a:rPr lang="en-US" sz="2800" baseline="0" dirty="0" smtClean="0"/>
                        <a:t> of introduction</a:t>
                      </a:r>
                      <a:endParaRPr lang="en-US" sz="2800" dirty="0"/>
                    </a:p>
                  </a:txBody>
                  <a:tcPr/>
                </a:tc>
                <a:tc>
                  <a:txBody>
                    <a:bodyPr/>
                    <a:lstStyle/>
                    <a:p>
                      <a:endParaRPr lang="en-US" sz="2800" b="1" dirty="0">
                        <a:solidFill>
                          <a:srgbClr val="00B050"/>
                        </a:solidFill>
                      </a:endParaRPr>
                    </a:p>
                  </a:txBody>
                  <a:tcPr/>
                </a:tc>
              </a:tr>
            </a:tbl>
          </a:graphicData>
        </a:graphic>
      </p:graphicFrame>
      <p:sp>
        <p:nvSpPr>
          <p:cNvPr id="3" name="TextBox 2"/>
          <p:cNvSpPr txBox="1"/>
          <p:nvPr/>
        </p:nvSpPr>
        <p:spPr>
          <a:xfrm>
            <a:off x="1371600" y="2971800"/>
            <a:ext cx="8458200" cy="4524315"/>
          </a:xfrm>
          <a:prstGeom prst="rect">
            <a:avLst/>
          </a:prstGeom>
          <a:noFill/>
        </p:spPr>
        <p:txBody>
          <a:bodyPr wrap="square" rtlCol="0">
            <a:spAutoFit/>
          </a:bodyPr>
          <a:lstStyle/>
          <a:p>
            <a:r>
              <a:rPr lang="en-US" sz="3200"/>
              <a:t>Nowadays, </a:t>
            </a:r>
            <a:r>
              <a:rPr lang="en-US" sz="3200" b="1">
                <a:solidFill>
                  <a:srgbClr val="FF0000"/>
                </a:solidFill>
              </a:rPr>
              <a:t>with the support and achievement of digital technology, media is more accessible to everyone with a wide range of choices and entertainments such as films, online games and others</a:t>
            </a:r>
            <a:r>
              <a:rPr lang="en-US" sz="3200"/>
              <a:t>. There is an argument that more violent media results in social evils, crime, aggressive behaviors. From my view point, </a:t>
            </a:r>
            <a:r>
              <a:rPr lang="en-US" sz="3200" b="1">
                <a:solidFill>
                  <a:srgbClr val="FF0000"/>
                </a:solidFill>
              </a:rPr>
              <a:t>I STRONGLY AGREE FOR SEVERAL FOLLOWING REASONS.</a:t>
            </a:r>
          </a:p>
          <a:p>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This essay argues that more violent programs and movies causes more offences and crime/ boosts  criminal rate and offences</a:t>
            </a:r>
          </a:p>
          <a:p>
            <a:pPr marL="0" indent="0">
              <a:buNone/>
            </a:pPr>
            <a:r>
              <a:rPr lang="en-US" smtClean="0"/>
              <a:t>Derive/ originate</a:t>
            </a:r>
            <a:endParaRPr lang="en-US"/>
          </a:p>
        </p:txBody>
      </p:sp>
    </p:spTree>
    <p:extLst>
      <p:ext uri="{BB962C8B-B14F-4D97-AF65-F5344CB8AC3E}">
        <p14:creationId xmlns:p14="http://schemas.microsoft.com/office/powerpoint/2010/main" val="11311968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lstStyle/>
          <a:p>
            <a:endParaRPr lang="en-US" dirty="0"/>
          </a:p>
        </p:txBody>
      </p:sp>
      <p:graphicFrame>
        <p:nvGraphicFramePr>
          <p:cNvPr id="4" name="Content Placeholder 3"/>
          <p:cNvGraphicFramePr>
            <a:graphicFrameLocks/>
          </p:cNvGraphicFramePr>
          <p:nvPr/>
        </p:nvGraphicFramePr>
        <p:xfrm>
          <a:off x="0" y="1295400"/>
          <a:ext cx="9677400" cy="5151120"/>
        </p:xfrm>
        <a:graphic>
          <a:graphicData uri="http://schemas.openxmlformats.org/drawingml/2006/table">
            <a:tbl>
              <a:tblPr firstRow="1" bandRow="1">
                <a:tableStyleId>{2D5ABB26-0587-4C30-8999-92F81FD0307C}</a:tableStyleId>
              </a:tblPr>
              <a:tblGrid>
                <a:gridCol w="1905000"/>
                <a:gridCol w="7772400"/>
              </a:tblGrid>
              <a:tr h="2971800">
                <a:tc>
                  <a:txBody>
                    <a:bodyPr/>
                    <a:lstStyle/>
                    <a:p>
                      <a:endParaRPr lang="en-US" sz="4400" dirty="0" smtClean="0"/>
                    </a:p>
                    <a:p>
                      <a:endParaRPr lang="en-US" sz="4400" dirty="0" smtClean="0"/>
                    </a:p>
                    <a:p>
                      <a:r>
                        <a:rPr lang="en-US" sz="4400" dirty="0" smtClean="0"/>
                        <a:t>BODY</a:t>
                      </a:r>
                      <a:endParaRPr lang="en-US" sz="4400" dirty="0"/>
                    </a:p>
                  </a:txBody>
                  <a:tcPr/>
                </a:tc>
                <a:tc>
                  <a:txBody>
                    <a:bodyPr/>
                    <a:lstStyle/>
                    <a:p>
                      <a:r>
                        <a:rPr lang="en-US" sz="3600" b="1" baseline="0" dirty="0" smtClean="0">
                          <a:solidFill>
                            <a:srgbClr val="FF0000"/>
                          </a:solidFill>
                        </a:rPr>
                        <a:t>- PARAGRAHP 1: supporting ideas </a:t>
                      </a:r>
                    </a:p>
                    <a:p>
                      <a:r>
                        <a:rPr lang="en-US" sz="3600" b="1" baseline="0" dirty="0" smtClean="0">
                          <a:solidFill>
                            <a:srgbClr val="FF0000"/>
                          </a:solidFill>
                        </a:rPr>
                        <a:t>(REASON 1 + EXAMPLES)</a:t>
                      </a:r>
                    </a:p>
                    <a:p>
                      <a:r>
                        <a:rPr lang="en-US" sz="3600" b="1" baseline="0" dirty="0" smtClean="0">
                          <a:solidFill>
                            <a:srgbClr val="FF0000"/>
                          </a:solidFill>
                        </a:rPr>
                        <a:t>- PARAGRAHP  2 : supporting ideas </a:t>
                      </a:r>
                    </a:p>
                    <a:p>
                      <a:r>
                        <a:rPr lang="en-US" sz="3600" b="1" baseline="0" dirty="0" smtClean="0">
                          <a:solidFill>
                            <a:srgbClr val="FF0000"/>
                          </a:solidFill>
                        </a:rPr>
                        <a:t>(REASON 2 + EXAMPLES)</a:t>
                      </a:r>
                    </a:p>
                    <a:p>
                      <a:endParaRPr lang="en-US" sz="3600" b="1" baseline="0" dirty="0" smtClean="0">
                        <a:solidFill>
                          <a:srgbClr val="FF0000"/>
                        </a:solidFill>
                      </a:endParaRPr>
                    </a:p>
                    <a:p>
                      <a:r>
                        <a:rPr lang="en-US" sz="3600" b="1" baseline="0" dirty="0" smtClean="0">
                          <a:solidFill>
                            <a:srgbClr val="00B050"/>
                          </a:solidFill>
                        </a:rPr>
                        <a:t>The main reason why I believe …………..is because……………..</a:t>
                      </a:r>
                    </a:p>
                    <a:p>
                      <a:r>
                        <a:rPr lang="en-US" sz="3600" b="1" baseline="0" dirty="0" smtClean="0">
                          <a:solidFill>
                            <a:srgbClr val="00B050"/>
                          </a:solidFill>
                        </a:rPr>
                        <a:t>Another reason is  ………………….</a:t>
                      </a:r>
                    </a:p>
                    <a:p>
                      <a:endParaRPr lang="en-US" sz="4400" baseline="0" dirty="0" smtClean="0"/>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1600200"/>
          <a:ext cx="9144000" cy="2133600"/>
        </p:xfrm>
        <a:graphic>
          <a:graphicData uri="http://schemas.openxmlformats.org/drawingml/2006/table">
            <a:tbl>
              <a:tblPr firstRow="1" bandRow="1">
                <a:tableStyleId>{2D5ABB26-0587-4C30-8999-92F81FD0307C}</a:tableStyleId>
              </a:tblPr>
              <a:tblGrid>
                <a:gridCol w="1905000"/>
                <a:gridCol w="7239000"/>
              </a:tblGrid>
              <a:tr h="370840">
                <a:tc>
                  <a:txBody>
                    <a:bodyPr/>
                    <a:lstStyle/>
                    <a:p>
                      <a:r>
                        <a:rPr lang="en-US" sz="3200" dirty="0" smtClean="0"/>
                        <a:t>CLOSING</a:t>
                      </a:r>
                      <a:endParaRPr lang="en-US" sz="3200" dirty="0"/>
                    </a:p>
                  </a:txBody>
                  <a:tcPr/>
                </a:tc>
                <a:tc>
                  <a:txBody>
                    <a:bodyPr/>
                    <a:lstStyle/>
                    <a:p>
                      <a:r>
                        <a:rPr lang="en-US" sz="3200" b="1" dirty="0" smtClean="0">
                          <a:solidFill>
                            <a:srgbClr val="FF0000"/>
                          </a:solidFill>
                        </a:rPr>
                        <a:t>- SUMMARIZE</a:t>
                      </a:r>
                      <a:r>
                        <a:rPr lang="en-US" sz="3200" b="1" baseline="0" dirty="0" smtClean="0">
                          <a:solidFill>
                            <a:srgbClr val="FF0000"/>
                          </a:solidFill>
                        </a:rPr>
                        <a:t> MAIN POINTS</a:t>
                      </a:r>
                    </a:p>
                    <a:p>
                      <a:r>
                        <a:rPr lang="en-US" sz="3200" b="1" dirty="0" smtClean="0">
                          <a:solidFill>
                            <a:srgbClr val="FF0000"/>
                          </a:solidFill>
                        </a:rPr>
                        <a:t>- GIVE YOUR</a:t>
                      </a:r>
                      <a:r>
                        <a:rPr lang="en-US" sz="3200" b="1" baseline="0" dirty="0" smtClean="0">
                          <a:solidFill>
                            <a:srgbClr val="FF0000"/>
                          </a:solidFill>
                        </a:rPr>
                        <a:t> FINAL OPINIONS OR RECOMMENDAITONS</a:t>
                      </a:r>
                      <a:endParaRPr lang="en-US" sz="3200" b="1" dirty="0">
                        <a:solidFill>
                          <a:srgbClr val="FF0000"/>
                        </a:solidFill>
                      </a:endParaRPr>
                    </a:p>
                  </a:txBody>
                  <a:tcPr/>
                </a:tc>
              </a:tr>
              <a:tr h="370840">
                <a:tc>
                  <a:txBody>
                    <a:bodyPr/>
                    <a:lstStyle/>
                    <a:p>
                      <a:endParaRPr lang="en-US" sz="3200" dirty="0"/>
                    </a:p>
                  </a:txBody>
                  <a:tcPr/>
                </a:tc>
                <a:tc>
                  <a:txBody>
                    <a:bodyPr/>
                    <a:lstStyle/>
                    <a:p>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Rounded Rectangle 3"/>
          <p:cNvSpPr/>
          <p:nvPr/>
        </p:nvSpPr>
        <p:spPr>
          <a:xfrm>
            <a:off x="228600" y="1752600"/>
            <a:ext cx="8686800" cy="464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smtClean="0">
                <a:solidFill>
                  <a:srgbClr val="FF0000"/>
                </a:solidFill>
              </a:rPr>
              <a:t>VIOLENCE IN THE MEDIA PROMOTE VIOLENCE IN THE SOCIETY. TO WHAT EXTENT DO YOU AGREE?</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800"/>
              <a:t>It is said that when people travel to a foreign country, they should adapt to the customs and tradition of this coUntry. To what extent do you agree? </a:t>
            </a:r>
          </a:p>
          <a:p>
            <a:pPr marL="0" indent="0" algn="ctr">
              <a:buNone/>
            </a:pPr>
            <a:endParaRPr lang="en-US" sz="4800"/>
          </a:p>
        </p:txBody>
      </p:sp>
    </p:spTree>
    <p:extLst>
      <p:ext uri="{BB962C8B-B14F-4D97-AF65-F5344CB8AC3E}">
        <p14:creationId xmlns:p14="http://schemas.microsoft.com/office/powerpoint/2010/main" val="24271664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304800"/>
            <a:ext cx="8229600" cy="6575323"/>
          </a:xfrm>
        </p:spPr>
        <p:txBody>
          <a:bodyPr>
            <a:noAutofit/>
          </a:bodyPr>
          <a:lstStyle/>
          <a:p>
            <a:pPr marL="0" indent="0">
              <a:buNone/>
            </a:pPr>
            <a:r>
              <a:rPr lang="en-US" sz="4400"/>
              <a:t> There has been a fast growing demand in international tourism in modern time thanks to the achievements of state –of – the – art transportation. The number of tourists has increased sharply. It is said that the tourist should behave well and comply with the local culture. I completely agree with this view. </a:t>
            </a:r>
          </a:p>
          <a:p>
            <a:pPr marL="0" indent="0">
              <a:buNone/>
            </a:pPr>
            <a:endParaRPr lang="en-US" sz="4400"/>
          </a:p>
        </p:txBody>
      </p:sp>
    </p:spTree>
    <p:extLst>
      <p:ext uri="{BB962C8B-B14F-4D97-AF65-F5344CB8AC3E}">
        <p14:creationId xmlns:p14="http://schemas.microsoft.com/office/powerpoint/2010/main" val="29221083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lstStyle/>
          <a:p>
            <a:pPr marL="0" indent="0">
              <a:buNone/>
            </a:pPr>
            <a:r>
              <a:rPr lang="en-US"/>
              <a:t>People increasingly access to online newspaper </a:t>
            </a:r>
            <a:r>
              <a:rPr lang="en-US" i="1"/>
              <a:t>the news online these day, rather than buying newspaper and magazines to find out what is going on.</a:t>
            </a:r>
            <a:br>
              <a:rPr lang="en-US" i="1"/>
            </a:br>
            <a:r>
              <a:rPr lang="en-US" i="1"/>
              <a:t>Some people predict that, because of the spread of internet news, newspaper will disappear at some point in the future.</a:t>
            </a:r>
            <a:br>
              <a:rPr lang="en-US" i="1"/>
            </a:br>
            <a:r>
              <a:rPr lang="en-US" i="1"/>
              <a:t>Do you agree that newspaper will die out in the future?</a:t>
            </a:r>
            <a:endParaRPr lang="en-US"/>
          </a:p>
          <a:p>
            <a:pPr marL="0" indent="0">
              <a:buNone/>
            </a:pPr>
            <a:endParaRPr lang="en-US"/>
          </a:p>
        </p:txBody>
      </p:sp>
    </p:spTree>
    <p:extLst>
      <p:ext uri="{BB962C8B-B14F-4D97-AF65-F5344CB8AC3E}">
        <p14:creationId xmlns:p14="http://schemas.microsoft.com/office/powerpoint/2010/main" val="41630978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4000"/>
              <a:t>In some countries, it is now possible for people to buy a wide variety of foods transported from all over the world. </a:t>
            </a:r>
            <a:endParaRPr lang="en-US" sz="4000" smtClean="0"/>
          </a:p>
          <a:p>
            <a:pPr marL="0" indent="0">
              <a:buNone/>
            </a:pPr>
            <a:r>
              <a:rPr lang="en-US" sz="4000" smtClean="0"/>
              <a:t>To </a:t>
            </a:r>
            <a:r>
              <a:rPr lang="en-US" sz="4000"/>
              <a:t>what extents do the benefits of this development outweigh the problems?</a:t>
            </a:r>
          </a:p>
          <a:p>
            <a:pPr marL="0" indent="0">
              <a:buNone/>
            </a:pPr>
            <a:endParaRPr lang="en-US" sz="40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0"/>
            <a:ext cx="8382000" cy="6858000"/>
          </a:xfrm>
        </p:spPr>
        <p:txBody>
          <a:bodyPr/>
          <a:lstStyle/>
          <a:p>
            <a:pPr marL="0" indent="0">
              <a:buNone/>
            </a:pPr>
            <a:r>
              <a:rPr lang="en-US" b="1"/>
              <a:t>It is said that when people travel to a foreign country, they should adapt to the customs and tradition of this coUntry. To what extent do you agree? </a:t>
            </a:r>
            <a:endParaRPr lang="en-US"/>
          </a:p>
          <a:p>
            <a:pPr marL="0" indent="0">
              <a:buNone/>
            </a:pPr>
            <a:endParaRPr lang="en-US" b="1" i="1" smtClean="0"/>
          </a:p>
          <a:p>
            <a:pPr marL="0" indent="0">
              <a:buNone/>
            </a:pPr>
            <a:r>
              <a:rPr lang="en-US" b="1" i="1" smtClean="0"/>
              <a:t>The </a:t>
            </a:r>
            <a:r>
              <a:rPr lang="en-US" b="1" i="1"/>
              <a:t>society would benefit from a ban on all forms of advertising because it serves no useful purpose, </a:t>
            </a:r>
            <a:r>
              <a:rPr lang="en-US" b="1" i="1" smtClean="0"/>
              <a:t>`and </a:t>
            </a:r>
            <a:r>
              <a:rPr lang="en-US" b="1" i="1"/>
              <a:t>can even be damaging.</a:t>
            </a:r>
            <a:br>
              <a:rPr lang="en-US" b="1" i="1"/>
            </a:br>
            <a:r>
              <a:rPr lang="en-US" b="1" i="1"/>
              <a:t>Do you agree or disagree?</a:t>
            </a:r>
            <a:endParaRPr lang="en-US"/>
          </a:p>
          <a:p>
            <a:pPr marL="0" indent="0">
              <a:buNone/>
            </a:pPr>
            <a:endParaRPr lang="en-US"/>
          </a:p>
        </p:txBody>
      </p:sp>
    </p:spTree>
    <p:extLst>
      <p:ext uri="{BB962C8B-B14F-4D97-AF65-F5344CB8AC3E}">
        <p14:creationId xmlns:p14="http://schemas.microsoft.com/office/powerpoint/2010/main" val="427834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000" b="1"/>
              <a:t>Some people think that the best way to reduce crime is to give longer prison sentences. Others, however, believe there are better alternative ways of reducing crime. Discuss both views and give your opinion.</a:t>
            </a:r>
          </a:p>
          <a:p>
            <a:pPr marL="0" indent="0">
              <a:buNone/>
            </a:pPr>
            <a:endParaRPr lang="en-US" sz="4000" b="1"/>
          </a:p>
        </p:txBody>
      </p:sp>
    </p:spTree>
    <p:extLst>
      <p:ext uri="{BB962C8B-B14F-4D97-AF65-F5344CB8AC3E}">
        <p14:creationId xmlns:p14="http://schemas.microsoft.com/office/powerpoint/2010/main" val="35977685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Autofit/>
          </a:bodyPr>
          <a:lstStyle/>
          <a:p>
            <a:r>
              <a:rPr lang="en-US" sz="2800" b="1" i="1">
                <a:solidFill>
                  <a:srgbClr val="FF0000"/>
                </a:solidFill>
              </a:rPr>
              <a:t>The society would benefit from a ban on all forms of advertising because it serves no useful purpose, and can even be damaging.</a:t>
            </a:r>
            <a:br>
              <a:rPr lang="en-US" sz="2800" b="1" i="1">
                <a:solidFill>
                  <a:srgbClr val="FF0000"/>
                </a:solidFill>
              </a:rPr>
            </a:br>
            <a:r>
              <a:rPr lang="en-US" sz="2800" b="1" i="1">
                <a:solidFill>
                  <a:srgbClr val="FF0000"/>
                </a:solidFill>
              </a:rPr>
              <a:t>Do you agree or disagree?</a:t>
            </a:r>
            <a:r>
              <a:rPr lang="en-US" sz="2800">
                <a:solidFill>
                  <a:srgbClr val="FF0000"/>
                </a:solidFill>
              </a:rPr>
              <a:t/>
            </a:r>
            <a:br>
              <a:rPr lang="en-US" sz="2800">
                <a:solidFill>
                  <a:srgbClr val="FF0000"/>
                </a:solidFill>
              </a:rPr>
            </a:br>
            <a:endParaRPr lang="en-US" sz="2800">
              <a:solidFill>
                <a:srgbClr val="FF0000"/>
              </a:solidFill>
            </a:endParaRPr>
          </a:p>
        </p:txBody>
      </p:sp>
      <p:sp>
        <p:nvSpPr>
          <p:cNvPr id="3" name="Content Placeholder 2"/>
          <p:cNvSpPr>
            <a:spLocks noGrp="1"/>
          </p:cNvSpPr>
          <p:nvPr>
            <p:ph idx="1"/>
          </p:nvPr>
        </p:nvSpPr>
        <p:spPr>
          <a:xfrm>
            <a:off x="152400" y="1828800"/>
            <a:ext cx="8839200" cy="5257800"/>
          </a:xfrm>
        </p:spPr>
        <p:txBody>
          <a:bodyPr/>
          <a:lstStyle/>
          <a:p>
            <a:pPr marL="0" indent="0">
              <a:buNone/>
            </a:pPr>
            <a:r>
              <a:rPr lang="en-US"/>
              <a:t>It has been argued that a comprehensive prohibition of advertising in all forms brings about great values for society as a whole reportedly due to its uselessness or sometimes harmfulness. In my opinion, this assumption is a highly subjective point of view, and therefore I completely disagree with it.</a:t>
            </a:r>
            <a:br>
              <a:rPr lang="en-US"/>
            </a:br>
            <a:endParaRPr lang="en-US"/>
          </a:p>
        </p:txBody>
      </p:sp>
    </p:spTree>
    <p:extLst>
      <p:ext uri="{BB962C8B-B14F-4D97-AF65-F5344CB8AC3E}">
        <p14:creationId xmlns:p14="http://schemas.microsoft.com/office/powerpoint/2010/main" val="38669615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0"/>
            <a:ext cx="8534400" cy="7162800"/>
          </a:xfrm>
        </p:spPr>
        <p:txBody>
          <a:bodyPr>
            <a:noAutofit/>
          </a:bodyPr>
          <a:lstStyle/>
          <a:p>
            <a:pPr marL="0" indent="0">
              <a:buNone/>
            </a:pPr>
            <a:r>
              <a:rPr lang="en-US" sz="2400"/>
              <a:t>At first, adapting to customs helps visitors to integrate into the lifestyle of residents. It is a rewarding experience for them to discover it. You can wear their traditional costumes, try local food and explore traditional handcraft. </a:t>
            </a:r>
          </a:p>
          <a:p>
            <a:pPr marL="0" indent="0">
              <a:buNone/>
            </a:pPr>
            <a:r>
              <a:rPr lang="en-US" sz="2400"/>
              <a:t> Second, you may get into troubles if you ignore their social norms. According to Mulism, you are not allowed to shake hands with strange women while it common gesture in America or Western Countries. You take risks if you are offended by your bad behavior in public area. For example when going to the pagoda you shouldn’t wear shorts or no-sleeved shirts. It is informal. Moreover, You will be isolated from the local people or will be strongly criticized. This leaves bad impressions on them.</a:t>
            </a:r>
          </a:p>
          <a:p>
            <a:pPr marL="0" indent="0">
              <a:buNone/>
            </a:pPr>
            <a:r>
              <a:rPr lang="en-US" sz="2400"/>
              <a:t>Finally, it is a great chance for you to make friends there. It is obvious people want to  meet and talk to polite and sensible people. Some local men are eager to become your company to introduce their culture and beauty to you. </a:t>
            </a:r>
          </a:p>
          <a:p>
            <a:pPr marL="0" indent="0">
              <a:buNone/>
            </a:pPr>
            <a:r>
              <a:rPr lang="en-US" sz="2400"/>
              <a:t>In short , after discussing all factors bove. I think you should learn about their culture before coming there by visiting their tourism websites or reading books. It is absolute that you will have unforgettable trip. </a:t>
            </a:r>
          </a:p>
          <a:p>
            <a:pPr marL="0" indent="0">
              <a:buNone/>
            </a:pPr>
            <a:r>
              <a:rPr lang="en-US" sz="2400"/>
              <a:t> </a:t>
            </a:r>
          </a:p>
          <a:p>
            <a:pPr marL="0" indent="0">
              <a:buNone/>
            </a:pPr>
            <a:r>
              <a:rPr lang="en-US" sz="2400"/>
              <a:t> </a:t>
            </a:r>
          </a:p>
          <a:p>
            <a:pPr marL="0" indent="0">
              <a:buNone/>
            </a:pPr>
            <a:endParaRPr lang="en-US" sz="2400"/>
          </a:p>
        </p:txBody>
      </p:sp>
    </p:spTree>
    <p:extLst>
      <p:ext uri="{BB962C8B-B14F-4D97-AF65-F5344CB8AC3E}">
        <p14:creationId xmlns:p14="http://schemas.microsoft.com/office/powerpoint/2010/main" val="396700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8229600" cy="1143000"/>
          </a:xfrm>
        </p:spPr>
        <p:txBody>
          <a:bodyPr>
            <a:noAutofit/>
          </a:bodyPr>
          <a:lstStyle/>
          <a:p>
            <a:r>
              <a:rPr lang="en-US" sz="3200" b="1">
                <a:solidFill>
                  <a:srgbClr val="FF0000"/>
                </a:solidFill>
              </a:rPr>
              <a:t>It is said that when people travel to a foreign country, they should adapt to the customs and tradition of this coUntry. To what extent do you agree? </a:t>
            </a:r>
            <a:r>
              <a:rPr lang="en-US" sz="3200">
                <a:solidFill>
                  <a:srgbClr val="FF0000"/>
                </a:solidFill>
              </a:rPr>
              <a:t/>
            </a:r>
            <a:br>
              <a:rPr lang="en-US" sz="3200">
                <a:solidFill>
                  <a:srgbClr val="FF0000"/>
                </a:solidFill>
              </a:rPr>
            </a:br>
            <a:endParaRPr lang="en-US" sz="3200">
              <a:solidFill>
                <a:srgbClr val="FF0000"/>
              </a:solidFill>
            </a:endParaRPr>
          </a:p>
        </p:txBody>
      </p:sp>
      <p:sp>
        <p:nvSpPr>
          <p:cNvPr id="3" name="Content Placeholder 2"/>
          <p:cNvSpPr>
            <a:spLocks noGrp="1"/>
          </p:cNvSpPr>
          <p:nvPr>
            <p:ph idx="1"/>
          </p:nvPr>
        </p:nvSpPr>
        <p:spPr>
          <a:xfrm>
            <a:off x="457200" y="1600200"/>
            <a:ext cx="8534400" cy="5105400"/>
          </a:xfrm>
        </p:spPr>
        <p:txBody>
          <a:bodyPr>
            <a:normAutofit/>
          </a:bodyPr>
          <a:lstStyle/>
          <a:p>
            <a:pPr marL="0" indent="0">
              <a:buNone/>
            </a:pPr>
            <a:endParaRPr lang="en-US" smtClean="0"/>
          </a:p>
          <a:p>
            <a:pPr marL="0" indent="0">
              <a:buNone/>
            </a:pPr>
            <a:endParaRPr lang="en-US"/>
          </a:p>
          <a:p>
            <a:pPr marL="0" indent="0">
              <a:buNone/>
            </a:pPr>
            <a:r>
              <a:rPr lang="en-US"/>
              <a:t>There has been a fast growing demand in international tourism in modern time thanks to the achievements of state –of – the – art transportation. The number of tourists has increased sharply. It is said that the tourist should behave well and comply with the local culture. I completely agree with this view. </a:t>
            </a:r>
          </a:p>
          <a:p>
            <a:pPr marL="0" indent="0">
              <a:buNone/>
            </a:pPr>
            <a:endParaRPr lang="en-US"/>
          </a:p>
        </p:txBody>
      </p:sp>
    </p:spTree>
    <p:extLst>
      <p:ext uri="{BB962C8B-B14F-4D97-AF65-F5344CB8AC3E}">
        <p14:creationId xmlns:p14="http://schemas.microsoft.com/office/powerpoint/2010/main" val="36460953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144000" cy="6858000"/>
          </a:xfrm>
        </p:spPr>
        <p:txBody>
          <a:bodyPr>
            <a:noAutofit/>
          </a:bodyPr>
          <a:lstStyle/>
          <a:p>
            <a:pPr marL="0" indent="0">
              <a:buNone/>
            </a:pPr>
            <a:r>
              <a:rPr lang="en-US" sz="2400"/>
              <a:t>It is, for starters, </a:t>
            </a:r>
            <a:r>
              <a:rPr lang="en-US" sz="2400" b="1">
                <a:solidFill>
                  <a:srgbClr val="FF0000"/>
                </a:solidFill>
              </a:rPr>
              <a:t>ill-founded</a:t>
            </a:r>
            <a:r>
              <a:rPr lang="en-US" sz="2400"/>
              <a:t> to claim that commercials are </a:t>
            </a:r>
            <a:r>
              <a:rPr lang="en-US" sz="2400" b="1"/>
              <a:t>purposeless and detrimental to consumers</a:t>
            </a:r>
            <a:r>
              <a:rPr lang="en-US" sz="2400"/>
              <a:t>. We are living in a world where new products with distinct and revolutionary features to better our lives and solve problems that we used to think of as unraveled matters </a:t>
            </a:r>
            <a:r>
              <a:rPr lang="en-US" sz="2400" b="1"/>
              <a:t>come into being</a:t>
            </a:r>
            <a:r>
              <a:rPr lang="en-US" sz="2400"/>
              <a:t> almost every day. And we cannot ignore the fact that those products would </a:t>
            </a:r>
            <a:r>
              <a:rPr lang="en-US" sz="2400" b="1"/>
              <a:t>remain unknown</a:t>
            </a:r>
            <a:r>
              <a:rPr lang="en-US" sz="2400"/>
              <a:t> unless advertising of various types </a:t>
            </a:r>
            <a:r>
              <a:rPr lang="en-US" sz="2400" b="1"/>
              <a:t>disseminated needed information to reach as many customers as possible</a:t>
            </a:r>
            <a:r>
              <a:rPr lang="en-US" sz="2400"/>
              <a:t>. Businesses who thrive as a consequence will pay taxes so that the government can carry out a variety of functions, such as social security and education, to ensure the well-being of everyone</a:t>
            </a:r>
            <a:r>
              <a:rPr lang="en-US" sz="2400" smtClean="0"/>
              <a:t>.</a:t>
            </a:r>
          </a:p>
          <a:p>
            <a:pPr marL="0" indent="0">
              <a:buNone/>
            </a:pPr>
            <a:r>
              <a:rPr lang="en-US" sz="2400" smtClean="0">
                <a:solidFill>
                  <a:srgbClr val="00B050"/>
                </a:solidFill>
              </a:rPr>
              <a:t>From </a:t>
            </a:r>
            <a:r>
              <a:rPr lang="en-US" sz="2400">
                <a:solidFill>
                  <a:srgbClr val="00B050"/>
                </a:solidFill>
              </a:rPr>
              <a:t>another perspective, dependency on the advertising industry is inevitable for any nation to prosper. Once commercials, by law, </a:t>
            </a:r>
            <a:r>
              <a:rPr lang="en-US" sz="2400" b="1">
                <a:solidFill>
                  <a:srgbClr val="00B050"/>
                </a:solidFill>
              </a:rPr>
              <a:t>undergo a prohibitive order</a:t>
            </a:r>
            <a:r>
              <a:rPr lang="en-US" sz="2400">
                <a:solidFill>
                  <a:srgbClr val="00B050"/>
                </a:solidFill>
              </a:rPr>
              <a:t>, unemployment rates would increase and the burden would fall on the state. For example, Coca Cola </a:t>
            </a:r>
            <a:r>
              <a:rPr lang="en-US" sz="2400" b="1" smtClean="0">
                <a:solidFill>
                  <a:srgbClr val="00B050"/>
                </a:solidFill>
              </a:rPr>
              <a:t>dispenses </a:t>
            </a:r>
            <a:r>
              <a:rPr lang="en-US" sz="2400" b="1">
                <a:solidFill>
                  <a:srgbClr val="00B050"/>
                </a:solidFill>
              </a:rPr>
              <a:t>thousands of employment opportunities</a:t>
            </a:r>
            <a:r>
              <a:rPr lang="en-US" sz="2400">
                <a:solidFill>
                  <a:srgbClr val="00B050"/>
                </a:solidFill>
              </a:rPr>
              <a:t> in advertising throughout its branches across different regions in the world. If adverts are forbidden, an unthinkable number of workers, such as marketers, would either be driven to other jobs or stay unemployed. The government, as a result, have to </a:t>
            </a:r>
            <a:r>
              <a:rPr lang="en-US" sz="2400" b="1">
                <a:solidFill>
                  <a:srgbClr val="00B050"/>
                </a:solidFill>
              </a:rPr>
              <a:t>provide temporary financial support</a:t>
            </a:r>
            <a:r>
              <a:rPr lang="en-US" sz="2400">
                <a:solidFill>
                  <a:srgbClr val="00B050"/>
                </a:solidFill>
              </a:rPr>
              <a:t> for those people. In other words, banning any forms of commercial communication would lead to reverse and undesirable implications on society.</a:t>
            </a:r>
            <a:br>
              <a:rPr lang="en-US" sz="2400">
                <a:solidFill>
                  <a:srgbClr val="00B050"/>
                </a:solidFill>
              </a:rPr>
            </a:br>
            <a:r>
              <a:rPr lang="en-US" sz="2400">
                <a:solidFill>
                  <a:srgbClr val="00B050"/>
                </a:solidFill>
              </a:rPr>
              <a:t/>
            </a:r>
            <a:br>
              <a:rPr lang="en-US" sz="2400">
                <a:solidFill>
                  <a:srgbClr val="00B050"/>
                </a:solidFill>
              </a:rPr>
            </a:br>
            <a:r>
              <a:rPr lang="en-US" sz="2400">
                <a:solidFill>
                  <a:srgbClr val="00B050"/>
                </a:solidFill>
              </a:rPr>
              <a:t>In conclusion, it is unreasonable to presume that it is for the sak</a:t>
            </a:r>
            <a:r>
              <a:rPr lang="en-US" sz="2400"/>
              <a:t>e of everyone’s interests that advertisements have to be prohibited.</a:t>
            </a:r>
            <a:br>
              <a:rPr lang="en-US" sz="2400"/>
            </a:br>
            <a:endParaRPr lang="en-US" sz="2400"/>
          </a:p>
        </p:txBody>
      </p:sp>
    </p:spTree>
    <p:extLst>
      <p:ext uri="{BB962C8B-B14F-4D97-AF65-F5344CB8AC3E}">
        <p14:creationId xmlns:p14="http://schemas.microsoft.com/office/powerpoint/2010/main" val="166247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The </a:t>
            </a:r>
            <a:r>
              <a:rPr lang="en-US"/>
              <a:t>number of people who are overweight or obese is far higher than previous generations. What are the reasons for this and how can the problems be tackled?</a:t>
            </a:r>
          </a:p>
          <a:p>
            <a:endParaRPr lang="en-US"/>
          </a:p>
        </p:txBody>
      </p:sp>
    </p:spTree>
    <p:extLst>
      <p:ext uri="{BB962C8B-B14F-4D97-AF65-F5344CB8AC3E}">
        <p14:creationId xmlns:p14="http://schemas.microsoft.com/office/powerpoint/2010/main" val="20157630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413"/>
            <a:ext cx="8229600" cy="1143000"/>
          </a:xfrm>
        </p:spPr>
        <p:txBody>
          <a:bodyPr/>
          <a:lstStyle/>
          <a:p>
            <a:r>
              <a:rPr lang="en-US" smtClean="0"/>
              <a:t>outline</a:t>
            </a:r>
            <a:endParaRPr lang="en-US"/>
          </a:p>
        </p:txBody>
      </p:sp>
      <p:sp>
        <p:nvSpPr>
          <p:cNvPr id="3" name="Content Placeholder 2"/>
          <p:cNvSpPr>
            <a:spLocks noGrp="1"/>
          </p:cNvSpPr>
          <p:nvPr>
            <p:ph idx="1"/>
          </p:nvPr>
        </p:nvSpPr>
        <p:spPr>
          <a:xfrm>
            <a:off x="0" y="990600"/>
            <a:ext cx="9144000" cy="5867400"/>
          </a:xfrm>
        </p:spPr>
        <p:txBody>
          <a:bodyPr>
            <a:normAutofit fontScale="85000" lnSpcReduction="10000"/>
          </a:bodyPr>
          <a:lstStyle/>
          <a:p>
            <a:pPr>
              <a:buFontTx/>
              <a:buChar char="-"/>
            </a:pPr>
            <a:r>
              <a:rPr lang="en-US" b="1" smtClean="0">
                <a:solidFill>
                  <a:srgbClr val="FF0000"/>
                </a:solidFill>
              </a:rPr>
              <a:t>OPENING</a:t>
            </a:r>
          </a:p>
          <a:p>
            <a:pPr>
              <a:buFontTx/>
              <a:buChar char="-"/>
            </a:pPr>
            <a:r>
              <a:rPr lang="en-US" b="1" smtClean="0">
                <a:solidFill>
                  <a:srgbClr val="FF0000"/>
                </a:solidFill>
              </a:rPr>
              <a:t>BODY</a:t>
            </a:r>
          </a:p>
          <a:p>
            <a:pPr marL="0" indent="0">
              <a:buNone/>
            </a:pPr>
            <a:r>
              <a:rPr lang="en-US" b="1" smtClean="0">
                <a:solidFill>
                  <a:srgbClr val="00B050"/>
                </a:solidFill>
              </a:rPr>
              <a:t>PARAGRAPH 1: ADVANTAGES OF LIVING IN THE COUNTRYSIDE</a:t>
            </a:r>
          </a:p>
          <a:p>
            <a:pPr marL="0" indent="0">
              <a:buNone/>
            </a:pPr>
            <a:r>
              <a:rPr lang="en-US" smtClean="0"/>
              <a:t>- We enjoy clean and fresh environement</a:t>
            </a:r>
          </a:p>
          <a:p>
            <a:pPr>
              <a:buFontTx/>
              <a:buChar char="-"/>
            </a:pPr>
            <a:r>
              <a:rPr lang="en-US" smtClean="0"/>
              <a:t>Living expense is much lower</a:t>
            </a:r>
          </a:p>
          <a:p>
            <a:pPr>
              <a:buFontTx/>
              <a:buChar char="-"/>
            </a:pPr>
            <a:r>
              <a:rPr lang="en-US" smtClean="0"/>
              <a:t>It is far safer and peaceful</a:t>
            </a:r>
          </a:p>
          <a:p>
            <a:pPr marL="0" indent="0">
              <a:buNone/>
            </a:pPr>
            <a:r>
              <a:rPr lang="en-US" b="1" smtClean="0">
                <a:solidFill>
                  <a:srgbClr val="00B050"/>
                </a:solidFill>
              </a:rPr>
              <a:t>PARAGRAP 2: DISADVANTAGES OF </a:t>
            </a:r>
            <a:r>
              <a:rPr lang="en-US" b="1">
                <a:solidFill>
                  <a:srgbClr val="00B050"/>
                </a:solidFill>
              </a:rPr>
              <a:t>INTERNATIONAL AIR </a:t>
            </a:r>
            <a:r>
              <a:rPr lang="en-US" b="1" smtClean="0">
                <a:solidFill>
                  <a:srgbClr val="00B050"/>
                </a:solidFill>
              </a:rPr>
              <a:t>TRAVEL</a:t>
            </a:r>
          </a:p>
          <a:p>
            <a:pPr>
              <a:buFontTx/>
              <a:buChar char="-"/>
            </a:pPr>
            <a:r>
              <a:rPr lang="en-US" smtClean="0"/>
              <a:t>There are less job opportunities</a:t>
            </a:r>
          </a:p>
          <a:p>
            <a:pPr>
              <a:buFontTx/>
              <a:buChar char="-"/>
            </a:pPr>
            <a:r>
              <a:rPr lang="en-US" smtClean="0"/>
              <a:t>limited entertainment and shopping</a:t>
            </a:r>
          </a:p>
          <a:p>
            <a:pPr>
              <a:buFontTx/>
              <a:buChar char="-"/>
            </a:pPr>
            <a:r>
              <a:rPr lang="en-US" smtClean="0"/>
              <a:t>Traveling is time consuming</a:t>
            </a:r>
          </a:p>
          <a:p>
            <a:pPr marL="0" indent="0">
              <a:buNone/>
            </a:pPr>
            <a:r>
              <a:rPr lang="en-US" b="1" smtClean="0">
                <a:solidFill>
                  <a:srgbClr val="FF0000"/>
                </a:solidFill>
              </a:rPr>
              <a:t>CLOSING</a:t>
            </a:r>
          </a:p>
          <a:p>
            <a:pPr marL="0" indent="0">
              <a:buNone/>
            </a:pPr>
            <a:r>
              <a:rPr lang="en-US" b="1" smtClean="0">
                <a:solidFill>
                  <a:srgbClr val="00B050"/>
                </a:solidFill>
              </a:rPr>
              <a:t>SUMMARY AND YOUR OWN VIEW</a:t>
            </a:r>
            <a:endParaRPr lang="en-US" b="1">
              <a:solidFill>
                <a:srgbClr val="00B050"/>
              </a:solidFill>
            </a:endParaRPr>
          </a:p>
          <a:p>
            <a:pPr marL="0" indent="0">
              <a:buNone/>
            </a:pPr>
            <a:endParaRPr lang="en-US" smtClean="0"/>
          </a:p>
          <a:p>
            <a:pPr marL="0" indent="0">
              <a:buNone/>
            </a:pPr>
            <a:endParaRPr lang="en-US"/>
          </a:p>
        </p:txBody>
      </p:sp>
    </p:spTree>
    <p:extLst>
      <p:ext uri="{BB962C8B-B14F-4D97-AF65-F5344CB8AC3E}">
        <p14:creationId xmlns:p14="http://schemas.microsoft.com/office/powerpoint/2010/main" val="263060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749331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979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28600"/>
            <a:ext cx="9296400" cy="6629400"/>
          </a:xfrm>
        </p:spPr>
        <p:txBody>
          <a:bodyPr/>
          <a:lstStyle/>
          <a:p>
            <a:pPr marL="514350" indent="-514350">
              <a:buAutoNum type="arabicPeriod"/>
            </a:pPr>
            <a:r>
              <a:rPr lang="en-US" b="1" smtClean="0">
                <a:solidFill>
                  <a:srgbClr val="FF0000"/>
                </a:solidFill>
              </a:rPr>
              <a:t>Development in technology has brought various environment problems. Some people believe that people need to lead simple lives to solve environmental problems. Others, however, believe technology is the way to solve these problems. Discuss these both views. (26/8/2018) </a:t>
            </a:r>
          </a:p>
          <a:p>
            <a:pPr marL="514350" indent="-514350">
              <a:buAutoNum type="arabicPeriod"/>
            </a:pPr>
            <a:r>
              <a:rPr lang="en-US" b="1" i="1" smtClean="0"/>
              <a:t>Many </a:t>
            </a:r>
            <a:r>
              <a:rPr lang="en-US" b="1" i="1"/>
              <a:t>men and women are making the decision to have children later in life.</a:t>
            </a:r>
            <a:endParaRPr lang="en-US"/>
          </a:p>
          <a:p>
            <a:pPr marL="0" indent="0">
              <a:buNone/>
            </a:pPr>
            <a:r>
              <a:rPr lang="en-US" b="1" i="1"/>
              <a:t>What are the reasons of this trend?</a:t>
            </a:r>
            <a:endParaRPr lang="en-US"/>
          </a:p>
          <a:p>
            <a:pPr marL="0" indent="0">
              <a:buNone/>
            </a:pPr>
            <a:r>
              <a:rPr lang="en-US" b="1" i="1"/>
              <a:t>What are the impacts of this development on both family and society</a:t>
            </a:r>
            <a:r>
              <a:rPr lang="en-US" b="1" i="1" smtClean="0"/>
              <a:t>? (22/04/18)</a:t>
            </a:r>
            <a:endParaRPr lang="en-US"/>
          </a:p>
          <a:p>
            <a:pPr marL="514350" indent="-514350">
              <a:buAutoNum type="arabicPeriod"/>
            </a:pPr>
            <a:endParaRPr lang="en-US"/>
          </a:p>
        </p:txBody>
      </p:sp>
    </p:spTree>
    <p:extLst>
      <p:ext uri="{BB962C8B-B14F-4D97-AF65-F5344CB8AC3E}">
        <p14:creationId xmlns:p14="http://schemas.microsoft.com/office/powerpoint/2010/main" val="379677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534400" cy="6705600"/>
          </a:xfrm>
        </p:spPr>
        <p:txBody>
          <a:bodyPr>
            <a:normAutofit lnSpcReduction="10000"/>
          </a:bodyPr>
          <a:lstStyle/>
          <a:p>
            <a:pPr marL="0" indent="0">
              <a:buNone/>
            </a:pPr>
            <a:r>
              <a:rPr lang="en-US" b="1"/>
              <a:t>People increasingly access to online newspaper the news online these day, rather than buying newspaper and magazines to find out what is going on.</a:t>
            </a:r>
            <a:br>
              <a:rPr lang="en-US" b="1"/>
            </a:br>
            <a:r>
              <a:rPr lang="en-US" b="1"/>
              <a:t>Some people predict that, because of the spread of internet news, newspaper will disappear at some point in the future.</a:t>
            </a:r>
            <a:br>
              <a:rPr lang="en-US" b="1"/>
            </a:br>
            <a:r>
              <a:rPr lang="en-US" b="1"/>
              <a:t>Do you agree that newspaper will die out in the future</a:t>
            </a:r>
            <a:r>
              <a:rPr lang="en-US" b="1" smtClean="0"/>
              <a:t>?</a:t>
            </a:r>
          </a:p>
          <a:p>
            <a:pPr marL="0" indent="0">
              <a:buNone/>
            </a:pPr>
            <a:r>
              <a:rPr lang="en-US" b="1" smtClean="0"/>
              <a:t>(3/12/2017)</a:t>
            </a:r>
            <a:endParaRPr lang="en-US" b="1"/>
          </a:p>
          <a:p>
            <a:pPr marL="0" indent="0">
              <a:buNone/>
            </a:pPr>
            <a:r>
              <a:rPr lang="en-US" b="1">
                <a:solidFill>
                  <a:srgbClr val="FF0000"/>
                </a:solidFill>
              </a:rPr>
              <a:t>Many people believe that alcohol causes many </a:t>
            </a:r>
            <a:r>
              <a:rPr lang="en-US" b="1" smtClean="0">
                <a:solidFill>
                  <a:srgbClr val="FF0000"/>
                </a:solidFill>
              </a:rPr>
              <a:t>problems </a:t>
            </a:r>
            <a:r>
              <a:rPr lang="en-US" b="1">
                <a:solidFill>
                  <a:srgbClr val="FF0000"/>
                </a:solidFill>
              </a:rPr>
              <a:t>and there have been frequent calls for the government to ban it. To what extent do you agree. </a:t>
            </a:r>
          </a:p>
          <a:p>
            <a:pPr marL="0" indent="0">
              <a:buNone/>
            </a:pPr>
            <a:endParaRPr lang="en-US"/>
          </a:p>
        </p:txBody>
      </p:sp>
    </p:spTree>
    <p:extLst>
      <p:ext uri="{BB962C8B-B14F-4D97-AF65-F5344CB8AC3E}">
        <p14:creationId xmlns:p14="http://schemas.microsoft.com/office/powerpoint/2010/main" val="266763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 thi ngay 23/12/2018</a:t>
            </a:r>
            <a:endParaRPr lang="en-US"/>
          </a:p>
        </p:txBody>
      </p:sp>
      <p:sp>
        <p:nvSpPr>
          <p:cNvPr id="3" name="Content Placeholder 2"/>
          <p:cNvSpPr>
            <a:spLocks noGrp="1"/>
          </p:cNvSpPr>
          <p:nvPr>
            <p:ph idx="1"/>
          </p:nvPr>
        </p:nvSpPr>
        <p:spPr/>
        <p:txBody>
          <a:bodyPr/>
          <a:lstStyle/>
          <a:p>
            <a:pPr marL="0" indent="0">
              <a:buNone/>
            </a:pPr>
            <a:r>
              <a:rPr lang="en-US" smtClean="0"/>
              <a:t>Computers can translate all kinds of language well. Do your children need to learn more languages in the future?</a:t>
            </a:r>
            <a:endParaRPr lang="en-US"/>
          </a:p>
        </p:txBody>
      </p:sp>
    </p:spTree>
    <p:extLst>
      <p:ext uri="{BB962C8B-B14F-4D97-AF65-F5344CB8AC3E}">
        <p14:creationId xmlns:p14="http://schemas.microsoft.com/office/powerpoint/2010/main" val="2810882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4163</TotalTime>
  <Words>3540</Words>
  <Application>Microsoft Office PowerPoint</Application>
  <PresentationFormat>On-screen Show (4:3)</PresentationFormat>
  <Paragraphs>234</Paragraphs>
  <Slides>67</Slides>
  <Notes>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ESSAYS</vt:lpstr>
      <vt:lpstr>PowerPoint Presentation</vt:lpstr>
      <vt:lpstr>PowerPoint Presentation</vt:lpstr>
      <vt:lpstr>COMMON TOPICS</vt:lpstr>
      <vt:lpstr>TYPES OF ESSAY</vt:lpstr>
      <vt:lpstr>PowerPoint Presentation</vt:lpstr>
      <vt:lpstr>PowerPoint Presentation</vt:lpstr>
      <vt:lpstr>PowerPoint Presentation</vt:lpstr>
      <vt:lpstr>De thi ngay 23/12/2018</vt:lpstr>
      <vt:lpstr>TYPE 1</vt:lpstr>
      <vt:lpstr>PowerPoint Presentation</vt:lpstr>
      <vt:lpstr>outline</vt:lpstr>
      <vt:lpstr>OPENING</vt:lpstr>
      <vt:lpstr>PowerPoint Presentation</vt:lpstr>
      <vt:lpstr>PowerPoint Presentation</vt:lpstr>
      <vt:lpstr>outlines</vt:lpstr>
      <vt:lpstr>OPENING</vt:lpstr>
      <vt:lpstr>PowerPoint Presentation</vt:lpstr>
      <vt:lpstr>TYPE 2</vt:lpstr>
      <vt:lpstr>PowerPoint Presentation</vt:lpstr>
      <vt:lpstr>PowerPoint Presentation</vt:lpstr>
      <vt:lpstr>TYPE 3</vt:lpstr>
      <vt:lpstr>`</vt:lpstr>
      <vt:lpstr>PowerPoint Presentation</vt:lpstr>
      <vt:lpstr>PowerPoint Presentation</vt:lpstr>
      <vt:lpstr>TYPE 4</vt:lpstr>
      <vt:lpstr>PowerPoint Presentation</vt:lpstr>
      <vt:lpstr>PowerPoint Presentation</vt:lpstr>
      <vt:lpstr>PowerPoint Presentation</vt:lpstr>
      <vt:lpstr>PowerPoint Presentation</vt:lpstr>
      <vt:lpstr>PowerPoint Presentation</vt:lpstr>
      <vt:lpstr>PowerPoint Presentation</vt:lpstr>
      <vt:lpstr>Topic sentence and paragraph</vt:lpstr>
      <vt:lpstr>PowerPoint Presentation</vt:lpstr>
      <vt:lpstr>PowerPoint Presentation</vt:lpstr>
      <vt:lpstr>PowerPoint Presentation</vt:lpstr>
      <vt:lpstr>PowerPoint Presentation</vt:lpstr>
      <vt:lpstr>PowerPoint Presentation</vt:lpstr>
      <vt:lpstr>HOMEWORK</vt:lpstr>
      <vt:lpstr>PowerPoint Presentation</vt:lpstr>
      <vt:lpstr>PowerPoint Presentation</vt:lpstr>
      <vt:lpstr>PowerPoint Presentation</vt:lpstr>
      <vt:lpstr>PowerPoint Presentation</vt:lpstr>
      <vt:lpstr>PowerPoint Presentation</vt:lpstr>
      <vt:lpstr>PowerPoint Presentation</vt:lpstr>
      <vt:lpstr>OUTLINE</vt:lpstr>
      <vt:lpstr>PowerPoint Presentation</vt:lpstr>
      <vt:lpstr>PowerPoint Presentation</vt:lpstr>
      <vt:lpstr>OPINION ESSAYS</vt:lpstr>
      <vt:lpstr>PowerPoint Presentation</vt:lpstr>
      <vt:lpstr>PowerPoint Presentation</vt:lpstr>
      <vt:lpstr>PowerPoint Presentation</vt:lpstr>
      <vt:lpstr>PowerPoint Presentation</vt:lpstr>
      <vt:lpstr>HOMEWORK</vt:lpstr>
      <vt:lpstr>PowerPoint Presentation</vt:lpstr>
      <vt:lpstr>PowerPoint Presentation</vt:lpstr>
      <vt:lpstr>PowerPoint Presentation</vt:lpstr>
      <vt:lpstr>PowerPoint Presentation</vt:lpstr>
      <vt:lpstr>PowerPoint Presentation</vt:lpstr>
      <vt:lpstr>The society would benefit from a ban on all forms of advertising because it serves no useful purpose, and can even be damaging. Do you agree or disagree? </vt:lpstr>
      <vt:lpstr>PowerPoint Presentation</vt:lpstr>
      <vt:lpstr>It is said that when people travel to a foreign country, they should adapt to the customs and tradition of this coUntry. To what extent do you agree?  </vt:lpstr>
      <vt:lpstr>PowerPoint Presentation</vt:lpstr>
      <vt:lpstr>PowerPoint Presentation</vt:lpstr>
      <vt:lpstr>outline</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AND AGAINST ESSAYS</dc:title>
  <dc:creator>User</dc:creator>
  <cp:lastModifiedBy>a</cp:lastModifiedBy>
  <cp:revision>155</cp:revision>
  <dcterms:created xsi:type="dcterms:W3CDTF">2017-01-06T02:35:46Z</dcterms:created>
  <dcterms:modified xsi:type="dcterms:W3CDTF">2020-12-04T15:58:51Z</dcterms:modified>
</cp:coreProperties>
</file>