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80" r:id="rId5"/>
    <p:sldId id="281" r:id="rId6"/>
    <p:sldId id="274" r:id="rId7"/>
    <p:sldId id="275" r:id="rId8"/>
    <p:sldId id="276" r:id="rId9"/>
    <p:sldId id="277" r:id="rId10"/>
    <p:sldId id="278" r:id="rId11"/>
    <p:sldId id="279" r:id="rId12"/>
    <p:sldId id="257" r:id="rId13"/>
    <p:sldId id="258" r:id="rId14"/>
    <p:sldId id="259" r:id="rId15"/>
    <p:sldId id="260" r:id="rId16"/>
    <p:sldId id="261" r:id="rId17"/>
    <p:sldId id="262" r:id="rId18"/>
    <p:sldId id="263" r:id="rId19"/>
    <p:sldId id="264" r:id="rId20"/>
    <p:sldId id="265" r:id="rId21"/>
    <p:sldId id="267" r:id="rId22"/>
    <p:sldId id="272" r:id="rId23"/>
    <p:sldId id="273" r:id="rId24"/>
    <p:sldId id="266"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7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BDA25-D8B4-41BE-A382-6C1331F923B8}"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vi-VN"/>
        </a:p>
      </dgm:t>
    </dgm:pt>
    <dgm:pt modelId="{5F19A872-1DD6-48CF-8B9A-B42CE4E5F635}">
      <dgm:prSet phldrT="[Text]" custT="1"/>
      <dgm:spPr>
        <a:xfrm>
          <a:off x="1877606" y="992377"/>
          <a:ext cx="1724488" cy="739378"/>
        </a:xfrm>
        <a:solidFill>
          <a:srgbClr val="5B9BD5">
            <a:lumMod val="60000"/>
            <a:lumOff val="4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b="1">
              <a:solidFill>
                <a:srgbClr val="FF0000"/>
              </a:solidFill>
              <a:latin typeface="Times New Roman" pitchFamily="18" charset="0"/>
              <a:ea typeface="+mn-ea"/>
              <a:cs typeface="Times New Roman" pitchFamily="18" charset="0"/>
            </a:rPr>
            <a:t>Keeping a pet</a:t>
          </a:r>
          <a:endParaRPr lang="vi-VN" sz="2800" b="1">
            <a:solidFill>
              <a:srgbClr val="FF0000"/>
            </a:solidFill>
            <a:latin typeface="Times New Roman" pitchFamily="18" charset="0"/>
            <a:ea typeface="+mn-ea"/>
            <a:cs typeface="Times New Roman" pitchFamily="18" charset="0"/>
          </a:endParaRPr>
        </a:p>
      </dgm:t>
    </dgm:pt>
    <dgm:pt modelId="{3BB1553A-409D-4DBD-8D25-E44FA84C6564}" type="parTrans" cxnId="{23684EDC-2F19-4376-8CFB-C93587BB38C1}">
      <dgm:prSet/>
      <dgm:spPr/>
      <dgm:t>
        <a:bodyPr/>
        <a:lstStyle/>
        <a:p>
          <a:endParaRPr lang="vi-VN"/>
        </a:p>
      </dgm:t>
    </dgm:pt>
    <dgm:pt modelId="{781F4F48-3ED8-4178-BB3B-AB7462AA4FEE}" type="sibTrans" cxnId="{23684EDC-2F19-4376-8CFB-C93587BB38C1}">
      <dgm:prSet/>
      <dgm:spPr/>
      <dgm:t>
        <a:bodyPr/>
        <a:lstStyle/>
        <a:p>
          <a:endParaRPr lang="vi-VN"/>
        </a:p>
      </dgm:t>
    </dgm:pt>
    <dgm:pt modelId="{F8CBC9A0-3CA7-419B-87AD-D390255D1B94}">
      <dgm:prSet phldrT="[Text]" custT="1"/>
      <dgm:spPr>
        <a:xfrm>
          <a:off x="2055467" y="1977"/>
          <a:ext cx="1368766" cy="739378"/>
        </a:xfr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a:solidFill>
                <a:sysClr val="windowText" lastClr="000000"/>
              </a:solidFill>
              <a:latin typeface="Times New Roman" pitchFamily="18" charset="0"/>
              <a:ea typeface="+mn-ea"/>
              <a:cs typeface="Times New Roman" pitchFamily="18" charset="0"/>
            </a:rPr>
            <a:t>love of  animals</a:t>
          </a:r>
          <a:endParaRPr lang="vi-VN" sz="2800">
            <a:solidFill>
              <a:sysClr val="windowText" lastClr="000000"/>
            </a:solidFill>
            <a:latin typeface="Times New Roman" pitchFamily="18" charset="0"/>
            <a:ea typeface="+mn-ea"/>
            <a:cs typeface="Times New Roman" pitchFamily="18" charset="0"/>
          </a:endParaRPr>
        </a:p>
      </dgm:t>
    </dgm:pt>
    <dgm:pt modelId="{A30DEE59-9909-45F6-A9B1-E4256B273B96}" type="parTrans" cxnId="{E1EE64DD-066D-4125-B68E-E3BFF39F78B8}">
      <dgm:prSet/>
      <dgm:spPr>
        <a:xfrm rot="16200000">
          <a:off x="2614339" y="854737"/>
          <a:ext cx="251022" cy="24257"/>
        </a:xfr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9088829B-EF5F-4B73-AE48-83B135FAABC3}" type="sibTrans" cxnId="{E1EE64DD-066D-4125-B68E-E3BFF39F78B8}">
      <dgm:prSet/>
      <dgm:spPr/>
      <dgm:t>
        <a:bodyPr/>
        <a:lstStyle/>
        <a:p>
          <a:endParaRPr lang="vi-VN"/>
        </a:p>
      </dgm:t>
    </dgm:pt>
    <dgm:pt modelId="{3701BBAB-11EF-4EBE-988E-419257E16560}">
      <dgm:prSet phldrT="[Text]" custT="1"/>
      <dgm:spPr>
        <a:xfrm>
          <a:off x="4013572" y="999702"/>
          <a:ext cx="1260299" cy="739378"/>
        </a:xfrm>
        <a:solidFill>
          <a:srgbClr val="5B9BD5">
            <a:lumMod val="40000"/>
            <a:lumOff val="6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a:solidFill>
                <a:sysClr val="windowText" lastClr="000000"/>
              </a:solidFill>
              <a:latin typeface="Times New Roman" pitchFamily="18" charset="0"/>
              <a:ea typeface="+mn-ea"/>
              <a:cs typeface="Times New Roman" pitchFamily="18" charset="0"/>
            </a:rPr>
            <a:t>[Your own idea]</a:t>
          </a:r>
          <a:endParaRPr lang="vi-VN" sz="2800">
            <a:solidFill>
              <a:sysClr val="windowText" lastClr="000000"/>
            </a:solidFill>
            <a:latin typeface="Times New Roman" pitchFamily="18" charset="0"/>
            <a:ea typeface="+mn-ea"/>
            <a:cs typeface="Times New Roman" pitchFamily="18" charset="0"/>
          </a:endParaRPr>
        </a:p>
      </dgm:t>
    </dgm:pt>
    <dgm:pt modelId="{E7AD463D-9C47-44E7-B869-935EAC8F7004}" type="parTrans" cxnId="{43C61EE3-7934-422F-9A5F-32734020A48A}">
      <dgm:prSet/>
      <dgm:spPr>
        <a:xfrm rot="13226">
          <a:off x="3602058" y="1354046"/>
          <a:ext cx="411528" cy="24257"/>
        </a:xfr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991FD4BE-66A1-4314-AFF8-69A23692C319}" type="sibTrans" cxnId="{43C61EE3-7934-422F-9A5F-32734020A48A}">
      <dgm:prSet/>
      <dgm:spPr/>
      <dgm:t>
        <a:bodyPr/>
        <a:lstStyle/>
        <a:p>
          <a:endParaRPr lang="vi-VN"/>
        </a:p>
      </dgm:t>
    </dgm:pt>
    <dgm:pt modelId="{7625C417-3250-411C-99EF-138B2ED0726B}">
      <dgm:prSet phldrT="[Text]" custT="1"/>
      <dgm:spPr>
        <a:xfrm>
          <a:off x="1960405" y="1925644"/>
          <a:ext cx="1558890" cy="739378"/>
        </a:xfr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a:solidFill>
                <a:sysClr val="windowText" lastClr="000000"/>
              </a:solidFill>
              <a:latin typeface="Times New Roman" pitchFamily="18" charset="0"/>
              <a:ea typeface="+mn-ea"/>
              <a:cs typeface="Times New Roman" pitchFamily="18" charset="0"/>
            </a:rPr>
            <a:t>responsibility </a:t>
          </a:r>
          <a:endParaRPr lang="vi-VN" sz="2800">
            <a:solidFill>
              <a:sysClr val="windowText" lastClr="000000"/>
            </a:solidFill>
            <a:latin typeface="Times New Roman" pitchFamily="18" charset="0"/>
            <a:ea typeface="+mn-ea"/>
            <a:cs typeface="Times New Roman" pitchFamily="18" charset="0"/>
          </a:endParaRPr>
        </a:p>
      </dgm:t>
    </dgm:pt>
    <dgm:pt modelId="{292BA25E-88C9-4633-BA20-B810E9EB0A68}" type="parTrans" cxnId="{6110DCEC-170F-4BC4-AF98-A06D995BBDED}">
      <dgm:prSet/>
      <dgm:spPr>
        <a:xfrm rot="5400000">
          <a:off x="2642906" y="1816571"/>
          <a:ext cx="193889" cy="24257"/>
        </a:xfr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A9BBF17E-3279-4101-8414-A99CA8C5C9A6}" type="sibTrans" cxnId="{6110DCEC-170F-4BC4-AF98-A06D995BBDED}">
      <dgm:prSet/>
      <dgm:spPr/>
      <dgm:t>
        <a:bodyPr/>
        <a:lstStyle/>
        <a:p>
          <a:endParaRPr lang="vi-VN"/>
        </a:p>
      </dgm:t>
    </dgm:pt>
    <dgm:pt modelId="{EB205139-B618-46AF-ACCB-1985583EF521}">
      <dgm:prSet phldrT="[Text]" custT="1"/>
      <dgm:spPr>
        <a:xfrm>
          <a:off x="338132" y="963810"/>
          <a:ext cx="1246902" cy="739378"/>
        </a:xfr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gm:spPr>
      <dgm:t>
        <a:bodyPr/>
        <a:lstStyle/>
        <a:p>
          <a:r>
            <a:rPr lang="en-US" sz="2800">
              <a:solidFill>
                <a:sysClr val="windowText" lastClr="000000"/>
              </a:solidFill>
              <a:latin typeface="Times New Roman" pitchFamily="18" charset="0"/>
              <a:ea typeface="+mn-ea"/>
              <a:cs typeface="Times New Roman" pitchFamily="18" charset="0"/>
            </a:rPr>
            <a:t>care for others</a:t>
          </a:r>
          <a:endParaRPr lang="vi-VN" sz="2800">
            <a:solidFill>
              <a:sysClr val="windowText" lastClr="000000"/>
            </a:solidFill>
            <a:latin typeface="Times New Roman" pitchFamily="18" charset="0"/>
            <a:ea typeface="+mn-ea"/>
            <a:cs typeface="Times New Roman" pitchFamily="18" charset="0"/>
          </a:endParaRPr>
        </a:p>
      </dgm:t>
    </dgm:pt>
    <dgm:pt modelId="{59E1FABF-46C6-4DCE-92E1-52B8DA5A6529}" type="parTrans" cxnId="{C296ECA3-D4FB-4FA3-8A1B-81D7EC0BA37C}">
      <dgm:prSet/>
      <dgm:spPr>
        <a:xfrm rot="10855220">
          <a:off x="1584787" y="1333739"/>
          <a:ext cx="293442" cy="24257"/>
        </a:xfrm>
        <a:noFill/>
        <a:ln w="12700" cap="flat" cmpd="sng" algn="ctr">
          <a:solidFill>
            <a:srgbClr val="5B9BD5">
              <a:shade val="60000"/>
              <a:hueOff val="0"/>
              <a:satOff val="0"/>
              <a:lumOff val="0"/>
              <a:alphaOff val="0"/>
            </a:srgbClr>
          </a:solidFill>
          <a:prstDash val="solid"/>
          <a:miter lim="800000"/>
        </a:ln>
        <a:effectLst/>
      </dgm:spPr>
      <dgm:t>
        <a:bodyPr/>
        <a:lstStyle/>
        <a:p>
          <a:endParaRPr lang="vi-VN">
            <a:solidFill>
              <a:sysClr val="windowText" lastClr="000000">
                <a:hueOff val="0"/>
                <a:satOff val="0"/>
                <a:lumOff val="0"/>
                <a:alphaOff val="0"/>
              </a:sysClr>
            </a:solidFill>
            <a:latin typeface="Arial"/>
            <a:ea typeface="+mn-ea"/>
            <a:cs typeface="+mn-cs"/>
          </a:endParaRPr>
        </a:p>
      </dgm:t>
    </dgm:pt>
    <dgm:pt modelId="{800E809C-CD33-44F2-ABDC-B298947D1B89}" type="sibTrans" cxnId="{C296ECA3-D4FB-4FA3-8A1B-81D7EC0BA37C}">
      <dgm:prSet/>
      <dgm:spPr/>
      <dgm:t>
        <a:bodyPr/>
        <a:lstStyle/>
        <a:p>
          <a:endParaRPr lang="vi-VN"/>
        </a:p>
      </dgm:t>
    </dgm:pt>
    <dgm:pt modelId="{D1167335-84A9-46B1-B3F2-AAB76A5CBEE9}" type="pres">
      <dgm:prSet presAssocID="{519BDA25-D8B4-41BE-A382-6C1331F923B8}" presName="cycle" presStyleCnt="0">
        <dgm:presLayoutVars>
          <dgm:chMax val="1"/>
          <dgm:dir/>
          <dgm:animLvl val="ctr"/>
          <dgm:resizeHandles val="exact"/>
        </dgm:presLayoutVars>
      </dgm:prSet>
      <dgm:spPr/>
      <dgm:t>
        <a:bodyPr/>
        <a:lstStyle/>
        <a:p>
          <a:endParaRPr lang="vi-VN"/>
        </a:p>
      </dgm:t>
    </dgm:pt>
    <dgm:pt modelId="{51B667C3-1E06-4568-8842-F3E62A8B8EA6}" type="pres">
      <dgm:prSet presAssocID="{5F19A872-1DD6-48CF-8B9A-B42CE4E5F635}" presName="centerShape" presStyleLbl="node0" presStyleIdx="0" presStyleCnt="1" custScaleX="233235" custLinFactNeighborY="1485"/>
      <dgm:spPr>
        <a:prstGeom prst="ellipse">
          <a:avLst/>
        </a:prstGeom>
      </dgm:spPr>
      <dgm:t>
        <a:bodyPr/>
        <a:lstStyle/>
        <a:p>
          <a:endParaRPr lang="vi-VN"/>
        </a:p>
      </dgm:t>
    </dgm:pt>
    <dgm:pt modelId="{924DF413-FC3D-42D3-97E3-65F94B5794A9}" type="pres">
      <dgm:prSet presAssocID="{A30DEE59-9909-45F6-A9B1-E4256B273B96}" presName="Name9" presStyleLbl="parChTrans1D2" presStyleIdx="0" presStyleCnt="4"/>
      <dgm:spPr>
        <a:custGeom>
          <a:avLst/>
          <a:gdLst/>
          <a:ahLst/>
          <a:cxnLst/>
          <a:rect l="0" t="0" r="0" b="0"/>
          <a:pathLst>
            <a:path>
              <a:moveTo>
                <a:pt x="0" y="12128"/>
              </a:moveTo>
              <a:lnTo>
                <a:pt x="251022" y="12128"/>
              </a:lnTo>
            </a:path>
          </a:pathLst>
        </a:custGeom>
      </dgm:spPr>
      <dgm:t>
        <a:bodyPr/>
        <a:lstStyle/>
        <a:p>
          <a:endParaRPr lang="vi-VN"/>
        </a:p>
      </dgm:t>
    </dgm:pt>
    <dgm:pt modelId="{D4738B3D-FDB3-4929-ADBE-2B3C2A4D2133}" type="pres">
      <dgm:prSet presAssocID="{A30DEE59-9909-45F6-A9B1-E4256B273B96}" presName="connTx" presStyleLbl="parChTrans1D2" presStyleIdx="0" presStyleCnt="4"/>
      <dgm:spPr/>
      <dgm:t>
        <a:bodyPr/>
        <a:lstStyle/>
        <a:p>
          <a:endParaRPr lang="vi-VN"/>
        </a:p>
      </dgm:t>
    </dgm:pt>
    <dgm:pt modelId="{979716EE-4764-4034-A0F8-6686A62A6BE6}" type="pres">
      <dgm:prSet presAssocID="{F8CBC9A0-3CA7-419B-87AD-D390255D1B94}" presName="node" presStyleLbl="node1" presStyleIdx="0" presStyleCnt="4" custScaleX="185124">
        <dgm:presLayoutVars>
          <dgm:bulletEnabled val="1"/>
        </dgm:presLayoutVars>
      </dgm:prSet>
      <dgm:spPr>
        <a:prstGeom prst="ellipse">
          <a:avLst/>
        </a:prstGeom>
      </dgm:spPr>
      <dgm:t>
        <a:bodyPr/>
        <a:lstStyle/>
        <a:p>
          <a:endParaRPr lang="vi-VN"/>
        </a:p>
      </dgm:t>
    </dgm:pt>
    <dgm:pt modelId="{244BAE3C-7984-44F7-BD08-D17A2AABECCB}" type="pres">
      <dgm:prSet presAssocID="{E7AD463D-9C47-44E7-B869-935EAC8F7004}" presName="Name9" presStyleLbl="parChTrans1D2" presStyleIdx="1" presStyleCnt="4"/>
      <dgm:spPr>
        <a:custGeom>
          <a:avLst/>
          <a:gdLst/>
          <a:ahLst/>
          <a:cxnLst/>
          <a:rect l="0" t="0" r="0" b="0"/>
          <a:pathLst>
            <a:path>
              <a:moveTo>
                <a:pt x="0" y="12128"/>
              </a:moveTo>
              <a:lnTo>
                <a:pt x="411528" y="12128"/>
              </a:lnTo>
            </a:path>
          </a:pathLst>
        </a:custGeom>
      </dgm:spPr>
      <dgm:t>
        <a:bodyPr/>
        <a:lstStyle/>
        <a:p>
          <a:endParaRPr lang="vi-VN"/>
        </a:p>
      </dgm:t>
    </dgm:pt>
    <dgm:pt modelId="{A32F4A74-1F18-42BD-9DE9-FA8A03602982}" type="pres">
      <dgm:prSet presAssocID="{E7AD463D-9C47-44E7-B869-935EAC8F7004}" presName="connTx" presStyleLbl="parChTrans1D2" presStyleIdx="1" presStyleCnt="4"/>
      <dgm:spPr/>
      <dgm:t>
        <a:bodyPr/>
        <a:lstStyle/>
        <a:p>
          <a:endParaRPr lang="vi-VN"/>
        </a:p>
      </dgm:t>
    </dgm:pt>
    <dgm:pt modelId="{9D73D524-48FA-4301-B74B-32E4F3649734}" type="pres">
      <dgm:prSet presAssocID="{3701BBAB-11EF-4EBE-988E-419257E16560}" presName="node" presStyleLbl="node1" presStyleIdx="1" presStyleCnt="4" custScaleX="170454" custRadScaleRad="197977" custRadScaleInc="2400">
        <dgm:presLayoutVars>
          <dgm:bulletEnabled val="1"/>
        </dgm:presLayoutVars>
      </dgm:prSet>
      <dgm:spPr>
        <a:prstGeom prst="ellipse">
          <a:avLst/>
        </a:prstGeom>
      </dgm:spPr>
      <dgm:t>
        <a:bodyPr/>
        <a:lstStyle/>
        <a:p>
          <a:endParaRPr lang="vi-VN"/>
        </a:p>
      </dgm:t>
    </dgm:pt>
    <dgm:pt modelId="{C4CBAB34-FAC9-4821-81C4-CD32B5E6F5F1}" type="pres">
      <dgm:prSet presAssocID="{292BA25E-88C9-4633-BA20-B810E9EB0A68}" presName="Name9" presStyleLbl="parChTrans1D2" presStyleIdx="2" presStyleCnt="4"/>
      <dgm:spPr>
        <a:custGeom>
          <a:avLst/>
          <a:gdLst/>
          <a:ahLst/>
          <a:cxnLst/>
          <a:rect l="0" t="0" r="0" b="0"/>
          <a:pathLst>
            <a:path>
              <a:moveTo>
                <a:pt x="0" y="12128"/>
              </a:moveTo>
              <a:lnTo>
                <a:pt x="193889" y="12128"/>
              </a:lnTo>
            </a:path>
          </a:pathLst>
        </a:custGeom>
      </dgm:spPr>
      <dgm:t>
        <a:bodyPr/>
        <a:lstStyle/>
        <a:p>
          <a:endParaRPr lang="vi-VN"/>
        </a:p>
      </dgm:t>
    </dgm:pt>
    <dgm:pt modelId="{A8F17A2C-C2F7-4699-95A8-E30B4F4EACC2}" type="pres">
      <dgm:prSet presAssocID="{292BA25E-88C9-4633-BA20-B810E9EB0A68}" presName="connTx" presStyleLbl="parChTrans1D2" presStyleIdx="2" presStyleCnt="4"/>
      <dgm:spPr/>
      <dgm:t>
        <a:bodyPr/>
        <a:lstStyle/>
        <a:p>
          <a:endParaRPr lang="vi-VN"/>
        </a:p>
      </dgm:t>
    </dgm:pt>
    <dgm:pt modelId="{C4B7B976-03DB-40A2-83C6-73CB93B3767E}" type="pres">
      <dgm:prSet presAssocID="{7625C417-3250-411C-99EF-138B2ED0726B}" presName="node" presStyleLbl="node1" presStyleIdx="2" presStyleCnt="4" custScaleX="210838">
        <dgm:presLayoutVars>
          <dgm:bulletEnabled val="1"/>
        </dgm:presLayoutVars>
      </dgm:prSet>
      <dgm:spPr>
        <a:prstGeom prst="ellipse">
          <a:avLst/>
        </a:prstGeom>
      </dgm:spPr>
      <dgm:t>
        <a:bodyPr/>
        <a:lstStyle/>
        <a:p>
          <a:endParaRPr lang="vi-VN"/>
        </a:p>
      </dgm:t>
    </dgm:pt>
    <dgm:pt modelId="{24BE3B28-7123-4CDA-8283-3F2AC8E48B81}" type="pres">
      <dgm:prSet presAssocID="{59E1FABF-46C6-4DCE-92E1-52B8DA5A6529}" presName="Name9" presStyleLbl="parChTrans1D2" presStyleIdx="3" presStyleCnt="4"/>
      <dgm:spPr>
        <a:custGeom>
          <a:avLst/>
          <a:gdLst/>
          <a:ahLst/>
          <a:cxnLst/>
          <a:rect l="0" t="0" r="0" b="0"/>
          <a:pathLst>
            <a:path>
              <a:moveTo>
                <a:pt x="0" y="12128"/>
              </a:moveTo>
              <a:lnTo>
                <a:pt x="293442" y="12128"/>
              </a:lnTo>
            </a:path>
          </a:pathLst>
        </a:custGeom>
      </dgm:spPr>
      <dgm:t>
        <a:bodyPr/>
        <a:lstStyle/>
        <a:p>
          <a:endParaRPr lang="vi-VN"/>
        </a:p>
      </dgm:t>
    </dgm:pt>
    <dgm:pt modelId="{09C916BB-514E-4055-8DCB-C2AF6C316991}" type="pres">
      <dgm:prSet presAssocID="{59E1FABF-46C6-4DCE-92E1-52B8DA5A6529}" presName="connTx" presStyleLbl="parChTrans1D2" presStyleIdx="3" presStyleCnt="4"/>
      <dgm:spPr/>
      <dgm:t>
        <a:bodyPr/>
        <a:lstStyle/>
        <a:p>
          <a:endParaRPr lang="vi-VN"/>
        </a:p>
      </dgm:t>
    </dgm:pt>
    <dgm:pt modelId="{B7A14597-84E4-4F4D-8D91-648F1B3438F7}" type="pres">
      <dgm:prSet presAssocID="{EB205139-B618-46AF-ACCB-1985583EF521}" presName="node" presStyleLbl="node1" presStyleIdx="3" presStyleCnt="4" custScaleX="168642" custRadScaleRad="184883">
        <dgm:presLayoutVars>
          <dgm:bulletEnabled val="1"/>
        </dgm:presLayoutVars>
      </dgm:prSet>
      <dgm:spPr>
        <a:prstGeom prst="ellipse">
          <a:avLst/>
        </a:prstGeom>
      </dgm:spPr>
      <dgm:t>
        <a:bodyPr/>
        <a:lstStyle/>
        <a:p>
          <a:endParaRPr lang="vi-VN"/>
        </a:p>
      </dgm:t>
    </dgm:pt>
  </dgm:ptLst>
  <dgm:cxnLst>
    <dgm:cxn modelId="{587A3E56-4290-4A09-9743-ABF9200886F7}" type="presOf" srcId="{5F19A872-1DD6-48CF-8B9A-B42CE4E5F635}" destId="{51B667C3-1E06-4568-8842-F3E62A8B8EA6}" srcOrd="0" destOrd="0" presId="urn:microsoft.com/office/officeart/2005/8/layout/radial1"/>
    <dgm:cxn modelId="{DB077E02-C553-4877-86FE-3EB07EA09393}" type="presOf" srcId="{A30DEE59-9909-45F6-A9B1-E4256B273B96}" destId="{924DF413-FC3D-42D3-97E3-65F94B5794A9}" srcOrd="0" destOrd="0" presId="urn:microsoft.com/office/officeart/2005/8/layout/radial1"/>
    <dgm:cxn modelId="{E9F0E2CC-7DFD-4716-A071-BD4A595CBC00}" type="presOf" srcId="{292BA25E-88C9-4633-BA20-B810E9EB0A68}" destId="{C4CBAB34-FAC9-4821-81C4-CD32B5E6F5F1}" srcOrd="0" destOrd="0" presId="urn:microsoft.com/office/officeart/2005/8/layout/radial1"/>
    <dgm:cxn modelId="{489C0610-EDF3-4B04-9DF5-7B2F3E46B25C}" type="presOf" srcId="{E7AD463D-9C47-44E7-B869-935EAC8F7004}" destId="{A32F4A74-1F18-42BD-9DE9-FA8A03602982}" srcOrd="1" destOrd="0" presId="urn:microsoft.com/office/officeart/2005/8/layout/radial1"/>
    <dgm:cxn modelId="{38F18797-DCC8-43CB-A160-9AC52C201789}" type="presOf" srcId="{EB205139-B618-46AF-ACCB-1985583EF521}" destId="{B7A14597-84E4-4F4D-8D91-648F1B3438F7}" srcOrd="0" destOrd="0" presId="urn:microsoft.com/office/officeart/2005/8/layout/radial1"/>
    <dgm:cxn modelId="{E7FAE198-BF3D-4FB9-B9B1-E26F6F8641A2}" type="presOf" srcId="{A30DEE59-9909-45F6-A9B1-E4256B273B96}" destId="{D4738B3D-FDB3-4929-ADBE-2B3C2A4D2133}" srcOrd="1" destOrd="0" presId="urn:microsoft.com/office/officeart/2005/8/layout/radial1"/>
    <dgm:cxn modelId="{77194695-F1E2-434C-AE31-C6414A7966CE}" type="presOf" srcId="{3701BBAB-11EF-4EBE-988E-419257E16560}" destId="{9D73D524-48FA-4301-B74B-32E4F3649734}" srcOrd="0" destOrd="0" presId="urn:microsoft.com/office/officeart/2005/8/layout/radial1"/>
    <dgm:cxn modelId="{C1A1F9DC-729C-4910-A58D-4783345994AD}" type="presOf" srcId="{59E1FABF-46C6-4DCE-92E1-52B8DA5A6529}" destId="{24BE3B28-7123-4CDA-8283-3F2AC8E48B81}" srcOrd="0" destOrd="0" presId="urn:microsoft.com/office/officeart/2005/8/layout/radial1"/>
    <dgm:cxn modelId="{23684EDC-2F19-4376-8CFB-C93587BB38C1}" srcId="{519BDA25-D8B4-41BE-A382-6C1331F923B8}" destId="{5F19A872-1DD6-48CF-8B9A-B42CE4E5F635}" srcOrd="0" destOrd="0" parTransId="{3BB1553A-409D-4DBD-8D25-E44FA84C6564}" sibTransId="{781F4F48-3ED8-4178-BB3B-AB7462AA4FEE}"/>
    <dgm:cxn modelId="{C296ECA3-D4FB-4FA3-8A1B-81D7EC0BA37C}" srcId="{5F19A872-1DD6-48CF-8B9A-B42CE4E5F635}" destId="{EB205139-B618-46AF-ACCB-1985583EF521}" srcOrd="3" destOrd="0" parTransId="{59E1FABF-46C6-4DCE-92E1-52B8DA5A6529}" sibTransId="{800E809C-CD33-44F2-ABDC-B298947D1B89}"/>
    <dgm:cxn modelId="{6110DCEC-170F-4BC4-AF98-A06D995BBDED}" srcId="{5F19A872-1DD6-48CF-8B9A-B42CE4E5F635}" destId="{7625C417-3250-411C-99EF-138B2ED0726B}" srcOrd="2" destOrd="0" parTransId="{292BA25E-88C9-4633-BA20-B810E9EB0A68}" sibTransId="{A9BBF17E-3279-4101-8414-A99CA8C5C9A6}"/>
    <dgm:cxn modelId="{E1EE64DD-066D-4125-B68E-E3BFF39F78B8}" srcId="{5F19A872-1DD6-48CF-8B9A-B42CE4E5F635}" destId="{F8CBC9A0-3CA7-419B-87AD-D390255D1B94}" srcOrd="0" destOrd="0" parTransId="{A30DEE59-9909-45F6-A9B1-E4256B273B96}" sibTransId="{9088829B-EF5F-4B73-AE48-83B135FAABC3}"/>
    <dgm:cxn modelId="{43C61EE3-7934-422F-9A5F-32734020A48A}" srcId="{5F19A872-1DD6-48CF-8B9A-B42CE4E5F635}" destId="{3701BBAB-11EF-4EBE-988E-419257E16560}" srcOrd="1" destOrd="0" parTransId="{E7AD463D-9C47-44E7-B869-935EAC8F7004}" sibTransId="{991FD4BE-66A1-4314-AFF8-69A23692C319}"/>
    <dgm:cxn modelId="{FC2968F7-FC76-4354-910A-8D0F9B2D8291}" type="presOf" srcId="{519BDA25-D8B4-41BE-A382-6C1331F923B8}" destId="{D1167335-84A9-46B1-B3F2-AAB76A5CBEE9}" srcOrd="0" destOrd="0" presId="urn:microsoft.com/office/officeart/2005/8/layout/radial1"/>
    <dgm:cxn modelId="{B97D1096-2453-4482-96B3-2AE9478BC827}" type="presOf" srcId="{E7AD463D-9C47-44E7-B869-935EAC8F7004}" destId="{244BAE3C-7984-44F7-BD08-D17A2AABECCB}" srcOrd="0" destOrd="0" presId="urn:microsoft.com/office/officeart/2005/8/layout/radial1"/>
    <dgm:cxn modelId="{FCCB14FE-2076-4747-80A4-9BD432FD6C21}" type="presOf" srcId="{F8CBC9A0-3CA7-419B-87AD-D390255D1B94}" destId="{979716EE-4764-4034-A0F8-6686A62A6BE6}" srcOrd="0" destOrd="0" presId="urn:microsoft.com/office/officeart/2005/8/layout/radial1"/>
    <dgm:cxn modelId="{BA652ADD-29DF-4BEB-BB6B-7D02810E2DFE}" type="presOf" srcId="{59E1FABF-46C6-4DCE-92E1-52B8DA5A6529}" destId="{09C916BB-514E-4055-8DCB-C2AF6C316991}" srcOrd="1" destOrd="0" presId="urn:microsoft.com/office/officeart/2005/8/layout/radial1"/>
    <dgm:cxn modelId="{72279C4E-AD5E-4704-9556-D4DF2905C7FB}" type="presOf" srcId="{7625C417-3250-411C-99EF-138B2ED0726B}" destId="{C4B7B976-03DB-40A2-83C6-73CB93B3767E}" srcOrd="0" destOrd="0" presId="urn:microsoft.com/office/officeart/2005/8/layout/radial1"/>
    <dgm:cxn modelId="{A5868F50-F3D2-4200-AB10-AB0CDBD91E04}" type="presOf" srcId="{292BA25E-88C9-4633-BA20-B810E9EB0A68}" destId="{A8F17A2C-C2F7-4699-95A8-E30B4F4EACC2}" srcOrd="1" destOrd="0" presId="urn:microsoft.com/office/officeart/2005/8/layout/radial1"/>
    <dgm:cxn modelId="{11A4D0DC-E920-49DB-91FA-08104D93FA4C}" type="presParOf" srcId="{D1167335-84A9-46B1-B3F2-AAB76A5CBEE9}" destId="{51B667C3-1E06-4568-8842-F3E62A8B8EA6}" srcOrd="0" destOrd="0" presId="urn:microsoft.com/office/officeart/2005/8/layout/radial1"/>
    <dgm:cxn modelId="{D8E70B9D-B867-47D5-91A7-79986F67811E}" type="presParOf" srcId="{D1167335-84A9-46B1-B3F2-AAB76A5CBEE9}" destId="{924DF413-FC3D-42D3-97E3-65F94B5794A9}" srcOrd="1" destOrd="0" presId="urn:microsoft.com/office/officeart/2005/8/layout/radial1"/>
    <dgm:cxn modelId="{6F5F83FB-2BC7-404A-B25C-26FE5F0349D5}" type="presParOf" srcId="{924DF413-FC3D-42D3-97E3-65F94B5794A9}" destId="{D4738B3D-FDB3-4929-ADBE-2B3C2A4D2133}" srcOrd="0" destOrd="0" presId="urn:microsoft.com/office/officeart/2005/8/layout/radial1"/>
    <dgm:cxn modelId="{CA56A74E-B222-4AB6-BBAE-1637BC849FC9}" type="presParOf" srcId="{D1167335-84A9-46B1-B3F2-AAB76A5CBEE9}" destId="{979716EE-4764-4034-A0F8-6686A62A6BE6}" srcOrd="2" destOrd="0" presId="urn:microsoft.com/office/officeart/2005/8/layout/radial1"/>
    <dgm:cxn modelId="{051612FD-890F-44F7-892B-39BFC324D952}" type="presParOf" srcId="{D1167335-84A9-46B1-B3F2-AAB76A5CBEE9}" destId="{244BAE3C-7984-44F7-BD08-D17A2AABECCB}" srcOrd="3" destOrd="0" presId="urn:microsoft.com/office/officeart/2005/8/layout/radial1"/>
    <dgm:cxn modelId="{F903EF1D-8669-42FC-9540-B06FC70B0A1A}" type="presParOf" srcId="{244BAE3C-7984-44F7-BD08-D17A2AABECCB}" destId="{A32F4A74-1F18-42BD-9DE9-FA8A03602982}" srcOrd="0" destOrd="0" presId="urn:microsoft.com/office/officeart/2005/8/layout/radial1"/>
    <dgm:cxn modelId="{2E79990C-B189-4485-A27B-D788D0A7A691}" type="presParOf" srcId="{D1167335-84A9-46B1-B3F2-AAB76A5CBEE9}" destId="{9D73D524-48FA-4301-B74B-32E4F3649734}" srcOrd="4" destOrd="0" presId="urn:microsoft.com/office/officeart/2005/8/layout/radial1"/>
    <dgm:cxn modelId="{D396E1AC-E051-4E37-B99C-03946DDA2D87}" type="presParOf" srcId="{D1167335-84A9-46B1-B3F2-AAB76A5CBEE9}" destId="{C4CBAB34-FAC9-4821-81C4-CD32B5E6F5F1}" srcOrd="5" destOrd="0" presId="urn:microsoft.com/office/officeart/2005/8/layout/radial1"/>
    <dgm:cxn modelId="{B06C8C39-E5C3-4FBF-80B0-84055505A7F1}" type="presParOf" srcId="{C4CBAB34-FAC9-4821-81C4-CD32B5E6F5F1}" destId="{A8F17A2C-C2F7-4699-95A8-E30B4F4EACC2}" srcOrd="0" destOrd="0" presId="urn:microsoft.com/office/officeart/2005/8/layout/radial1"/>
    <dgm:cxn modelId="{B04D4E9B-1866-4185-ADA1-8DBFE29E6A12}" type="presParOf" srcId="{D1167335-84A9-46B1-B3F2-AAB76A5CBEE9}" destId="{C4B7B976-03DB-40A2-83C6-73CB93B3767E}" srcOrd="6" destOrd="0" presId="urn:microsoft.com/office/officeart/2005/8/layout/radial1"/>
    <dgm:cxn modelId="{A7421DF3-7A23-4E3E-958F-4EEE1ED89703}" type="presParOf" srcId="{D1167335-84A9-46B1-B3F2-AAB76A5CBEE9}" destId="{24BE3B28-7123-4CDA-8283-3F2AC8E48B81}" srcOrd="7" destOrd="0" presId="urn:microsoft.com/office/officeart/2005/8/layout/radial1"/>
    <dgm:cxn modelId="{07E9B2D2-723D-4BC2-9ECB-E95706BE5A44}" type="presParOf" srcId="{24BE3B28-7123-4CDA-8283-3F2AC8E48B81}" destId="{09C916BB-514E-4055-8DCB-C2AF6C316991}" srcOrd="0" destOrd="0" presId="urn:microsoft.com/office/officeart/2005/8/layout/radial1"/>
    <dgm:cxn modelId="{FBC8501F-DEB9-4CB4-9FC5-6F81A01BB6C5}" type="presParOf" srcId="{D1167335-84A9-46B1-B3F2-AAB76A5CBEE9}" destId="{B7A14597-84E4-4F4D-8D91-648F1B3438F7}"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667C3-1E06-4568-8842-F3E62A8B8EA6}">
      <dsp:nvSpPr>
        <dsp:cNvPr id="0" name=""/>
        <dsp:cNvSpPr/>
      </dsp:nvSpPr>
      <dsp:spPr>
        <a:xfrm>
          <a:off x="2652409" y="2046787"/>
          <a:ext cx="3520704" cy="1509509"/>
        </a:xfrm>
        <a:prstGeom prst="ellipse">
          <a:avLst/>
        </a:prstGeom>
        <a:solidFill>
          <a:srgbClr val="5B9BD5">
            <a:lumMod val="60000"/>
            <a:lumOff val="4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a:solidFill>
                <a:srgbClr val="FF0000"/>
              </a:solidFill>
              <a:latin typeface="Times New Roman" pitchFamily="18" charset="0"/>
              <a:ea typeface="+mn-ea"/>
              <a:cs typeface="Times New Roman" pitchFamily="18" charset="0"/>
            </a:rPr>
            <a:t>Keeping a pet</a:t>
          </a:r>
          <a:endParaRPr lang="vi-VN" sz="2800" b="1" kern="1200">
            <a:solidFill>
              <a:srgbClr val="FF0000"/>
            </a:solidFill>
            <a:latin typeface="Times New Roman" pitchFamily="18" charset="0"/>
            <a:ea typeface="+mn-ea"/>
            <a:cs typeface="Times New Roman" pitchFamily="18" charset="0"/>
          </a:endParaRPr>
        </a:p>
      </dsp:txBody>
      <dsp:txXfrm>
        <a:off x="3168004" y="2267849"/>
        <a:ext cx="2489514" cy="1067385"/>
      </dsp:txXfrm>
    </dsp:sp>
    <dsp:sp modelId="{924DF413-FC3D-42D3-97E3-65F94B5794A9}">
      <dsp:nvSpPr>
        <dsp:cNvPr id="0" name=""/>
        <dsp:cNvSpPr/>
      </dsp:nvSpPr>
      <dsp:spPr>
        <a:xfrm rot="16200000">
          <a:off x="4156149" y="1774805"/>
          <a:ext cx="513225" cy="30739"/>
        </a:xfrm>
        <a:custGeom>
          <a:avLst/>
          <a:gdLst/>
          <a:ahLst/>
          <a:cxnLst/>
          <a:rect l="0" t="0" r="0" b="0"/>
          <a:pathLst>
            <a:path>
              <a:moveTo>
                <a:pt x="0" y="12128"/>
              </a:moveTo>
              <a:lnTo>
                <a:pt x="251022" y="12128"/>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a:off x="4399931" y="1777344"/>
        <a:ext cx="25661" cy="25661"/>
      </dsp:txXfrm>
    </dsp:sp>
    <dsp:sp modelId="{979716EE-4764-4034-A0F8-6686A62A6BE6}">
      <dsp:nvSpPr>
        <dsp:cNvPr id="0" name=""/>
        <dsp:cNvSpPr/>
      </dsp:nvSpPr>
      <dsp:spPr>
        <a:xfrm>
          <a:off x="3015529" y="24052"/>
          <a:ext cx="2794464" cy="1509509"/>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Times New Roman" pitchFamily="18" charset="0"/>
              <a:ea typeface="+mn-ea"/>
              <a:cs typeface="Times New Roman" pitchFamily="18" charset="0"/>
            </a:rPr>
            <a:t>love of  animals</a:t>
          </a:r>
          <a:endParaRPr lang="vi-VN" sz="2800" kern="1200">
            <a:solidFill>
              <a:sysClr val="windowText" lastClr="000000"/>
            </a:solidFill>
            <a:latin typeface="Times New Roman" pitchFamily="18" charset="0"/>
            <a:ea typeface="+mn-ea"/>
            <a:cs typeface="Times New Roman" pitchFamily="18" charset="0"/>
          </a:endParaRPr>
        </a:p>
      </dsp:txBody>
      <dsp:txXfrm>
        <a:off x="3424769" y="245114"/>
        <a:ext cx="1975984" cy="1067385"/>
      </dsp:txXfrm>
    </dsp:sp>
    <dsp:sp modelId="{244BAE3C-7984-44F7-BD08-D17A2AABECCB}">
      <dsp:nvSpPr>
        <dsp:cNvPr id="0" name=""/>
        <dsp:cNvSpPr/>
      </dsp:nvSpPr>
      <dsp:spPr>
        <a:xfrm rot="16379">
          <a:off x="6173005" y="2794781"/>
          <a:ext cx="93218" cy="30739"/>
        </a:xfrm>
        <a:custGeom>
          <a:avLst/>
          <a:gdLst/>
          <a:ahLst/>
          <a:cxnLst/>
          <a:rect l="0" t="0" r="0" b="0"/>
          <a:pathLst>
            <a:path>
              <a:moveTo>
                <a:pt x="0" y="12128"/>
              </a:moveTo>
              <a:lnTo>
                <a:pt x="411528" y="12128"/>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a:off x="6217283" y="2807820"/>
        <a:ext cx="4660" cy="4660"/>
      </dsp:txXfrm>
    </dsp:sp>
    <dsp:sp modelId="{9D73D524-48FA-4301-B74B-32E4F3649734}">
      <dsp:nvSpPr>
        <dsp:cNvPr id="0" name=""/>
        <dsp:cNvSpPr/>
      </dsp:nvSpPr>
      <dsp:spPr>
        <a:xfrm>
          <a:off x="6266180" y="2061747"/>
          <a:ext cx="2573019" cy="1509509"/>
        </a:xfrm>
        <a:prstGeom prst="ellipse">
          <a:avLst/>
        </a:prstGeom>
        <a:solidFill>
          <a:srgbClr val="5B9BD5">
            <a:lumMod val="40000"/>
            <a:lumOff val="6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Times New Roman" pitchFamily="18" charset="0"/>
              <a:ea typeface="+mn-ea"/>
              <a:cs typeface="Times New Roman" pitchFamily="18" charset="0"/>
            </a:rPr>
            <a:t>[Your own idea]</a:t>
          </a:r>
          <a:endParaRPr lang="vi-VN" sz="2800" kern="1200">
            <a:solidFill>
              <a:sysClr val="windowText" lastClr="000000"/>
            </a:solidFill>
            <a:latin typeface="Times New Roman" pitchFamily="18" charset="0"/>
            <a:ea typeface="+mn-ea"/>
            <a:cs typeface="Times New Roman" pitchFamily="18" charset="0"/>
          </a:endParaRPr>
        </a:p>
      </dsp:txBody>
      <dsp:txXfrm>
        <a:off x="6642990" y="2282809"/>
        <a:ext cx="1819399" cy="1067385"/>
      </dsp:txXfrm>
    </dsp:sp>
    <dsp:sp modelId="{C4CBAB34-FAC9-4821-81C4-CD32B5E6F5F1}">
      <dsp:nvSpPr>
        <dsp:cNvPr id="0" name=""/>
        <dsp:cNvSpPr/>
      </dsp:nvSpPr>
      <dsp:spPr>
        <a:xfrm rot="5400000">
          <a:off x="4214491" y="3739197"/>
          <a:ext cx="396540" cy="30739"/>
        </a:xfrm>
        <a:custGeom>
          <a:avLst/>
          <a:gdLst/>
          <a:ahLst/>
          <a:cxnLst/>
          <a:rect l="0" t="0" r="0" b="0"/>
          <a:pathLst>
            <a:path>
              <a:moveTo>
                <a:pt x="0" y="12128"/>
              </a:moveTo>
              <a:lnTo>
                <a:pt x="193889" y="12128"/>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a:off x="4402848" y="3744653"/>
        <a:ext cx="19827" cy="19827"/>
      </dsp:txXfrm>
    </dsp:sp>
    <dsp:sp modelId="{C4B7B976-03DB-40A2-83C6-73CB93B3767E}">
      <dsp:nvSpPr>
        <dsp:cNvPr id="0" name=""/>
        <dsp:cNvSpPr/>
      </dsp:nvSpPr>
      <dsp:spPr>
        <a:xfrm>
          <a:off x="2821451" y="3952837"/>
          <a:ext cx="3182619" cy="1509509"/>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Times New Roman" pitchFamily="18" charset="0"/>
              <a:ea typeface="+mn-ea"/>
              <a:cs typeface="Times New Roman" pitchFamily="18" charset="0"/>
            </a:rPr>
            <a:t>responsibility </a:t>
          </a:r>
          <a:endParaRPr lang="vi-VN" sz="2800" kern="1200">
            <a:solidFill>
              <a:sysClr val="windowText" lastClr="000000"/>
            </a:solidFill>
            <a:latin typeface="Times New Roman" pitchFamily="18" charset="0"/>
            <a:ea typeface="+mn-ea"/>
            <a:cs typeface="Times New Roman" pitchFamily="18" charset="0"/>
          </a:endParaRPr>
        </a:p>
      </dsp:txBody>
      <dsp:txXfrm>
        <a:off x="3287535" y="4173899"/>
        <a:ext cx="2250451" cy="1067385"/>
      </dsp:txXfrm>
    </dsp:sp>
    <dsp:sp modelId="{24BE3B28-7123-4CDA-8283-3F2AC8E48B81}">
      <dsp:nvSpPr>
        <dsp:cNvPr id="0" name=""/>
        <dsp:cNvSpPr/>
      </dsp:nvSpPr>
      <dsp:spPr>
        <a:xfrm rot="10863869">
          <a:off x="2545033" y="2752481"/>
          <a:ext cx="109036" cy="30739"/>
        </a:xfrm>
        <a:custGeom>
          <a:avLst/>
          <a:gdLst/>
          <a:ahLst/>
          <a:cxnLst/>
          <a:rect l="0" t="0" r="0" b="0"/>
          <a:pathLst>
            <a:path>
              <a:moveTo>
                <a:pt x="0" y="12128"/>
              </a:moveTo>
              <a:lnTo>
                <a:pt x="293442" y="12128"/>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solidFill>
              <a:sysClr val="windowText" lastClr="000000">
                <a:hueOff val="0"/>
                <a:satOff val="0"/>
                <a:lumOff val="0"/>
                <a:alphaOff val="0"/>
              </a:sysClr>
            </a:solidFill>
            <a:latin typeface="Arial"/>
            <a:ea typeface="+mn-ea"/>
            <a:cs typeface="+mn-cs"/>
          </a:endParaRPr>
        </a:p>
      </dsp:txBody>
      <dsp:txXfrm rot="10800000">
        <a:off x="2596825" y="2765125"/>
        <a:ext cx="5451" cy="5451"/>
      </dsp:txXfrm>
    </dsp:sp>
    <dsp:sp modelId="{B7A14597-84E4-4F4D-8D91-648F1B3438F7}">
      <dsp:nvSpPr>
        <dsp:cNvPr id="0" name=""/>
        <dsp:cNvSpPr/>
      </dsp:nvSpPr>
      <dsp:spPr>
        <a:xfrm>
          <a:off x="0" y="1988445"/>
          <a:ext cx="2545667" cy="1509509"/>
        </a:xfrm>
        <a:prstGeom prst="ellipse">
          <a:avLst/>
        </a:prstGeom>
        <a:solidFill>
          <a:srgbClr val="44546A">
            <a:lumMod val="20000"/>
            <a:lumOff val="80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a:solidFill>
                <a:sysClr val="windowText" lastClr="000000"/>
              </a:solidFill>
              <a:latin typeface="Times New Roman" pitchFamily="18" charset="0"/>
              <a:ea typeface="+mn-ea"/>
              <a:cs typeface="Times New Roman" pitchFamily="18" charset="0"/>
            </a:rPr>
            <a:t>care for others</a:t>
          </a:r>
          <a:endParaRPr lang="vi-VN" sz="2800" kern="1200">
            <a:solidFill>
              <a:sysClr val="windowText" lastClr="000000"/>
            </a:solidFill>
            <a:latin typeface="Times New Roman" pitchFamily="18" charset="0"/>
            <a:ea typeface="+mn-ea"/>
            <a:cs typeface="Times New Roman" pitchFamily="18" charset="0"/>
          </a:endParaRPr>
        </a:p>
      </dsp:txBody>
      <dsp:txXfrm>
        <a:off x="372804" y="2209507"/>
        <a:ext cx="1800059" cy="106738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E1CBB-C536-42D6-905C-CD1127782251}" type="datetimeFigureOut">
              <a:rPr lang="en-US" smtClean="0"/>
              <a:pPr/>
              <a:t>04//12/2020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2A137-F47E-4139-9E06-312CDBD071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E1CBB-C536-42D6-905C-CD1127782251}" type="datetimeFigureOut">
              <a:rPr lang="en-US" smtClean="0"/>
              <a:pPr/>
              <a:t>04//12/2020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2A137-F47E-4139-9E06-312CDBD071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https://www.ielts-exam.net/general_writing_samples_task_1/353/</a:t>
            </a: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a:solidFill>
                  <a:srgbClr val="FF0000"/>
                </a:solidFill>
              </a:rPr>
              <a:t>Đề thi </a:t>
            </a:r>
            <a:r>
              <a:rPr lang="en-US" sz="4000" b="1" smtClean="0">
                <a:solidFill>
                  <a:srgbClr val="FF0000"/>
                </a:solidFill>
              </a:rPr>
              <a:t>sáng </a:t>
            </a:r>
            <a:r>
              <a:rPr lang="en-US" sz="4000" b="1">
                <a:solidFill>
                  <a:srgbClr val="FF0000"/>
                </a:solidFill>
              </a:rPr>
              <a:t>8/11/2020</a:t>
            </a:r>
            <a:br>
              <a:rPr lang="en-US" sz="4000" b="1">
                <a:solidFill>
                  <a:srgbClr val="FF0000"/>
                </a:solidFill>
              </a:rPr>
            </a:br>
            <a:endParaRPr lang="en-US" sz="4000" b="1">
              <a:solidFill>
                <a:srgbClr val="FF0000"/>
              </a:solidFill>
            </a:endParaRPr>
          </a:p>
        </p:txBody>
      </p:sp>
      <p:sp>
        <p:nvSpPr>
          <p:cNvPr id="3" name="Content Placeholder 2"/>
          <p:cNvSpPr>
            <a:spLocks noGrp="1"/>
          </p:cNvSpPr>
          <p:nvPr>
            <p:ph idx="1"/>
          </p:nvPr>
        </p:nvSpPr>
        <p:spPr/>
        <p:txBody>
          <a:bodyPr/>
          <a:lstStyle/>
          <a:p>
            <a:pPr marL="0" lvl="0" indent="0">
              <a:buNone/>
            </a:pPr>
            <a:r>
              <a:rPr lang="en-US" b="1">
                <a:solidFill>
                  <a:srgbClr val="FF0000"/>
                </a:solidFill>
              </a:rPr>
              <a:t>you heard a sport center would be closed. Write a letter to the manager. In the letter, you should:</a:t>
            </a:r>
          </a:p>
          <a:p>
            <a:pPr lvl="0"/>
            <a:r>
              <a:rPr lang="en-US"/>
              <a:t>Tell him how you  heard about the news.</a:t>
            </a:r>
          </a:p>
          <a:p>
            <a:pPr lvl="0"/>
            <a:r>
              <a:rPr lang="en-US"/>
              <a:t>Say what your opinion about it</a:t>
            </a:r>
          </a:p>
          <a:p>
            <a:pPr lvl="0"/>
            <a:r>
              <a:rPr lang="en-US"/>
              <a:t>Explain how its impact your life</a:t>
            </a:r>
          </a:p>
          <a:p>
            <a:pPr marL="0" indent="0">
              <a:buNone/>
            </a:pPr>
            <a:endParaRPr lang="en-US"/>
          </a:p>
        </p:txBody>
      </p:sp>
    </p:spTree>
    <p:extLst>
      <p:ext uri="{BB962C8B-B14F-4D97-AF65-F5344CB8AC3E}">
        <p14:creationId xmlns:p14="http://schemas.microsoft.com/office/powerpoint/2010/main" val="3066529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a:solidFill>
                  <a:srgbClr val="FF0000"/>
                </a:solidFill>
              </a:rPr>
              <a:t>Đề thi Chieu 8/11/2020</a:t>
            </a:r>
            <a:br>
              <a:rPr lang="en-US" b="1">
                <a:solidFill>
                  <a:srgbClr val="FF0000"/>
                </a:solidFill>
              </a:rPr>
            </a:br>
            <a:endParaRPr lang="en-US" b="1">
              <a:solidFill>
                <a:srgbClr val="FF0000"/>
              </a:solidFill>
            </a:endParaRPr>
          </a:p>
        </p:txBody>
      </p:sp>
      <p:sp>
        <p:nvSpPr>
          <p:cNvPr id="3" name="Content Placeholder 2"/>
          <p:cNvSpPr>
            <a:spLocks noGrp="1"/>
          </p:cNvSpPr>
          <p:nvPr>
            <p:ph idx="1"/>
          </p:nvPr>
        </p:nvSpPr>
        <p:spPr>
          <a:xfrm>
            <a:off x="457200" y="1600200"/>
            <a:ext cx="8534400" cy="4876800"/>
          </a:xfrm>
        </p:spPr>
        <p:txBody>
          <a:bodyPr>
            <a:normAutofit/>
          </a:bodyPr>
          <a:lstStyle/>
          <a:p>
            <a:pPr marL="0" indent="0">
              <a:buNone/>
            </a:pPr>
            <a:r>
              <a:rPr lang="en-US" b="1" smtClean="0">
                <a:solidFill>
                  <a:srgbClr val="FF0000"/>
                </a:solidFill>
              </a:rPr>
              <a:t>You </a:t>
            </a:r>
            <a:r>
              <a:rPr lang="en-US" b="1">
                <a:solidFill>
                  <a:srgbClr val="FF0000"/>
                </a:solidFill>
              </a:rPr>
              <a:t>are currently living in a rented flat but will be moving out soon. Write a letter to the owner of the flat to thank him and introduce one of your friends to move in. In your fetter, you should:</a:t>
            </a:r>
            <a:br>
              <a:rPr lang="en-US" b="1">
                <a:solidFill>
                  <a:srgbClr val="FF0000"/>
                </a:solidFill>
              </a:rPr>
            </a:br>
            <a:r>
              <a:rPr lang="en-US"/>
              <a:t>• thank the owner of the flat for being so nice and helpful</a:t>
            </a:r>
            <a:br>
              <a:rPr lang="en-US"/>
            </a:br>
            <a:r>
              <a:rPr lang="en-US"/>
              <a:t>• explain why you are leaving</a:t>
            </a:r>
            <a:br>
              <a:rPr lang="en-US"/>
            </a:br>
            <a:r>
              <a:rPr lang="en-US"/>
              <a:t>• introduce your friend to him</a:t>
            </a:r>
          </a:p>
          <a:p>
            <a:pPr marL="0" indent="0">
              <a:buNone/>
            </a:pPr>
            <a:endParaRPr lang="en-US"/>
          </a:p>
        </p:txBody>
      </p:sp>
    </p:spTree>
    <p:extLst>
      <p:ext uri="{BB962C8B-B14F-4D97-AF65-F5344CB8AC3E}">
        <p14:creationId xmlns:p14="http://schemas.microsoft.com/office/powerpoint/2010/main" val="2506987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272473521"/>
              </p:ext>
            </p:extLst>
          </p:nvPr>
        </p:nvGraphicFramePr>
        <p:xfrm>
          <a:off x="228600" y="1295400"/>
          <a:ext cx="8686800" cy="5614494"/>
        </p:xfrm>
        <a:graphic>
          <a:graphicData uri="http://schemas.openxmlformats.org/drawingml/2006/table">
            <a:tbl>
              <a:tblPr firstRow="1" bandRow="1">
                <a:tableStyleId>{5940675A-B579-460E-94D1-54222C63F5DA}</a:tableStyleId>
              </a:tblPr>
              <a:tblGrid>
                <a:gridCol w="1371600"/>
                <a:gridCol w="7315200"/>
              </a:tblGrid>
              <a:tr h="1502586">
                <a:tc>
                  <a:txBody>
                    <a:bodyPr/>
                    <a:lstStyle/>
                    <a:p>
                      <a:r>
                        <a:rPr lang="en-US" sz="2400" dirty="0" smtClean="0"/>
                        <a:t>OPENING</a:t>
                      </a:r>
                      <a:endParaRPr lang="en-US" sz="2400" dirty="0"/>
                    </a:p>
                  </a:txBody>
                  <a:tcPr/>
                </a:tc>
                <a:tc>
                  <a:txBody>
                    <a:bodyPr/>
                    <a:lstStyle/>
                    <a:p>
                      <a:pPr>
                        <a:buFontTx/>
                        <a:buChar char="-"/>
                      </a:pPr>
                      <a:r>
                        <a:rPr lang="en-US" sz="2400" b="1" dirty="0" smtClean="0">
                          <a:solidFill>
                            <a:srgbClr val="FF0000"/>
                          </a:solidFill>
                        </a:rPr>
                        <a:t>I am writing this letter to ask you some information regarding </a:t>
                      </a:r>
                      <a:r>
                        <a:rPr lang="en-US" sz="2400" dirty="0" smtClean="0"/>
                        <a:t>an </a:t>
                      </a:r>
                      <a:r>
                        <a:rPr lang="en-US" sz="2400" dirty="0" err="1" smtClean="0"/>
                        <a:t>Toeic</a:t>
                      </a:r>
                      <a:r>
                        <a:rPr lang="en-US" sz="2400" dirty="0" smtClean="0"/>
                        <a:t> English course advertised </a:t>
                      </a:r>
                      <a:r>
                        <a:rPr lang="en-US" sz="2400" smtClean="0"/>
                        <a:t>on </a:t>
                      </a:r>
                    </a:p>
                    <a:p>
                      <a:pPr>
                        <a:buFontTx/>
                        <a:buChar char="-"/>
                      </a:pPr>
                      <a:r>
                        <a:rPr lang="en-US" sz="2400" smtClean="0"/>
                        <a:t> </a:t>
                      </a:r>
                      <a:r>
                        <a:rPr lang="en-US" sz="2400" b="1" smtClean="0">
                          <a:solidFill>
                            <a:srgbClr val="FF0000"/>
                          </a:solidFill>
                        </a:rPr>
                        <a:t>I am writing this letter to </a:t>
                      </a:r>
                      <a:r>
                        <a:rPr lang="en-US" sz="2400" b="1" smtClean="0">
                          <a:solidFill>
                            <a:srgbClr val="FF0000"/>
                          </a:solidFill>
                        </a:rPr>
                        <a:t>ask</a:t>
                      </a:r>
                      <a:r>
                        <a:rPr lang="en-US" sz="2400" b="1" baseline="0" smtClean="0">
                          <a:solidFill>
                            <a:srgbClr val="FF0000"/>
                          </a:solidFill>
                        </a:rPr>
                        <a:t> for a permission to attend/ have/  ..........................</a:t>
                      </a:r>
                      <a:endParaRPr lang="en-US" sz="2400" dirty="0" smtClean="0"/>
                    </a:p>
                  </a:txBody>
                  <a:tcPr/>
                </a:tc>
              </a:tr>
              <a:tr h="3189470">
                <a:tc>
                  <a:txBody>
                    <a:bodyPr/>
                    <a:lstStyle/>
                    <a:p>
                      <a:r>
                        <a:rPr lang="en-US" sz="2400" dirty="0" smtClean="0"/>
                        <a:t>BODY</a:t>
                      </a:r>
                      <a:endParaRPr lang="en-US" sz="2400" dirty="0"/>
                    </a:p>
                  </a:txBody>
                  <a:tcPr/>
                </a:tc>
                <a:tc>
                  <a:txBody>
                    <a:bodyPr/>
                    <a:lstStyle/>
                    <a:p>
                      <a:pPr>
                        <a:buFontTx/>
                        <a:buChar char="-"/>
                      </a:pPr>
                      <a:r>
                        <a:rPr lang="en-US" sz="2400" b="1" dirty="0" smtClean="0">
                          <a:solidFill>
                            <a:srgbClr val="FF0000"/>
                          </a:solidFill>
                        </a:rPr>
                        <a:t>I would be grateful if you could tell </a:t>
                      </a:r>
                      <a:r>
                        <a:rPr lang="en-US" sz="2400" dirty="0" smtClean="0"/>
                        <a:t>me when the course starts.</a:t>
                      </a:r>
                    </a:p>
                    <a:p>
                      <a:pPr>
                        <a:buFontTx/>
                        <a:buChar char="-"/>
                      </a:pPr>
                      <a:r>
                        <a:rPr lang="en-US" sz="2400" b="1" dirty="0" smtClean="0">
                          <a:solidFill>
                            <a:srgbClr val="FF0000"/>
                          </a:solidFill>
                        </a:rPr>
                        <a:t>Could you send me </a:t>
                      </a:r>
                      <a:r>
                        <a:rPr lang="en-US" sz="2400" dirty="0" smtClean="0"/>
                        <a:t>the schedule of this course as well as the tuition fee?</a:t>
                      </a:r>
                    </a:p>
                    <a:p>
                      <a:pPr>
                        <a:buFontTx/>
                        <a:buChar char="-"/>
                      </a:pPr>
                      <a:r>
                        <a:rPr lang="en-US" sz="2400" b="1" smtClean="0">
                          <a:solidFill>
                            <a:srgbClr val="FF0000"/>
                          </a:solidFill>
                        </a:rPr>
                        <a:t>Would it be </a:t>
                      </a:r>
                      <a:r>
                        <a:rPr lang="en-US" sz="2400" b="1" dirty="0" smtClean="0">
                          <a:solidFill>
                            <a:srgbClr val="FF0000"/>
                          </a:solidFill>
                        </a:rPr>
                        <a:t>possible for you to </a:t>
                      </a:r>
                      <a:r>
                        <a:rPr lang="en-US" sz="2400" dirty="0" smtClean="0"/>
                        <a:t>send me the brochure?</a:t>
                      </a:r>
                    </a:p>
                    <a:p>
                      <a:pPr>
                        <a:buFontTx/>
                        <a:buChar char="-"/>
                      </a:pPr>
                      <a:r>
                        <a:rPr lang="en-US" sz="2400" b="1" dirty="0" smtClean="0">
                          <a:solidFill>
                            <a:srgbClr val="FF0000"/>
                          </a:solidFill>
                        </a:rPr>
                        <a:t>I would like to know more about </a:t>
                      </a:r>
                      <a:r>
                        <a:rPr lang="en-US" sz="2400" dirty="0" smtClean="0"/>
                        <a:t>the deadline of the application/ the studying hours and the content of the course.</a:t>
                      </a:r>
                      <a:endParaRPr lang="en-US" sz="2400" dirty="0"/>
                    </a:p>
                  </a:txBody>
                  <a:tcPr/>
                </a:tc>
              </a:tr>
              <a:tr h="870544">
                <a:tc>
                  <a:txBody>
                    <a:bodyPr/>
                    <a:lstStyle/>
                    <a:p>
                      <a:r>
                        <a:rPr lang="en-US" sz="2400" dirty="0" smtClean="0"/>
                        <a:t>CLOSING</a:t>
                      </a:r>
                      <a:endParaRPr lang="en-US" sz="2400" dirty="0"/>
                    </a:p>
                  </a:txBody>
                  <a:tcPr/>
                </a:tc>
                <a:tc>
                  <a:txBody>
                    <a:bodyPr/>
                    <a:lstStyle/>
                    <a:p>
                      <a:r>
                        <a:rPr lang="en-US" sz="2400" dirty="0" smtClean="0"/>
                        <a:t>I am</a:t>
                      </a:r>
                      <a:r>
                        <a:rPr lang="en-US" sz="2400" baseline="0" dirty="0" smtClean="0"/>
                        <a:t> looking forward to receiving your reply.</a:t>
                      </a:r>
                      <a:endParaRPr lang="en-US" sz="2400" dirty="0"/>
                    </a:p>
                  </a:txBody>
                  <a:tcPr/>
                </a:tc>
              </a:tr>
            </a:tbl>
          </a:graphicData>
        </a:graphic>
      </p:graphicFrame>
      <p:sp>
        <p:nvSpPr>
          <p:cNvPr id="4" name="Title 1"/>
          <p:cNvSpPr>
            <a:spLocks noGrp="1"/>
          </p:cNvSpPr>
          <p:nvPr>
            <p:ph type="title"/>
          </p:nvPr>
        </p:nvSpPr>
        <p:spPr>
          <a:xfrm>
            <a:off x="533400" y="0"/>
            <a:ext cx="8229600" cy="1143000"/>
          </a:xfrm>
        </p:spPr>
        <p:txBody>
          <a:bodyPr/>
          <a:lstStyle/>
          <a:p>
            <a:r>
              <a:rPr lang="en-US" dirty="0" smtClean="0"/>
              <a:t>LETTER OF REQUESTS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9296400" cy="5486400"/>
          </a:xfrm>
        </p:spPr>
        <p:txBody>
          <a:bodyPr>
            <a:normAutofit/>
          </a:bodyPr>
          <a:lstStyle/>
          <a:p>
            <a:pPr>
              <a:buFontTx/>
              <a:buChar char="-"/>
            </a:pPr>
            <a:r>
              <a:rPr lang="en-US" dirty="0" smtClean="0"/>
              <a:t>You have just got a job in Ho Chi Minh city, and of course you are rather pleased. However, you need to know certain things. You have no idea:</a:t>
            </a:r>
          </a:p>
          <a:p>
            <a:pPr>
              <a:buFont typeface="Wingdings"/>
              <a:buChar char="à"/>
            </a:pPr>
            <a:r>
              <a:rPr lang="en-US" dirty="0" smtClean="0">
                <a:sym typeface="Wingdings" pitchFamily="2" charset="2"/>
              </a:rPr>
              <a:t>How to join the health service scheme</a:t>
            </a:r>
          </a:p>
          <a:p>
            <a:pPr>
              <a:buFont typeface="Wingdings"/>
              <a:buChar char="à"/>
            </a:pPr>
            <a:r>
              <a:rPr lang="en-US" dirty="0" smtClean="0">
                <a:sym typeface="Wingdings" pitchFamily="2" charset="2"/>
              </a:rPr>
              <a:t>Where would you live</a:t>
            </a:r>
          </a:p>
          <a:p>
            <a:pPr>
              <a:buFont typeface="Wingdings"/>
              <a:buChar char="à"/>
            </a:pPr>
            <a:r>
              <a:rPr lang="en-US" dirty="0" smtClean="0">
                <a:sym typeface="Wingdings" pitchFamily="2" charset="2"/>
              </a:rPr>
              <a:t>How to arrange your annual holidays</a:t>
            </a:r>
          </a:p>
          <a:p>
            <a:pPr>
              <a:buNone/>
            </a:pPr>
            <a:r>
              <a:rPr lang="en-US" b="1" dirty="0" smtClean="0">
                <a:solidFill>
                  <a:srgbClr val="FF0000"/>
                </a:solidFill>
                <a:sym typeface="Wingdings" pitchFamily="2" charset="2"/>
              </a:rPr>
              <a:t>WRITE A LETTER REQUESTING THESE INSTRUCTIONS AND DIRECTIONS</a:t>
            </a:r>
            <a:endParaRPr lang="en-US" b="1" dirty="0">
              <a:solidFill>
                <a:srgbClr val="FF0000"/>
              </a:solidFill>
            </a:endParaRPr>
          </a:p>
        </p:txBody>
      </p:sp>
      <p:sp>
        <p:nvSpPr>
          <p:cNvPr id="4" name="Title 3"/>
          <p:cNvSpPr>
            <a:spLocks noGrp="1"/>
          </p:cNvSpPr>
          <p:nvPr>
            <p:ph type="title"/>
          </p:nvPr>
        </p:nvSpPr>
        <p:spPr/>
        <p:txBody>
          <a:bodyPr/>
          <a:lstStyle/>
          <a:p>
            <a:r>
              <a:rPr lang="en-US" b="1" dirty="0" smtClean="0">
                <a:solidFill>
                  <a:srgbClr val="FF0000"/>
                </a:solidFill>
              </a:rPr>
              <a:t>HOMEWORK</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144000" cy="7086600"/>
          </a:xfrm>
        </p:spPr>
        <p:txBody>
          <a:bodyPr>
            <a:normAutofit fontScale="92500" lnSpcReduction="20000"/>
          </a:bodyPr>
          <a:lstStyle/>
          <a:p>
            <a:pPr>
              <a:buNone/>
            </a:pPr>
            <a:r>
              <a:rPr lang="en-US" dirty="0"/>
              <a:t>Dear Sir,</a:t>
            </a:r>
          </a:p>
          <a:p>
            <a:pPr>
              <a:buNone/>
            </a:pPr>
            <a:r>
              <a:rPr lang="en-US" dirty="0"/>
              <a:t>I am </a:t>
            </a:r>
            <a:r>
              <a:rPr lang="en-US" dirty="0" smtClean="0"/>
              <a:t>Hon and </a:t>
            </a:r>
            <a:r>
              <a:rPr lang="en-US" dirty="0"/>
              <a:t>I will start to work in FPT company based in Ho Chi Minh on the March 1</a:t>
            </a:r>
            <a:r>
              <a:rPr lang="en-US" baseline="30000" dirty="0"/>
              <a:t>st</a:t>
            </a:r>
            <a:r>
              <a:rPr lang="en-US" dirty="0"/>
              <a:t>. I am writing this letter to ask you some information regarding my job I have just got in your company</a:t>
            </a:r>
            <a:r>
              <a:rPr lang="en-US"/>
              <a:t>. </a:t>
            </a:r>
            <a:endParaRPr lang="en-US" smtClean="0"/>
          </a:p>
          <a:p>
            <a:pPr>
              <a:buNone/>
            </a:pPr>
            <a:r>
              <a:rPr lang="en-US" b="1" smtClean="0">
                <a:solidFill>
                  <a:srgbClr val="FF0000"/>
                </a:solidFill>
              </a:rPr>
              <a:t>I </a:t>
            </a:r>
            <a:r>
              <a:rPr lang="en-US" b="1" dirty="0">
                <a:solidFill>
                  <a:srgbClr val="FF0000"/>
                </a:solidFill>
              </a:rPr>
              <a:t>would be grateful if you could tell me how to access the health service system in Vietnam</a:t>
            </a:r>
            <a:r>
              <a:rPr lang="en-US" b="1">
                <a:solidFill>
                  <a:srgbClr val="FF0000"/>
                </a:solidFill>
              </a:rPr>
              <a:t>? </a:t>
            </a:r>
            <a:r>
              <a:rPr lang="en-US" b="1" smtClean="0">
                <a:solidFill>
                  <a:srgbClr val="FF0000"/>
                </a:solidFill>
              </a:rPr>
              <a:t>It is </a:t>
            </a:r>
            <a:r>
              <a:rPr lang="en-US" b="1" dirty="0">
                <a:solidFill>
                  <a:srgbClr val="FF0000"/>
                </a:solidFill>
              </a:rPr>
              <a:t>very important because something urgent or bad may come up with me. Furthermore, could I stay in </a:t>
            </a:r>
            <a:r>
              <a:rPr lang="en-US" b="1">
                <a:solidFill>
                  <a:srgbClr val="FF0000"/>
                </a:solidFill>
              </a:rPr>
              <a:t>the </a:t>
            </a:r>
            <a:r>
              <a:rPr lang="en-US" b="1" smtClean="0">
                <a:solidFill>
                  <a:srgbClr val="FF0000"/>
                </a:solidFill>
              </a:rPr>
              <a:t>guest house </a:t>
            </a:r>
            <a:r>
              <a:rPr lang="en-US" b="1" dirty="0">
                <a:solidFill>
                  <a:srgbClr val="FF0000"/>
                </a:solidFill>
              </a:rPr>
              <a:t>at no charge? If not, would it be possible for you to make some suggestions about the accommodation for me?   Last but not least could you send me the paid vacation policy and the schedule of my annual holidays?</a:t>
            </a:r>
          </a:p>
          <a:p>
            <a:pPr>
              <a:buNone/>
            </a:pPr>
            <a:r>
              <a:rPr lang="en-US" dirty="0"/>
              <a:t>I am looking forward to receiving your reply.</a:t>
            </a:r>
          </a:p>
          <a:p>
            <a:pPr>
              <a:buNone/>
            </a:pPr>
            <a:r>
              <a:rPr lang="en-US" dirty="0" err="1"/>
              <a:t>Reards</a:t>
            </a:r>
            <a:r>
              <a:rPr lang="en-US" dirty="0"/>
              <a:t>,</a:t>
            </a:r>
          </a:p>
          <a:p>
            <a:pPr>
              <a:buNone/>
            </a:pPr>
            <a:r>
              <a:rPr lang="en-US" dirty="0"/>
              <a:t>HON</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8686800" cy="6858000"/>
          </a:xfrm>
        </p:spPr>
        <p:txBody>
          <a:bodyPr>
            <a:normAutofit fontScale="92500" lnSpcReduction="20000"/>
          </a:bodyPr>
          <a:lstStyle/>
          <a:p>
            <a:pPr>
              <a:buNone/>
            </a:pPr>
            <a:r>
              <a:rPr lang="en-US" dirty="0"/>
              <a:t>Dear Sir,</a:t>
            </a:r>
          </a:p>
          <a:p>
            <a:pPr>
              <a:buNone/>
            </a:pPr>
            <a:r>
              <a:rPr lang="en-US" dirty="0"/>
              <a:t>I am writing this letter to ask you some information regarding a job and my stay in Ho Chi Minh city. I am Thomas from America and I was accepted as a head chef in </a:t>
            </a:r>
            <a:r>
              <a:rPr lang="en-US" dirty="0" err="1"/>
              <a:t>Shangrila</a:t>
            </a:r>
            <a:r>
              <a:rPr lang="en-US" dirty="0"/>
              <a:t> Hotel in Ho Chi Minh, Vietnam. I will start my work next month with your hotel. First, I would be grateful if you could tell me how to participate in the health service and health insurance in Vietnam. Second, could I stay in the hotel at no charge? If not, would it be possible for you to make some suggestions about the accommodation for me?  I would like to know more about vacation policy of our hotel. How long does it last?  </a:t>
            </a:r>
          </a:p>
          <a:p>
            <a:pPr>
              <a:buNone/>
            </a:pPr>
            <a:r>
              <a:rPr lang="en-US" dirty="0"/>
              <a:t>I am looking forward to receiving your reply.</a:t>
            </a:r>
          </a:p>
          <a:p>
            <a:pPr>
              <a:buNone/>
            </a:pPr>
            <a:r>
              <a:rPr lang="en-US" dirty="0"/>
              <a:t> Regards</a:t>
            </a:r>
          </a:p>
          <a:p>
            <a:pPr>
              <a:buNone/>
            </a:pPr>
            <a:r>
              <a:rPr lang="en-US" dirty="0"/>
              <a:t> </a:t>
            </a:r>
            <a:r>
              <a:rPr lang="en-US" dirty="0" err="1"/>
              <a:t>Linh</a:t>
            </a:r>
            <a:endParaRPr lang="en-US" dirty="0"/>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0"/>
            <a:ext cx="8534400" cy="6858000"/>
          </a:xfrm>
        </p:spPr>
        <p:txBody>
          <a:bodyPr>
            <a:normAutofit fontScale="85000" lnSpcReduction="10000"/>
          </a:bodyPr>
          <a:lstStyle/>
          <a:p>
            <a:pPr marL="0" indent="0">
              <a:buNone/>
            </a:pPr>
            <a:r>
              <a:rPr lang="en-US"/>
              <a:t>Dear Mrs. Brown, </a:t>
            </a:r>
            <a:br>
              <a:rPr lang="en-US"/>
            </a:br>
            <a:r>
              <a:rPr lang="en-US"/>
              <a:t>I am writing on behalf of social workers at Ho Chi Minh in reply to your letter of 19th December. I understand that you are nervous about moving to live in HCM, and I hope the following advice will be some help to you. </a:t>
            </a:r>
            <a:br>
              <a:rPr lang="en-US"/>
            </a:br>
            <a:r>
              <a:rPr lang="en-US"/>
              <a:t>You said that you were lonely and unable to make friend. Firstly, I would strongly suggest try to talk to your new neighbors as much as possible and try to smile and </a:t>
            </a:r>
            <a:r>
              <a:rPr lang="en-US" smtClean="0"/>
              <a:t>say </a:t>
            </a:r>
            <a:r>
              <a:rPr lang="en-US"/>
              <a:t>hello to them. It may be useful if you could join some clubs and go the nearest cafe as a good way to meet people with the same interests as yours. In your letter, you also refer to your problems with understanding Vietnamese. The best thing to do is to follow a Vietnamese class for beginners and practice it with your neighbors.</a:t>
            </a:r>
            <a:br>
              <a:rPr lang="en-US"/>
            </a:br>
            <a:r>
              <a:rPr lang="en-US"/>
              <a:t>I would like to wish you good luck with your work. Feel free to contact me if you need more help.</a:t>
            </a:r>
          </a:p>
          <a:p>
            <a:pPr marL="0" indent="0">
              <a:buNone/>
            </a:pPr>
            <a:r>
              <a:rPr lang="en-US"/>
              <a:t>Yours sincerely,</a:t>
            </a:r>
          </a:p>
          <a:p>
            <a:pPr marL="0" indent="0">
              <a:buNone/>
            </a:pPr>
            <a:endParaRPr lang="en-US"/>
          </a:p>
        </p:txBody>
      </p:sp>
    </p:spTree>
    <p:extLst>
      <p:ext uri="{BB962C8B-B14F-4D97-AF65-F5344CB8AC3E}">
        <p14:creationId xmlns:p14="http://schemas.microsoft.com/office/powerpoint/2010/main" val="3627718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a:solidFill>
                  <a:srgbClr val="FF0000"/>
                </a:solidFill>
              </a:rPr>
              <a:t>Task 1:  You are working for a company. You need to take some time off </a:t>
            </a:r>
            <a:r>
              <a:rPr lang="en-US" b="1" smtClean="0">
                <a:solidFill>
                  <a:srgbClr val="FF0000"/>
                </a:solidFill>
              </a:rPr>
              <a:t>work </a:t>
            </a:r>
            <a:r>
              <a:rPr lang="en-US" b="1">
                <a:solidFill>
                  <a:srgbClr val="FF0000"/>
                </a:solidFill>
              </a:rPr>
              <a:t>and ask your manager about this.</a:t>
            </a:r>
            <a:br>
              <a:rPr lang="en-US" b="1">
                <a:solidFill>
                  <a:srgbClr val="FF0000"/>
                </a:solidFill>
              </a:rPr>
            </a:br>
            <a:r>
              <a:rPr lang="en-US" b="1">
                <a:solidFill>
                  <a:srgbClr val="FF0000"/>
                </a:solidFill>
              </a:rPr>
              <a:t>Write a letter to your manager. In your letter:</a:t>
            </a:r>
            <a:br>
              <a:rPr lang="en-US" b="1">
                <a:solidFill>
                  <a:srgbClr val="FF0000"/>
                </a:solidFill>
              </a:rPr>
            </a:br>
            <a:r>
              <a:rPr lang="en-US" b="1"/>
              <a:t>- Explain why you want to take time off work</a:t>
            </a:r>
            <a:br>
              <a:rPr lang="en-US" b="1"/>
            </a:br>
            <a:r>
              <a:rPr lang="en-US" b="1"/>
              <a:t>- Give details of time you need</a:t>
            </a:r>
            <a:br>
              <a:rPr lang="en-US" b="1"/>
            </a:br>
            <a:r>
              <a:rPr lang="en-US" b="1"/>
              <a:t>- Suggest how much work could be covered while you are away.</a:t>
            </a:r>
            <a:br>
              <a:rPr lang="en-US" b="1"/>
            </a:br>
            <a:endParaRPr lang="en-US"/>
          </a:p>
        </p:txBody>
      </p:sp>
    </p:spTree>
    <p:extLst>
      <p:ext uri="{BB962C8B-B14F-4D97-AF65-F5344CB8AC3E}">
        <p14:creationId xmlns:p14="http://schemas.microsoft.com/office/powerpoint/2010/main" val="970174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457200"/>
            <a:ext cx="8458200" cy="6400800"/>
          </a:xfrm>
        </p:spPr>
        <p:txBody>
          <a:bodyPr>
            <a:normAutofit fontScale="85000" lnSpcReduction="10000"/>
          </a:bodyPr>
          <a:lstStyle/>
          <a:p>
            <a:pPr marL="0" indent="0">
              <a:buNone/>
            </a:pPr>
            <a:r>
              <a:rPr lang="en-US"/>
              <a:t>Dear Mr. John,</a:t>
            </a:r>
            <a:br>
              <a:rPr lang="en-US"/>
            </a:br>
            <a:r>
              <a:rPr lang="en-US"/>
              <a:t>I am writing to ask for a week off from my work for </a:t>
            </a:r>
            <a:r>
              <a:rPr lang="en-US" b="1"/>
              <a:t>my final examination,</a:t>
            </a:r>
            <a:r>
              <a:rPr lang="en-US"/>
              <a:t> which is going to held </a:t>
            </a:r>
            <a:r>
              <a:rPr lang="en-US" smtClean="0"/>
              <a:t>next Saturday</a:t>
            </a:r>
            <a:r>
              <a:rPr lang="en-US"/>
              <a:t>.</a:t>
            </a:r>
            <a:br>
              <a:rPr lang="en-US"/>
            </a:br>
            <a:r>
              <a:rPr lang="en-US"/>
              <a:t>This </a:t>
            </a:r>
            <a:r>
              <a:rPr lang="en-US" b="1"/>
              <a:t>test is the most </a:t>
            </a:r>
            <a:r>
              <a:rPr lang="en-US" b="1" smtClean="0"/>
              <a:t>important</a:t>
            </a:r>
            <a:r>
              <a:rPr lang="en-US" smtClean="0"/>
              <a:t> </a:t>
            </a:r>
            <a:r>
              <a:rPr lang="en-US"/>
              <a:t>for me to complete my studies in order to graduate this summer. Therefore, I need a </a:t>
            </a:r>
            <a:r>
              <a:rPr lang="en-US" b="1"/>
              <a:t>week off  to prepare well</a:t>
            </a:r>
            <a:r>
              <a:rPr lang="en-US"/>
              <a:t> for my final exams.</a:t>
            </a:r>
            <a:r>
              <a:rPr lang="en-US" b="1"/>
              <a:t> I am in charge of new marketing strategies and Nguyet, my co-worker, can handle this strategies for me since both of us are responsible for them.</a:t>
            </a:r>
            <a:r>
              <a:rPr lang="en-US"/>
              <a:t> I assure you </a:t>
            </a:r>
            <a:r>
              <a:rPr lang="en-US" b="1"/>
              <a:t>that Nguyet</a:t>
            </a:r>
            <a:r>
              <a:rPr lang="en-US"/>
              <a:t> will cover my duties during my absence from May 2th to May 8</a:t>
            </a:r>
            <a:r>
              <a:rPr lang="en-US" baseline="30000"/>
              <a:t>th</a:t>
            </a:r>
            <a:r>
              <a:rPr lang="en-US"/>
              <a:t> and she will do her best  I believe that she can handle my work well </a:t>
            </a:r>
            <a:r>
              <a:rPr lang="en-US" b="1"/>
              <a:t>when</a:t>
            </a:r>
            <a:r>
              <a:rPr lang="en-US"/>
              <a:t> I am off. </a:t>
            </a:r>
            <a:br>
              <a:rPr lang="en-US"/>
            </a:br>
            <a:r>
              <a:rPr lang="en-US"/>
              <a:t>I will carry on my work right after the day I finish my exams. I would be grateful, if you could consider my situation.</a:t>
            </a:r>
            <a:br>
              <a:rPr lang="en-US"/>
            </a:br>
            <a:r>
              <a:rPr lang="en-US"/>
              <a:t>Yours sincerely,</a:t>
            </a:r>
            <a:br>
              <a:rPr lang="en-US"/>
            </a:br>
            <a:r>
              <a:rPr lang="en-US"/>
              <a:t>Dung.</a:t>
            </a:r>
          </a:p>
          <a:p>
            <a:pPr marL="0" indent="0">
              <a:buNone/>
            </a:pPr>
            <a:endParaRPr lang="en-US"/>
          </a:p>
        </p:txBody>
      </p:sp>
    </p:spTree>
    <p:extLst>
      <p:ext uri="{BB962C8B-B14F-4D97-AF65-F5344CB8AC3E}">
        <p14:creationId xmlns:p14="http://schemas.microsoft.com/office/powerpoint/2010/main" val="1812892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a:solidFill>
                  <a:srgbClr val="FF0000"/>
                </a:solidFill>
              </a:rPr>
              <a:t>Task 2:  On a recent holiday you lost a valuable item. Fortunately, you have travel insurance to cover the cost of anything lost.</a:t>
            </a:r>
            <a:br>
              <a:rPr lang="en-US" b="1">
                <a:solidFill>
                  <a:srgbClr val="FF0000"/>
                </a:solidFill>
              </a:rPr>
            </a:br>
            <a:r>
              <a:rPr lang="en-US" b="1">
                <a:solidFill>
                  <a:srgbClr val="FF0000"/>
                </a:solidFill>
              </a:rPr>
              <a:t>Write a letter to the manager of your insurance company. In your letter:</a:t>
            </a:r>
            <a:br>
              <a:rPr lang="en-US" b="1">
                <a:solidFill>
                  <a:srgbClr val="FF0000"/>
                </a:solidFill>
              </a:rPr>
            </a:br>
            <a:r>
              <a:rPr lang="en-US" b="1"/>
              <a:t>- Describe the item you lost</a:t>
            </a:r>
            <a:br>
              <a:rPr lang="en-US" b="1"/>
            </a:br>
            <a:r>
              <a:rPr lang="en-US" b="1"/>
              <a:t>- Explain how you lost it</a:t>
            </a:r>
            <a:br>
              <a:rPr lang="en-US" b="1"/>
            </a:br>
            <a:r>
              <a:rPr lang="en-US" b="1"/>
              <a:t>- Tell the insurance company what you would like them to do.</a:t>
            </a:r>
            <a:br>
              <a:rPr lang="en-US" b="1"/>
            </a:br>
            <a:endParaRPr lang="en-US"/>
          </a:p>
        </p:txBody>
      </p:sp>
    </p:spTree>
    <p:extLst>
      <p:ext uri="{BB962C8B-B14F-4D97-AF65-F5344CB8AC3E}">
        <p14:creationId xmlns:p14="http://schemas.microsoft.com/office/powerpoint/2010/main" val="554022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09600"/>
            <a:ext cx="8229600" cy="5516563"/>
          </a:xfrm>
        </p:spPr>
        <p:txBody>
          <a:bodyPr/>
          <a:lstStyle/>
          <a:p>
            <a:pPr marL="0" indent="0">
              <a:buNone/>
            </a:pPr>
            <a:r>
              <a:rPr lang="en-US"/>
              <a:t>You are working for a company. Write a letter to your </a:t>
            </a:r>
            <a:r>
              <a:rPr lang="en-US" smtClean="0"/>
              <a:t>work manager to </a:t>
            </a:r>
            <a:r>
              <a:rPr lang="en-US"/>
              <a:t>propose a training course you want to attend</a:t>
            </a:r>
            <a:r>
              <a:rPr lang="en-US" smtClean="0"/>
              <a:t>.</a:t>
            </a:r>
          </a:p>
          <a:p>
            <a:pPr marL="0" indent="0">
              <a:buNone/>
            </a:pPr>
            <a:r>
              <a:rPr lang="en-US" smtClean="0"/>
              <a:t>-  </a:t>
            </a:r>
            <a:r>
              <a:rPr lang="en-US" b="1" smtClean="0">
                <a:solidFill>
                  <a:srgbClr val="FF0000"/>
                </a:solidFill>
              </a:rPr>
              <a:t>What </a:t>
            </a:r>
            <a:r>
              <a:rPr lang="en-US" b="1">
                <a:solidFill>
                  <a:srgbClr val="FF0000"/>
                </a:solidFill>
              </a:rPr>
              <a:t>the training course is</a:t>
            </a:r>
          </a:p>
          <a:p>
            <a:pPr marL="0" indent="0">
              <a:buNone/>
            </a:pPr>
            <a:r>
              <a:rPr lang="en-US" b="1" smtClean="0">
                <a:solidFill>
                  <a:srgbClr val="FF0000"/>
                </a:solidFill>
              </a:rPr>
              <a:t>- Why </a:t>
            </a:r>
            <a:r>
              <a:rPr lang="en-US" b="1">
                <a:solidFill>
                  <a:srgbClr val="FF0000"/>
                </a:solidFill>
              </a:rPr>
              <a:t>you think this course is helpful to you</a:t>
            </a:r>
          </a:p>
          <a:p>
            <a:pPr marL="0" indent="0">
              <a:buNone/>
            </a:pPr>
            <a:r>
              <a:rPr lang="en-US" b="1" smtClean="0">
                <a:solidFill>
                  <a:srgbClr val="FF0000"/>
                </a:solidFill>
              </a:rPr>
              <a:t>- Propose </a:t>
            </a:r>
            <a:r>
              <a:rPr lang="en-US" b="1">
                <a:solidFill>
                  <a:srgbClr val="FF0000"/>
                </a:solidFill>
              </a:rPr>
              <a:t>your suitable time to attend the training.</a:t>
            </a:r>
          </a:p>
          <a:p>
            <a:pPr marL="0" indent="0">
              <a:buNone/>
            </a:pPr>
            <a:endParaRPr lang="en-US"/>
          </a:p>
        </p:txBody>
      </p:sp>
    </p:spTree>
    <p:extLst>
      <p:ext uri="{BB962C8B-B14F-4D97-AF65-F5344CB8AC3E}">
        <p14:creationId xmlns:p14="http://schemas.microsoft.com/office/powerpoint/2010/main" val="2484405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0"/>
            <a:ext cx="8458200" cy="6858000"/>
          </a:xfrm>
        </p:spPr>
        <p:txBody>
          <a:bodyPr>
            <a:normAutofit fontScale="85000" lnSpcReduction="20000"/>
          </a:bodyPr>
          <a:lstStyle/>
          <a:p>
            <a:pPr marL="0" indent="0">
              <a:buNone/>
            </a:pPr>
            <a:r>
              <a:rPr lang="en-US"/>
              <a:t>Dear Sir,</a:t>
            </a:r>
            <a:br>
              <a:rPr lang="en-US"/>
            </a:br>
            <a:r>
              <a:rPr lang="en-US"/>
              <a:t>I am writing this letter to claim insurance regarding my lost iPhone. My </a:t>
            </a:r>
            <a:r>
              <a:rPr lang="en-US" b="1"/>
              <a:t>insurance </a:t>
            </a:r>
            <a:r>
              <a:rPr lang="en-US"/>
              <a:t>number is SAR123.</a:t>
            </a:r>
            <a:br>
              <a:rPr lang="en-US"/>
            </a:br>
            <a:r>
              <a:rPr lang="en-US"/>
              <a:t>Last week, I was on a holiday trip to Thailand. On my return journey I forgot my mobile at passenger waiting hall. After 30 minutes, I realized that I forgot my phone and went back to check that place but I could not find my phone here. </a:t>
            </a:r>
            <a:r>
              <a:rPr lang="en-US" b="1"/>
              <a:t>Let me give a short description of this item</a:t>
            </a:r>
            <a:r>
              <a:rPr lang="en-US"/>
              <a:t>. It </a:t>
            </a:r>
            <a:r>
              <a:rPr lang="en-US" b="1"/>
              <a:t>is a black Iphone 7 plus made in 2017 in China at the price of about 1000 dollars</a:t>
            </a:r>
            <a:r>
              <a:rPr lang="en-US"/>
              <a:t>. The case of my phone </a:t>
            </a:r>
            <a:r>
              <a:rPr lang="en-US" b="1"/>
              <a:t>is </a:t>
            </a:r>
            <a:r>
              <a:rPr lang="en-US"/>
              <a:t>white. Moreover, it is a </a:t>
            </a:r>
            <a:r>
              <a:rPr lang="en-US" b="1"/>
              <a:t>valued </a:t>
            </a:r>
            <a:r>
              <a:rPr lang="en-US"/>
              <a:t>item for me since it was gifted by my mother. I was shocked the moment I realized that I had lost it. Since I </a:t>
            </a:r>
            <a:r>
              <a:rPr lang="en-US" b="1"/>
              <a:t>have my travel insurance</a:t>
            </a:r>
            <a:r>
              <a:rPr lang="en-US"/>
              <a:t> I hope you will cover the cost of lost phone. Herein attached are the policy flight security and police report for your reference.</a:t>
            </a:r>
            <a:br>
              <a:rPr lang="en-US"/>
            </a:br>
            <a:r>
              <a:rPr lang="en-US"/>
              <a:t>Let me know if you require any further information.</a:t>
            </a:r>
            <a:br>
              <a:rPr lang="en-US"/>
            </a:br>
            <a:r>
              <a:rPr lang="en-US"/>
              <a:t>Yours sincerely,</a:t>
            </a:r>
            <a:br>
              <a:rPr lang="en-US"/>
            </a:br>
            <a:r>
              <a:rPr lang="en-US"/>
              <a:t>Dung.</a:t>
            </a:r>
            <a:br>
              <a:rPr lang="en-US"/>
            </a:br>
            <a:endParaRPr lang="en-US"/>
          </a:p>
        </p:txBody>
      </p:sp>
    </p:spTree>
    <p:extLst>
      <p:ext uri="{BB962C8B-B14F-4D97-AF65-F5344CB8AC3E}">
        <p14:creationId xmlns:p14="http://schemas.microsoft.com/office/powerpoint/2010/main" val="3378472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a:p>
        </p:txBody>
      </p:sp>
      <p:sp>
        <p:nvSpPr>
          <p:cNvPr id="4" name="Rectangle 3"/>
          <p:cNvSpPr/>
          <p:nvPr/>
        </p:nvSpPr>
        <p:spPr>
          <a:xfrm>
            <a:off x="1896718" y="2967335"/>
            <a:ext cx="5350568" cy="156966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9600" b="1" cap="none" spc="0" smtClean="0">
                <a:ln/>
                <a:solidFill>
                  <a:schemeClr val="accent3"/>
                </a:solidFill>
                <a:effectLst/>
              </a:rPr>
              <a:t>SPEAKING</a:t>
            </a:r>
            <a:endParaRPr lang="en-US" sz="9600" b="1" cap="none" spc="0">
              <a:ln/>
              <a:solidFill>
                <a:schemeClr val="accent3"/>
              </a:solidFill>
              <a:effectLst/>
            </a:endParaRPr>
          </a:p>
        </p:txBody>
      </p:sp>
    </p:spTree>
    <p:extLst>
      <p:ext uri="{BB962C8B-B14F-4D97-AF65-F5344CB8AC3E}">
        <p14:creationId xmlns:p14="http://schemas.microsoft.com/office/powerpoint/2010/main" val="2724470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FF0000"/>
                </a:solidFill>
              </a:rPr>
              <a:t>Benefits of keeping a pet</a:t>
            </a:r>
            <a:endParaRPr lang="en-US" b="1">
              <a:solidFill>
                <a:srgbClr val="FF0000"/>
              </a:solidFill>
            </a:endParaRPr>
          </a:p>
        </p:txBody>
      </p:sp>
      <p:sp>
        <p:nvSpPr>
          <p:cNvPr id="3" name="Content Placeholder 2"/>
          <p:cNvSpPr>
            <a:spLocks noGrp="1"/>
          </p:cNvSpPr>
          <p:nvPr>
            <p:ph idx="1"/>
          </p:nvPr>
        </p:nvSpPr>
        <p:spPr/>
        <p:txBody>
          <a:bodyPr/>
          <a:lstStyle/>
          <a:p>
            <a:endParaRPr lang="en-US"/>
          </a:p>
        </p:txBody>
      </p:sp>
      <p:graphicFrame>
        <p:nvGraphicFramePr>
          <p:cNvPr id="4" name="Diagram 3"/>
          <p:cNvGraphicFramePr/>
          <p:nvPr>
            <p:extLst>
              <p:ext uri="{D42A27DB-BD31-4B8C-83A1-F6EECF244321}">
                <p14:modId xmlns:p14="http://schemas.microsoft.com/office/powerpoint/2010/main" val="732756652"/>
              </p:ext>
            </p:extLst>
          </p:nvPr>
        </p:nvGraphicFramePr>
        <p:xfrm>
          <a:off x="152400" y="1219200"/>
          <a:ext cx="88392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771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601200" cy="6858000"/>
          </a:xfrm>
        </p:spPr>
        <p:txBody>
          <a:bodyPr>
            <a:normAutofit/>
          </a:bodyPr>
          <a:lstStyle/>
          <a:p>
            <a:pPr lvl="0" algn="ctr"/>
            <a:r>
              <a:rPr lang="en-US" b="1">
                <a:solidFill>
                  <a:srgbClr val="FF0000"/>
                </a:solidFill>
              </a:rPr>
              <a:t>Personally i think/ in my opinion, there are four  main </a:t>
            </a:r>
            <a:r>
              <a:rPr lang="en-US" b="1" smtClean="0">
                <a:solidFill>
                  <a:srgbClr val="FF0000"/>
                </a:solidFill>
                <a:latin typeface="Times New Roman" panose="02020603050405020304" pitchFamily="18" charset="0"/>
                <a:cs typeface="Times New Roman" panose="02020603050405020304" pitchFamily="18" charset="0"/>
              </a:rPr>
              <a:t>benefits of keeping a pet</a:t>
            </a:r>
            <a:endParaRPr lang="vi-VN" b="1">
              <a:solidFill>
                <a:srgbClr val="FF0000"/>
              </a:solidFill>
              <a:latin typeface="Times New Roman" panose="02020603050405020304" pitchFamily="18" charset="0"/>
              <a:cs typeface="Times New Roman" panose="02020603050405020304" pitchFamily="18" charset="0"/>
            </a:endParaRPr>
          </a:p>
          <a:p>
            <a:pPr lvl="0">
              <a:buFontTx/>
              <a:buChar char="-"/>
            </a:pPr>
            <a:r>
              <a:rPr lang="en-US" smtClean="0"/>
              <a:t>Firstly</a:t>
            </a:r>
            <a:r>
              <a:rPr lang="en-US"/>
              <a:t>, </a:t>
            </a:r>
            <a:r>
              <a:rPr lang="en-US" smtClean="0">
                <a:solidFill>
                  <a:sysClr val="windowText" lastClr="000000"/>
                </a:solidFill>
                <a:latin typeface="Times New Roman" panose="02020603050405020304" pitchFamily="18" charset="0"/>
                <a:cs typeface="Times New Roman" panose="02020603050405020304" pitchFamily="18" charset="0"/>
              </a:rPr>
              <a:t>It helps you love animals</a:t>
            </a:r>
          </a:p>
          <a:p>
            <a:pPr lvl="0">
              <a:buFontTx/>
              <a:buChar char="-"/>
            </a:pPr>
            <a:r>
              <a:rPr lang="en-US" smtClean="0"/>
              <a:t>Secondly</a:t>
            </a:r>
            <a:r>
              <a:rPr lang="en-US"/>
              <a:t>, </a:t>
            </a:r>
            <a:r>
              <a:rPr lang="en-US" smtClean="0">
                <a:solidFill>
                  <a:sysClr val="windowText" lastClr="000000"/>
                </a:solidFill>
                <a:latin typeface="Times New Roman" pitchFamily="18" charset="0"/>
                <a:cs typeface="Times New Roman" pitchFamily="18" charset="0"/>
              </a:rPr>
              <a:t>it helps you learn how to cares for others</a:t>
            </a:r>
          </a:p>
          <a:p>
            <a:pPr lvl="0">
              <a:buFontTx/>
              <a:buChar char="-"/>
            </a:pPr>
            <a:r>
              <a:rPr lang="en-US" smtClean="0"/>
              <a:t>Thirdly</a:t>
            </a:r>
            <a:r>
              <a:rPr lang="en-US"/>
              <a:t>, </a:t>
            </a:r>
            <a:r>
              <a:rPr lang="en-US" smtClean="0">
                <a:solidFill>
                  <a:sysClr val="windowText" lastClr="000000"/>
                </a:solidFill>
                <a:latin typeface="Times New Roman" panose="02020603050405020304" pitchFamily="18" charset="0"/>
                <a:cs typeface="Times New Roman" panose="02020603050405020304" pitchFamily="18" charset="0"/>
              </a:rPr>
              <a:t>It helps you have more responsibility. </a:t>
            </a:r>
            <a:endParaRPr lang="vi-VN">
              <a:solidFill>
                <a:sysClr val="windowText" lastClr="000000"/>
              </a:solidFill>
              <a:latin typeface="Times New Roman" panose="02020603050405020304" pitchFamily="18" charset="0"/>
              <a:cs typeface="Times New Roman" panose="02020603050405020304" pitchFamily="18" charset="0"/>
            </a:endParaRPr>
          </a:p>
          <a:p>
            <a:pPr>
              <a:buFontTx/>
              <a:buChar char="-"/>
            </a:pPr>
            <a:r>
              <a:rPr lang="en-US" b="1" smtClean="0">
                <a:solidFill>
                  <a:schemeClr val="accent1">
                    <a:lumMod val="50000"/>
                  </a:schemeClr>
                </a:solidFill>
              </a:rPr>
              <a:t>Finally</a:t>
            </a:r>
            <a:r>
              <a:rPr lang="en-US" b="1">
                <a:solidFill>
                  <a:schemeClr val="accent1">
                    <a:lumMod val="50000"/>
                  </a:schemeClr>
                </a:solidFill>
              </a:rPr>
              <a:t>, </a:t>
            </a:r>
            <a:r>
              <a:rPr lang="en-US" b="1" smtClean="0">
                <a:solidFill>
                  <a:schemeClr val="accent1">
                    <a:lumMod val="50000"/>
                  </a:schemeClr>
                </a:solidFill>
              </a:rPr>
              <a:t>You can have a best friend. It is said that pet such as dog and cat are very loyal and friendly. You can play with them in the park, talk to them and share your problems with them. </a:t>
            </a:r>
          </a:p>
          <a:p>
            <a:pPr>
              <a:buFontTx/>
              <a:buChar char="-"/>
            </a:pPr>
            <a:endParaRPr lang="en-US"/>
          </a:p>
        </p:txBody>
      </p:sp>
    </p:spTree>
    <p:extLst>
      <p:ext uri="{BB962C8B-B14F-4D97-AF65-F5344CB8AC3E}">
        <p14:creationId xmlns:p14="http://schemas.microsoft.com/office/powerpoint/2010/main" val="230701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1417638"/>
          </a:xfrm>
        </p:spPr>
        <p:txBody>
          <a:bodyPr>
            <a:normAutofit fontScale="90000"/>
          </a:bodyPr>
          <a:lstStyle/>
          <a:p>
            <a:pPr lvl="0"/>
            <a:r>
              <a:rPr lang="en-US" b="1">
                <a:solidFill>
                  <a:srgbClr val="FF0000"/>
                </a:solidFill>
              </a:rPr>
              <a:t>Transportation: Part 2: Train, car, motorbike. Travel to HCM.</a:t>
            </a:r>
            <a:r>
              <a:rPr lang="en-US">
                <a:solidFill>
                  <a:srgbClr val="FF0000"/>
                </a:solidFill>
              </a:rPr>
              <a:t/>
            </a:r>
            <a:br>
              <a:rPr lang="en-US">
                <a:solidFill>
                  <a:srgbClr val="FF0000"/>
                </a:solidFill>
              </a:rPr>
            </a:br>
            <a:endParaRPr lang="en-US">
              <a:solidFill>
                <a:srgbClr val="FF0000"/>
              </a:solidFill>
            </a:endParaRPr>
          </a:p>
        </p:txBody>
      </p:sp>
      <p:sp>
        <p:nvSpPr>
          <p:cNvPr id="3" name="Content Placeholder 2"/>
          <p:cNvSpPr>
            <a:spLocks noGrp="1"/>
          </p:cNvSpPr>
          <p:nvPr>
            <p:ph idx="1"/>
          </p:nvPr>
        </p:nvSpPr>
        <p:spPr>
          <a:xfrm>
            <a:off x="0" y="1143000"/>
            <a:ext cx="9448800" cy="5592763"/>
          </a:xfrm>
        </p:spPr>
        <p:txBody>
          <a:bodyPr>
            <a:normAutofit/>
          </a:bodyPr>
          <a:lstStyle/>
          <a:p>
            <a:pPr marL="0" indent="0">
              <a:buNone/>
            </a:pPr>
            <a:r>
              <a:rPr lang="en-US" smtClean="0"/>
              <a:t>I </a:t>
            </a:r>
            <a:r>
              <a:rPr lang="en-US"/>
              <a:t>suppose I would choose train because of two main reasons:</a:t>
            </a:r>
          </a:p>
          <a:p>
            <a:pPr marL="0" indent="0">
              <a:buNone/>
            </a:pPr>
            <a:r>
              <a:rPr lang="en-US" b="1">
                <a:solidFill>
                  <a:srgbClr val="FF0000"/>
                </a:solidFill>
              </a:rPr>
              <a:t>As compared motorbike and car, Train is much safer because traveling by train can avoid traffic jam and accidents. </a:t>
            </a:r>
            <a:r>
              <a:rPr lang="en-US" b="1" smtClean="0">
                <a:solidFill>
                  <a:srgbClr val="FF0000"/>
                </a:solidFill>
              </a:rPr>
              <a:t>Besides, when </a:t>
            </a:r>
            <a:r>
              <a:rPr lang="en-US" b="1">
                <a:solidFill>
                  <a:srgbClr val="FF0000"/>
                </a:solidFill>
              </a:rPr>
              <a:t>I go to </a:t>
            </a:r>
            <a:r>
              <a:rPr lang="en-US" b="1" smtClean="0">
                <a:solidFill>
                  <a:srgbClr val="FF0000"/>
                </a:solidFill>
              </a:rPr>
              <a:t>HCM by the </a:t>
            </a:r>
            <a:r>
              <a:rPr lang="en-US" b="1">
                <a:solidFill>
                  <a:srgbClr val="FF0000"/>
                </a:solidFill>
              </a:rPr>
              <a:t>train I can view around via window</a:t>
            </a:r>
            <a:r>
              <a:rPr lang="en-US" b="1" smtClean="0">
                <a:solidFill>
                  <a:srgbClr val="FF0000"/>
                </a:solidFill>
              </a:rPr>
              <a:t>. It’s more interesting and relaxing</a:t>
            </a:r>
            <a:endParaRPr lang="en-US" b="1">
              <a:solidFill>
                <a:srgbClr val="FF0000"/>
              </a:solidFill>
            </a:endParaRPr>
          </a:p>
          <a:p>
            <a:pPr marL="0" indent="0">
              <a:buNone/>
            </a:pPr>
            <a:r>
              <a:rPr lang="en-US"/>
              <a:t>Besides, I don’t like </a:t>
            </a:r>
            <a:r>
              <a:rPr lang="en-US" smtClean="0"/>
              <a:t>driving </a:t>
            </a:r>
            <a:r>
              <a:rPr lang="en-US"/>
              <a:t>motorbike </a:t>
            </a:r>
            <a:r>
              <a:rPr lang="en-US" smtClean="0"/>
              <a:t>long </a:t>
            </a:r>
            <a:r>
              <a:rPr lang="en-US"/>
              <a:t>distances. Because it is very dangerous and tiring</a:t>
            </a:r>
          </a:p>
          <a:p>
            <a:pPr marL="0" indent="0">
              <a:buNone/>
            </a:pPr>
            <a:r>
              <a:rPr lang="en-US" smtClean="0"/>
              <a:t>I am not interested in car since i am seasick </a:t>
            </a:r>
            <a:endParaRPr lang="en-US"/>
          </a:p>
        </p:txBody>
      </p:sp>
    </p:spTree>
    <p:extLst>
      <p:ext uri="{BB962C8B-B14F-4D97-AF65-F5344CB8AC3E}">
        <p14:creationId xmlns:p14="http://schemas.microsoft.com/office/powerpoint/2010/main" val="119220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a:solidFill>
                  <a:srgbClr val="FF0000"/>
                </a:solidFill>
              </a:rPr>
              <a:t>Between </a:t>
            </a:r>
            <a:r>
              <a:rPr lang="en-US" sz="3200" b="1" smtClean="0">
                <a:solidFill>
                  <a:srgbClr val="FF0000"/>
                </a:solidFill>
              </a:rPr>
              <a:t>talking about air pollution, land pollution and water pollution, </a:t>
            </a:r>
            <a:r>
              <a:rPr lang="en-US" sz="3200" b="1">
                <a:solidFill>
                  <a:srgbClr val="FF0000"/>
                </a:solidFill>
              </a:rPr>
              <a:t>which one will be your best </a:t>
            </a:r>
            <a:r>
              <a:rPr lang="en-US" sz="3200" b="1" smtClean="0">
                <a:solidFill>
                  <a:srgbClr val="FF0000"/>
                </a:solidFill>
              </a:rPr>
              <a:t>choice to discuss in Da Nang city?</a:t>
            </a:r>
            <a:r>
              <a:rPr lang="en-US" sz="3200" b="1">
                <a:solidFill>
                  <a:srgbClr val="FF0000"/>
                </a:solidFill>
              </a:rPr>
              <a:t/>
            </a:r>
            <a:br>
              <a:rPr lang="en-US" sz="3200" b="1">
                <a:solidFill>
                  <a:srgbClr val="FF0000"/>
                </a:solidFill>
              </a:rPr>
            </a:br>
            <a:endParaRPr lang="en-US" sz="3200"/>
          </a:p>
        </p:txBody>
      </p:sp>
      <p:sp>
        <p:nvSpPr>
          <p:cNvPr id="3" name="Content Placeholder 2"/>
          <p:cNvSpPr>
            <a:spLocks noGrp="1"/>
          </p:cNvSpPr>
          <p:nvPr>
            <p:ph idx="1"/>
          </p:nvPr>
        </p:nvSpPr>
        <p:spPr>
          <a:xfrm>
            <a:off x="0" y="1447800"/>
            <a:ext cx="8686800" cy="5257800"/>
          </a:xfrm>
        </p:spPr>
        <p:txBody>
          <a:bodyPr>
            <a:normAutofit fontScale="85000" lnSpcReduction="10000"/>
          </a:bodyPr>
          <a:lstStyle/>
          <a:p>
            <a:pPr marL="0" indent="0">
              <a:buNone/>
            </a:pPr>
            <a:r>
              <a:rPr lang="en-US" b="1"/>
              <a:t>I suppose I would choose to </a:t>
            </a:r>
            <a:r>
              <a:rPr lang="en-US" b="1" smtClean="0"/>
              <a:t>talk about water pollution in Da Nang city because </a:t>
            </a:r>
            <a:r>
              <a:rPr lang="en-US" b="1"/>
              <a:t>of two main reasons.</a:t>
            </a:r>
            <a:endParaRPr lang="en-US"/>
          </a:p>
          <a:p>
            <a:pPr marL="0" indent="0">
              <a:buNone/>
            </a:pPr>
            <a:r>
              <a:rPr lang="en-US" b="1">
                <a:solidFill>
                  <a:srgbClr val="00B050"/>
                </a:solidFill>
              </a:rPr>
              <a:t>First, </a:t>
            </a:r>
            <a:r>
              <a:rPr lang="en-US" b="1" smtClean="0">
                <a:solidFill>
                  <a:srgbClr val="00B050"/>
                </a:solidFill>
              </a:rPr>
              <a:t>Danang is surrounded by the sea and there are many rivers and lakes here. So sea water and fresh water play important role in DaNang city. If the water is polluted, it will damage a lot of fish and animals and our life. Besides</a:t>
            </a:r>
            <a:r>
              <a:rPr lang="en-US" b="1" smtClean="0">
                <a:solidFill>
                  <a:schemeClr val="accent6">
                    <a:lumMod val="50000"/>
                  </a:schemeClr>
                </a:solidFill>
              </a:rPr>
              <a:t>, </a:t>
            </a:r>
            <a:r>
              <a:rPr lang="en-US" b="1">
                <a:solidFill>
                  <a:schemeClr val="accent6">
                    <a:lumMod val="50000"/>
                  </a:schemeClr>
                </a:solidFill>
              </a:rPr>
              <a:t>as compared to </a:t>
            </a:r>
            <a:r>
              <a:rPr lang="en-US" b="1" smtClean="0">
                <a:solidFill>
                  <a:schemeClr val="accent6">
                    <a:lumMod val="50000"/>
                  </a:schemeClr>
                </a:solidFill>
              </a:rPr>
              <a:t>land pollution and air pollution,  water  pollution is </a:t>
            </a:r>
            <a:r>
              <a:rPr lang="en-US" b="1">
                <a:solidFill>
                  <a:schemeClr val="accent6">
                    <a:lumMod val="50000"/>
                  </a:schemeClr>
                </a:solidFill>
              </a:rPr>
              <a:t>more </a:t>
            </a:r>
            <a:r>
              <a:rPr lang="en-US" b="1" smtClean="0">
                <a:solidFill>
                  <a:schemeClr val="accent6">
                    <a:lumMod val="50000"/>
                  </a:schemeClr>
                </a:solidFill>
              </a:rPr>
              <a:t>serious </a:t>
            </a:r>
            <a:r>
              <a:rPr lang="en-US" b="1">
                <a:solidFill>
                  <a:schemeClr val="accent6">
                    <a:lumMod val="50000"/>
                  </a:schemeClr>
                </a:solidFill>
              </a:rPr>
              <a:t>and </a:t>
            </a:r>
            <a:r>
              <a:rPr lang="en-US" b="1" smtClean="0">
                <a:solidFill>
                  <a:schemeClr val="accent6">
                    <a:lumMod val="50000"/>
                  </a:schemeClr>
                </a:solidFill>
              </a:rPr>
              <a:t>terrible.  A lot of companies illegally dump toxic and industrial waste in to the river and sea like Formusa Ha Tinh. It has bad and direct effects on our health and life.</a:t>
            </a:r>
          </a:p>
          <a:p>
            <a:pPr marL="0" indent="0">
              <a:buNone/>
            </a:pPr>
            <a:r>
              <a:rPr lang="en-US" b="1">
                <a:solidFill>
                  <a:schemeClr val="accent6">
                    <a:lumMod val="50000"/>
                  </a:schemeClr>
                </a:solidFill>
              </a:rPr>
              <a:t>I</a:t>
            </a:r>
            <a:r>
              <a:rPr lang="en-US" b="1" smtClean="0">
                <a:solidFill>
                  <a:srgbClr val="FF0000"/>
                </a:solidFill>
              </a:rPr>
              <a:t> </a:t>
            </a:r>
            <a:r>
              <a:rPr lang="en-US" b="1">
                <a:solidFill>
                  <a:srgbClr val="FF0000"/>
                </a:solidFill>
              </a:rPr>
              <a:t>am not interested in </a:t>
            </a:r>
            <a:r>
              <a:rPr lang="en-US" b="1" smtClean="0">
                <a:solidFill>
                  <a:srgbClr val="FF0000"/>
                </a:solidFill>
              </a:rPr>
              <a:t>land and air pollution because i don’t know much information about it</a:t>
            </a:r>
            <a:endParaRPr lang="en-US" b="1">
              <a:solidFill>
                <a:srgbClr val="FF0000"/>
              </a:solidFill>
            </a:endParaRPr>
          </a:p>
          <a:p>
            <a:pPr marL="0" indent="0">
              <a:buNone/>
            </a:pPr>
            <a:endParaRPr lang="en-US"/>
          </a:p>
        </p:txBody>
      </p:sp>
    </p:spTree>
    <p:extLst>
      <p:ext uri="{BB962C8B-B14F-4D97-AF65-F5344CB8AC3E}">
        <p14:creationId xmlns:p14="http://schemas.microsoft.com/office/powerpoint/2010/main" val="129980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2290" y="0"/>
            <a:ext cx="9144000" cy="6858000"/>
          </a:xfrm>
        </p:spPr>
        <p:txBody>
          <a:bodyPr>
            <a:normAutofit fontScale="92500" lnSpcReduction="20000"/>
          </a:bodyPr>
          <a:lstStyle/>
          <a:p>
            <a:pPr marL="0" indent="0">
              <a:buNone/>
            </a:pPr>
            <a:r>
              <a:rPr lang="en-US">
                <a:latin typeface="Times New Roman" pitchFamily="18" charset="0"/>
                <a:cs typeface="Times New Roman" pitchFamily="18" charset="0"/>
              </a:rPr>
              <a:t>Dear Mr. Steven</a:t>
            </a:r>
            <a:br>
              <a:rPr lang="en-US">
                <a:latin typeface="Times New Roman" pitchFamily="18" charset="0"/>
                <a:cs typeface="Times New Roman" pitchFamily="18" charset="0"/>
              </a:rPr>
            </a:br>
            <a:r>
              <a:rPr lang="en-US">
                <a:latin typeface="Times New Roman" pitchFamily="18" charset="0"/>
                <a:cs typeface="Times New Roman" pitchFamily="18" charset="0"/>
              </a:rPr>
              <a:t>I am writing to </a:t>
            </a:r>
            <a:r>
              <a:rPr lang="en-US" smtClean="0">
                <a:latin typeface="Times New Roman" pitchFamily="18" charset="0"/>
                <a:cs typeface="Times New Roman" pitchFamily="18" charset="0"/>
              </a:rPr>
              <a:t>ask for a permission to attend </a:t>
            </a:r>
            <a:r>
              <a:rPr lang="en-US">
                <a:latin typeface="Times New Roman" pitchFamily="18" charset="0"/>
                <a:cs typeface="Times New Roman" pitchFamily="18" charset="0"/>
              </a:rPr>
              <a:t>a training program on </a:t>
            </a:r>
            <a:r>
              <a:rPr lang="en-US" smtClean="0">
                <a:latin typeface="Times New Roman" pitchFamily="18" charset="0"/>
                <a:cs typeface="Times New Roman" pitchFamily="18" charset="0"/>
              </a:rPr>
              <a:t>marketing strategies which will </a:t>
            </a:r>
            <a:r>
              <a:rPr lang="en-US">
                <a:latin typeface="Times New Roman" pitchFamily="18" charset="0"/>
                <a:cs typeface="Times New Roman" pitchFamily="18" charset="0"/>
              </a:rPr>
              <a:t>be very helpful for our upcoming projects.</a:t>
            </a:r>
          </a:p>
          <a:p>
            <a:pPr marL="0" indent="0">
              <a:buNone/>
            </a:pPr>
            <a:r>
              <a:rPr lang="en-US" smtClean="0">
                <a:latin typeface="Times New Roman" pitchFamily="18" charset="0"/>
                <a:cs typeface="Times New Roman" pitchFamily="18" charset="0"/>
              </a:rPr>
              <a:t>As you know We </a:t>
            </a:r>
            <a:r>
              <a:rPr lang="en-US">
                <a:latin typeface="Times New Roman" pitchFamily="18" charset="0"/>
                <a:cs typeface="Times New Roman" pitchFamily="18" charset="0"/>
              </a:rPr>
              <a:t>do not have </a:t>
            </a:r>
            <a:r>
              <a:rPr lang="en-US" smtClean="0">
                <a:latin typeface="Times New Roman" pitchFamily="18" charset="0"/>
                <a:cs typeface="Times New Roman" pitchFamily="18" charset="0"/>
              </a:rPr>
              <a:t>good marketing strategies </a:t>
            </a:r>
            <a:r>
              <a:rPr lang="en-US">
                <a:latin typeface="Times New Roman" pitchFamily="18" charset="0"/>
                <a:cs typeface="Times New Roman" pitchFamily="18" charset="0"/>
              </a:rPr>
              <a:t>to </a:t>
            </a:r>
            <a:r>
              <a:rPr lang="en-US" smtClean="0">
                <a:latin typeface="Times New Roman" pitchFamily="18" charset="0"/>
                <a:cs typeface="Times New Roman" pitchFamily="18" charset="0"/>
              </a:rPr>
              <a:t>promote our upcoming products in June. </a:t>
            </a:r>
            <a:r>
              <a:rPr lang="en-US">
                <a:latin typeface="Times New Roman" pitchFamily="18" charset="0"/>
                <a:cs typeface="Times New Roman" pitchFamily="18" charset="0"/>
              </a:rPr>
              <a:t>So the main focus of the course should be to teach practical implementation of </a:t>
            </a:r>
            <a:r>
              <a:rPr lang="en-US" smtClean="0">
                <a:latin typeface="Times New Roman" pitchFamily="18" charset="0"/>
                <a:cs typeface="Times New Roman" pitchFamily="18" charset="0"/>
              </a:rPr>
              <a:t>effective marketing strategies </a:t>
            </a:r>
            <a:r>
              <a:rPr lang="en-US">
                <a:latin typeface="Times New Roman" pitchFamily="18" charset="0"/>
                <a:cs typeface="Times New Roman" pitchFamily="18" charset="0"/>
              </a:rPr>
              <a:t>which will become </a:t>
            </a:r>
            <a:r>
              <a:rPr lang="en-US" smtClean="0">
                <a:latin typeface="Times New Roman" pitchFamily="18" charset="0"/>
                <a:cs typeface="Times New Roman" pitchFamily="18" charset="0"/>
              </a:rPr>
              <a:t>beneficial in </a:t>
            </a:r>
            <a:r>
              <a:rPr lang="en-US">
                <a:latin typeface="Times New Roman" pitchFamily="18" charset="0"/>
                <a:cs typeface="Times New Roman" pitchFamily="18" charset="0"/>
              </a:rPr>
              <a:t>our next project. </a:t>
            </a:r>
            <a:r>
              <a:rPr lang="en-US" smtClean="0">
                <a:latin typeface="Times New Roman" pitchFamily="18" charset="0"/>
                <a:cs typeface="Times New Roman" pitchFamily="18" charset="0"/>
              </a:rPr>
              <a:t>Besides, it </a:t>
            </a:r>
            <a:r>
              <a:rPr lang="en-US">
                <a:latin typeface="Times New Roman" pitchFamily="18" charset="0"/>
                <a:cs typeface="Times New Roman" pitchFamily="18" charset="0"/>
              </a:rPr>
              <a:t>will enhance my </a:t>
            </a:r>
            <a:r>
              <a:rPr lang="en-US" smtClean="0">
                <a:latin typeface="Times New Roman" pitchFamily="18" charset="0"/>
                <a:cs typeface="Times New Roman" pitchFamily="18" charset="0"/>
              </a:rPr>
              <a:t>marketing skills and  </a:t>
            </a:r>
            <a:r>
              <a:rPr lang="en-US">
                <a:latin typeface="Times New Roman" pitchFamily="18" charset="0"/>
                <a:cs typeface="Times New Roman" pitchFamily="18" charset="0"/>
              </a:rPr>
              <a:t>I have been assigned as a </a:t>
            </a:r>
            <a:r>
              <a:rPr lang="en-US" smtClean="0">
                <a:latin typeface="Times New Roman" pitchFamily="18" charset="0"/>
                <a:cs typeface="Times New Roman" pitchFamily="18" charset="0"/>
              </a:rPr>
              <a:t>leader.</a:t>
            </a:r>
            <a:endParaRPr lang="en-US">
              <a:latin typeface="Times New Roman" pitchFamily="18" charset="0"/>
              <a:cs typeface="Times New Roman" pitchFamily="18" charset="0"/>
            </a:endParaRPr>
          </a:p>
          <a:p>
            <a:pPr marL="0" indent="0">
              <a:buNone/>
            </a:pPr>
            <a:r>
              <a:rPr lang="en-US">
                <a:latin typeface="Times New Roman" pitchFamily="18" charset="0"/>
                <a:cs typeface="Times New Roman" pitchFamily="18" charset="0"/>
              </a:rPr>
              <a:t>I would be really grateful if </a:t>
            </a:r>
            <a:r>
              <a:rPr lang="en-US" smtClean="0">
                <a:latin typeface="Times New Roman" pitchFamily="18" charset="0"/>
                <a:cs typeface="Times New Roman" pitchFamily="18" charset="0"/>
              </a:rPr>
              <a:t>I can finish work at 4.30 everyday to attend 6p.m class and I promise  </a:t>
            </a:r>
            <a:r>
              <a:rPr lang="en-US">
                <a:latin typeface="Times New Roman" pitchFamily="18" charset="0"/>
                <a:cs typeface="Times New Roman" pitchFamily="18" charset="0"/>
              </a:rPr>
              <a:t>it does not affect my daily </a:t>
            </a:r>
            <a:r>
              <a:rPr lang="en-US" smtClean="0">
                <a:latin typeface="Times New Roman" pitchFamily="18" charset="0"/>
                <a:cs typeface="Times New Roman" pitchFamily="18" charset="0"/>
              </a:rPr>
              <a:t>responsibilities/ tasks </a:t>
            </a:r>
            <a:r>
              <a:rPr lang="en-US">
                <a:latin typeface="Times New Roman" pitchFamily="18" charset="0"/>
                <a:cs typeface="Times New Roman" pitchFamily="18" charset="0"/>
              </a:rPr>
              <a:t>at work. </a:t>
            </a:r>
            <a:r>
              <a:rPr lang="en-US" smtClean="0">
                <a:latin typeface="Times New Roman" pitchFamily="18" charset="0"/>
                <a:cs typeface="Times New Roman" pitchFamily="18" charset="0"/>
              </a:rPr>
              <a:t>I </a:t>
            </a:r>
            <a:r>
              <a:rPr lang="en-US">
                <a:latin typeface="Times New Roman" pitchFamily="18" charset="0"/>
                <a:cs typeface="Times New Roman" pitchFamily="18" charset="0"/>
              </a:rPr>
              <a:t>look forward to hearing from you soon.</a:t>
            </a:r>
          </a:p>
          <a:p>
            <a:pPr marL="0" indent="0">
              <a:buNone/>
            </a:pPr>
            <a:r>
              <a:rPr lang="en-US" smtClean="0">
                <a:latin typeface="Times New Roman" pitchFamily="18" charset="0"/>
                <a:cs typeface="Times New Roman" pitchFamily="18" charset="0"/>
              </a:rPr>
              <a:t>Regards,</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70565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sz="4800">
                <a:latin typeface="Times New Roman" pitchFamily="18" charset="0"/>
                <a:cs typeface="Times New Roman" pitchFamily="18" charset="0"/>
              </a:rPr>
              <a:t>I am writing to ask for a </a:t>
            </a:r>
            <a:r>
              <a:rPr lang="en-US" sz="4800">
                <a:latin typeface="Times New Roman" pitchFamily="18" charset="0"/>
                <a:cs typeface="Times New Roman" pitchFamily="18" charset="0"/>
              </a:rPr>
              <a:t>permission </a:t>
            </a:r>
            <a:r>
              <a:rPr lang="en-US" sz="4800" smtClean="0">
                <a:latin typeface="Times New Roman" pitchFamily="18" charset="0"/>
                <a:cs typeface="Times New Roman" pitchFamily="18" charset="0"/>
              </a:rPr>
              <a:t>to have two days off.</a:t>
            </a:r>
          </a:p>
          <a:p>
            <a:pPr marL="0" indent="0">
              <a:buNone/>
            </a:pPr>
            <a:r>
              <a:rPr lang="en-US" sz="4800" smtClean="0">
                <a:latin typeface="Times New Roman" pitchFamily="18" charset="0"/>
                <a:cs typeface="Times New Roman" pitchFamily="18" charset="0"/>
              </a:rPr>
              <a:t>I would be grateful if you send me some information regarding/ concerning your scholarship policy</a:t>
            </a:r>
            <a:endParaRPr lang="en-US" sz="4800"/>
          </a:p>
        </p:txBody>
      </p:sp>
    </p:spTree>
    <p:extLst>
      <p:ext uri="{BB962C8B-B14F-4D97-AF65-F5344CB8AC3E}">
        <p14:creationId xmlns:p14="http://schemas.microsoft.com/office/powerpoint/2010/main" val="503174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WORD BANKS</a:t>
            </a:r>
            <a:endParaRPr lang="en-US"/>
          </a:p>
        </p:txBody>
      </p:sp>
      <p:sp>
        <p:nvSpPr>
          <p:cNvPr id="3" name="Content Placeholder 2"/>
          <p:cNvSpPr>
            <a:spLocks noGrp="1"/>
          </p:cNvSpPr>
          <p:nvPr>
            <p:ph idx="1"/>
          </p:nvPr>
        </p:nvSpPr>
        <p:spPr/>
        <p:txBody>
          <a:bodyPr/>
          <a:lstStyle/>
          <a:p>
            <a:pPr marL="0" indent="0">
              <a:buNone/>
            </a:pPr>
            <a:r>
              <a:rPr lang="en-US" smtClean="0"/>
              <a:t>Ask for a permission to do sthing:</a:t>
            </a:r>
          </a:p>
          <a:p>
            <a:pPr marL="0" indent="0">
              <a:buNone/>
            </a:pPr>
            <a:r>
              <a:rPr lang="en-US" smtClean="0"/>
              <a:t>I would be grateful if .............................</a:t>
            </a:r>
            <a:endParaRPr lang="en-US"/>
          </a:p>
        </p:txBody>
      </p:sp>
    </p:spTree>
    <p:extLst>
      <p:ext uri="{BB962C8B-B14F-4D97-AF65-F5344CB8AC3E}">
        <p14:creationId xmlns:p14="http://schemas.microsoft.com/office/powerpoint/2010/main" val="2235262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lstStyle/>
          <a:p>
            <a:r>
              <a:rPr lang="en-US" smtClean="0"/>
              <a:t>De thi 23/12/2018</a:t>
            </a:r>
            <a:endParaRPr lang="en-US"/>
          </a:p>
        </p:txBody>
      </p:sp>
      <p:sp>
        <p:nvSpPr>
          <p:cNvPr id="3" name="Content Placeholder 2"/>
          <p:cNvSpPr>
            <a:spLocks noGrp="1"/>
          </p:cNvSpPr>
          <p:nvPr>
            <p:ph idx="1"/>
          </p:nvPr>
        </p:nvSpPr>
        <p:spPr>
          <a:xfrm>
            <a:off x="457200" y="762000"/>
            <a:ext cx="8229600" cy="5364163"/>
          </a:xfrm>
        </p:spPr>
        <p:txBody>
          <a:bodyPr>
            <a:normAutofit/>
          </a:bodyPr>
          <a:lstStyle/>
          <a:p>
            <a:pPr marL="0" indent="0">
              <a:buNone/>
            </a:pPr>
            <a:r>
              <a:rPr lang="en-US" smtClean="0"/>
              <a:t>You are applying for a job and need a letter of </a:t>
            </a:r>
            <a:r>
              <a:rPr lang="en-US" smtClean="0"/>
              <a:t>reference/ RECOMMENDATION LETTER </a:t>
            </a:r>
            <a:r>
              <a:rPr lang="en-US" smtClean="0"/>
              <a:t>from someone who you knew when you were at school.</a:t>
            </a:r>
          </a:p>
          <a:p>
            <a:pPr marL="0" indent="0">
              <a:buNone/>
            </a:pPr>
            <a:r>
              <a:rPr lang="en-US" smtClean="0"/>
              <a:t>Write a letter to your old teachers asking for a reference. In your letter,</a:t>
            </a:r>
          </a:p>
          <a:p>
            <a:pPr>
              <a:buFontTx/>
              <a:buChar char="-"/>
            </a:pPr>
            <a:r>
              <a:rPr lang="en-US" b="1" smtClean="0">
                <a:solidFill>
                  <a:srgbClr val="FF0000"/>
                </a:solidFill>
              </a:rPr>
              <a:t>Say what job you have applied for</a:t>
            </a:r>
          </a:p>
          <a:p>
            <a:pPr>
              <a:buFontTx/>
              <a:buChar char="-"/>
            </a:pPr>
            <a:r>
              <a:rPr lang="en-US" b="1" smtClean="0">
                <a:solidFill>
                  <a:srgbClr val="FF0000"/>
                </a:solidFill>
              </a:rPr>
              <a:t>Explain why you want this job</a:t>
            </a:r>
          </a:p>
          <a:p>
            <a:pPr>
              <a:buFontTx/>
              <a:buChar char="-"/>
            </a:pPr>
            <a:r>
              <a:rPr lang="en-US" b="1" smtClean="0">
                <a:solidFill>
                  <a:srgbClr val="FF0000"/>
                </a:solidFill>
              </a:rPr>
              <a:t>Suggest what information the teacher should include</a:t>
            </a:r>
          </a:p>
          <a:p>
            <a:pPr marL="0" indent="0">
              <a:buNone/>
            </a:pPr>
            <a:endParaRPr lang="en-US" smtClean="0"/>
          </a:p>
          <a:p>
            <a:pPr marL="0" indent="0">
              <a:buNone/>
            </a:pPr>
            <a:endParaRPr lang="en-US"/>
          </a:p>
        </p:txBody>
      </p:sp>
    </p:spTree>
    <p:extLst>
      <p:ext uri="{BB962C8B-B14F-4D97-AF65-F5344CB8AC3E}">
        <p14:creationId xmlns:p14="http://schemas.microsoft.com/office/powerpoint/2010/main" val="1692584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124" y="0"/>
            <a:ext cx="9166123" cy="6858000"/>
          </a:xfrm>
        </p:spPr>
        <p:txBody>
          <a:bodyPr>
            <a:normAutofit/>
          </a:bodyPr>
          <a:lstStyle/>
          <a:p>
            <a:pPr marL="0" indent="0">
              <a:buNone/>
            </a:pPr>
            <a:r>
              <a:rPr lang="en-US" sz="2000"/>
              <a:t>Dear Mr </a:t>
            </a:r>
            <a:r>
              <a:rPr lang="en-US" sz="2000" smtClean="0"/>
              <a:t>Peter,</a:t>
            </a:r>
            <a:r>
              <a:rPr lang="en-US" sz="2000"/>
              <a:t/>
            </a:r>
            <a:br>
              <a:rPr lang="en-US" sz="2000"/>
            </a:br>
            <a:r>
              <a:rPr lang="en-US" sz="2000"/>
              <a:t/>
            </a:r>
            <a:br>
              <a:rPr lang="en-US" sz="2000"/>
            </a:br>
            <a:r>
              <a:rPr lang="en-US" sz="2000" smtClean="0"/>
              <a:t>How are you! I Hope </a:t>
            </a:r>
            <a:r>
              <a:rPr lang="en-US" sz="2000"/>
              <a:t>you and your family are doing well. I </a:t>
            </a:r>
            <a:r>
              <a:rPr lang="en-US" sz="2000" smtClean="0"/>
              <a:t>am David Nguyen, </a:t>
            </a:r>
            <a:r>
              <a:rPr lang="en-US" sz="2000"/>
              <a:t>one of your past </a:t>
            </a:r>
            <a:r>
              <a:rPr lang="en-US" sz="2000" smtClean="0"/>
              <a:t>students at New York College. I am </a:t>
            </a:r>
            <a:r>
              <a:rPr lang="en-US" sz="2000"/>
              <a:t>writing </a:t>
            </a:r>
            <a:r>
              <a:rPr lang="en-US" sz="2000" smtClean="0"/>
              <a:t>this letter  to ask for </a:t>
            </a:r>
            <a:r>
              <a:rPr lang="en-US" sz="2000"/>
              <a:t>your </a:t>
            </a:r>
            <a:r>
              <a:rPr lang="en-US" sz="2000" smtClean="0"/>
              <a:t>recommendation letter </a:t>
            </a:r>
            <a:r>
              <a:rPr lang="en-US" sz="2000"/>
              <a:t>for a job I am going to apply </a:t>
            </a:r>
            <a:r>
              <a:rPr lang="en-US" sz="2000" smtClean="0"/>
              <a:t>for.  </a:t>
            </a:r>
            <a:r>
              <a:rPr lang="en-US" sz="2000"/>
              <a:t> </a:t>
            </a:r>
            <a:br>
              <a:rPr lang="en-US" sz="2000"/>
            </a:br>
            <a:r>
              <a:rPr lang="en-US" sz="2000"/>
              <a:t/>
            </a:r>
            <a:br>
              <a:rPr lang="en-US" sz="2000"/>
            </a:br>
            <a:r>
              <a:rPr lang="en-US" sz="2000"/>
              <a:t>I am delighted to inform you that I am applying for a </a:t>
            </a:r>
            <a:r>
              <a:rPr lang="en-US" sz="2000" smtClean="0"/>
              <a:t>position of salesman </a:t>
            </a:r>
            <a:r>
              <a:rPr lang="en-US" sz="2000"/>
              <a:t>in </a:t>
            </a:r>
            <a:r>
              <a:rPr lang="en-US" sz="2000" smtClean="0"/>
              <a:t>Sungroup. </a:t>
            </a:r>
            <a:r>
              <a:rPr lang="en-US" sz="2000"/>
              <a:t>This is a dream job for me and working for a reputable company like </a:t>
            </a:r>
            <a:r>
              <a:rPr lang="en-US" sz="2000" smtClean="0"/>
              <a:t>Sungroup will </a:t>
            </a:r>
            <a:r>
              <a:rPr lang="en-US" sz="2000"/>
              <a:t>enable me to gain valuable experiences and </a:t>
            </a:r>
            <a:r>
              <a:rPr lang="en-US" sz="2000" smtClean="0"/>
              <a:t> promote my career prospects. One </a:t>
            </a:r>
            <a:r>
              <a:rPr lang="en-US" sz="2000"/>
              <a:t>of the requirements for applying </a:t>
            </a:r>
            <a:r>
              <a:rPr lang="en-US" sz="2000" smtClean="0"/>
              <a:t>for </a:t>
            </a:r>
            <a:r>
              <a:rPr lang="en-US" sz="2000"/>
              <a:t>this job is a reference letter from a known person from my </a:t>
            </a:r>
            <a:r>
              <a:rPr lang="en-US" sz="2000" smtClean="0"/>
              <a:t>school. I </a:t>
            </a:r>
            <a:r>
              <a:rPr lang="en-US" sz="2000"/>
              <a:t>will highly appreciate if you provide me with a reference letter which </a:t>
            </a:r>
            <a:r>
              <a:rPr lang="en-US" sz="2000" smtClean="0"/>
              <a:t>mentions </a:t>
            </a:r>
            <a:r>
              <a:rPr lang="en-US" sz="2000"/>
              <a:t>some basic information about </a:t>
            </a:r>
            <a:r>
              <a:rPr lang="en-US" sz="2000" smtClean="0"/>
              <a:t>me such as: my personal traits, intellectual and practical skills </a:t>
            </a:r>
            <a:r>
              <a:rPr lang="en-US" sz="2000"/>
              <a:t>and my </a:t>
            </a:r>
            <a:r>
              <a:rPr lang="en-US" sz="2000" smtClean="0"/>
              <a:t>studies. </a:t>
            </a:r>
            <a:r>
              <a:rPr lang="en-US" sz="2000"/>
              <a:t>The company needs this letter before the end of July.</a:t>
            </a:r>
            <a:br>
              <a:rPr lang="en-US" sz="2000"/>
            </a:br>
            <a:endParaRPr lang="en-US" sz="2000" smtClean="0"/>
          </a:p>
          <a:p>
            <a:pPr marL="0" indent="0">
              <a:buNone/>
            </a:pPr>
            <a:r>
              <a:rPr lang="en-US" sz="2000" smtClean="0"/>
              <a:t>Please convey my warmest regards to your family. I am looking forward to hearing from you. </a:t>
            </a:r>
            <a:r>
              <a:rPr lang="en-US" sz="2000"/>
              <a:t/>
            </a:r>
            <a:br>
              <a:rPr lang="en-US" sz="2000"/>
            </a:br>
            <a:r>
              <a:rPr lang="en-US" sz="2000" smtClean="0"/>
              <a:t>Yours </a:t>
            </a:r>
            <a:r>
              <a:rPr lang="en-US" sz="2000"/>
              <a:t>sincerely,</a:t>
            </a:r>
            <a:br>
              <a:rPr lang="en-US" sz="2000"/>
            </a:br>
            <a:r>
              <a:rPr lang="en-US" sz="2000"/>
              <a:t/>
            </a:r>
            <a:br>
              <a:rPr lang="en-US" sz="2000"/>
            </a:br>
            <a:r>
              <a:rPr lang="en-US" sz="2000" smtClean="0"/>
              <a:t>David Nguyen</a:t>
            </a:r>
            <a:endParaRPr lang="en-US" sz="2000"/>
          </a:p>
        </p:txBody>
      </p:sp>
    </p:spTree>
    <p:extLst>
      <p:ext uri="{BB962C8B-B14F-4D97-AF65-F5344CB8AC3E}">
        <p14:creationId xmlns:p14="http://schemas.microsoft.com/office/powerpoint/2010/main" val="55794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Homework DE THI SANG  5/2020</a:t>
            </a:r>
            <a:endParaRPr lang="en-US"/>
          </a:p>
        </p:txBody>
      </p:sp>
      <p:sp>
        <p:nvSpPr>
          <p:cNvPr id="3" name="Content Placeholder 2"/>
          <p:cNvSpPr>
            <a:spLocks noGrp="1"/>
          </p:cNvSpPr>
          <p:nvPr>
            <p:ph idx="1"/>
          </p:nvPr>
        </p:nvSpPr>
        <p:spPr>
          <a:xfrm>
            <a:off x="228600" y="1600200"/>
            <a:ext cx="8458200" cy="4800600"/>
          </a:xfrm>
        </p:spPr>
        <p:txBody>
          <a:bodyPr/>
          <a:lstStyle/>
          <a:p>
            <a:pPr marL="0" indent="0">
              <a:buNone/>
            </a:pPr>
            <a:r>
              <a:rPr lang="en-US">
                <a:solidFill>
                  <a:srgbClr val="FF0000"/>
                </a:solidFill>
              </a:rPr>
              <a:t>A company is organising a trip abroad for language training to a number of limited places. Write a letter to the manager of the company. In your letter, you should:</a:t>
            </a:r>
            <a:r>
              <a:rPr lang="en-US"/>
              <a:t/>
            </a:r>
            <a:br>
              <a:rPr lang="en-US"/>
            </a:br>
            <a:r>
              <a:rPr lang="en-US"/>
              <a:t>• express That you want to join</a:t>
            </a:r>
            <a:br>
              <a:rPr lang="en-US"/>
            </a:br>
            <a:r>
              <a:rPr lang="en-US"/>
              <a:t>• say why you think you should join</a:t>
            </a:r>
            <a:br>
              <a:rPr lang="en-US"/>
            </a:br>
            <a:r>
              <a:rPr lang="en-US"/>
              <a:t>• explain why the organisers should select you</a:t>
            </a:r>
          </a:p>
          <a:p>
            <a:pPr marL="0" indent="0">
              <a:buNone/>
            </a:pPr>
            <a:endParaRPr lang="en-US"/>
          </a:p>
        </p:txBody>
      </p:sp>
    </p:spTree>
    <p:extLst>
      <p:ext uri="{BB962C8B-B14F-4D97-AF65-F5344CB8AC3E}">
        <p14:creationId xmlns:p14="http://schemas.microsoft.com/office/powerpoint/2010/main" val="766622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HOMEWORK DE </a:t>
            </a:r>
            <a:r>
              <a:rPr lang="en-US" smtClean="0"/>
              <a:t>THI SANG  5/2020</a:t>
            </a:r>
            <a:endParaRPr lang="en-US"/>
          </a:p>
        </p:txBody>
      </p:sp>
      <p:sp>
        <p:nvSpPr>
          <p:cNvPr id="3" name="Content Placeholder 2"/>
          <p:cNvSpPr>
            <a:spLocks noGrp="1"/>
          </p:cNvSpPr>
          <p:nvPr>
            <p:ph idx="1"/>
          </p:nvPr>
        </p:nvSpPr>
        <p:spPr>
          <a:xfrm>
            <a:off x="228600" y="1600200"/>
            <a:ext cx="8915400" cy="4800600"/>
          </a:xfrm>
        </p:spPr>
        <p:txBody>
          <a:bodyPr/>
          <a:lstStyle/>
          <a:p>
            <a:pPr marL="0" indent="0">
              <a:buNone/>
            </a:pPr>
            <a:r>
              <a:rPr lang="en-US">
                <a:solidFill>
                  <a:srgbClr val="FF0000"/>
                </a:solidFill>
              </a:rPr>
              <a:t>You are currently living in a rented flat but will be moving out soon. Write a letter to the owner of the flat to thank him and introduce one of your friends to move in. In your </a:t>
            </a:r>
            <a:r>
              <a:rPr lang="en-US" smtClean="0">
                <a:solidFill>
                  <a:srgbClr val="FF0000"/>
                </a:solidFill>
              </a:rPr>
              <a:t>letter</a:t>
            </a:r>
            <a:r>
              <a:rPr lang="en-US">
                <a:solidFill>
                  <a:srgbClr val="FF0000"/>
                </a:solidFill>
              </a:rPr>
              <a:t>, you should</a:t>
            </a:r>
            <a:r>
              <a:rPr lang="en-US" smtClean="0">
                <a:solidFill>
                  <a:srgbClr val="FF0000"/>
                </a:solidFill>
              </a:rPr>
              <a:t>:</a:t>
            </a:r>
          </a:p>
          <a:p>
            <a:pPr marL="0" indent="0">
              <a:buNone/>
            </a:pPr>
            <a:r>
              <a:rPr lang="en-US"/>
              <a:t/>
            </a:r>
            <a:br>
              <a:rPr lang="en-US"/>
            </a:br>
            <a:r>
              <a:rPr lang="en-US"/>
              <a:t>• thank the owner of the flat for being so nice and helpful</a:t>
            </a:r>
            <a:br>
              <a:rPr lang="en-US"/>
            </a:br>
            <a:r>
              <a:rPr lang="en-US"/>
              <a:t>• explain why you are leaving</a:t>
            </a:r>
            <a:br>
              <a:rPr lang="en-US"/>
            </a:br>
            <a:r>
              <a:rPr lang="en-US"/>
              <a:t>• introduce your friend to him</a:t>
            </a:r>
          </a:p>
          <a:p>
            <a:pPr marL="0" indent="0">
              <a:buNone/>
            </a:pPr>
            <a:endParaRPr lang="en-US"/>
          </a:p>
        </p:txBody>
      </p:sp>
    </p:spTree>
    <p:extLst>
      <p:ext uri="{BB962C8B-B14F-4D97-AF65-F5344CB8AC3E}">
        <p14:creationId xmlns:p14="http://schemas.microsoft.com/office/powerpoint/2010/main" val="3109046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TotalTime>
  <Words>1222</Words>
  <Application>Microsoft Office PowerPoint</Application>
  <PresentationFormat>On-screen Show (4:3)</PresentationFormat>
  <Paragraphs>89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https://www.ielts-exam.net/general_writing_samples_task_1/353/</vt:lpstr>
      <vt:lpstr>PowerPoint Presentation</vt:lpstr>
      <vt:lpstr>PowerPoint Presentation</vt:lpstr>
      <vt:lpstr>PowerPoint Presentation</vt:lpstr>
      <vt:lpstr>WORD BANKS</vt:lpstr>
      <vt:lpstr>De thi 23/12/2018</vt:lpstr>
      <vt:lpstr>PowerPoint Presentation</vt:lpstr>
      <vt:lpstr>Homework DE THI SANG  5/2020</vt:lpstr>
      <vt:lpstr>HOMEWORK DE THI SANG  5/2020</vt:lpstr>
      <vt:lpstr>Đề thi sáng 8/11/2020 </vt:lpstr>
      <vt:lpstr>Đề thi Chieu 8/11/2020 </vt:lpstr>
      <vt:lpstr>LETTER OF REQUESTS</vt:lpstr>
      <vt:lpstr>HOMEWORK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 of keeping a pet</vt:lpstr>
      <vt:lpstr>PowerPoint Presentation</vt:lpstr>
      <vt:lpstr>Transportation: Part 2: Train, car, motorbike. Travel to HCM. </vt:lpstr>
      <vt:lpstr>Between talking about air pollution, land pollution and water pollution, which one will be your best choice to discuss in Da Nang city?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cp:lastModifiedBy>
  <cp:revision>43</cp:revision>
  <dcterms:created xsi:type="dcterms:W3CDTF">2017-01-02T17:28:49Z</dcterms:created>
  <dcterms:modified xsi:type="dcterms:W3CDTF">2020-12-04T12:43:32Z</dcterms:modified>
</cp:coreProperties>
</file>