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94" r:id="rId2"/>
    <p:sldId id="295" r:id="rId3"/>
    <p:sldId id="293" r:id="rId4"/>
    <p:sldId id="296" r:id="rId5"/>
    <p:sldId id="297" r:id="rId6"/>
    <p:sldId id="298" r:id="rId7"/>
    <p:sldId id="281" r:id="rId8"/>
    <p:sldId id="258" r:id="rId9"/>
    <p:sldId id="277" r:id="rId10"/>
    <p:sldId id="278" r:id="rId11"/>
    <p:sldId id="279" r:id="rId12"/>
    <p:sldId id="280" r:id="rId13"/>
    <p:sldId id="304" r:id="rId14"/>
    <p:sldId id="305" r:id="rId15"/>
    <p:sldId id="306" r:id="rId16"/>
    <p:sldId id="316" r:id="rId17"/>
    <p:sldId id="309" r:id="rId18"/>
    <p:sldId id="308" r:id="rId19"/>
    <p:sldId id="310" r:id="rId20"/>
    <p:sldId id="311" r:id="rId21"/>
    <p:sldId id="312" r:id="rId22"/>
    <p:sldId id="313" r:id="rId23"/>
    <p:sldId id="314" r:id="rId24"/>
    <p:sldId id="315" r:id="rId25"/>
    <p:sldId id="324" r:id="rId26"/>
    <p:sldId id="317" r:id="rId27"/>
    <p:sldId id="260" r:id="rId28"/>
    <p:sldId id="325" r:id="rId29"/>
    <p:sldId id="326" r:id="rId30"/>
    <p:sldId id="348" r:id="rId31"/>
    <p:sldId id="349" r:id="rId32"/>
    <p:sldId id="328" r:id="rId33"/>
    <p:sldId id="327" r:id="rId34"/>
    <p:sldId id="329" r:id="rId35"/>
    <p:sldId id="332" r:id="rId36"/>
    <p:sldId id="331" r:id="rId37"/>
    <p:sldId id="318" r:id="rId38"/>
    <p:sldId id="333" r:id="rId39"/>
    <p:sldId id="319" r:id="rId40"/>
    <p:sldId id="334" r:id="rId41"/>
    <p:sldId id="335" r:id="rId42"/>
    <p:sldId id="336" r:id="rId43"/>
    <p:sldId id="320" r:id="rId44"/>
    <p:sldId id="337" r:id="rId45"/>
    <p:sldId id="338" r:id="rId46"/>
    <p:sldId id="339" r:id="rId47"/>
    <p:sldId id="321" r:id="rId48"/>
    <p:sldId id="340" r:id="rId49"/>
    <p:sldId id="341" r:id="rId50"/>
    <p:sldId id="342" r:id="rId51"/>
    <p:sldId id="322" r:id="rId52"/>
    <p:sldId id="343" r:id="rId53"/>
    <p:sldId id="344" r:id="rId54"/>
    <p:sldId id="345" r:id="rId55"/>
    <p:sldId id="323" r:id="rId56"/>
    <p:sldId id="346" r:id="rId57"/>
    <p:sldId id="347" r:id="rId58"/>
    <p:sldId id="259" r:id="rId59"/>
    <p:sldId id="261" r:id="rId60"/>
    <p:sldId id="262" r:id="rId61"/>
    <p:sldId id="350" r:id="rId62"/>
    <p:sldId id="263" r:id="rId63"/>
    <p:sldId id="264" r:id="rId64"/>
    <p:sldId id="301" r:id="rId65"/>
    <p:sldId id="302" r:id="rId66"/>
    <p:sldId id="265" r:id="rId67"/>
    <p:sldId id="266" r:id="rId68"/>
    <p:sldId id="285" r:id="rId69"/>
    <p:sldId id="299" r:id="rId70"/>
    <p:sldId id="300" r:id="rId71"/>
    <p:sldId id="283" r:id="rId72"/>
    <p:sldId id="284" r:id="rId73"/>
    <p:sldId id="268" r:id="rId74"/>
    <p:sldId id="269" r:id="rId75"/>
    <p:sldId id="270" r:id="rId76"/>
    <p:sldId id="271" r:id="rId77"/>
    <p:sldId id="272" r:id="rId78"/>
    <p:sldId id="273" r:id="rId79"/>
    <p:sldId id="274" r:id="rId80"/>
    <p:sldId id="289" r:id="rId81"/>
    <p:sldId id="275" r:id="rId82"/>
    <p:sldId id="290" r:id="rId83"/>
    <p:sldId id="288" r:id="rId84"/>
    <p:sldId id="291" r:id="rId85"/>
    <p:sldId id="276" r:id="rId86"/>
    <p:sldId id="286" r:id="rId87"/>
    <p:sldId id="287" r:id="rId88"/>
    <p:sldId id="292" r:id="rId89"/>
    <p:sldId id="303" r:id="rId9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79"/>
  </p:normalViewPr>
  <p:slideViewPr>
    <p:cSldViewPr>
      <p:cViewPr varScale="1">
        <p:scale>
          <a:sx n="65" d="100"/>
          <a:sy n="65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A1EEA-2F8A-4356-8EEB-3711EAC4270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5A14B2-5230-4319-ABFB-B99A27D15C59}">
      <dgm:prSet phldrT="[Text]"/>
      <dgm:spPr/>
      <dgm:t>
        <a:bodyPr/>
        <a:lstStyle/>
        <a:p>
          <a:r>
            <a:rPr lang="en-US"/>
            <a:t>Part 1: 1 minute</a:t>
          </a:r>
        </a:p>
      </dgm:t>
    </dgm:pt>
    <dgm:pt modelId="{519DE88E-7028-4574-9D8F-AB8D5FAD8D33}" type="parTrans" cxnId="{50F10E79-F7D8-43AA-A496-95261EBA9F37}">
      <dgm:prSet/>
      <dgm:spPr/>
      <dgm:t>
        <a:bodyPr/>
        <a:lstStyle/>
        <a:p>
          <a:endParaRPr lang="en-US"/>
        </a:p>
      </dgm:t>
    </dgm:pt>
    <dgm:pt modelId="{C67E28B3-CABC-41C1-B776-9A233BE0832D}" type="sibTrans" cxnId="{50F10E79-F7D8-43AA-A496-95261EBA9F37}">
      <dgm:prSet/>
      <dgm:spPr/>
      <dgm:t>
        <a:bodyPr/>
        <a:lstStyle/>
        <a:p>
          <a:endParaRPr lang="en-US"/>
        </a:p>
      </dgm:t>
    </dgm:pt>
    <dgm:pt modelId="{5788AE3D-5B13-4D85-ABA8-D77AD70121CF}">
      <dgm:prSet phldrT="[Text]"/>
      <dgm:spPr/>
      <dgm:t>
        <a:bodyPr/>
        <a:lstStyle/>
        <a:p>
          <a:r>
            <a:rPr lang="en-US"/>
            <a:t>Part 2: 2 minutes</a:t>
          </a:r>
        </a:p>
      </dgm:t>
    </dgm:pt>
    <dgm:pt modelId="{B07265D5-EDC9-4C0F-924A-557A68A856EF}" type="parTrans" cxnId="{F6DF1090-5616-4785-A195-14B08046D7E1}">
      <dgm:prSet/>
      <dgm:spPr/>
      <dgm:t>
        <a:bodyPr/>
        <a:lstStyle/>
        <a:p>
          <a:endParaRPr lang="en-US"/>
        </a:p>
      </dgm:t>
    </dgm:pt>
    <dgm:pt modelId="{1543DE80-4EA9-475B-80D1-819AB2C883BE}" type="sibTrans" cxnId="{F6DF1090-5616-4785-A195-14B08046D7E1}">
      <dgm:prSet/>
      <dgm:spPr/>
      <dgm:t>
        <a:bodyPr/>
        <a:lstStyle/>
        <a:p>
          <a:endParaRPr lang="en-US"/>
        </a:p>
      </dgm:t>
    </dgm:pt>
    <dgm:pt modelId="{787F5E9A-511F-4D19-86C5-B20FE6B70166}">
      <dgm:prSet phldrT="[Text]"/>
      <dgm:spPr/>
      <dgm:t>
        <a:bodyPr/>
        <a:lstStyle/>
        <a:p>
          <a:r>
            <a:rPr lang="en-US"/>
            <a:t>Part 3: 2-3 minutes</a:t>
          </a:r>
        </a:p>
      </dgm:t>
    </dgm:pt>
    <dgm:pt modelId="{D619FCBA-A6F6-436D-917C-79096E7E6AD6}" type="parTrans" cxnId="{208500A2-FFDB-4B0B-9A3C-78875483314A}">
      <dgm:prSet/>
      <dgm:spPr/>
      <dgm:t>
        <a:bodyPr/>
        <a:lstStyle/>
        <a:p>
          <a:endParaRPr lang="en-US"/>
        </a:p>
      </dgm:t>
    </dgm:pt>
    <dgm:pt modelId="{D2F8FE38-4959-4B29-932B-2877F28D429D}" type="sibTrans" cxnId="{208500A2-FFDB-4B0B-9A3C-78875483314A}">
      <dgm:prSet/>
      <dgm:spPr/>
      <dgm:t>
        <a:bodyPr/>
        <a:lstStyle/>
        <a:p>
          <a:endParaRPr lang="en-US"/>
        </a:p>
      </dgm:t>
    </dgm:pt>
    <dgm:pt modelId="{3568484C-A528-4FF8-B1E6-472D0A77AA57}" type="pres">
      <dgm:prSet presAssocID="{85FA1EEA-2F8A-4356-8EEB-3711EAC427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A7457602-7301-45D5-862A-B7780AD17852}" type="pres">
      <dgm:prSet presAssocID="{85FA1EEA-2F8A-4356-8EEB-3711EAC4270C}" presName="Name1" presStyleCnt="0"/>
      <dgm:spPr/>
    </dgm:pt>
    <dgm:pt modelId="{E4777B24-A01B-452C-9305-65FC38FB38A1}" type="pres">
      <dgm:prSet presAssocID="{85FA1EEA-2F8A-4356-8EEB-3711EAC4270C}" presName="cycle" presStyleCnt="0"/>
      <dgm:spPr/>
    </dgm:pt>
    <dgm:pt modelId="{908EB192-A075-4112-8517-32ABA5362D54}" type="pres">
      <dgm:prSet presAssocID="{85FA1EEA-2F8A-4356-8EEB-3711EAC4270C}" presName="srcNode" presStyleLbl="node1" presStyleIdx="0" presStyleCnt="3"/>
      <dgm:spPr/>
    </dgm:pt>
    <dgm:pt modelId="{F45E64B4-4B17-44E8-A66B-B0952E6B46B9}" type="pres">
      <dgm:prSet presAssocID="{85FA1EEA-2F8A-4356-8EEB-3711EAC4270C}" presName="conn" presStyleLbl="parChTrans1D2" presStyleIdx="0" presStyleCnt="1"/>
      <dgm:spPr/>
      <dgm:t>
        <a:bodyPr/>
        <a:lstStyle/>
        <a:p>
          <a:endParaRPr lang="en-US"/>
        </a:p>
      </dgm:t>
    </dgm:pt>
    <dgm:pt modelId="{5F48278F-4A8A-46FC-8C6E-FBB97EA13A61}" type="pres">
      <dgm:prSet presAssocID="{85FA1EEA-2F8A-4356-8EEB-3711EAC4270C}" presName="extraNode" presStyleLbl="node1" presStyleIdx="0" presStyleCnt="3"/>
      <dgm:spPr/>
    </dgm:pt>
    <dgm:pt modelId="{008436B2-0277-4462-84BA-09F05C556EFE}" type="pres">
      <dgm:prSet presAssocID="{85FA1EEA-2F8A-4356-8EEB-3711EAC4270C}" presName="dstNode" presStyleLbl="node1" presStyleIdx="0" presStyleCnt="3"/>
      <dgm:spPr/>
    </dgm:pt>
    <dgm:pt modelId="{76454D7F-255C-42EF-8449-40D3320F3B07}" type="pres">
      <dgm:prSet presAssocID="{225A14B2-5230-4319-ABFB-B99A27D15C5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B0A53-3CE8-43D0-9DF0-93F6FE991CF8}" type="pres">
      <dgm:prSet presAssocID="{225A14B2-5230-4319-ABFB-B99A27D15C59}" presName="accent_1" presStyleCnt="0"/>
      <dgm:spPr/>
    </dgm:pt>
    <dgm:pt modelId="{90E75FCE-C63E-439E-8D26-347660182CA4}" type="pres">
      <dgm:prSet presAssocID="{225A14B2-5230-4319-ABFB-B99A27D15C59}" presName="accentRepeatNode" presStyleLbl="solidFgAcc1" presStyleIdx="0" presStyleCnt="3"/>
      <dgm:spPr/>
    </dgm:pt>
    <dgm:pt modelId="{741D359D-24EF-4328-8DF5-D4160DCB5069}" type="pres">
      <dgm:prSet presAssocID="{5788AE3D-5B13-4D85-ABA8-D77AD70121C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A94FE-2A24-4965-8143-5ED9CB05BA56}" type="pres">
      <dgm:prSet presAssocID="{5788AE3D-5B13-4D85-ABA8-D77AD70121CF}" presName="accent_2" presStyleCnt="0"/>
      <dgm:spPr/>
    </dgm:pt>
    <dgm:pt modelId="{23421166-3E94-4B81-83B0-93B48AFCEE5F}" type="pres">
      <dgm:prSet presAssocID="{5788AE3D-5B13-4D85-ABA8-D77AD70121CF}" presName="accentRepeatNode" presStyleLbl="solidFgAcc1" presStyleIdx="1" presStyleCnt="3"/>
      <dgm:spPr/>
    </dgm:pt>
    <dgm:pt modelId="{2A3943B4-3117-46D0-B19E-9D12B6AD9648}" type="pres">
      <dgm:prSet presAssocID="{787F5E9A-511F-4D19-86C5-B20FE6B7016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C8C32-01D7-4E2B-A124-EA4CC02C84C9}" type="pres">
      <dgm:prSet presAssocID="{787F5E9A-511F-4D19-86C5-B20FE6B70166}" presName="accent_3" presStyleCnt="0"/>
      <dgm:spPr/>
    </dgm:pt>
    <dgm:pt modelId="{CA3DBCDA-F31D-4A72-A906-87E487197271}" type="pres">
      <dgm:prSet presAssocID="{787F5E9A-511F-4D19-86C5-B20FE6B70166}" presName="accentRepeatNode" presStyleLbl="solidFgAcc1" presStyleIdx="2" presStyleCnt="3"/>
      <dgm:spPr/>
    </dgm:pt>
  </dgm:ptLst>
  <dgm:cxnLst>
    <dgm:cxn modelId="{6FC3933C-425B-411C-87D2-332E00C71B3E}" type="presOf" srcId="{5788AE3D-5B13-4D85-ABA8-D77AD70121CF}" destId="{741D359D-24EF-4328-8DF5-D4160DCB5069}" srcOrd="0" destOrd="0" presId="urn:microsoft.com/office/officeart/2008/layout/VerticalCurvedList"/>
    <dgm:cxn modelId="{208500A2-FFDB-4B0B-9A3C-78875483314A}" srcId="{85FA1EEA-2F8A-4356-8EEB-3711EAC4270C}" destId="{787F5E9A-511F-4D19-86C5-B20FE6B70166}" srcOrd="2" destOrd="0" parTransId="{D619FCBA-A6F6-436D-917C-79096E7E6AD6}" sibTransId="{D2F8FE38-4959-4B29-932B-2877F28D429D}"/>
    <dgm:cxn modelId="{57E12594-08D2-4EB1-9D18-F3F4C436770B}" type="presOf" srcId="{787F5E9A-511F-4D19-86C5-B20FE6B70166}" destId="{2A3943B4-3117-46D0-B19E-9D12B6AD9648}" srcOrd="0" destOrd="0" presId="urn:microsoft.com/office/officeart/2008/layout/VerticalCurvedList"/>
    <dgm:cxn modelId="{C00DD9DC-0981-4FCA-9D33-0E3D5A38FF09}" type="presOf" srcId="{85FA1EEA-2F8A-4356-8EEB-3711EAC4270C}" destId="{3568484C-A528-4FF8-B1E6-472D0A77AA57}" srcOrd="0" destOrd="0" presId="urn:microsoft.com/office/officeart/2008/layout/VerticalCurvedList"/>
    <dgm:cxn modelId="{F6DF1090-5616-4785-A195-14B08046D7E1}" srcId="{85FA1EEA-2F8A-4356-8EEB-3711EAC4270C}" destId="{5788AE3D-5B13-4D85-ABA8-D77AD70121CF}" srcOrd="1" destOrd="0" parTransId="{B07265D5-EDC9-4C0F-924A-557A68A856EF}" sibTransId="{1543DE80-4EA9-475B-80D1-819AB2C883BE}"/>
    <dgm:cxn modelId="{50F10E79-F7D8-43AA-A496-95261EBA9F37}" srcId="{85FA1EEA-2F8A-4356-8EEB-3711EAC4270C}" destId="{225A14B2-5230-4319-ABFB-B99A27D15C59}" srcOrd="0" destOrd="0" parTransId="{519DE88E-7028-4574-9D8F-AB8D5FAD8D33}" sibTransId="{C67E28B3-CABC-41C1-B776-9A233BE0832D}"/>
    <dgm:cxn modelId="{B1D957EE-A471-4982-9133-5DC4D56705DE}" type="presOf" srcId="{225A14B2-5230-4319-ABFB-B99A27D15C59}" destId="{76454D7F-255C-42EF-8449-40D3320F3B07}" srcOrd="0" destOrd="0" presId="urn:microsoft.com/office/officeart/2008/layout/VerticalCurvedList"/>
    <dgm:cxn modelId="{6CB007A3-F284-4538-A7F1-6BF4342E8F78}" type="presOf" srcId="{C67E28B3-CABC-41C1-B776-9A233BE0832D}" destId="{F45E64B4-4B17-44E8-A66B-B0952E6B46B9}" srcOrd="0" destOrd="0" presId="urn:microsoft.com/office/officeart/2008/layout/VerticalCurvedList"/>
    <dgm:cxn modelId="{D7D2AA62-0D4C-4280-91C2-3E5E16F75479}" type="presParOf" srcId="{3568484C-A528-4FF8-B1E6-472D0A77AA57}" destId="{A7457602-7301-45D5-862A-B7780AD17852}" srcOrd="0" destOrd="0" presId="urn:microsoft.com/office/officeart/2008/layout/VerticalCurvedList"/>
    <dgm:cxn modelId="{2BC62DC8-922D-49F9-8C29-6F54C3AE3209}" type="presParOf" srcId="{A7457602-7301-45D5-862A-B7780AD17852}" destId="{E4777B24-A01B-452C-9305-65FC38FB38A1}" srcOrd="0" destOrd="0" presId="urn:microsoft.com/office/officeart/2008/layout/VerticalCurvedList"/>
    <dgm:cxn modelId="{E9FD0AF0-712B-44B4-936C-E7F2ED725B5D}" type="presParOf" srcId="{E4777B24-A01B-452C-9305-65FC38FB38A1}" destId="{908EB192-A075-4112-8517-32ABA5362D54}" srcOrd="0" destOrd="0" presId="urn:microsoft.com/office/officeart/2008/layout/VerticalCurvedList"/>
    <dgm:cxn modelId="{A896BE80-3CB5-4743-8A57-03A2DE1944F6}" type="presParOf" srcId="{E4777B24-A01B-452C-9305-65FC38FB38A1}" destId="{F45E64B4-4B17-44E8-A66B-B0952E6B46B9}" srcOrd="1" destOrd="0" presId="urn:microsoft.com/office/officeart/2008/layout/VerticalCurvedList"/>
    <dgm:cxn modelId="{C761E2D1-0F86-45E4-9C25-0F4E5DFDFA61}" type="presParOf" srcId="{E4777B24-A01B-452C-9305-65FC38FB38A1}" destId="{5F48278F-4A8A-46FC-8C6E-FBB97EA13A61}" srcOrd="2" destOrd="0" presId="urn:microsoft.com/office/officeart/2008/layout/VerticalCurvedList"/>
    <dgm:cxn modelId="{64FF10EC-DB1D-4134-8346-845C3F46B662}" type="presParOf" srcId="{E4777B24-A01B-452C-9305-65FC38FB38A1}" destId="{008436B2-0277-4462-84BA-09F05C556EFE}" srcOrd="3" destOrd="0" presId="urn:microsoft.com/office/officeart/2008/layout/VerticalCurvedList"/>
    <dgm:cxn modelId="{C9C2FA90-3008-4806-92DB-A035D059F6CC}" type="presParOf" srcId="{A7457602-7301-45D5-862A-B7780AD17852}" destId="{76454D7F-255C-42EF-8449-40D3320F3B07}" srcOrd="1" destOrd="0" presId="urn:microsoft.com/office/officeart/2008/layout/VerticalCurvedList"/>
    <dgm:cxn modelId="{0C632CBE-ABB8-4871-995A-D2C74C3AF106}" type="presParOf" srcId="{A7457602-7301-45D5-862A-B7780AD17852}" destId="{F48B0A53-3CE8-43D0-9DF0-93F6FE991CF8}" srcOrd="2" destOrd="0" presId="urn:microsoft.com/office/officeart/2008/layout/VerticalCurvedList"/>
    <dgm:cxn modelId="{0DBE9CE9-8978-4795-BA2F-7FA3D132FFB8}" type="presParOf" srcId="{F48B0A53-3CE8-43D0-9DF0-93F6FE991CF8}" destId="{90E75FCE-C63E-439E-8D26-347660182CA4}" srcOrd="0" destOrd="0" presId="urn:microsoft.com/office/officeart/2008/layout/VerticalCurvedList"/>
    <dgm:cxn modelId="{4E6321A6-CCA2-4B2A-A3DF-0AC4B1089552}" type="presParOf" srcId="{A7457602-7301-45D5-862A-B7780AD17852}" destId="{741D359D-24EF-4328-8DF5-D4160DCB5069}" srcOrd="3" destOrd="0" presId="urn:microsoft.com/office/officeart/2008/layout/VerticalCurvedList"/>
    <dgm:cxn modelId="{E1E856B4-41F6-4C56-9B47-111BD8A0CD78}" type="presParOf" srcId="{A7457602-7301-45D5-862A-B7780AD17852}" destId="{A90A94FE-2A24-4965-8143-5ED9CB05BA56}" srcOrd="4" destOrd="0" presId="urn:microsoft.com/office/officeart/2008/layout/VerticalCurvedList"/>
    <dgm:cxn modelId="{C6F2D8ED-27F6-4599-9DF6-78E141297195}" type="presParOf" srcId="{A90A94FE-2A24-4965-8143-5ED9CB05BA56}" destId="{23421166-3E94-4B81-83B0-93B48AFCEE5F}" srcOrd="0" destOrd="0" presId="urn:microsoft.com/office/officeart/2008/layout/VerticalCurvedList"/>
    <dgm:cxn modelId="{BE5C8578-1ADB-4CAA-8537-7C6A6EE91E8F}" type="presParOf" srcId="{A7457602-7301-45D5-862A-B7780AD17852}" destId="{2A3943B4-3117-46D0-B19E-9D12B6AD9648}" srcOrd="5" destOrd="0" presId="urn:microsoft.com/office/officeart/2008/layout/VerticalCurvedList"/>
    <dgm:cxn modelId="{E23AE000-D348-4CE2-981D-AEF3FBA2D42C}" type="presParOf" srcId="{A7457602-7301-45D5-862A-B7780AD17852}" destId="{ACBC8C32-01D7-4E2B-A124-EA4CC02C84C9}" srcOrd="6" destOrd="0" presId="urn:microsoft.com/office/officeart/2008/layout/VerticalCurvedList"/>
    <dgm:cxn modelId="{8F212772-2378-4ABA-9372-80221F007FAB}" type="presParOf" srcId="{ACBC8C32-01D7-4E2B-A124-EA4CC02C84C9}" destId="{CA3DBCDA-F31D-4A72-A906-87E4871972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8BA60-602D-C149-AE19-9932F69FDAA9}" type="doc">
      <dgm:prSet loTypeId="urn:microsoft.com/office/officeart/2008/layout/RadialCluster" loCatId="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0B51259-0F19-3A49-B99B-524ADE790724}">
      <dgm:prSet phldrT="[Text]"/>
      <dgm:spPr>
        <a:xfrm>
          <a:off x="1732685" y="788775"/>
          <a:ext cx="1207619" cy="677418"/>
        </a:xfrm>
      </dgm:spPr>
      <dgm:t>
        <a:bodyPr/>
        <a:lstStyle/>
        <a:p>
          <a:pPr algn="ctr"/>
          <a:r>
            <a:rPr lang="en-US">
              <a:latin typeface="Calibri"/>
              <a:ea typeface="+mn-ea"/>
              <a:cs typeface="+mn-cs"/>
            </a:rPr>
            <a:t>Reading</a:t>
          </a:r>
        </a:p>
      </dgm:t>
    </dgm:pt>
    <dgm:pt modelId="{D8B9471A-6EAB-1948-96D5-5D3996EE21DF}" type="parTrans" cxnId="{55AD5EAE-9F55-F24D-BD51-9EED9DFDE4E1}">
      <dgm:prSet/>
      <dgm:spPr/>
      <dgm:t>
        <a:bodyPr/>
        <a:lstStyle/>
        <a:p>
          <a:pPr algn="ctr"/>
          <a:endParaRPr lang="en-US"/>
        </a:p>
      </dgm:t>
    </dgm:pt>
    <dgm:pt modelId="{CA322FF0-1405-F443-B23C-BCDC1A2B5CF4}" type="sibTrans" cxnId="{55AD5EAE-9F55-F24D-BD51-9EED9DFDE4E1}">
      <dgm:prSet/>
      <dgm:spPr/>
      <dgm:t>
        <a:bodyPr/>
        <a:lstStyle/>
        <a:p>
          <a:pPr algn="ctr"/>
          <a:endParaRPr lang="en-US"/>
        </a:p>
      </dgm:t>
    </dgm:pt>
    <dgm:pt modelId="{8B2A0241-9434-7E49-BE9D-7D5A352F08F3}">
      <dgm:prSet phldrT="[Text]"/>
      <dgm:spPr>
        <a:xfrm>
          <a:off x="1456389" y="1792186"/>
          <a:ext cx="1290012" cy="474398"/>
        </a:xfrm>
      </dgm:spPr>
      <dgm:t>
        <a:bodyPr/>
        <a:lstStyle/>
        <a:p>
          <a:pPr algn="ctr"/>
          <a:r>
            <a:rPr lang="en-US" b="1" dirty="0">
              <a:solidFill>
                <a:schemeClr val="bg1"/>
              </a:solidFill>
              <a:latin typeface="Calibri"/>
              <a:ea typeface="+mn-ea"/>
              <a:cs typeface="+mn-cs"/>
            </a:rPr>
            <a:t>improves memory</a:t>
          </a:r>
        </a:p>
      </dgm:t>
    </dgm:pt>
    <dgm:pt modelId="{E8FBCA2F-C988-BB4B-8365-E2E314083E80}" type="parTrans" cxnId="{1AE0A467-36CE-F347-AC58-4B37B959C9B5}">
      <dgm:prSet/>
      <dgm:spPr>
        <a:xfrm rot="6276614">
          <a:off x="2037272" y="1629189"/>
          <a:ext cx="336886" cy="0"/>
        </a:xfrm>
      </dgm:spPr>
      <dgm:t>
        <a:bodyPr/>
        <a:lstStyle/>
        <a:p>
          <a:pPr algn="ctr"/>
          <a:endParaRPr lang="en-US"/>
        </a:p>
      </dgm:t>
    </dgm:pt>
    <dgm:pt modelId="{5632AD68-138D-E947-AD5D-47FA0D4C8ECE}" type="sibTrans" cxnId="{1AE0A467-36CE-F347-AC58-4B37B959C9B5}">
      <dgm:prSet/>
      <dgm:spPr/>
      <dgm:t>
        <a:bodyPr/>
        <a:lstStyle/>
        <a:p>
          <a:pPr algn="ctr"/>
          <a:endParaRPr lang="en-US"/>
        </a:p>
      </dgm:t>
    </dgm:pt>
    <dgm:pt modelId="{05CDEC06-A3DB-B346-8CA4-984AEE2EFE41}">
      <dgm:prSet phldrT="[Text]"/>
      <dgm:spPr>
        <a:xfrm>
          <a:off x="171812" y="764976"/>
          <a:ext cx="1189321" cy="319061"/>
        </a:xfrm>
      </dgm:spPr>
      <dgm:t>
        <a:bodyPr/>
        <a:lstStyle/>
        <a:p>
          <a:pPr algn="ctr"/>
          <a:r>
            <a:rPr lang="en-US" b="1">
              <a:solidFill>
                <a:schemeClr val="bg1"/>
              </a:solidFill>
              <a:latin typeface="Calibri"/>
              <a:ea typeface="+mn-ea"/>
              <a:cs typeface="+mn-cs"/>
            </a:rPr>
            <a:t>reduces stress</a:t>
          </a:r>
        </a:p>
      </dgm:t>
    </dgm:pt>
    <dgm:pt modelId="{933A7250-1E4F-2B4A-843C-8174B6E826F5}" type="parTrans" cxnId="{2C0F1282-BABD-EA4D-B383-ED246142E878}">
      <dgm:prSet/>
      <dgm:spPr>
        <a:xfrm rot="11241990">
          <a:off x="1359587" y="1025404"/>
          <a:ext cx="374644" cy="0"/>
        </a:xfrm>
      </dgm:spPr>
      <dgm:t>
        <a:bodyPr/>
        <a:lstStyle/>
        <a:p>
          <a:endParaRPr lang="en-US"/>
        </a:p>
      </dgm:t>
    </dgm:pt>
    <dgm:pt modelId="{9F19991B-3A4B-9A41-B8B8-65F176D1D35F}" type="sibTrans" cxnId="{2C0F1282-BABD-EA4D-B383-ED246142E878}">
      <dgm:prSet/>
      <dgm:spPr/>
      <dgm:t>
        <a:bodyPr/>
        <a:lstStyle/>
        <a:p>
          <a:endParaRPr lang="en-US"/>
        </a:p>
      </dgm:t>
    </dgm:pt>
    <dgm:pt modelId="{0E430E36-24F2-524C-9AFE-0D40652AB684}">
      <dgm:prSet phldrT="[Text]"/>
      <dgm:spPr/>
      <dgm:t>
        <a:bodyPr/>
        <a:lstStyle/>
        <a:p>
          <a:pPr algn="ctr"/>
          <a:endParaRPr lang="en-US" dirty="0"/>
        </a:p>
      </dgm:t>
    </dgm:pt>
    <dgm:pt modelId="{AFDC2CCD-F413-D443-B7F2-0328B432ACBF}" type="parTrans" cxnId="{812F9C14-CE6B-F840-B453-691443F2E9D1}">
      <dgm:prSet/>
      <dgm:spPr/>
      <dgm:t>
        <a:bodyPr/>
        <a:lstStyle/>
        <a:p>
          <a:endParaRPr lang="en-US"/>
        </a:p>
      </dgm:t>
    </dgm:pt>
    <dgm:pt modelId="{1B00A878-F2A3-154E-A4A7-1CCE9DCEDB88}" type="sibTrans" cxnId="{812F9C14-CE6B-F840-B453-691443F2E9D1}">
      <dgm:prSet/>
      <dgm:spPr/>
      <dgm:t>
        <a:bodyPr/>
        <a:lstStyle/>
        <a:p>
          <a:endParaRPr lang="en-US"/>
        </a:p>
      </dgm:t>
    </dgm:pt>
    <dgm:pt modelId="{A0CE9FBC-2575-0C4E-A0A7-6F8B6BF1ABB9}">
      <dgm:prSet phldrT="[Text]"/>
      <dgm:spPr>
        <a:xfrm>
          <a:off x="3143853" y="995143"/>
          <a:ext cx="1800139" cy="393963"/>
        </a:xfrm>
      </dgm:spPr>
      <dgm:t>
        <a:bodyPr/>
        <a:lstStyle/>
        <a:p>
          <a:pPr algn="ctr"/>
          <a:r>
            <a:rPr lang="en-US" b="1" dirty="0">
              <a:solidFill>
                <a:schemeClr val="bg1"/>
              </a:solidFill>
              <a:latin typeface="Calibri"/>
              <a:ea typeface="+mn-ea"/>
              <a:cs typeface="+mn-cs"/>
            </a:rPr>
            <a:t>[your own ideas]</a:t>
          </a:r>
        </a:p>
      </dgm:t>
    </dgm:pt>
    <dgm:pt modelId="{8B0417C1-41F0-3748-AF23-4F6BDBA4AD43}" type="sibTrans" cxnId="{1747C14B-B2ED-A24F-A95E-431ED3A6F7D9}">
      <dgm:prSet/>
      <dgm:spPr/>
      <dgm:t>
        <a:bodyPr/>
        <a:lstStyle/>
        <a:p>
          <a:pPr algn="ctr"/>
          <a:endParaRPr lang="en-US"/>
        </a:p>
      </dgm:t>
    </dgm:pt>
    <dgm:pt modelId="{FADE55AC-59AB-D44C-984D-D8019BC2EE47}" type="parTrans" cxnId="{1747C14B-B2ED-A24F-A95E-431ED3A6F7D9}">
      <dgm:prSet/>
      <dgm:spPr>
        <a:xfrm rot="130086">
          <a:off x="2940232" y="1154196"/>
          <a:ext cx="203694" cy="0"/>
        </a:xfrm>
      </dgm:spPr>
      <dgm:t>
        <a:bodyPr/>
        <a:lstStyle/>
        <a:p>
          <a:pPr algn="ctr"/>
          <a:endParaRPr lang="en-US"/>
        </a:p>
      </dgm:t>
    </dgm:pt>
    <dgm:pt modelId="{7740F651-75EC-1545-A0D2-D7247C697B14}">
      <dgm:prSet phldrT="[Text]"/>
      <dgm:spPr>
        <a:xfrm>
          <a:off x="1562430" y="-8523"/>
          <a:ext cx="1463463" cy="468216"/>
        </a:xfrm>
      </dgm:spPr>
      <dgm:t>
        <a:bodyPr/>
        <a:lstStyle/>
        <a:p>
          <a:pPr algn="ctr"/>
          <a:r>
            <a:rPr lang="en-US" b="1" dirty="0">
              <a:solidFill>
                <a:schemeClr val="bg1"/>
              </a:solidFill>
              <a:latin typeface="Calibri"/>
              <a:ea typeface="+mn-ea"/>
              <a:cs typeface="+mn-cs"/>
            </a:rPr>
            <a:t>increases knowledge</a:t>
          </a:r>
        </a:p>
      </dgm:t>
    </dgm:pt>
    <dgm:pt modelId="{334843D5-353A-3348-A1F5-F86B10CD52F2}" type="sibTrans" cxnId="{64809224-C1C4-294D-9C22-6830C9802D34}">
      <dgm:prSet/>
      <dgm:spPr/>
      <dgm:t>
        <a:bodyPr/>
        <a:lstStyle/>
        <a:p>
          <a:pPr algn="ctr"/>
          <a:endParaRPr lang="en-US"/>
        </a:p>
      </dgm:t>
    </dgm:pt>
    <dgm:pt modelId="{9AA1B866-3641-8B42-8E5F-7DBA82252509}" type="parTrans" cxnId="{64809224-C1C4-294D-9C22-6830C9802D34}">
      <dgm:prSet/>
      <dgm:spPr>
        <a:xfrm rot="16038756">
          <a:off x="2148151" y="624234"/>
          <a:ext cx="329444" cy="0"/>
        </a:xfrm>
      </dgm:spPr>
      <dgm:t>
        <a:bodyPr/>
        <a:lstStyle/>
        <a:p>
          <a:pPr algn="ctr"/>
          <a:endParaRPr lang="en-US"/>
        </a:p>
      </dgm:t>
    </dgm:pt>
    <dgm:pt modelId="{CD47B948-BF1D-E247-8583-19894E78C02F}" type="pres">
      <dgm:prSet presAssocID="{9F38BA60-602D-C149-AE19-9932F69FDA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ECCF16A-2BF9-884F-BD6E-37B50164259B}" type="pres">
      <dgm:prSet presAssocID="{30B51259-0F19-3A49-B99B-524ADE790724}" presName="singleCycle" presStyleCnt="0"/>
      <dgm:spPr/>
    </dgm:pt>
    <dgm:pt modelId="{71DAFBCA-3FD6-A74D-AC63-F57711F9B772}" type="pres">
      <dgm:prSet presAssocID="{30B51259-0F19-3A49-B99B-524ADE790724}" presName="singleCenter" presStyleLbl="node1" presStyleIdx="0" presStyleCnt="5" custScaleX="178268" custLinFactNeighborX="506" custLinFactNeighborY="-6702">
        <dgm:presLayoutVars>
          <dgm:chMax val="7"/>
          <dgm:chPref val="7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9888AAB-9804-FD49-81D7-73DAAA821BA1}" type="pres">
      <dgm:prSet presAssocID="{9AA1B866-3641-8B42-8E5F-7DBA82252509}" presName="Name56" presStyleLbl="parChTrans1D2" presStyleIdx="0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9453" y="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DF26AF2B-E29D-A94C-8B8A-3A796EC2D0C4}" type="pres">
      <dgm:prSet presAssocID="{7740F651-75EC-1545-A0D2-D7247C697B14}" presName="text0" presStyleLbl="node1" presStyleIdx="1" presStyleCnt="5" custScaleX="322441" custScaleY="103161" custRadScaleRad="100110" custRadScaleInc="-597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A5A1E79-D0F8-B845-899A-043EE1B7DFD5}" type="pres">
      <dgm:prSet presAssocID="{FADE55AC-59AB-D44C-984D-D8019BC2EE47}" presName="Name56" presStyleLbl="parChTrans1D2" presStyleIdx="1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485" y="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96D99606-3C65-4340-A136-B4F2DF53A42D}" type="pres">
      <dgm:prSet presAssocID="{A0CE9FBC-2575-0C4E-A0A7-6F8B6BF1ABB9}" presName="text0" presStyleLbl="node1" presStyleIdx="2" presStyleCnt="5" custScaleX="396620" custScaleY="86801" custRadScaleRad="153971" custRadScaleInc="-3928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4A9FE73-80C4-5148-9739-B947516CA49D}" type="pres">
      <dgm:prSet presAssocID="{E8FBCA2F-C988-BB4B-8365-E2E314083E80}" presName="Name56" presStyleLbl="parChTrans1D2" presStyleIdx="2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3046" y="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98725347-0806-4D45-B1CF-1634F80C5264}" type="pres">
      <dgm:prSet presAssocID="{8B2A0241-9434-7E49-BE9D-7D5A352F08F3}" presName="text0" presStyleLbl="node1" presStyleIdx="3" presStyleCnt="5" custScaleX="284225" custScaleY="104523" custRadScaleRad="82378" custRadScaleInc="-7899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A01C6CA-0031-D54B-8BF5-7F303B0363D5}" type="pres">
      <dgm:prSet presAssocID="{933A7250-1E4F-2B4A-843C-8174B6E826F5}" presName="Name56" presStyleLbl="parChTrans1D2" presStyleIdx="3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2205" y="0"/>
              </a:lnTo>
            </a:path>
          </a:pathLst>
        </a:custGeom>
      </dgm:spPr>
      <dgm:t>
        <a:bodyPr/>
        <a:lstStyle/>
        <a:p>
          <a:endParaRPr lang="en-US"/>
        </a:p>
      </dgm:t>
    </dgm:pt>
    <dgm:pt modelId="{74A3BDEA-187A-2E45-9346-E53D6EF26F2C}" type="pres">
      <dgm:prSet presAssocID="{05CDEC06-A3DB-B346-8CA4-984AEE2EFE41}" presName="text0" presStyleLbl="node1" presStyleIdx="4" presStyleCnt="5" custScaleX="262040" custScaleY="70298" custRadScaleRad="148120" custRadScaleInc="-17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1747C14B-B2ED-A24F-A95E-431ED3A6F7D9}" srcId="{30B51259-0F19-3A49-B99B-524ADE790724}" destId="{A0CE9FBC-2575-0C4E-A0A7-6F8B6BF1ABB9}" srcOrd="1" destOrd="0" parTransId="{FADE55AC-59AB-D44C-984D-D8019BC2EE47}" sibTransId="{8B0417C1-41F0-3748-AF23-4F6BDBA4AD43}"/>
    <dgm:cxn modelId="{055F0C4C-F543-4AF9-8EC7-75CA104518F7}" type="presOf" srcId="{A0CE9FBC-2575-0C4E-A0A7-6F8B6BF1ABB9}" destId="{96D99606-3C65-4340-A136-B4F2DF53A42D}" srcOrd="0" destOrd="0" presId="urn:microsoft.com/office/officeart/2008/layout/RadialCluster"/>
    <dgm:cxn modelId="{B680C615-D6D9-4ED4-9B85-BFB85FC3C8A6}" type="presOf" srcId="{30B51259-0F19-3A49-B99B-524ADE790724}" destId="{71DAFBCA-3FD6-A74D-AC63-F57711F9B772}" srcOrd="0" destOrd="0" presId="urn:microsoft.com/office/officeart/2008/layout/RadialCluster"/>
    <dgm:cxn modelId="{64809224-C1C4-294D-9C22-6830C9802D34}" srcId="{30B51259-0F19-3A49-B99B-524ADE790724}" destId="{7740F651-75EC-1545-A0D2-D7247C697B14}" srcOrd="0" destOrd="0" parTransId="{9AA1B866-3641-8B42-8E5F-7DBA82252509}" sibTransId="{334843D5-353A-3348-A1F5-F86B10CD52F2}"/>
    <dgm:cxn modelId="{2C0F1282-BABD-EA4D-B383-ED246142E878}" srcId="{30B51259-0F19-3A49-B99B-524ADE790724}" destId="{05CDEC06-A3DB-B346-8CA4-984AEE2EFE41}" srcOrd="3" destOrd="0" parTransId="{933A7250-1E4F-2B4A-843C-8174B6E826F5}" sibTransId="{9F19991B-3A4B-9A41-B8B8-65F176D1D35F}"/>
    <dgm:cxn modelId="{FC4183E6-6DE7-4B82-BCDA-79E07FD7D0B5}" type="presOf" srcId="{7740F651-75EC-1545-A0D2-D7247C697B14}" destId="{DF26AF2B-E29D-A94C-8B8A-3A796EC2D0C4}" srcOrd="0" destOrd="0" presId="urn:microsoft.com/office/officeart/2008/layout/RadialCluster"/>
    <dgm:cxn modelId="{37BA63AE-41F7-42D4-8E7E-57211094C948}" type="presOf" srcId="{8B2A0241-9434-7E49-BE9D-7D5A352F08F3}" destId="{98725347-0806-4D45-B1CF-1634F80C5264}" srcOrd="0" destOrd="0" presId="urn:microsoft.com/office/officeart/2008/layout/RadialCluster"/>
    <dgm:cxn modelId="{513E5D07-C9A5-4D51-86FB-0E33124850BD}" type="presOf" srcId="{933A7250-1E4F-2B4A-843C-8174B6E826F5}" destId="{3A01C6CA-0031-D54B-8BF5-7F303B0363D5}" srcOrd="0" destOrd="0" presId="urn:microsoft.com/office/officeart/2008/layout/RadialCluster"/>
    <dgm:cxn modelId="{812F9C14-CE6B-F840-B453-691443F2E9D1}" srcId="{9F38BA60-602D-C149-AE19-9932F69FDAA9}" destId="{0E430E36-24F2-524C-9AFE-0D40652AB684}" srcOrd="1" destOrd="0" parTransId="{AFDC2CCD-F413-D443-B7F2-0328B432ACBF}" sibTransId="{1B00A878-F2A3-154E-A4A7-1CCE9DCEDB88}"/>
    <dgm:cxn modelId="{731DA1FD-D5F4-46BE-8491-F3457A7E85F6}" type="presOf" srcId="{E8FBCA2F-C988-BB4B-8365-E2E314083E80}" destId="{04A9FE73-80C4-5148-9739-B947516CA49D}" srcOrd="0" destOrd="0" presId="urn:microsoft.com/office/officeart/2008/layout/RadialCluster"/>
    <dgm:cxn modelId="{155D3BCA-95D9-4F4A-8DAD-DE8327E73FDD}" type="presOf" srcId="{FADE55AC-59AB-D44C-984D-D8019BC2EE47}" destId="{EA5A1E79-D0F8-B845-899A-043EE1B7DFD5}" srcOrd="0" destOrd="0" presId="urn:microsoft.com/office/officeart/2008/layout/RadialCluster"/>
    <dgm:cxn modelId="{1AE0A467-36CE-F347-AC58-4B37B959C9B5}" srcId="{30B51259-0F19-3A49-B99B-524ADE790724}" destId="{8B2A0241-9434-7E49-BE9D-7D5A352F08F3}" srcOrd="2" destOrd="0" parTransId="{E8FBCA2F-C988-BB4B-8365-E2E314083E80}" sibTransId="{5632AD68-138D-E947-AD5D-47FA0D4C8ECE}"/>
    <dgm:cxn modelId="{46F1B34B-46CA-41E2-BE29-ABE0AE03B913}" type="presOf" srcId="{9AA1B866-3641-8B42-8E5F-7DBA82252509}" destId="{D9888AAB-9804-FD49-81D7-73DAAA821BA1}" srcOrd="0" destOrd="0" presId="urn:microsoft.com/office/officeart/2008/layout/RadialCluster"/>
    <dgm:cxn modelId="{4D0ECFEE-BADE-417A-9072-3D07BCCAF600}" type="presOf" srcId="{9F38BA60-602D-C149-AE19-9932F69FDAA9}" destId="{CD47B948-BF1D-E247-8583-19894E78C02F}" srcOrd="0" destOrd="0" presId="urn:microsoft.com/office/officeart/2008/layout/RadialCluster"/>
    <dgm:cxn modelId="{55AD5EAE-9F55-F24D-BD51-9EED9DFDE4E1}" srcId="{9F38BA60-602D-C149-AE19-9932F69FDAA9}" destId="{30B51259-0F19-3A49-B99B-524ADE790724}" srcOrd="0" destOrd="0" parTransId="{D8B9471A-6EAB-1948-96D5-5D3996EE21DF}" sibTransId="{CA322FF0-1405-F443-B23C-BCDC1A2B5CF4}"/>
    <dgm:cxn modelId="{CCC5D541-FC71-4A01-81F5-F16382ECEE4C}" type="presOf" srcId="{05CDEC06-A3DB-B346-8CA4-984AEE2EFE41}" destId="{74A3BDEA-187A-2E45-9346-E53D6EF26F2C}" srcOrd="0" destOrd="0" presId="urn:microsoft.com/office/officeart/2008/layout/RadialCluster"/>
    <dgm:cxn modelId="{42FD488D-1708-4609-9AAD-4971C0A0B23F}" type="presParOf" srcId="{CD47B948-BF1D-E247-8583-19894E78C02F}" destId="{6ECCF16A-2BF9-884F-BD6E-37B50164259B}" srcOrd="0" destOrd="0" presId="urn:microsoft.com/office/officeart/2008/layout/RadialCluster"/>
    <dgm:cxn modelId="{E81A4623-7CFC-42E7-9544-E3630A85CB37}" type="presParOf" srcId="{6ECCF16A-2BF9-884F-BD6E-37B50164259B}" destId="{71DAFBCA-3FD6-A74D-AC63-F57711F9B772}" srcOrd="0" destOrd="0" presId="urn:microsoft.com/office/officeart/2008/layout/RadialCluster"/>
    <dgm:cxn modelId="{6AACC2F4-16FD-4CF0-964E-872A2FD53420}" type="presParOf" srcId="{6ECCF16A-2BF9-884F-BD6E-37B50164259B}" destId="{D9888AAB-9804-FD49-81D7-73DAAA821BA1}" srcOrd="1" destOrd="0" presId="urn:microsoft.com/office/officeart/2008/layout/RadialCluster"/>
    <dgm:cxn modelId="{116698D4-CC32-4663-993B-D24EBA7A551B}" type="presParOf" srcId="{6ECCF16A-2BF9-884F-BD6E-37B50164259B}" destId="{DF26AF2B-E29D-A94C-8B8A-3A796EC2D0C4}" srcOrd="2" destOrd="0" presId="urn:microsoft.com/office/officeart/2008/layout/RadialCluster"/>
    <dgm:cxn modelId="{50F2005F-1587-4547-9DC7-FC45053A43D2}" type="presParOf" srcId="{6ECCF16A-2BF9-884F-BD6E-37B50164259B}" destId="{EA5A1E79-D0F8-B845-899A-043EE1B7DFD5}" srcOrd="3" destOrd="0" presId="urn:microsoft.com/office/officeart/2008/layout/RadialCluster"/>
    <dgm:cxn modelId="{F46D2E2D-7050-4920-B3A8-E9F3E4DB19BF}" type="presParOf" srcId="{6ECCF16A-2BF9-884F-BD6E-37B50164259B}" destId="{96D99606-3C65-4340-A136-B4F2DF53A42D}" srcOrd="4" destOrd="0" presId="urn:microsoft.com/office/officeart/2008/layout/RadialCluster"/>
    <dgm:cxn modelId="{B14A30E2-C692-42E0-9CE3-47A7361A34D7}" type="presParOf" srcId="{6ECCF16A-2BF9-884F-BD6E-37B50164259B}" destId="{04A9FE73-80C4-5148-9739-B947516CA49D}" srcOrd="5" destOrd="0" presId="urn:microsoft.com/office/officeart/2008/layout/RadialCluster"/>
    <dgm:cxn modelId="{B5A201EC-1274-4CA0-AF62-EE0BAE9928BC}" type="presParOf" srcId="{6ECCF16A-2BF9-884F-BD6E-37B50164259B}" destId="{98725347-0806-4D45-B1CF-1634F80C5264}" srcOrd="6" destOrd="0" presId="urn:microsoft.com/office/officeart/2008/layout/RadialCluster"/>
    <dgm:cxn modelId="{775E239F-0998-4982-9359-365798910F66}" type="presParOf" srcId="{6ECCF16A-2BF9-884F-BD6E-37B50164259B}" destId="{3A01C6CA-0031-D54B-8BF5-7F303B0363D5}" srcOrd="7" destOrd="0" presId="urn:microsoft.com/office/officeart/2008/layout/RadialCluster"/>
    <dgm:cxn modelId="{8BDA62D3-627C-4445-BA2B-98BB5E8CE4BF}" type="presParOf" srcId="{6ECCF16A-2BF9-884F-BD6E-37B50164259B}" destId="{74A3BDEA-187A-2E45-9346-E53D6EF26F2C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E64B4-4B17-44E8-A66B-B0952E6B46B9}">
      <dsp:nvSpPr>
        <dsp:cNvPr id="0" name=""/>
        <dsp:cNvSpPr/>
      </dsp:nvSpPr>
      <dsp:spPr>
        <a:xfrm>
          <a:off x="-5513198" y="-844209"/>
          <a:ext cx="6565219" cy="6565219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54D7F-255C-42EF-8449-40D3320F3B07}">
      <dsp:nvSpPr>
        <dsp:cNvPr id="0" name=""/>
        <dsp:cNvSpPr/>
      </dsp:nvSpPr>
      <dsp:spPr>
        <a:xfrm>
          <a:off x="676899" y="487680"/>
          <a:ext cx="6037600" cy="975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2" tIns="129540" rIns="12954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/>
            <a:t>Part 1: 1 minute</a:t>
          </a:r>
        </a:p>
      </dsp:txBody>
      <dsp:txXfrm>
        <a:off x="676899" y="487680"/>
        <a:ext cx="6037600" cy="975360"/>
      </dsp:txXfrm>
    </dsp:sp>
    <dsp:sp modelId="{90E75FCE-C63E-439E-8D26-347660182CA4}">
      <dsp:nvSpPr>
        <dsp:cNvPr id="0" name=""/>
        <dsp:cNvSpPr/>
      </dsp:nvSpPr>
      <dsp:spPr>
        <a:xfrm>
          <a:off x="67299" y="365760"/>
          <a:ext cx="1219200" cy="1219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D359D-24EF-4328-8DF5-D4160DCB5069}">
      <dsp:nvSpPr>
        <dsp:cNvPr id="0" name=""/>
        <dsp:cNvSpPr/>
      </dsp:nvSpPr>
      <dsp:spPr>
        <a:xfrm>
          <a:off x="1031443" y="1950720"/>
          <a:ext cx="5683056" cy="97536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2" tIns="129540" rIns="12954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/>
            <a:t>Part 2: 2 minutes</a:t>
          </a:r>
        </a:p>
      </dsp:txBody>
      <dsp:txXfrm>
        <a:off x="1031443" y="1950720"/>
        <a:ext cx="5683056" cy="975360"/>
      </dsp:txXfrm>
    </dsp:sp>
    <dsp:sp modelId="{23421166-3E94-4B81-83B0-93B48AFCEE5F}">
      <dsp:nvSpPr>
        <dsp:cNvPr id="0" name=""/>
        <dsp:cNvSpPr/>
      </dsp:nvSpPr>
      <dsp:spPr>
        <a:xfrm>
          <a:off x="421843" y="1828800"/>
          <a:ext cx="1219200" cy="1219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943B4-3117-46D0-B19E-9D12B6AD9648}">
      <dsp:nvSpPr>
        <dsp:cNvPr id="0" name=""/>
        <dsp:cNvSpPr/>
      </dsp:nvSpPr>
      <dsp:spPr>
        <a:xfrm>
          <a:off x="676899" y="3413760"/>
          <a:ext cx="6037600" cy="97536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192" tIns="129540" rIns="129540" bIns="12954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/>
            <a:t>Part 3: 2-3 minutes</a:t>
          </a:r>
        </a:p>
      </dsp:txBody>
      <dsp:txXfrm>
        <a:off x="676899" y="3413760"/>
        <a:ext cx="6037600" cy="975360"/>
      </dsp:txXfrm>
    </dsp:sp>
    <dsp:sp modelId="{CA3DBCDA-F31D-4A72-A906-87E487197271}">
      <dsp:nvSpPr>
        <dsp:cNvPr id="0" name=""/>
        <dsp:cNvSpPr/>
      </dsp:nvSpPr>
      <dsp:spPr>
        <a:xfrm>
          <a:off x="67299" y="3291840"/>
          <a:ext cx="1219200" cy="1219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AFBCA-3FD6-A74D-AC63-F57711F9B772}">
      <dsp:nvSpPr>
        <dsp:cNvPr id="0" name=""/>
        <dsp:cNvSpPr/>
      </dsp:nvSpPr>
      <dsp:spPr>
        <a:xfrm>
          <a:off x="2919209" y="1374835"/>
          <a:ext cx="2485875" cy="139446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>
              <a:latin typeface="Calibri"/>
              <a:ea typeface="+mn-ea"/>
              <a:cs typeface="+mn-cs"/>
            </a:rPr>
            <a:t>Reading</a:t>
          </a:r>
        </a:p>
      </dsp:txBody>
      <dsp:txXfrm>
        <a:off x="2987281" y="1442907"/>
        <a:ext cx="2349731" cy="1258316"/>
      </dsp:txXfrm>
    </dsp:sp>
    <dsp:sp modelId="{D9888AAB-9804-FD49-81D7-73DAAA821BA1}">
      <dsp:nvSpPr>
        <dsp:cNvPr id="0" name=""/>
        <dsp:cNvSpPr/>
      </dsp:nvSpPr>
      <dsp:spPr>
        <a:xfrm rot="15973813">
          <a:off x="3887342" y="1160555"/>
          <a:ext cx="4294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9453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6AF2B-E29D-A94C-8B8A-3A796EC2D0C4}">
      <dsp:nvSpPr>
        <dsp:cNvPr id="0" name=""/>
        <dsp:cNvSpPr/>
      </dsp:nvSpPr>
      <dsp:spPr>
        <a:xfrm>
          <a:off x="2549950" y="-17546"/>
          <a:ext cx="3012528" cy="963821"/>
        </a:xfrm>
        <a:prstGeom prst="roundRect">
          <a:avLst/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increases knowledge</a:t>
          </a:r>
        </a:p>
      </dsp:txBody>
      <dsp:txXfrm>
        <a:off x="2597000" y="29504"/>
        <a:ext cx="2918428" cy="869721"/>
      </dsp:txXfrm>
    </dsp:sp>
    <dsp:sp modelId="{EA5A1E79-D0F8-B845-899A-043EE1B7DFD5}">
      <dsp:nvSpPr>
        <dsp:cNvPr id="0" name=""/>
        <dsp:cNvSpPr/>
      </dsp:nvSpPr>
      <dsp:spPr>
        <a:xfrm rot="10026462">
          <a:off x="5091419" y="1823009"/>
          <a:ext cx="3176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485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99606-3C65-4340-A136-B4F2DF53A42D}">
      <dsp:nvSpPr>
        <dsp:cNvPr id="0" name=""/>
        <dsp:cNvSpPr/>
      </dsp:nvSpPr>
      <dsp:spPr>
        <a:xfrm>
          <a:off x="5014174" y="1047477"/>
          <a:ext cx="3705573" cy="810971"/>
        </a:xfrm>
        <a:prstGeom prst="roundRect">
          <a:avLst/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[your own ideas]</a:t>
          </a:r>
        </a:p>
      </dsp:txBody>
      <dsp:txXfrm>
        <a:off x="5053762" y="1087065"/>
        <a:ext cx="3626397" cy="731795"/>
      </dsp:txXfrm>
    </dsp:sp>
    <dsp:sp modelId="{04A9FE73-80C4-5148-9739-B947516CA49D}">
      <dsp:nvSpPr>
        <dsp:cNvPr id="0" name=""/>
        <dsp:cNvSpPr/>
      </dsp:nvSpPr>
      <dsp:spPr>
        <a:xfrm rot="3585669">
          <a:off x="4480183" y="2923138"/>
          <a:ext cx="3561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3046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5347-0806-4D45-B1CF-1634F80C5264}">
      <dsp:nvSpPr>
        <dsp:cNvPr id="0" name=""/>
        <dsp:cNvSpPr/>
      </dsp:nvSpPr>
      <dsp:spPr>
        <a:xfrm>
          <a:off x="3704818" y="3076980"/>
          <a:ext cx="2655480" cy="976546"/>
        </a:xfrm>
        <a:prstGeom prst="roundRect">
          <a:avLst/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improves memory</a:t>
          </a:r>
        </a:p>
      </dsp:txBody>
      <dsp:txXfrm>
        <a:off x="3752489" y="3124651"/>
        <a:ext cx="2560138" cy="881204"/>
      </dsp:txXfrm>
    </dsp:sp>
    <dsp:sp modelId="{3A01C6CA-0031-D54B-8BF5-7F303B0363D5}">
      <dsp:nvSpPr>
        <dsp:cNvPr id="0" name=""/>
        <dsp:cNvSpPr/>
      </dsp:nvSpPr>
      <dsp:spPr>
        <a:xfrm rot="10446327">
          <a:off x="2616979" y="2215951"/>
          <a:ext cx="3030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2205" y="0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3BDEA-187A-2E45-9346-E53D6EF26F2C}">
      <dsp:nvSpPr>
        <dsp:cNvPr id="0" name=""/>
        <dsp:cNvSpPr/>
      </dsp:nvSpPr>
      <dsp:spPr>
        <a:xfrm>
          <a:off x="169571" y="2029500"/>
          <a:ext cx="2448208" cy="656785"/>
        </a:xfrm>
        <a:prstGeom prst="roundRect">
          <a:avLst/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>
              <a:solidFill>
                <a:schemeClr val="bg1"/>
              </a:solidFill>
              <a:latin typeface="Calibri"/>
              <a:ea typeface="+mn-ea"/>
              <a:cs typeface="+mn-cs"/>
            </a:rPr>
            <a:t>reduces stress</a:t>
          </a:r>
        </a:p>
      </dsp:txBody>
      <dsp:txXfrm>
        <a:off x="201633" y="2061562"/>
        <a:ext cx="2384084" cy="592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2ACC2-58B1-4F72-8314-F8E485BC6AE9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9669B-F667-4EF4-A773-5EB3889BC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51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1B0FA-CE8F-3447-A91B-F1F07EEFA8A1}" type="datetimeFigureOut">
              <a:rPr lang="x-none" smtClean="0"/>
              <a:t>02//11/2020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50DE-988F-9540-B535-38C59D9D274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732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50DE-988F-9540-B535-38C59D9D2741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592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8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3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1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26D11-9126-4DA7-9F73-E81C428201E7}" type="datetimeFigureOut">
              <a:rPr lang="en-US" smtClean="0"/>
              <a:t>02//11/2020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DABC-72A2-4300-97ED-36F0B04D3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1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" y="9832"/>
            <a:ext cx="8229600" cy="904568"/>
          </a:xfrm>
        </p:spPr>
        <p:txBody>
          <a:bodyPr/>
          <a:lstStyle/>
          <a:p>
            <a:r>
              <a:rPr lang="en-US"/>
              <a:t>VSTEP B1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926375"/>
              </p:ext>
            </p:extLst>
          </p:nvPr>
        </p:nvGraphicFramePr>
        <p:xfrm>
          <a:off x="202792" y="924760"/>
          <a:ext cx="8382000" cy="39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4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r>
                        <a:rPr lang="en-US" sz="3600"/>
                        <a:t>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US" sz="3600"/>
                        <a:t>SPEAKING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0200">
                <a:tc>
                  <a:txBody>
                    <a:bodyPr/>
                    <a:lstStyle/>
                    <a:p>
                      <a:r>
                        <a:rPr lang="en-US" sz="3600"/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US" sz="3600"/>
                        <a:t>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US" sz="3600"/>
                        <a:t>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US" sz="3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70239" y="1578114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3 PARTS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18775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2 PARTS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0574" y="2930049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       35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2362" y="3633018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       </a:t>
            </a:r>
            <a:r>
              <a:rPr lang="en-US" sz="4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1583067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8630" y="2276204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8630" y="2915337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8630" y="3559241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2039" y="4222955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40/4=10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90969"/>
              </p:ext>
            </p:extLst>
          </p:nvPr>
        </p:nvGraphicFramePr>
        <p:xfrm>
          <a:off x="505133" y="5181600"/>
          <a:ext cx="8001000" cy="140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99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8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2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/>
                        <a:t>15/16= 4-5.5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6.0-8.0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/>
                        <a:t>8.5-10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52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9144000" cy="6400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>
              <a:buFont typeface="Wingdings" pitchFamily="2" charset="2"/>
              <a:buChar char="Ø"/>
            </a:pPr>
            <a:r>
              <a:rPr lang="en-US" b="1"/>
              <a:t>Taking a foreign friend to Hue festival, Mid-autumn and Lunar New Year. Where would you like to take her/him</a:t>
            </a:r>
          </a:p>
          <a:p>
            <a:pPr marL="0" indent="0">
              <a:buNone/>
            </a:pPr>
            <a:endParaRPr lang="en-US" b="1"/>
          </a:p>
          <a:p>
            <a:pPr>
              <a:buFont typeface="Wingdings" pitchFamily="2" charset="2"/>
              <a:buChar char="Ø"/>
            </a:pPr>
            <a:r>
              <a:rPr lang="en-US" b="1"/>
              <a:t>You are going to have a honeymoon to Ha Long Bay, Ho Chi Minh and Sapa, which one will be your best choice?</a:t>
            </a:r>
          </a:p>
          <a:p>
            <a:pPr>
              <a:buFont typeface="Wingdings" pitchFamily="2" charset="2"/>
              <a:buChar char="Ø"/>
            </a:pPr>
            <a:endParaRPr lang="en-US" b="1"/>
          </a:p>
          <a:p>
            <a:pPr>
              <a:buFont typeface="Wingdings" pitchFamily="2" charset="2"/>
              <a:buChar char="Ø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5116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9799" y="2967335"/>
            <a:ext cx="532440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8000" b="1" cap="none" spc="0">
                <a:ln/>
                <a:solidFill>
                  <a:schemeClr val="accent3"/>
                </a:solidFill>
                <a:effectLst/>
              </a:rPr>
              <a:t>PART </a:t>
            </a:r>
            <a:r>
              <a:rPr lang="en-US" sz="8000" b="1">
                <a:ln/>
                <a:solidFill>
                  <a:schemeClr val="accent3"/>
                </a:solidFill>
              </a:rPr>
              <a:t>THREE</a:t>
            </a:r>
            <a:endParaRPr lang="en-US" sz="80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9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2123" y="34413"/>
            <a:ext cx="9067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Topic: Reading habit should be encouraged among teenagers.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857360"/>
              </p:ext>
            </p:extLst>
          </p:nvPr>
        </p:nvGraphicFramePr>
        <p:xfrm>
          <a:off x="228600" y="1447800"/>
          <a:ext cx="8915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799995"/>
            <a:ext cx="8382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 should parents do to encourage their children to read books?</a:t>
            </a:r>
          </a:p>
          <a:p>
            <a:pPr marL="342900" indent="-342900">
              <a:buAutoNum type="arabicPeriod"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2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-68262"/>
            <a:ext cx="8763000" cy="1143000"/>
          </a:xfrm>
        </p:spPr>
        <p:txBody>
          <a:bodyPr>
            <a:noAutofit/>
          </a:bodyPr>
          <a:lstStyle/>
          <a:p>
            <a:pPr lvl="0"/>
            <a:r>
              <a:rPr lang="en-US" sz="3600" b="1" dirty="0">
                <a:solidFill>
                  <a:srgbClr val="FF0000"/>
                </a:solidFill>
              </a:rPr>
              <a:t>1. What is your favorite </a:t>
            </a:r>
            <a:r>
              <a:rPr lang="en-US" sz="3600" b="1">
                <a:solidFill>
                  <a:srgbClr val="FF0000"/>
                </a:solidFill>
              </a:rPr>
              <a:t>food</a:t>
            </a:r>
            <a:r>
              <a:rPr lang="en-US" sz="3600" b="1" smtClean="0">
                <a:solidFill>
                  <a:srgbClr val="FF0000"/>
                </a:solidFill>
              </a:rPr>
              <a:t>?</a:t>
            </a:r>
            <a:br>
              <a:rPr lang="en-US" sz="3600" b="1" smtClean="0">
                <a:solidFill>
                  <a:srgbClr val="FF0000"/>
                </a:solidFill>
              </a:rPr>
            </a:br>
            <a:r>
              <a:rPr lang="en-US" sz="3600" b="1" smtClean="0">
                <a:solidFill>
                  <a:srgbClr val="FF0000"/>
                </a:solidFill>
              </a:rPr>
              <a:t>Grilled meat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112837"/>
            <a:ext cx="8607425" cy="49235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like chicken best /my favorite food is chicken</a:t>
            </a:r>
          </a:p>
          <a:p>
            <a:pPr marL="0" indent="0">
              <a:buNone/>
            </a:pPr>
            <a:r>
              <a:rPr lang="en-US" dirty="0"/>
              <a:t>I like chicken best because it is yummy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really love chicken because it is very </a:t>
            </a:r>
            <a:r>
              <a:rPr lang="en-US" b="1" dirty="0">
                <a:solidFill>
                  <a:srgbClr val="FF0000"/>
                </a:solidFill>
              </a:rPr>
              <a:t>yummy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Besides, it is </a:t>
            </a:r>
            <a:r>
              <a:rPr lang="en-US" b="1" dirty="0">
                <a:solidFill>
                  <a:srgbClr val="00B050"/>
                </a:solidFill>
              </a:rPr>
              <a:t>good for health</a:t>
            </a:r>
          </a:p>
          <a:p>
            <a:pPr marL="0" indent="0">
              <a:buNone/>
            </a:pPr>
            <a:r>
              <a:rPr lang="en-US" dirty="0"/>
              <a:t>I really love chicken because it is very </a:t>
            </a:r>
            <a:r>
              <a:rPr lang="en-US" b="1" dirty="0">
                <a:solidFill>
                  <a:srgbClr val="FF0000"/>
                </a:solidFill>
              </a:rPr>
              <a:t>yummy and juicy</a:t>
            </a:r>
            <a:r>
              <a:rPr lang="en-US" dirty="0"/>
              <a:t>. </a:t>
            </a:r>
            <a:r>
              <a:rPr lang="en-US" dirty="0">
                <a:highlight>
                  <a:srgbClr val="FFFF00"/>
                </a:highlight>
              </a:rPr>
              <a:t>It has special taste Besides</a:t>
            </a:r>
            <a:r>
              <a:rPr lang="en-US" dirty="0"/>
              <a:t>, it is </a:t>
            </a:r>
            <a:r>
              <a:rPr lang="en-US" b="1" dirty="0">
                <a:solidFill>
                  <a:srgbClr val="00B050"/>
                </a:solidFill>
              </a:rPr>
              <a:t>good for health. </a:t>
            </a:r>
            <a:r>
              <a:rPr lang="en-US" b="1" dirty="0">
                <a:highlight>
                  <a:srgbClr val="FFFF00"/>
                </a:highlight>
              </a:rPr>
              <a:t>It is white meat and it does not have a lot of fat.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Vegetables because they are green with a lot of vitamin C .</a:t>
            </a: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5400" dirty="0"/>
          </a:p>
        </p:txBody>
      </p:sp>
      <p:sp>
        <p:nvSpPr>
          <p:cNvPr id="4" name="AutoShape 2" descr="Kết quả hình ảnh cho sad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Kết quả hình ảnh cho sad fa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Kết quả hình ảnh cho sad fa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Kết quả hình ảnh cho sad fa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Kết quả hình ảnh cho sad fac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Kết quả hình ảnh cho sad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23" y="1512837"/>
            <a:ext cx="1614948" cy="16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Kết quả hình ảnh cho smileface">
            <a:extLst>
              <a:ext uri="{FF2B5EF4-FFF2-40B4-BE49-F238E27FC236}">
                <a16:creationId xmlns:a16="http://schemas.microsoft.com/office/drawing/2014/main" xmlns="" id="{A839C2FE-0EA8-EA47-BED6-3EA299EA72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58" y="5345163"/>
            <a:ext cx="1614948" cy="1498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37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Autofit/>
          </a:bodyPr>
          <a:lstStyle/>
          <a:p>
            <a:pPr lvl="0"/>
            <a:r>
              <a:rPr lang="en-US" sz="3600" b="1" dirty="0">
                <a:solidFill>
                  <a:srgbClr val="FF0000"/>
                </a:solidFill>
              </a:rPr>
              <a:t>Can you describe your mother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04" y="1310916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She is tall and beautiful</a:t>
            </a:r>
          </a:p>
          <a:p>
            <a:pPr marL="0" indent="0">
              <a:buNone/>
            </a:pPr>
            <a:r>
              <a:rPr lang="en-US" dirty="0"/>
              <a:t>She is fat and short/ She has black hair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mother is very tall and beautiful. Besides, she is very kind and friendly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My mother is very </a:t>
            </a:r>
            <a:r>
              <a:rPr lang="en-US" b="1" dirty="0">
                <a:solidFill>
                  <a:schemeClr val="accent2"/>
                </a:solidFill>
              </a:rPr>
              <a:t>tall and beautiful</a:t>
            </a:r>
            <a:r>
              <a:rPr lang="en-US" dirty="0"/>
              <a:t>. She is 1.68` and slim with fair skin. </a:t>
            </a:r>
            <a:r>
              <a:rPr lang="en-US" b="1" dirty="0">
                <a:highlight>
                  <a:srgbClr val="FFFF00"/>
                </a:highlight>
              </a:rPr>
              <a:t>Especially she has long black hair and </a:t>
            </a:r>
            <a:r>
              <a:rPr lang="en-US" b="1">
                <a:highlight>
                  <a:srgbClr val="FFFF00"/>
                </a:highlight>
              </a:rPr>
              <a:t>straight </a:t>
            </a:r>
            <a:r>
              <a:rPr lang="en-US" b="1" smtClean="0">
                <a:highlight>
                  <a:srgbClr val="FFFF00"/>
                </a:highlight>
              </a:rPr>
              <a:t>nose, full lips.</a:t>
            </a:r>
            <a:r>
              <a:rPr lang="en-US" b="1" smtClean="0"/>
              <a:t> </a:t>
            </a:r>
            <a:r>
              <a:rPr lang="en-US" dirty="0"/>
              <a:t>Besides, she is very </a:t>
            </a:r>
            <a:r>
              <a:rPr lang="en-US" b="1" dirty="0">
                <a:solidFill>
                  <a:schemeClr val="accent2"/>
                </a:solidFill>
              </a:rPr>
              <a:t>kind and friendly. </a:t>
            </a:r>
            <a:r>
              <a:rPr lang="en-US" b="1" dirty="0">
                <a:highlight>
                  <a:srgbClr val="FFFF00"/>
                </a:highlight>
              </a:rPr>
              <a:t>She often talks and helps the needy and the poor. 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5400" dirty="0"/>
          </a:p>
        </p:txBody>
      </p:sp>
      <p:sp>
        <p:nvSpPr>
          <p:cNvPr id="4" name="AutoShape 2" descr="Kết quả hình ảnh cho sad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Kết quả hình ảnh cho sad fa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Kết quả hình ảnh cho sad fa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Kết quả hình ảnh cho sad fa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Kết quả hình ảnh cho sad fac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Kết quả hình ảnh cho sad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23" y="1512837"/>
            <a:ext cx="1614948" cy="16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Kết quả hình ảnh cho smileface">
            <a:extLst>
              <a:ext uri="{FF2B5EF4-FFF2-40B4-BE49-F238E27FC236}">
                <a16:creationId xmlns:a16="http://schemas.microsoft.com/office/drawing/2014/main" xmlns="" id="{A839C2FE-0EA8-EA47-BED6-3EA299EA72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858" y="5345163"/>
            <a:ext cx="1614948" cy="1498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6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41" y="-8708"/>
            <a:ext cx="8763000" cy="1143000"/>
          </a:xfrm>
        </p:spPr>
        <p:txBody>
          <a:bodyPr>
            <a:noAutofit/>
          </a:bodyPr>
          <a:lstStyle/>
          <a:p>
            <a:pPr lvl="0"/>
            <a:r>
              <a:rPr lang="en-US" sz="3600" b="1" dirty="0">
                <a:solidFill>
                  <a:srgbClr val="FF0000"/>
                </a:solidFill>
              </a:rPr>
              <a:t>Do you like traveling?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04" y="960437"/>
            <a:ext cx="8415696" cy="51276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Yes,I</a:t>
            </a:r>
            <a:r>
              <a:rPr lang="en-US" dirty="0"/>
              <a:t> do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I do. Traveling helps me reduce stress and</a:t>
            </a:r>
          </a:p>
          <a:p>
            <a:pPr marL="0" indent="0">
              <a:buNone/>
            </a:pPr>
            <a:r>
              <a:rPr lang="en-US" dirty="0"/>
              <a:t> discover the world.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Yes, I do. Traveling helps me </a:t>
            </a:r>
            <a:r>
              <a:rPr lang="en-US" b="1" dirty="0">
                <a:solidFill>
                  <a:srgbClr val="FF0000"/>
                </a:solidFill>
              </a:rPr>
              <a:t>reduce stress</a:t>
            </a:r>
            <a:r>
              <a:rPr lang="en-US" dirty="0"/>
              <a:t>. </a:t>
            </a:r>
            <a:r>
              <a:rPr lang="en-US" dirty="0">
                <a:highlight>
                  <a:srgbClr val="FFFF00"/>
                </a:highlight>
              </a:rPr>
              <a:t>I can escape from my busy schedules and deadlines to enjoy myself</a:t>
            </a:r>
            <a:r>
              <a:rPr lang="en-US" dirty="0"/>
              <a:t>. Besides, I can discover </a:t>
            </a:r>
            <a:r>
              <a:rPr lang="en-US" b="1" dirty="0">
                <a:solidFill>
                  <a:srgbClr val="FF0000"/>
                </a:solidFill>
              </a:rPr>
              <a:t>the world and learn new things</a:t>
            </a:r>
            <a:r>
              <a:rPr lang="en-US" dirty="0"/>
              <a:t>. </a:t>
            </a:r>
            <a:r>
              <a:rPr lang="en-US" dirty="0">
                <a:highlight>
                  <a:srgbClr val="00FFFF"/>
                </a:highlight>
              </a:rPr>
              <a:t>I can take my time to go sightseeing, learn new culture and discover their local food. 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5400" dirty="0"/>
          </a:p>
        </p:txBody>
      </p:sp>
      <p:sp>
        <p:nvSpPr>
          <p:cNvPr id="4" name="AutoShape 2" descr="Kết quả hình ảnh cho sad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Kết quả hình ảnh cho sad fa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Kết quả hình ảnh cho sad fa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Kết quả hình ảnh cho sad fa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Kết quả hình ảnh cho sad fac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Kết quả hình ảnh cho sad 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13" y="711107"/>
            <a:ext cx="1614948" cy="16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Kết quả hình ảnh cho smileface">
            <a:extLst>
              <a:ext uri="{FF2B5EF4-FFF2-40B4-BE49-F238E27FC236}">
                <a16:creationId xmlns:a16="http://schemas.microsoft.com/office/drawing/2014/main" xmlns="" id="{A839C2FE-0EA8-EA47-BED6-3EA299EA726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21" y="5442589"/>
            <a:ext cx="1218483" cy="1414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26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7D1D2-4837-0049-9F92-0AFDF4A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x-none" dirty="0">
                <a:solidFill>
                  <a:srgbClr val="FF0000"/>
                </a:solidFill>
              </a:rPr>
              <a:t>ommon wrong pronunciation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987F2C-8B1E-D545-B202-A0BA872B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4036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/>
              <a:t>M</a:t>
            </a:r>
            <a:r>
              <a:rPr lang="x-none" dirty="0"/>
              <a:t>ost</a:t>
            </a:r>
          </a:p>
          <a:p>
            <a:pPr>
              <a:buFontTx/>
              <a:buChar char="-"/>
            </a:pPr>
            <a:r>
              <a:rPr lang="en-US" dirty="0"/>
              <a:t>H</a:t>
            </a:r>
            <a:r>
              <a:rPr lang="x-none" dirty="0"/>
              <a:t>istory</a:t>
            </a:r>
          </a:p>
          <a:p>
            <a:pPr>
              <a:buFontTx/>
              <a:buChar char="-"/>
            </a:pPr>
            <a:r>
              <a:rPr lang="en-US" dirty="0"/>
              <a:t>P</a:t>
            </a:r>
            <a:r>
              <a:rPr lang="x-none" dirty="0"/>
              <a:t>lace</a:t>
            </a:r>
          </a:p>
          <a:p>
            <a:pPr>
              <a:buFontTx/>
              <a:buChar char="-"/>
            </a:pPr>
            <a:r>
              <a:rPr lang="en-US" dirty="0"/>
              <a:t>W</a:t>
            </a:r>
            <a:r>
              <a:rPr lang="x-none" dirty="0"/>
              <a:t>ere</a:t>
            </a:r>
          </a:p>
          <a:p>
            <a:pPr>
              <a:buFontTx/>
              <a:buChar char="-"/>
            </a:pPr>
            <a:r>
              <a:rPr lang="en-US" dirty="0"/>
              <a:t>C</a:t>
            </a:r>
            <a:r>
              <a:rPr lang="x-none" dirty="0"/>
              <a:t>hild/ childhood</a:t>
            </a:r>
          </a:p>
          <a:p>
            <a:pPr>
              <a:buFontTx/>
              <a:buChar char="-"/>
            </a:pPr>
            <a:r>
              <a:rPr lang="en-US" dirty="0"/>
              <a:t>F</a:t>
            </a:r>
            <a:r>
              <a:rPr lang="x-none" dirty="0"/>
              <a:t>avorite</a:t>
            </a:r>
          </a:p>
          <a:p>
            <a:pPr>
              <a:buFontTx/>
              <a:buChar char="-"/>
            </a:pPr>
            <a:r>
              <a:rPr lang="en-US" dirty="0"/>
              <a:t>What kind</a:t>
            </a:r>
          </a:p>
          <a:p>
            <a:pPr>
              <a:buFontTx/>
              <a:buChar char="-"/>
            </a:pPr>
            <a:r>
              <a:rPr lang="en-US" dirty="0"/>
              <a:t>Describe</a:t>
            </a:r>
          </a:p>
          <a:p>
            <a:pPr>
              <a:buFontTx/>
              <a:buChar char="-"/>
            </a:pPr>
            <a:r>
              <a:rPr lang="en-US" dirty="0"/>
              <a:t>Routine</a:t>
            </a:r>
          </a:p>
          <a:p>
            <a:pPr>
              <a:buFontTx/>
              <a:buChar char="-"/>
            </a:pPr>
            <a:r>
              <a:rPr lang="en-US" dirty="0"/>
              <a:t>improve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4041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61EDB-B922-6341-AD85-AA1BF5B7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6EF65C-B838-FD46-9AF4-5CAA5190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Bevel 3">
            <a:extLst>
              <a:ext uri="{FF2B5EF4-FFF2-40B4-BE49-F238E27FC236}">
                <a16:creationId xmlns:a16="http://schemas.microsoft.com/office/drawing/2014/main" xmlns="" id="{36E0BA55-3529-F042-9F49-349D6E0B1F01}"/>
              </a:ext>
            </a:extLst>
          </p:cNvPr>
          <p:cNvSpPr/>
          <p:nvPr/>
        </p:nvSpPr>
        <p:spPr>
          <a:xfrm>
            <a:off x="838200" y="1417638"/>
            <a:ext cx="7391400" cy="330676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3600" dirty="0"/>
              <a:t>CÁC CÂU HỎI SOẠN ĐỂ NÓI-SOẠN FILE WORD VÀ GỬI QUA FACEBOOK HOẶC EMAIIL: trinhgtvt2@gmail.com</a:t>
            </a:r>
          </a:p>
        </p:txBody>
      </p:sp>
    </p:spTree>
    <p:extLst>
      <p:ext uri="{BB962C8B-B14F-4D97-AF65-F5344CB8AC3E}">
        <p14:creationId xmlns:p14="http://schemas.microsoft.com/office/powerpoint/2010/main" val="23462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Part 1: Social Interaction (2’)</a:t>
            </a:r>
            <a:endParaRPr lang="en-US" dirty="0"/>
          </a:p>
          <a:p>
            <a:pPr marL="0" indent="0">
              <a:buNone/>
            </a:pPr>
            <a:r>
              <a:rPr lang="fr-FR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1. Let’s talk about your free time activities.</a:t>
            </a:r>
          </a:p>
          <a:p>
            <a:pPr marL="0" lvl="0" indent="0">
              <a:buNone/>
            </a:pPr>
            <a:r>
              <a:rPr lang="en-US" dirty="0"/>
              <a:t>What do you often do in your free time?</a:t>
            </a:r>
          </a:p>
          <a:p>
            <a:pPr marL="0" lvl="0" indent="0">
              <a:buNone/>
            </a:pPr>
            <a:r>
              <a:rPr lang="en-US" dirty="0"/>
              <a:t>Do you watch TV? If no, why not? If yes, which TV channel do you like best? Why?</a:t>
            </a:r>
          </a:p>
          <a:p>
            <a:pPr marL="0" lvl="0" indent="0">
              <a:buNone/>
            </a:pPr>
            <a:r>
              <a:rPr lang="en-US" dirty="0"/>
              <a:t>Do you read books? If no, why not? If yes, what kinds of books do you like best? Why?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Let’s talk about your neighborhood.</a:t>
            </a:r>
          </a:p>
          <a:p>
            <a:pPr marL="0" lvl="0" indent="0">
              <a:buNone/>
            </a:pPr>
            <a:r>
              <a:rPr lang="en-US" dirty="0"/>
              <a:t>Can you tell me something about your neighborhood? </a:t>
            </a:r>
          </a:p>
          <a:p>
            <a:pPr marL="0" lvl="0" indent="0">
              <a:buNone/>
            </a:pPr>
            <a:r>
              <a:rPr lang="en-US" dirty="0"/>
              <a:t>What do you like most about it? </a:t>
            </a:r>
          </a:p>
          <a:p>
            <a:pPr marL="0" lvl="0" indent="0">
              <a:buNone/>
            </a:pPr>
            <a:r>
              <a:rPr lang="en-US" dirty="0"/>
              <a:t>Do you plan to live there for a long time? Why/why not?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Part 1: Social Interaction (2’)</a:t>
            </a:r>
            <a:endParaRPr lang="en-US" dirty="0"/>
          </a:p>
          <a:p>
            <a:pPr marL="0" indent="0">
              <a:buNone/>
            </a:pPr>
            <a:r>
              <a:rPr lang="fr-FR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3. Let’s talk about the weather.</a:t>
            </a:r>
          </a:p>
          <a:p>
            <a:pPr marL="0" lvl="0" indent="0">
              <a:buNone/>
            </a:pPr>
            <a:r>
              <a:rPr lang="en-US" dirty="0"/>
              <a:t>What is your favorite weather?</a:t>
            </a:r>
          </a:p>
          <a:p>
            <a:pPr marL="0" lvl="0" indent="0">
              <a:buNone/>
            </a:pPr>
            <a:r>
              <a:rPr lang="en-US" dirty="0"/>
              <a:t>Does the weather affect your emotion or mood?</a:t>
            </a:r>
          </a:p>
          <a:p>
            <a:pPr marL="0" lvl="0" indent="0">
              <a:buNone/>
            </a:pPr>
            <a:r>
              <a:rPr lang="en-US" dirty="0"/>
              <a:t>What do you often do when it is hot?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4. Let’s talk about food.</a:t>
            </a:r>
          </a:p>
          <a:p>
            <a:pPr marL="0" lvl="0" indent="0">
              <a:buNone/>
            </a:pPr>
            <a:r>
              <a:rPr lang="en-US" dirty="0"/>
              <a:t>What is your favorite food?</a:t>
            </a:r>
          </a:p>
          <a:p>
            <a:pPr marL="0" lvl="0" indent="0">
              <a:buNone/>
            </a:pPr>
            <a:r>
              <a:rPr lang="en-US" dirty="0"/>
              <a:t>Can you cook? What is your favorite restaurant?</a:t>
            </a:r>
          </a:p>
          <a:p>
            <a:pPr marL="0" lvl="0" indent="0">
              <a:buNone/>
            </a:pPr>
            <a:r>
              <a:rPr lang="en-US" dirty="0"/>
              <a:t>Do you prefer eating out to eating in a restaurant?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/>
          <a:lstStyle/>
          <a:p>
            <a:r>
              <a:rPr lang="en-US"/>
              <a:t>SPEAKING B1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3765731"/>
              </p:ext>
            </p:extLst>
          </p:nvPr>
        </p:nvGraphicFramePr>
        <p:xfrm>
          <a:off x="1143000" y="1676400"/>
          <a:ext cx="6781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8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Part 1: Social Interaction (2’)</a:t>
            </a:r>
            <a:endParaRPr lang="en-US" dirty="0"/>
          </a:p>
          <a:p>
            <a:pPr marL="0" indent="0">
              <a:buNone/>
            </a:pPr>
            <a:r>
              <a:rPr lang="fr-FR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5. Let’s talk about TV.</a:t>
            </a:r>
          </a:p>
          <a:p>
            <a:pPr marL="0" lvl="0" indent="0">
              <a:buNone/>
            </a:pPr>
            <a:r>
              <a:rPr lang="en-US" dirty="0"/>
              <a:t>Do you often watch TV?</a:t>
            </a:r>
          </a:p>
          <a:p>
            <a:pPr marL="0" lvl="0" indent="0">
              <a:buNone/>
            </a:pPr>
            <a:r>
              <a:rPr lang="en-US" dirty="0"/>
              <a:t>What is your favorite TV program?</a:t>
            </a:r>
          </a:p>
          <a:p>
            <a:pPr marL="0" lvl="0" indent="0">
              <a:buNone/>
            </a:pPr>
            <a:r>
              <a:rPr lang="en-US" dirty="0"/>
              <a:t>Do you think TV is good or bad for children?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6. Let’s talk about your traveling habit</a:t>
            </a:r>
          </a:p>
          <a:p>
            <a:pPr marL="0" lvl="0" indent="0">
              <a:buNone/>
            </a:pPr>
            <a:r>
              <a:rPr lang="en-US" dirty="0"/>
              <a:t>How do you often travel around your city?</a:t>
            </a:r>
          </a:p>
          <a:p>
            <a:pPr marL="0" lvl="0" indent="0">
              <a:buNone/>
            </a:pPr>
            <a:r>
              <a:rPr lang="en-US" dirty="0"/>
              <a:t>Do you ever take a bus?</a:t>
            </a:r>
          </a:p>
          <a:p>
            <a:pPr marL="0" lvl="0" indent="0">
              <a:buNone/>
            </a:pPr>
            <a:r>
              <a:rPr lang="en-US" dirty="0"/>
              <a:t>What do you think about public transport in your city?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Part 1: Social Interaction (2’)</a:t>
            </a:r>
            <a:endParaRPr lang="en-US" dirty="0"/>
          </a:p>
          <a:p>
            <a:pPr marL="0" indent="0">
              <a:buNone/>
            </a:pPr>
            <a:r>
              <a:rPr lang="fr-FR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7. Let’s talk about sports</a:t>
            </a:r>
          </a:p>
          <a:p>
            <a:pPr marL="0" lvl="0" indent="0">
              <a:buNone/>
            </a:pPr>
            <a:r>
              <a:rPr lang="en-US" dirty="0"/>
              <a:t>What do you often do to keep fit?</a:t>
            </a:r>
          </a:p>
          <a:p>
            <a:pPr marL="0" lvl="0" indent="0">
              <a:buNone/>
            </a:pPr>
            <a:r>
              <a:rPr lang="en-US" dirty="0"/>
              <a:t>Do you play sports in your free time?</a:t>
            </a:r>
          </a:p>
          <a:p>
            <a:pPr marL="0" lvl="0" indent="0">
              <a:buNone/>
            </a:pPr>
            <a:r>
              <a:rPr lang="en-US" dirty="0"/>
              <a:t>What kind of sports are the most popular in your country?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8. Let’s talk about animals</a:t>
            </a:r>
          </a:p>
          <a:p>
            <a:pPr marL="0" lvl="0" indent="0">
              <a:buNone/>
            </a:pPr>
            <a:r>
              <a:rPr lang="en-US" dirty="0"/>
              <a:t>What is your favorite animal?</a:t>
            </a:r>
          </a:p>
          <a:p>
            <a:pPr marL="0" lvl="0" indent="0">
              <a:buNone/>
            </a:pPr>
            <a:r>
              <a:rPr lang="en-US" dirty="0"/>
              <a:t>Do you have a pet?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Part 1: Social Interaction (2’)</a:t>
            </a:r>
            <a:endParaRPr lang="en-US" dirty="0"/>
          </a:p>
          <a:p>
            <a:pPr marL="0" indent="0">
              <a:buNone/>
            </a:pPr>
            <a:r>
              <a:rPr lang="fr-FR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9. Let’s talk about traveling habit</a:t>
            </a:r>
          </a:p>
          <a:p>
            <a:pPr marL="0" lvl="0" indent="0">
              <a:buNone/>
            </a:pPr>
            <a:r>
              <a:rPr lang="en-US" dirty="0"/>
              <a:t>Do you like traveling?</a:t>
            </a:r>
          </a:p>
          <a:p>
            <a:pPr marL="0" lvl="0" indent="0">
              <a:buNone/>
            </a:pPr>
            <a:r>
              <a:rPr lang="en-US" dirty="0"/>
              <a:t>What do you often do when traveling?</a:t>
            </a:r>
          </a:p>
          <a:p>
            <a:pPr marL="0" lvl="0" indent="0">
              <a:buNone/>
            </a:pPr>
            <a:r>
              <a:rPr lang="en-US" dirty="0"/>
              <a:t>What is your dream holiday? </a:t>
            </a:r>
          </a:p>
          <a:p>
            <a:pPr marL="0" lvl="0" indent="0">
              <a:buNone/>
            </a:pPr>
            <a:r>
              <a:rPr lang="en-US" dirty="0"/>
              <a:t>Do you ever travel alone?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10. Let’s talk about shopping</a:t>
            </a:r>
          </a:p>
          <a:p>
            <a:pPr marL="0" lvl="0" indent="0">
              <a:buNone/>
            </a:pPr>
            <a:r>
              <a:rPr lang="en-US" dirty="0"/>
              <a:t>Do you like shopping?</a:t>
            </a:r>
          </a:p>
          <a:p>
            <a:pPr marL="0" lvl="0" indent="0">
              <a:buNone/>
            </a:pPr>
            <a:r>
              <a:rPr lang="en-US" dirty="0"/>
              <a:t>What is your favorite shop in your city?</a:t>
            </a:r>
          </a:p>
          <a:p>
            <a:pPr marL="0" lvl="0" indent="0">
              <a:buNone/>
            </a:pPr>
            <a:r>
              <a:rPr lang="en-US" dirty="0"/>
              <a:t>Do you prefer shopping by yourself or shopping with someone?</a:t>
            </a:r>
          </a:p>
          <a:p>
            <a:pPr marL="0" lvl="0" indent="0">
              <a:buNone/>
            </a:pPr>
            <a:r>
              <a:rPr lang="en-US" dirty="0"/>
              <a:t>Do you ever do online shopping?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Part 1: Social Interaction (2’)</a:t>
            </a:r>
            <a:endParaRPr lang="en-US" dirty="0"/>
          </a:p>
          <a:p>
            <a:pPr marL="0" indent="0">
              <a:buNone/>
            </a:pPr>
            <a:r>
              <a:rPr lang="fr-FR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11. Let’s talk about your friends</a:t>
            </a:r>
          </a:p>
          <a:p>
            <a:pPr marL="0" indent="0">
              <a:buNone/>
            </a:pPr>
            <a:r>
              <a:rPr lang="en-US" dirty="0"/>
              <a:t>Do you have a lot of friends?</a:t>
            </a:r>
          </a:p>
          <a:p>
            <a:pPr marL="0" indent="0">
              <a:buNone/>
            </a:pPr>
            <a:r>
              <a:rPr lang="en-US" dirty="0"/>
              <a:t>What do you often do when you meet your friends?</a:t>
            </a:r>
          </a:p>
          <a:p>
            <a:pPr marL="0" indent="0">
              <a:buNone/>
            </a:pPr>
            <a:r>
              <a:rPr lang="en-US" dirty="0"/>
              <a:t>What makes a good friend?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12. Let’s talk about the Internet</a:t>
            </a:r>
          </a:p>
          <a:p>
            <a:pPr marL="0" lvl="0" indent="0">
              <a:buNone/>
            </a:pPr>
            <a:r>
              <a:rPr lang="en-US" dirty="0"/>
              <a:t>Do you have a computer?</a:t>
            </a:r>
          </a:p>
          <a:p>
            <a:pPr marL="0" lvl="0" indent="0">
              <a:buNone/>
            </a:pPr>
            <a:r>
              <a:rPr lang="en-US" dirty="0"/>
              <a:t>What is your favorite website?</a:t>
            </a:r>
          </a:p>
          <a:p>
            <a:pPr marL="0" lvl="0" indent="0">
              <a:buNone/>
            </a:pPr>
            <a:r>
              <a:rPr lang="en-US" dirty="0"/>
              <a:t>What do you often do when you go online?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Part 1: Social Interaction (2’)</a:t>
            </a:r>
            <a:endParaRPr lang="en-US" dirty="0"/>
          </a:p>
          <a:p>
            <a:pPr marL="0" indent="0">
              <a:buNone/>
            </a:pPr>
            <a:r>
              <a:rPr lang="fr-FR" i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13. Let’s talk about your daily life</a:t>
            </a:r>
          </a:p>
          <a:p>
            <a:pPr marL="0" indent="0">
              <a:buNone/>
            </a:pPr>
            <a:r>
              <a:rPr lang="en-US" dirty="0"/>
              <a:t>What do you often do in the morning?</a:t>
            </a:r>
          </a:p>
          <a:p>
            <a:pPr marL="0" indent="0">
              <a:buNone/>
            </a:pPr>
            <a:r>
              <a:rPr lang="en-US" dirty="0"/>
              <a:t>Do you often go out at night?</a:t>
            </a:r>
          </a:p>
          <a:p>
            <a:pPr marL="0" indent="0">
              <a:buNone/>
            </a:pPr>
            <a:r>
              <a:rPr lang="en-US" dirty="0"/>
              <a:t>Do you often go to the park in your free time?</a:t>
            </a:r>
          </a:p>
          <a:p>
            <a:pPr marL="0" indent="0">
              <a:buNone/>
            </a:pPr>
            <a:r>
              <a:rPr lang="en-US" dirty="0"/>
              <a:t>What do you plan to do in the future?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14. Let’s talk about housing</a:t>
            </a:r>
          </a:p>
          <a:p>
            <a:pPr marL="0" lvl="0" indent="0">
              <a:buNone/>
            </a:pPr>
            <a:r>
              <a:rPr lang="en-US" dirty="0"/>
              <a:t>Do you live in a house or a flat?</a:t>
            </a:r>
          </a:p>
          <a:p>
            <a:pPr marL="0" lvl="0" indent="0">
              <a:buNone/>
            </a:pPr>
            <a:r>
              <a:rPr lang="en-US" dirty="0"/>
              <a:t>What is your favorite room in your house?</a:t>
            </a:r>
          </a:p>
          <a:p>
            <a:pPr marL="0" lvl="0" indent="0">
              <a:buNone/>
            </a:pPr>
            <a:r>
              <a:rPr lang="en-US" dirty="0"/>
              <a:t>What is your dream house?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94C81-22D3-CA4E-93B7-E5567AD3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8E5227-C81C-F848-9F30-7B959BDF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1535D0C1-5734-554F-B683-58D1295E22A4}"/>
              </a:ext>
            </a:extLst>
          </p:cNvPr>
          <p:cNvSpPr/>
          <p:nvPr/>
        </p:nvSpPr>
        <p:spPr>
          <a:xfrm>
            <a:off x="1066800" y="2743200"/>
            <a:ext cx="6934200" cy="2057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6EA55FA-4F2D-1C42-A624-BEC1ACC7AF1F}"/>
              </a:ext>
            </a:extLst>
          </p:cNvPr>
          <p:cNvSpPr/>
          <p:nvPr/>
        </p:nvSpPr>
        <p:spPr>
          <a:xfrm>
            <a:off x="1248627" y="2967335"/>
            <a:ext cx="6646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SUGGESTED ANSWERS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51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 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8B2887F0-0931-F94C-8D8B-77626918393D}"/>
              </a:ext>
            </a:extLst>
          </p:cNvPr>
          <p:cNvSpPr/>
          <p:nvPr/>
        </p:nvSpPr>
        <p:spPr>
          <a:xfrm>
            <a:off x="685800" y="2590800"/>
            <a:ext cx="7772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</a:rPr>
              <a:t>1. Let’s talk about your free time activities.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What do you often do in your free time?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06" y="1040499"/>
            <a:ext cx="9144000" cy="4979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 am an indoor person. So </a:t>
            </a:r>
            <a:r>
              <a:rPr lang="en-US" dirty="0" err="1"/>
              <a:t>i</a:t>
            </a:r>
            <a:r>
              <a:rPr lang="en-US" dirty="0"/>
              <a:t> often listen to music, play games, surf the Internet, and watch TV. I really love </a:t>
            </a:r>
            <a:r>
              <a:rPr lang="en-US" dirty="0" err="1"/>
              <a:t>Kpop</a:t>
            </a:r>
            <a:r>
              <a:rPr lang="en-US" dirty="0"/>
              <a:t> and game shows. I seldom do sports or hang out with my friend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I am an outdoor person. So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often play sports such as: football, volleyball and swimming and hang out with my friends. I often go to the café or the cinema at the weekends.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 often listen to music, surf the internet play games and go shopping with my friends in my free </a:t>
            </a:r>
          </a:p>
          <a:p>
            <a:pPr marL="0" indent="0">
              <a:buNone/>
            </a:pPr>
            <a:r>
              <a:rPr lang="en-US" dirty="0"/>
              <a:t>time to  reduce stress and relax.</a:t>
            </a:r>
          </a:p>
        </p:txBody>
      </p:sp>
      <p:pic>
        <p:nvPicPr>
          <p:cNvPr id="4" name="Picture 3" descr="Kết quả hình ảnh cho smilefac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28260"/>
            <a:ext cx="1846006" cy="172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5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D6B24-1511-3A44-99F8-8E1C790C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Do you watch TV? If no, why not? If yes, which TV channel do you like best? Why?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x-none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3DFBDC-7F15-D740-9CBD-C34A7399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à"/>
            </a:pPr>
            <a:r>
              <a:rPr lang="x-none" dirty="0">
                <a:sym typeface="Wingdings" pitchFamily="2" charset="2"/>
              </a:rPr>
              <a:t>Sure I do. I often watch 7 o’clock news and films at night to relax my mind and reduce stress. I love the news best because it helps me update information a</a:t>
            </a:r>
            <a:r>
              <a:rPr lang="en-US" dirty="0" err="1">
                <a:sym typeface="Wingdings" pitchFamily="2" charset="2"/>
              </a:rPr>
              <a:t>nd</a:t>
            </a:r>
            <a:r>
              <a:rPr lang="x-none" dirty="0">
                <a:sym typeface="Wingdings" pitchFamily="2" charset="2"/>
              </a:rPr>
              <a:t> current events in Vietnam and in the world.</a:t>
            </a:r>
          </a:p>
          <a:p>
            <a:pPr>
              <a:buFont typeface="Wingdings" pitchFamily="2" charset="2"/>
              <a:buChar char="à"/>
            </a:pPr>
            <a:endParaRPr lang="x-none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x-none" dirty="0">
                <a:sym typeface="Wingdings" pitchFamily="2" charset="2"/>
              </a:rPr>
              <a:t>No, I don’t because there is no TV in my rented room. I often surf the internet to read online newspaper to update update information a</a:t>
            </a:r>
            <a:r>
              <a:rPr lang="en-US" dirty="0" err="1">
                <a:sym typeface="Wingdings" pitchFamily="2" charset="2"/>
              </a:rPr>
              <a:t>nd</a:t>
            </a:r>
            <a:r>
              <a:rPr lang="x-none" dirty="0">
                <a:sym typeface="Wingdings" pitchFamily="2" charset="2"/>
              </a:rPr>
              <a:t> current events in Vietnam and in the world.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288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D9386-CE36-0144-A2B0-842E4D09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/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Do you read books? If no, why not? If yes, what kinds of books do you like best? Why?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 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x-none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A1C790-E140-7E49-9A0C-71352F70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/>
              <a:t> Sure I do. Reading books is very </a:t>
            </a:r>
            <a:r>
              <a:rPr lang="x-none" dirty="0">
                <a:highlight>
                  <a:srgbClr val="FFFF00"/>
                </a:highlight>
              </a:rPr>
              <a:t>relaxing and educational</a:t>
            </a:r>
            <a:r>
              <a:rPr lang="x-none" dirty="0"/>
              <a:t>. It helps me reduce stress and gain more knowledge. I love reading fiction books such as: novels and short stories. </a:t>
            </a:r>
            <a:r>
              <a:rPr lang="en-US" dirty="0"/>
              <a:t>T</a:t>
            </a:r>
            <a:r>
              <a:rPr lang="x-none" dirty="0"/>
              <a:t>hey are very romantic and interesting. </a:t>
            </a:r>
            <a:r>
              <a:rPr lang="en-US" dirty="0"/>
              <a:t>T</a:t>
            </a:r>
            <a:r>
              <a:rPr lang="x-none" dirty="0"/>
              <a:t>hey help me to balance my stressful and practical life. </a:t>
            </a:r>
          </a:p>
        </p:txBody>
      </p:sp>
    </p:spTree>
    <p:extLst>
      <p:ext uri="{BB962C8B-B14F-4D97-AF65-F5344CB8AC3E}">
        <p14:creationId xmlns:p14="http://schemas.microsoft.com/office/powerpoint/2010/main" val="10032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 wish i could open my own bookstore/ café/ clothes 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am sorry could you say again please: </a:t>
            </a:r>
            <a:r>
              <a:rPr lang="en-US" sz="4000" dirty="0" err="1"/>
              <a:t>cô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thể</a:t>
            </a:r>
            <a:r>
              <a:rPr lang="en-US" sz="4000" dirty="0"/>
              <a:t> </a:t>
            </a:r>
            <a:r>
              <a:rPr lang="en-US" sz="4000" dirty="0" err="1"/>
              <a:t>nói</a:t>
            </a:r>
            <a:r>
              <a:rPr lang="en-US" sz="4000" dirty="0"/>
              <a:t> </a:t>
            </a:r>
            <a:r>
              <a:rPr lang="en-US" sz="4000" dirty="0" err="1"/>
              <a:t>lại</a:t>
            </a:r>
            <a:r>
              <a:rPr lang="en-US" sz="4000" dirty="0"/>
              <a:t> </a:t>
            </a:r>
            <a:r>
              <a:rPr lang="en-US" sz="4000" dirty="0" err="1"/>
              <a:t>giúp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I am sorry I don’t understand: </a:t>
            </a:r>
            <a:r>
              <a:rPr lang="en-US" sz="4000" dirty="0" err="1"/>
              <a:t>Em</a:t>
            </a:r>
            <a:r>
              <a:rPr lang="en-US" sz="4000" dirty="0"/>
              <a:t> ko </a:t>
            </a:r>
            <a:r>
              <a:rPr lang="en-US" sz="4000" dirty="0" err="1"/>
              <a:t>hiểu</a:t>
            </a:r>
            <a:r>
              <a:rPr lang="en-US" sz="4000" dirty="0"/>
              <a:t> </a:t>
            </a:r>
            <a:r>
              <a:rPr lang="en-US" sz="4000" dirty="0" err="1"/>
              <a:t>câu</a:t>
            </a:r>
            <a:r>
              <a:rPr lang="en-US" sz="4000" dirty="0"/>
              <a:t> </a:t>
            </a:r>
            <a:r>
              <a:rPr lang="en-US" sz="4000" dirty="0" err="1"/>
              <a:t>hỏi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I am sorry I cant: </a:t>
            </a:r>
            <a:r>
              <a:rPr lang="en-US" sz="4000" dirty="0" err="1"/>
              <a:t>Em</a:t>
            </a:r>
            <a:r>
              <a:rPr lang="en-US" sz="4000" dirty="0"/>
              <a:t> ko </a:t>
            </a:r>
            <a:r>
              <a:rPr lang="en-US" sz="4000" dirty="0" err="1"/>
              <a:t>trả</a:t>
            </a:r>
            <a:r>
              <a:rPr lang="en-US" sz="4000" dirty="0"/>
              <a:t> </a:t>
            </a:r>
            <a:r>
              <a:rPr lang="en-US" sz="4000" dirty="0" err="1"/>
              <a:t>lời</a:t>
            </a:r>
            <a:r>
              <a:rPr lang="en-US" sz="4000" dirty="0"/>
              <a:t> </a:t>
            </a:r>
            <a:r>
              <a:rPr lang="en-US" sz="4000" dirty="0" err="1"/>
              <a:t>được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That’s all: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nói</a:t>
            </a:r>
            <a:r>
              <a:rPr lang="en-US" sz="4000" dirty="0"/>
              <a:t> </a:t>
            </a:r>
            <a:r>
              <a:rPr lang="en-US" sz="4000" dirty="0" err="1"/>
              <a:t>xong</a:t>
            </a:r>
            <a:r>
              <a:rPr lang="en-US" sz="4000" dirty="0"/>
              <a:t> </a:t>
            </a:r>
            <a:r>
              <a:rPr lang="en-US" sz="4000" dirty="0" err="1"/>
              <a:t>rồi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>
                <a:solidFill>
                  <a:srgbClr val="FF0000"/>
                </a:solidFill>
              </a:rPr>
              <a:t>Do you like music?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SURE I DO I often listen to music in my free time because It helps me relax and reduce stress. I love pop and dance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What do you often do in the morning/ in the evening?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On weekday, I get up early and go to university. At weekend I go to the café with my friends or come back my hometown in Quang Nam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1600200" y="2819400"/>
            <a:ext cx="6629400" cy="1981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1707130" y="3200400"/>
            <a:ext cx="64155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2. NEIGHBORHOOD</a:t>
            </a:r>
          </a:p>
        </p:txBody>
      </p:sp>
    </p:spTree>
    <p:extLst>
      <p:ext uri="{BB962C8B-B14F-4D97-AF65-F5344CB8AC3E}">
        <p14:creationId xmlns:p14="http://schemas.microsoft.com/office/powerpoint/2010/main" val="34646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7E78A-B8E4-0C43-9367-0373BC4D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057ED3-AD98-3A43-9E0A-52CF0FE8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534400" cy="54102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Can you tell me something about your neighborhood? </a:t>
            </a:r>
          </a:p>
          <a:p>
            <a:pPr marL="0" lvl="0" indent="0">
              <a:buNone/>
            </a:pPr>
            <a:r>
              <a:rPr lang="en-US" sz="2800" dirty="0"/>
              <a:t>I live on Nam Cao street, a busy street in </a:t>
            </a:r>
            <a:r>
              <a:rPr lang="en-US" sz="2800" dirty="0" err="1"/>
              <a:t>Hoa</a:t>
            </a:r>
            <a:r>
              <a:rPr lang="en-US" sz="2800" dirty="0"/>
              <a:t> </a:t>
            </a:r>
            <a:r>
              <a:rPr lang="en-US" sz="2800" dirty="0" err="1"/>
              <a:t>Khanh</a:t>
            </a:r>
            <a:r>
              <a:rPr lang="en-US" sz="2800" dirty="0"/>
              <a:t>. It is near a </a:t>
            </a:r>
            <a:r>
              <a:rPr lang="en-US" sz="2800" dirty="0" err="1"/>
              <a:t>Hoa</a:t>
            </a:r>
            <a:r>
              <a:rPr lang="en-US" sz="2800" dirty="0"/>
              <a:t> </a:t>
            </a:r>
            <a:r>
              <a:rPr lang="en-US" sz="2800" dirty="0" err="1"/>
              <a:t>Khanh</a:t>
            </a:r>
            <a:r>
              <a:rPr lang="en-US" sz="2800" dirty="0"/>
              <a:t> Market, some schools so it is very noisy and crowded. 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What do you like most about it? </a:t>
            </a:r>
          </a:p>
          <a:p>
            <a:pPr marL="0" lvl="0" indent="0">
              <a:buNone/>
            </a:pPr>
            <a:r>
              <a:rPr lang="en-US" sz="2800" dirty="0"/>
              <a:t>I like the busy atmosphere best. I feel very excited and active when living here</a:t>
            </a:r>
          </a:p>
          <a:p>
            <a:pPr marL="0" lv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Do you plan to live there for a long time? Why/why not?</a:t>
            </a:r>
          </a:p>
          <a:p>
            <a:pPr marL="0" lvl="0" indent="0">
              <a:buNone/>
            </a:pPr>
            <a:r>
              <a:rPr lang="en-US" sz="2800" dirty="0"/>
              <a:t>Sure I do. I am very happy, safe and peaceful in my neighborhood. Especially, I often drink coffee outside my house and  watch the  traffic and people during rush hour.  </a:t>
            </a:r>
          </a:p>
          <a:p>
            <a:pPr marL="0" indent="0">
              <a:buNone/>
            </a:pP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18592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1600200" y="2819400"/>
            <a:ext cx="6629400" cy="1981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2865592" y="3200400"/>
            <a:ext cx="40986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3. WEATHER</a:t>
            </a:r>
          </a:p>
        </p:txBody>
      </p:sp>
    </p:spTree>
    <p:extLst>
      <p:ext uri="{BB962C8B-B14F-4D97-AF65-F5344CB8AC3E}">
        <p14:creationId xmlns:p14="http://schemas.microsoft.com/office/powerpoint/2010/main" val="17196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F138C-AC88-1D42-A2E4-64299047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75D82-D9AE-6E44-8D6B-99DB4103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551656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your favorite weather?</a:t>
            </a:r>
          </a:p>
          <a:p>
            <a:pPr marL="0" lvl="0" indent="0">
              <a:buNone/>
            </a:pPr>
            <a:r>
              <a:rPr lang="en-US" dirty="0"/>
              <a:t>I love cool weather best because I feel very relaxing and comfortable in cool weather. Especially, I can eat and sleep very well.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Does the weather affect your emotion or mood?</a:t>
            </a:r>
          </a:p>
          <a:p>
            <a:pPr marL="0" lvl="0" indent="0">
              <a:buNone/>
            </a:pPr>
            <a:r>
              <a:rPr lang="en-US" dirty="0"/>
              <a:t>Sure it does. when it is hot, I often feel annoyed and tired. I can not study and just want to shout at someone. However, cool weather makes me relaxing and calm.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do you often do when it is hot?</a:t>
            </a:r>
          </a:p>
          <a:p>
            <a:pPr marL="0" lvl="0" indent="0">
              <a:buNone/>
            </a:pPr>
            <a:r>
              <a:rPr lang="en-US" dirty="0"/>
              <a:t>I often go swimming, go for a walk in the park and eat ice cream. That helps cool me down and cheer me up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356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1600200" y="2819400"/>
            <a:ext cx="6629400" cy="1981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3413143" y="3200400"/>
            <a:ext cx="300351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4. FOOD </a:t>
            </a:r>
          </a:p>
        </p:txBody>
      </p:sp>
    </p:spTree>
    <p:extLst>
      <p:ext uri="{BB962C8B-B14F-4D97-AF65-F5344CB8AC3E}">
        <p14:creationId xmlns:p14="http://schemas.microsoft.com/office/powerpoint/2010/main" val="2004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your favorite food?</a:t>
            </a:r>
          </a:p>
          <a:p>
            <a:pPr marL="0" indent="0">
              <a:buNone/>
            </a:pPr>
            <a:r>
              <a:rPr lang="en-US" dirty="0"/>
              <a:t>I really love vegetables and fruits because they </a:t>
            </a:r>
            <a:r>
              <a:rPr lang="en-US" b="1" dirty="0">
                <a:solidFill>
                  <a:srgbClr val="FF0000"/>
                </a:solidFill>
              </a:rPr>
              <a:t>yummy and juicy</a:t>
            </a:r>
            <a:r>
              <a:rPr lang="en-US" dirty="0"/>
              <a:t>. </a:t>
            </a:r>
            <a:r>
              <a:rPr lang="en-US" dirty="0">
                <a:highlight>
                  <a:srgbClr val="FFFF00"/>
                </a:highlight>
              </a:rPr>
              <a:t>They have special taste Besides</a:t>
            </a:r>
            <a:r>
              <a:rPr lang="en-US" dirty="0"/>
              <a:t>, they are </a:t>
            </a:r>
            <a:r>
              <a:rPr lang="en-US" b="1" dirty="0">
                <a:solidFill>
                  <a:srgbClr val="00B050"/>
                </a:solidFill>
              </a:rPr>
              <a:t>good for health.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They have a lot of vitamin C and mineral that are very important for human body.</a:t>
            </a:r>
            <a:endParaRPr lang="en-US" dirty="0"/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Can you cook? </a:t>
            </a:r>
          </a:p>
          <a:p>
            <a:pPr marL="0" indent="0">
              <a:buNone/>
            </a:pPr>
            <a:r>
              <a:rPr lang="en-US" dirty="0"/>
              <a:t>Sure I can. I often cook lunch and dinner for my family. My best dishes are fried fish, meat soup and fried eggs.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your favorite restaurant?</a:t>
            </a:r>
          </a:p>
          <a:p>
            <a:pPr marL="0" lvl="0" indent="0">
              <a:buNone/>
            </a:pPr>
            <a:r>
              <a:rPr lang="en-US" dirty="0"/>
              <a:t>I love FOR U restaurant because it serves the best and fresh seafood in Da Nang city. Besides,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prefer eating out to eating in a restaurant?</a:t>
            </a:r>
            <a:endParaRPr lang="en-US" b="1" dirty="0">
              <a:sym typeface="Wingdings" pitchFamily="2" charset="2"/>
            </a:endParaRPr>
          </a:p>
          <a:p>
            <a:pPr marL="0" lvl="0" indent="0">
              <a:buNone/>
            </a:pPr>
            <a:r>
              <a:rPr lang="en-US" b="1" dirty="0"/>
              <a:t>--&gt; I prefer eating out because I can enjoy the best dishes made by good cook. Besides, I </a:t>
            </a:r>
            <a:r>
              <a:rPr lang="en-US" b="1" dirty="0" err="1"/>
              <a:t>dont</a:t>
            </a:r>
            <a:r>
              <a:rPr lang="en-US" b="1" dirty="0"/>
              <a:t> have to do the washing up or cleaning. It is very relaxing and comfortable.</a:t>
            </a:r>
          </a:p>
          <a:p>
            <a:pPr marL="0" lvl="0" indent="0">
              <a:buNone/>
            </a:pPr>
            <a:r>
              <a:rPr lang="en-US" b="1" dirty="0">
                <a:sym typeface="Wingdings" pitchFamily="2" charset="2"/>
              </a:rPr>
              <a:t> I prefer eating at home because I feel very warm and relaxing. I can enjoy meals and talk with my family. Besides, I can save a lot of money by shopping and cooking by myself.</a:t>
            </a:r>
            <a:endParaRPr lang="en-US" b="1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1600200" y="2819400"/>
            <a:ext cx="6629400" cy="1981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3814279" y="3200400"/>
            <a:ext cx="220124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5. TIVI</a:t>
            </a:r>
          </a:p>
        </p:txBody>
      </p:sp>
    </p:spTree>
    <p:extLst>
      <p:ext uri="{BB962C8B-B14F-4D97-AF65-F5344CB8AC3E}">
        <p14:creationId xmlns:p14="http://schemas.microsoft.com/office/powerpoint/2010/main" val="16865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469" y="1385"/>
            <a:ext cx="9144000" cy="68580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often watch TV?</a:t>
            </a:r>
          </a:p>
          <a:p>
            <a:pPr marL="0" indent="0">
              <a:buNone/>
            </a:pPr>
            <a:r>
              <a:rPr lang="en-US" dirty="0"/>
              <a:t>Sure I do. Because watching TV is </a:t>
            </a:r>
            <a:r>
              <a:rPr lang="x-none" dirty="0"/>
              <a:t>is very </a:t>
            </a:r>
            <a:r>
              <a:rPr lang="x-none" dirty="0">
                <a:highlight>
                  <a:srgbClr val="FFFF00"/>
                </a:highlight>
              </a:rPr>
              <a:t>relaxing and educational</a:t>
            </a:r>
            <a:r>
              <a:rPr lang="x-none" dirty="0"/>
              <a:t>. It helps me reduce stress and </a:t>
            </a:r>
            <a:r>
              <a:rPr lang="x-none" dirty="0">
                <a:highlight>
                  <a:srgbClr val="00FFFF"/>
                </a:highlight>
              </a:rPr>
              <a:t>gain more knowledge. I</a:t>
            </a:r>
            <a:r>
              <a:rPr lang="x-none" dirty="0"/>
              <a:t> often </a:t>
            </a:r>
            <a:r>
              <a:rPr lang="en-US" dirty="0"/>
              <a:t>watch </a:t>
            </a:r>
            <a:r>
              <a:rPr lang="x-none" dirty="0"/>
              <a:t>cartoons, </a:t>
            </a:r>
            <a:r>
              <a:rPr lang="en-US" dirty="0"/>
              <a:t>game show </a:t>
            </a:r>
            <a:r>
              <a:rPr lang="x-none" dirty="0"/>
              <a:t>entertainment programs to relax. </a:t>
            </a:r>
            <a:endParaRPr lang="en-US" dirty="0"/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your favorite TV program?</a:t>
            </a:r>
          </a:p>
          <a:p>
            <a:pPr marL="0" lvl="0" indent="0">
              <a:buNone/>
            </a:pPr>
            <a:r>
              <a:rPr lang="x-none" dirty="0"/>
              <a:t>I </a:t>
            </a:r>
            <a:r>
              <a:rPr lang="en-US" dirty="0"/>
              <a:t>love 7 o’clock </a:t>
            </a:r>
            <a:r>
              <a:rPr lang="x-none" dirty="0"/>
              <a:t> news</a:t>
            </a:r>
            <a:r>
              <a:rPr lang="en-US" dirty="0"/>
              <a:t>  best because it is </a:t>
            </a:r>
            <a:r>
              <a:rPr lang="x-none" dirty="0"/>
              <a:t>related to everyday life. It helps me learn new things and </a:t>
            </a:r>
            <a:r>
              <a:rPr lang="x-none" dirty="0">
                <a:highlight>
                  <a:srgbClr val="00FFFF"/>
                </a:highlight>
              </a:rPr>
              <a:t>gain more knowledge.</a:t>
            </a:r>
            <a:endParaRPr lang="en-US" dirty="0">
              <a:highlight>
                <a:srgbClr val="00FFFF"/>
              </a:highlight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think TV is good or bad for children?</a:t>
            </a:r>
          </a:p>
          <a:p>
            <a:pPr marL="0" lvl="0" indent="0">
              <a:buNone/>
            </a:pPr>
            <a:r>
              <a:rPr lang="en-US" dirty="0"/>
              <a:t>I think It is both good and bad for them. Watching TV help them to relax after school and </a:t>
            </a:r>
            <a:r>
              <a:rPr lang="en-US" dirty="0">
                <a:highlight>
                  <a:srgbClr val="00FFFF"/>
                </a:highlight>
              </a:rPr>
              <a:t>gain more knowledge</a:t>
            </a:r>
            <a:r>
              <a:rPr lang="en-US" dirty="0"/>
              <a:t>. However, TV can kill their free time, damage their eyes and makes them passive.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4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686800" cy="64008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600"/>
              <a:t>KIND </a:t>
            </a:r>
          </a:p>
          <a:p>
            <a:pPr>
              <a:buFontTx/>
              <a:buChar char="-"/>
            </a:pPr>
            <a:r>
              <a:rPr lang="en-US" sz="3600"/>
              <a:t>LIVE </a:t>
            </a:r>
          </a:p>
          <a:p>
            <a:pPr marL="0" indent="0">
              <a:buNone/>
            </a:pPr>
            <a:r>
              <a:rPr lang="en-US" sz="3600"/>
              <a:t>-  MOST</a:t>
            </a:r>
          </a:p>
          <a:p>
            <a:pPr>
              <a:buFontTx/>
              <a:buChar char="-"/>
            </a:pPr>
            <a:r>
              <a:rPr lang="en-US" sz="3600"/>
              <a:t>CHILD</a:t>
            </a:r>
          </a:p>
          <a:p>
            <a:pPr>
              <a:buFontTx/>
              <a:buChar char="-"/>
            </a:pPr>
            <a:r>
              <a:rPr lang="en-US" sz="3600"/>
              <a:t>CHILDHOOD</a:t>
            </a:r>
          </a:p>
          <a:p>
            <a:pPr>
              <a:buFontTx/>
              <a:buChar char="-"/>
            </a:pPr>
            <a:r>
              <a:rPr lang="en-US" sz="3600"/>
              <a:t>CHOOSE                    &gt;&lt;  CHOSE</a:t>
            </a:r>
          </a:p>
          <a:p>
            <a:pPr>
              <a:buFontTx/>
              <a:buChar char="-"/>
            </a:pPr>
            <a:r>
              <a:rPr lang="en-US" sz="3600"/>
              <a:t>IMPROVE</a:t>
            </a:r>
          </a:p>
          <a:p>
            <a:pPr>
              <a:buFontTx/>
              <a:buChar char="-"/>
            </a:pPr>
            <a:r>
              <a:rPr lang="en-US" sz="3600"/>
              <a:t>SPECIAL: </a:t>
            </a:r>
            <a:r>
              <a:rPr lang="en-US" sz="3600" b="1">
                <a:solidFill>
                  <a:srgbClr val="FF0000"/>
                </a:solidFill>
              </a:rPr>
              <a:t>/ˈspeʃl/</a:t>
            </a:r>
          </a:p>
          <a:p>
            <a:pPr>
              <a:buFontTx/>
              <a:buChar char="-"/>
            </a:pPr>
            <a:r>
              <a:rPr lang="en-US" sz="3600"/>
              <a:t>AREA</a:t>
            </a:r>
          </a:p>
          <a:p>
            <a:pPr>
              <a:buFontTx/>
              <a:buChar char="-"/>
            </a:pPr>
            <a:endParaRPr 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752600" y="609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/kaid/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27053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/liv/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3490" y="256320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/tʃaɪld/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458" y="191687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/məʊst/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322617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/tʃaɪldhʊd/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2929" y="390797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/tʃuːz/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9800" y="389568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/tʃəʊz/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8400" y="468493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/ɪmˈpruːv/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7852" y="598292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/ˈeəriə/</a:t>
            </a:r>
          </a:p>
        </p:txBody>
      </p:sp>
    </p:spTree>
    <p:extLst>
      <p:ext uri="{BB962C8B-B14F-4D97-AF65-F5344CB8AC3E}">
        <p14:creationId xmlns:p14="http://schemas.microsoft.com/office/powerpoint/2010/main" val="271213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537186" y="2743200"/>
            <a:ext cx="8069628" cy="2133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1222997" y="3200400"/>
            <a:ext cx="73838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6. TRAVELLING HABITS</a:t>
            </a:r>
          </a:p>
        </p:txBody>
      </p:sp>
    </p:spTree>
    <p:extLst>
      <p:ext uri="{BB962C8B-B14F-4D97-AF65-F5344CB8AC3E}">
        <p14:creationId xmlns:p14="http://schemas.microsoft.com/office/powerpoint/2010/main" val="4120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97AAE3-8B7A-D04A-9746-37A14510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4770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you often travel around your city?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motorbike, it is fast, cheap and convenient.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bicycle. Because it is very good for health and very convenient. Riding bicycle,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build up a strong heart and muscle. Besides, riding bicycle can avoid traffic jam and parking problems in the city.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you ever take a bus?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 I do, I sometimes take a bus to go to university. It is very cheap and time saving.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about public transport in your city?</a:t>
            </a: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view, public transport in DN City/ QN province is fairly good. It has many different bus routes for you to choose. It’s very cheap and convenient.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view,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transport in DN City/ QN province 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good as we expect. Firstly, buses are old and hot. Secondly, we don’t have underground or tram to travel. Finally, buses, trains and planes are often delayed.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537186" y="2743200"/>
            <a:ext cx="8069628" cy="2133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3207581" y="3200400"/>
            <a:ext cx="341465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dirty="0">
                <a:ln/>
                <a:solidFill>
                  <a:schemeClr val="accent4"/>
                </a:solidFill>
              </a:rPr>
              <a:t>7. SPORTS</a:t>
            </a:r>
            <a:endParaRPr lang="en-US" sz="6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1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i="1" dirty="0"/>
              <a:t> </a:t>
            </a:r>
            <a:endParaRPr lang="en-US" dirty="0"/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do you often do to keep fit?</a:t>
            </a:r>
          </a:p>
          <a:p>
            <a:pPr marL="0" lvl="0" indent="0">
              <a:buNone/>
            </a:pPr>
            <a:r>
              <a:rPr lang="en-US" dirty="0"/>
              <a:t>I often play football/ do yoga to keep fit. Besides, I have a healthy diet. I eat a lot of vegetables and fruits and avoid meat and fat.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play sports in your free time?</a:t>
            </a:r>
          </a:p>
          <a:p>
            <a:pPr marL="0" lvl="0" indent="0">
              <a:buNone/>
            </a:pPr>
            <a:r>
              <a:rPr lang="en-US" dirty="0"/>
              <a:t>Sure I do, I play football/ volleyball with friends three times a week. It helps me stronger and faster.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kind of sports are the most popular in your country?</a:t>
            </a:r>
          </a:p>
          <a:p>
            <a:pPr marL="0" indent="0">
              <a:buNone/>
            </a:pPr>
            <a:r>
              <a:rPr lang="en-US" dirty="0"/>
              <a:t>I think It is football. Vietnamese people really love football. Playing football helps them stronger and faster.  </a:t>
            </a:r>
          </a:p>
        </p:txBody>
      </p:sp>
    </p:spTree>
    <p:extLst>
      <p:ext uri="{BB962C8B-B14F-4D97-AF65-F5344CB8AC3E}">
        <p14:creationId xmlns:p14="http://schemas.microsoft.com/office/powerpoint/2010/main" val="86213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537186" y="2743200"/>
            <a:ext cx="8069628" cy="2133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1144455" y="3200400"/>
            <a:ext cx="754091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dirty="0">
                <a:ln/>
                <a:solidFill>
                  <a:schemeClr val="accent4"/>
                </a:solidFill>
              </a:rPr>
              <a:t>8</a:t>
            </a:r>
            <a:r>
              <a:rPr lang="en-US" sz="6000" b="1">
                <a:ln/>
                <a:solidFill>
                  <a:schemeClr val="accent4"/>
                </a:solidFill>
              </a:rPr>
              <a:t>. </a:t>
            </a:r>
            <a:r>
              <a:rPr lang="en-US" sz="6000" b="1" smtClean="0">
                <a:ln/>
                <a:solidFill>
                  <a:schemeClr val="accent4"/>
                </a:solidFill>
              </a:rPr>
              <a:t>ANIMALS&amp;FLOWERS</a:t>
            </a:r>
            <a:endParaRPr lang="en-US" sz="6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B444F7-4367-7149-8B33-BC7E8FDB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DD7867-0B37-7A42-A2F9-A4ECEE4F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your favorite animal?</a:t>
            </a:r>
          </a:p>
          <a:p>
            <a:pPr marL="0" indent="0">
              <a:buNone/>
            </a:pPr>
            <a:r>
              <a:rPr lang="en-US" dirty="0"/>
              <a:t>I love dogs because they are very cute, loyal (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thuy</a:t>
            </a:r>
            <a:r>
              <a:rPr lang="en-US" dirty="0"/>
              <a:t>) and useful. I can run with them in the park to keep fit. Besides, they protect my house from thief or bad people.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have a pet?</a:t>
            </a:r>
          </a:p>
          <a:p>
            <a:pPr marL="0" lvl="0" indent="0">
              <a:buNone/>
            </a:pPr>
            <a:r>
              <a:rPr lang="vi-VN" dirty="0">
                <a:sym typeface="Wingdings" pitchFamily="2" charset="2"/>
              </a:rPr>
              <a:t> </a:t>
            </a:r>
            <a:r>
              <a:rPr lang="vi-VN" dirty="0"/>
              <a:t>yes, I do. I have a dog named Lu. It is a black 2 year old dog.</a:t>
            </a:r>
            <a:r>
              <a:rPr lang="en-US" dirty="0"/>
              <a:t> It is very smart and friendly</a:t>
            </a:r>
            <a:endParaRPr lang="x-none" dirty="0"/>
          </a:p>
          <a:p>
            <a:pPr lvl="0">
              <a:buFont typeface="Wingdings"/>
              <a:buChar char="à"/>
            </a:pPr>
            <a:r>
              <a:rPr lang="vi-VN" smtClean="0"/>
              <a:t>No</a:t>
            </a:r>
            <a:r>
              <a:rPr lang="vi-VN" dirty="0"/>
              <a:t>, I don’t. I don’t have enough money and time to feed a pet</a:t>
            </a:r>
            <a:r>
              <a:rPr lang="vi-VN"/>
              <a:t>. </a:t>
            </a:r>
            <a:endParaRPr lang="en-US" smtClean="0"/>
          </a:p>
          <a:p>
            <a:pPr marL="0" lvl="0" indent="0">
              <a:buNone/>
            </a:pPr>
            <a:r>
              <a:rPr lang="en-US" b="1" smtClean="0">
                <a:solidFill>
                  <a:srgbClr val="FF0000"/>
                </a:solidFill>
              </a:rPr>
              <a:t>What is your favorite flower?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I </a:t>
            </a:r>
            <a:r>
              <a:rPr lang="en-US"/>
              <a:t>love roses because they are beautiful, romantic and meaningful. They are symbols of love.</a:t>
            </a:r>
            <a:endParaRPr lang="en-US" sz="3600"/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love sunflowers because they are beautiful, romantic and meaningful. They are symbols of </a:t>
            </a:r>
            <a:r>
              <a:rPr lang="en-US" smtClean="0"/>
              <a:t>life</a:t>
            </a:r>
            <a:endParaRPr lang="en-US" sz="3600"/>
          </a:p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</a:rPr>
              <a:t>What </a:t>
            </a:r>
            <a:r>
              <a:rPr lang="en-US" b="1">
                <a:solidFill>
                  <a:srgbClr val="FF0000"/>
                </a:solidFill>
              </a:rPr>
              <a:t>is Vietnamese national </a:t>
            </a:r>
            <a:r>
              <a:rPr lang="en-US" b="1" smtClean="0">
                <a:solidFill>
                  <a:srgbClr val="FF0000"/>
                </a:solidFill>
              </a:rPr>
              <a:t>flower?</a:t>
            </a:r>
            <a:endParaRPr 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mtClean="0"/>
              <a:t>It </a:t>
            </a:r>
            <a:r>
              <a:rPr lang="en-US"/>
              <a:t>is lotus (hoa sen) because they are beautiful, romantic and meaningful. They are symbols of Vietnamese culture. We are always beautiful, fresh and clean like lotus</a:t>
            </a:r>
          </a:p>
          <a:p>
            <a:pPr marL="0" lvl="0" indent="0">
              <a:buNone/>
            </a:pPr>
            <a:endParaRPr lang="en-US" smtClean="0"/>
          </a:p>
          <a:p>
            <a:pPr marL="0" lvl="0" indent="0">
              <a:buNone/>
            </a:pPr>
            <a:endParaRPr lang="x-none" dirty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357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537186" y="2743200"/>
            <a:ext cx="8069628" cy="2133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914400" y="3302168"/>
            <a:ext cx="702371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9. TRAVELLING HA</a:t>
            </a:r>
            <a:r>
              <a:rPr lang="en-US" sz="6000" b="1" dirty="0">
                <a:ln/>
                <a:solidFill>
                  <a:schemeClr val="accent4"/>
                </a:solidFill>
              </a:rPr>
              <a:t>BIT</a:t>
            </a:r>
            <a:endParaRPr lang="en-US" sz="6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6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like traveling?</a:t>
            </a:r>
          </a:p>
          <a:p>
            <a:pPr marL="0" lvl="0" indent="0">
              <a:buNone/>
            </a:pPr>
            <a:r>
              <a:rPr lang="en-US" dirty="0"/>
              <a:t>Sure I do, Travelling is </a:t>
            </a:r>
            <a:r>
              <a:rPr lang="x-none" dirty="0"/>
              <a:t>is very relaxing and educational. I can visit new places, eat local food, take photos and reduce stress. </a:t>
            </a:r>
            <a:endParaRPr lang="en-US" dirty="0"/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do you often do when traveling?</a:t>
            </a:r>
          </a:p>
          <a:p>
            <a:pPr marL="0" lvl="0" indent="0">
              <a:buNone/>
            </a:pPr>
            <a:r>
              <a:rPr lang="en-US" dirty="0"/>
              <a:t>I often go shopping, go sightseeing, try local food and take photos. Sometimes, I talk to local people and make friends with them.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your dream holiday? </a:t>
            </a:r>
          </a:p>
          <a:p>
            <a:pPr marL="0" lvl="0" indent="0">
              <a:buNone/>
            </a:pPr>
            <a:r>
              <a:rPr lang="en-US" dirty="0"/>
              <a:t>I wish I could visit Tokyo in autumn. I can visit Tokyo tower, Mount Fuji, try Japanese food and watch the oak trees in yellow leaves. It is so beautiful and romantic.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ever travel alone?</a:t>
            </a:r>
          </a:p>
          <a:p>
            <a:pPr marL="0" lvl="0" indent="0">
              <a:buNone/>
            </a:pPr>
            <a:r>
              <a:rPr lang="en-US" dirty="0"/>
              <a:t>No I don’t. I think it is boring and dangerous to travel alone. I prefer traveling with my best friends so we can talk and enjoy the trip together.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5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457200" y="2796381"/>
            <a:ext cx="8069628" cy="2133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2547917" y="3200400"/>
            <a:ext cx="47339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10. SHOPPING</a:t>
            </a:r>
          </a:p>
        </p:txBody>
      </p:sp>
    </p:spTree>
    <p:extLst>
      <p:ext uri="{BB962C8B-B14F-4D97-AF65-F5344CB8AC3E}">
        <p14:creationId xmlns:p14="http://schemas.microsoft.com/office/powerpoint/2010/main" val="9631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DF3FE-26CD-C345-BE02-59A630DB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E259E2-4F55-A74A-A61D-D7EB2FD0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74638"/>
            <a:ext cx="8686800" cy="658336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like shopping?</a:t>
            </a:r>
          </a:p>
          <a:p>
            <a:pPr marL="0" lvl="0" indent="0">
              <a:buNone/>
            </a:pPr>
            <a:r>
              <a:rPr lang="en-US" dirty="0"/>
              <a:t>Sure I do. Shopping is very relaxing and good for health. I walk and take a look at many beautiful things.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your favorite shop in your city?</a:t>
            </a:r>
          </a:p>
          <a:p>
            <a:pPr marL="0" lvl="0" indent="0">
              <a:buNone/>
            </a:pPr>
            <a:r>
              <a:rPr lang="en-US" dirty="0"/>
              <a:t>I love FM style shops because it has a big selection of beautiful and fashionable clothes at reasonable price.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prefer shopping by yourself or shopping with someone?</a:t>
            </a:r>
          </a:p>
          <a:p>
            <a:pPr marL="0" lvl="0" indent="0">
              <a:buNone/>
            </a:pPr>
            <a:r>
              <a:rPr lang="en-US" dirty="0"/>
              <a:t>I like shopping with my friends because I feel more relaxing and confident. My friends can give me advice on color and style.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ever do online shopping?</a:t>
            </a:r>
          </a:p>
          <a:p>
            <a:pPr marL="0" lvl="0" indent="0">
              <a:buNone/>
            </a:pPr>
            <a:r>
              <a:rPr lang="en-US" dirty="0"/>
              <a:t>Sure I do. I often do online shopping on Lazada and </a:t>
            </a:r>
            <a:r>
              <a:rPr lang="en-US" dirty="0" err="1"/>
              <a:t>Shopee</a:t>
            </a:r>
            <a:r>
              <a:rPr lang="en-US" dirty="0"/>
              <a:t>. It is very cheap convenient and time saving. 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5620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17220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/>
              <a:t>ADVANTAGE </a:t>
            </a:r>
            <a:r>
              <a:rPr lang="en-US" b="1">
                <a:solidFill>
                  <a:srgbClr val="FF0000"/>
                </a:solidFill>
              </a:rPr>
              <a:t>/ /ədˈvɑːntɪdʒ/</a:t>
            </a:r>
          </a:p>
          <a:p>
            <a:pPr>
              <a:buFontTx/>
              <a:buChar char="-"/>
            </a:pPr>
            <a:r>
              <a:rPr lang="en-US"/>
              <a:t>STUDENT </a:t>
            </a:r>
            <a:r>
              <a:rPr lang="en-US" b="1">
                <a:solidFill>
                  <a:srgbClr val="FF0000"/>
                </a:solidFill>
              </a:rPr>
              <a:t>/ˈstjuːdnt/</a:t>
            </a:r>
          </a:p>
          <a:p>
            <a:pPr>
              <a:buFontTx/>
              <a:buChar char="-"/>
            </a:pPr>
            <a:r>
              <a:rPr lang="en-US"/>
              <a:t>STUDY </a:t>
            </a:r>
            <a:r>
              <a:rPr lang="en-US" b="1">
                <a:solidFill>
                  <a:srgbClr val="FF0000"/>
                </a:solidFill>
              </a:rPr>
              <a:t>/ˈstʌdi/ </a:t>
            </a:r>
          </a:p>
          <a:p>
            <a:pPr>
              <a:buFontTx/>
              <a:buChar char="-"/>
            </a:pPr>
            <a:r>
              <a:rPr lang="en-US"/>
              <a:t>HOUSEHOLD </a:t>
            </a:r>
            <a:r>
              <a:rPr lang="en-US" b="1">
                <a:solidFill>
                  <a:srgbClr val="FF0000"/>
                </a:solidFill>
              </a:rPr>
              <a:t>/ˈhaʊshəʊld/</a:t>
            </a:r>
          </a:p>
          <a:p>
            <a:pPr>
              <a:buFontTx/>
              <a:buChar char="-"/>
            </a:pPr>
            <a:r>
              <a:rPr lang="en-US"/>
              <a:t>TYPICAL  </a:t>
            </a:r>
            <a:r>
              <a:rPr lang="en-US" b="1">
                <a:solidFill>
                  <a:srgbClr val="FF0000"/>
                </a:solidFill>
              </a:rPr>
              <a:t>/ˈtɪpɪkl/</a:t>
            </a:r>
          </a:p>
          <a:p>
            <a:pPr>
              <a:buFontTx/>
              <a:buChar char="-"/>
            </a:pPr>
            <a:r>
              <a:rPr lang="en-US"/>
              <a:t>PRIVATE </a:t>
            </a:r>
            <a:r>
              <a:rPr lang="en-US" b="1">
                <a:solidFill>
                  <a:srgbClr val="FF0000"/>
                </a:solidFill>
              </a:rPr>
              <a:t>/ˈpraɪvət/</a:t>
            </a:r>
          </a:p>
          <a:p>
            <a:pPr>
              <a:buFontTx/>
              <a:buChar char="-"/>
            </a:pPr>
            <a:r>
              <a:rPr lang="en-US" b="1">
                <a:solidFill>
                  <a:srgbClr val="FF0000"/>
                </a:solidFill>
              </a:rPr>
              <a:t>ROUTINE </a:t>
            </a:r>
            <a:r>
              <a:rPr lang="en-US" sz="4000" b="1">
                <a:solidFill>
                  <a:srgbClr val="FF0000"/>
                </a:solidFill>
              </a:rPr>
              <a:t>/ ruːˈtiːn/</a:t>
            </a:r>
          </a:p>
          <a:p>
            <a:pPr>
              <a:buFontTx/>
              <a:buChar char="-"/>
            </a:pPr>
            <a:r>
              <a:rPr lang="en-US"/>
              <a:t>ANIMAL</a:t>
            </a:r>
          </a:p>
          <a:p>
            <a:pPr>
              <a:buFontTx/>
              <a:buChar char="-"/>
            </a:pPr>
            <a:r>
              <a:rPr lang="en-US"/>
              <a:t>CELEBRATE</a:t>
            </a:r>
          </a:p>
          <a:p>
            <a:pPr>
              <a:buFontTx/>
              <a:buChar char="-"/>
            </a:pPr>
            <a:r>
              <a:rPr lang="en-US"/>
              <a:t>COMMON</a:t>
            </a:r>
          </a:p>
          <a:p>
            <a:pPr>
              <a:buFontTx/>
              <a:buChar char="-"/>
            </a:pPr>
            <a:r>
              <a:rPr lang="en-US"/>
              <a:t>DESCRIBE </a:t>
            </a:r>
            <a:r>
              <a:rPr lang="en-US" b="1">
                <a:solidFill>
                  <a:srgbClr val="FF0000"/>
                </a:solidFill>
              </a:rPr>
              <a:t>/dɪˈskraɪb/</a:t>
            </a:r>
          </a:p>
          <a:p>
            <a:pPr>
              <a:buFontTx/>
              <a:buChar char="-"/>
            </a:pP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457200" y="2796381"/>
            <a:ext cx="8069628" cy="2133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2882145" y="3200400"/>
            <a:ext cx="406553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11. FRIENDS</a:t>
            </a:r>
          </a:p>
        </p:txBody>
      </p:sp>
    </p:spTree>
    <p:extLst>
      <p:ext uri="{BB962C8B-B14F-4D97-AF65-F5344CB8AC3E}">
        <p14:creationId xmlns:p14="http://schemas.microsoft.com/office/powerpoint/2010/main" val="10866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D549FA3-40FF-FC45-86F4-5C84CEB520C0}"/>
              </a:ext>
            </a:extLst>
          </p:cNvPr>
          <p:cNvSpPr txBox="1">
            <a:spLocks/>
          </p:cNvSpPr>
          <p:nvPr/>
        </p:nvSpPr>
        <p:spPr>
          <a:xfrm>
            <a:off x="24938" y="274638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Do you have a lot of friends?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Yes, I do. Most of my friends are students. They are very young and friendly.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What do you often do when you meet your friends?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 We often go for a drink, talk about our study, classmates, food and fashion. It is very relaxing to talk to them.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What makes a good friend?</a:t>
            </a:r>
            <a:r>
              <a:rPr lang="en-US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friend should be helpful, reliable and warm so that I can talk to her/ him to share my problems.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457200" y="2796381"/>
            <a:ext cx="8069628" cy="2133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2660931" y="3200400"/>
            <a:ext cx="450796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12. INTERNET</a:t>
            </a:r>
          </a:p>
        </p:txBody>
      </p:sp>
    </p:spTree>
    <p:extLst>
      <p:ext uri="{BB962C8B-B14F-4D97-AF65-F5344CB8AC3E}">
        <p14:creationId xmlns:p14="http://schemas.microsoft.com/office/powerpoint/2010/main" val="20220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815D2-FAA6-F049-8AEA-3E10EA0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67361A-FA23-A14D-A1E0-5AECE8D0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3096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have a computer?</a:t>
            </a:r>
          </a:p>
          <a:p>
            <a:pPr marL="0" lvl="0" indent="0">
              <a:buNone/>
            </a:pPr>
            <a:r>
              <a:rPr lang="en-US" dirty="0"/>
              <a:t>Sure I do. My parents bought it for me when I went to university three years ago. It is a black dell laptop.  It is very fast and powerful.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your favorite website?</a:t>
            </a:r>
          </a:p>
          <a:p>
            <a:pPr marL="0" lvl="0" indent="0">
              <a:buNone/>
            </a:pPr>
            <a:r>
              <a:rPr lang="en-US" dirty="0"/>
              <a:t>I love </a:t>
            </a:r>
            <a:r>
              <a:rPr lang="en-US" dirty="0" err="1"/>
              <a:t>tuoi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. Com because it is very interesting and reliable with the latest news in Vietnam and in the world.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do you often do when you go online?</a:t>
            </a:r>
          </a:p>
          <a:p>
            <a:pPr marL="0" lvl="0" indent="0">
              <a:buNone/>
            </a:pPr>
            <a:r>
              <a:rPr lang="en-US" dirty="0"/>
              <a:t>I often watch online films, read newspaper and play online games. It is very funny and entertaining. 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311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457200" y="2796381"/>
            <a:ext cx="8069628" cy="2133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2628425" y="3200400"/>
            <a:ext cx="457298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13. DAILY LIFE</a:t>
            </a:r>
          </a:p>
        </p:txBody>
      </p:sp>
    </p:spTree>
    <p:extLst>
      <p:ext uri="{BB962C8B-B14F-4D97-AF65-F5344CB8AC3E}">
        <p14:creationId xmlns:p14="http://schemas.microsoft.com/office/powerpoint/2010/main" val="6468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4638"/>
            <a:ext cx="8991600" cy="7650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What do you often do in the morning?</a:t>
            </a:r>
          </a:p>
          <a:p>
            <a:pPr marL="0" indent="0">
              <a:buNone/>
            </a:pPr>
            <a:r>
              <a:rPr lang="en-US" sz="2400" dirty="0"/>
              <a:t>I often go to my university from Monday to Friday morning. I am off at weekend and I often go for a drink with my classmates on Sunday mornings.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Do you often go out at night?</a:t>
            </a:r>
          </a:p>
          <a:p>
            <a:pPr marL="0" indent="0">
              <a:buNone/>
            </a:pPr>
            <a:r>
              <a:rPr lang="en-US" sz="2400" dirty="0"/>
              <a:t>No, I don’t. I often spend my evening doing my homework and learning English. I sometimes go to the cinema with my friends on Saturday night.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Do you often go to the park in your free time?</a:t>
            </a:r>
          </a:p>
          <a:p>
            <a:pPr marL="0" indent="0">
              <a:buNone/>
            </a:pPr>
            <a:r>
              <a:rPr lang="en-US" sz="2400" dirty="0"/>
              <a:t>Sure I do, it is very relaxing and green in the park. You can go jogging and enjoy the fresh air and green trees.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What do you plan to do in the future?</a:t>
            </a:r>
          </a:p>
          <a:p>
            <a:pPr marL="0" lvl="0" indent="0">
              <a:buNone/>
            </a:pPr>
            <a:r>
              <a:rPr lang="vi-VN" sz="2400" dirty="0">
                <a:sym typeface="Wingdings" pitchFamily="2" charset="2"/>
              </a:rPr>
              <a:t></a:t>
            </a:r>
            <a:r>
              <a:rPr lang="vi-VN" sz="2400" dirty="0"/>
              <a:t>I am going to learn Japanese/ English because it helps me to find a good job with high salary.</a:t>
            </a:r>
            <a:endParaRPr lang="x-none" sz="2400" dirty="0"/>
          </a:p>
          <a:p>
            <a:pPr marL="0" lvl="0" indent="0">
              <a:buNone/>
            </a:pPr>
            <a:r>
              <a:rPr lang="vi-VN" sz="2400" dirty="0">
                <a:sym typeface="Wingdings" pitchFamily="2" charset="2"/>
              </a:rPr>
              <a:t> </a:t>
            </a:r>
            <a:r>
              <a:rPr lang="vi-VN" sz="2400" dirty="0"/>
              <a:t>I am going to learn making a cake. I have a dream to open my own bakery.</a:t>
            </a:r>
            <a:endParaRPr lang="x-none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568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02212-A6D5-6841-97F4-1BFE5E25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F718C-C3E1-6042-8F77-D1E9F867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x-none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xmlns="" id="{7A8CC4F4-B5FC-B244-A8BB-060D25150F86}"/>
              </a:ext>
            </a:extLst>
          </p:cNvPr>
          <p:cNvSpPr/>
          <p:nvPr/>
        </p:nvSpPr>
        <p:spPr>
          <a:xfrm>
            <a:off x="457200" y="2796381"/>
            <a:ext cx="8069628" cy="2133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849567-9531-4E41-9181-2FB0CE76B7E1}"/>
              </a:ext>
            </a:extLst>
          </p:cNvPr>
          <p:cNvSpPr/>
          <p:nvPr/>
        </p:nvSpPr>
        <p:spPr>
          <a:xfrm>
            <a:off x="2705818" y="3200400"/>
            <a:ext cx="441819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14. HOUSING</a:t>
            </a:r>
          </a:p>
        </p:txBody>
      </p:sp>
    </p:spTree>
    <p:extLst>
      <p:ext uri="{BB962C8B-B14F-4D97-AF65-F5344CB8AC3E}">
        <p14:creationId xmlns:p14="http://schemas.microsoft.com/office/powerpoint/2010/main" val="203198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CC5F7-65F1-324E-AF06-F8C9D612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E3BE08-449E-3D42-9A59-FE13557C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 you live in a house or a flat?</a:t>
            </a:r>
          </a:p>
          <a:p>
            <a:pPr marL="0" lvl="0" indent="0">
              <a:buNone/>
            </a:pPr>
            <a:r>
              <a:rPr lang="en-US" dirty="0"/>
              <a:t>I live in two story blue flat in the city center of Danang city. It has two bedrooms, a kitchen, a living room and two bathrooms. It is small but nice and well-furnished.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your favorite room in your house?</a:t>
            </a:r>
          </a:p>
          <a:p>
            <a:pPr marL="0" lvl="0" indent="0">
              <a:buNone/>
            </a:pPr>
            <a:r>
              <a:rPr lang="en-US" dirty="0"/>
              <a:t>I think I love my </a:t>
            </a:r>
            <a:r>
              <a:rPr lang="en-US" dirty="0" err="1"/>
              <a:t>livingroom</a:t>
            </a:r>
            <a:r>
              <a:rPr lang="en-US" dirty="0"/>
              <a:t> bed because it is very big, airy and beautiful. It has a nice white sofa and sunflower wallpaper. I decorated it with many green plants and potted flowers.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your dream house?</a:t>
            </a:r>
          </a:p>
          <a:p>
            <a:pPr marL="0" lvl="0" indent="0">
              <a:buNone/>
            </a:pPr>
            <a:r>
              <a:rPr lang="en-US" dirty="0"/>
              <a:t>I wish I have a white villa in the city center of Danang. There is a big swimming pool and front garden where I can plant many fruits trees and flowers. All the doors and windows are wooden. 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11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Autofit/>
          </a:bodyPr>
          <a:lstStyle/>
          <a:p>
            <a:pPr lvl="0"/>
            <a:r>
              <a:rPr lang="en-US" sz="3600" b="1">
                <a:solidFill>
                  <a:srgbClr val="FF0000"/>
                </a:solidFill>
              </a:rPr>
              <a:t>1. What do you often do in your free time?</a:t>
            </a:r>
            <a:br>
              <a:rPr lang="en-US" sz="3600" b="1">
                <a:solidFill>
                  <a:srgbClr val="FF0000"/>
                </a:solidFill>
              </a:rPr>
            </a:br>
            <a:endParaRPr lang="en-US" sz="3600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I listen to music.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5400"/>
              <a:t>I am sorry i mean </a:t>
            </a:r>
          </a:p>
          <a:p>
            <a:pPr marL="0" indent="0">
              <a:buNone/>
            </a:pPr>
            <a:r>
              <a:rPr lang="en-US" sz="5400"/>
              <a:t>That</a:t>
            </a:r>
          </a:p>
          <a:p>
            <a:pPr marL="0" indent="0">
              <a:buNone/>
            </a:pPr>
            <a:r>
              <a:rPr lang="en-US" sz="5400"/>
              <a:t>I have a strong passion for sports</a:t>
            </a:r>
          </a:p>
        </p:txBody>
      </p:sp>
      <p:sp>
        <p:nvSpPr>
          <p:cNvPr id="4" name="AutoShape 2" descr="Kết quả hình ảnh cho sad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Kết quả hình ảnh cho sad fa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Kết quả hình ảnh cho sad fa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Kết quả hình ảnh cho sad fa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Kết quả hình ảnh cho sad fac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Kết quả hình ảnh cho sad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52" y="1524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Autofit/>
          </a:bodyPr>
          <a:lstStyle/>
          <a:p>
            <a:pPr lvl="0"/>
            <a:r>
              <a:rPr lang="en-US" sz="3600" b="1">
                <a:solidFill>
                  <a:srgbClr val="FF0000"/>
                </a:solidFill>
              </a:rPr>
              <a:t>2. Do you work or study?</a:t>
            </a:r>
            <a:br>
              <a:rPr lang="en-US" sz="3600" b="1">
                <a:solidFill>
                  <a:srgbClr val="FF0000"/>
                </a:solidFill>
              </a:rPr>
            </a:br>
            <a:endParaRPr lang="en-US" sz="3600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 work/ I am a student.</a:t>
            </a:r>
          </a:p>
        </p:txBody>
      </p:sp>
      <p:sp>
        <p:nvSpPr>
          <p:cNvPr id="4" name="AutoShape 2" descr="Kết quả hình ảnh cho sad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Kết quả hình ảnh cho sad fa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Kết quả hình ảnh cho sad fa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Kết quả hình ảnh cho sad fa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Kết quả hình ảnh cho sad fac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Kết quả hình ảnh cho sad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52" y="4114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5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/tʃeɪndʒ/</a:t>
            </a:r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/>
              <a:t>/ˈdʒenrəli/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260573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CHANGE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17526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GENERALLY</a:t>
            </a:r>
          </a:p>
        </p:txBody>
      </p:sp>
    </p:spTree>
    <p:extLst>
      <p:ext uri="{BB962C8B-B14F-4D97-AF65-F5344CB8AC3E}">
        <p14:creationId xmlns:p14="http://schemas.microsoft.com/office/powerpoint/2010/main" val="361447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2. Do you work or study?</a:t>
            </a:r>
            <a:br>
              <a:rPr lang="en-US" b="1">
                <a:solidFill>
                  <a:srgbClr val="FF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144000" cy="4979670"/>
          </a:xfrm>
        </p:spPr>
        <p:txBody>
          <a:bodyPr>
            <a:normAutofit lnSpcReduction="10000"/>
          </a:bodyPr>
          <a:lstStyle/>
          <a:p>
            <a:pPr>
              <a:buFont typeface="Wingdings"/>
              <a:buChar char="à"/>
            </a:pPr>
            <a:r>
              <a:rPr lang="en-US"/>
              <a:t>I’m a final year/ third year student at Da Nang University of Science and Education/ of Technology/ Economics. My major is Literature/ Vietnamese Studies, Preschool education/Chemist and Pharmarcy/ Environment management/ Machanical engineering/ maths/ law/ chemistry/ Road and Bridge construction/ Journalism</a:t>
            </a:r>
            <a:r>
              <a:rPr lang="en-US" b="1">
                <a:solidFill>
                  <a:srgbClr val="FF0000"/>
                </a:solidFill>
              </a:rPr>
              <a:t>. I work with numbers. </a:t>
            </a:r>
            <a:r>
              <a:rPr lang="en-US"/>
              <a:t>I want to be a tour guide/ journalist </a:t>
            </a:r>
          </a:p>
          <a:p>
            <a:pPr marL="0" indent="0">
              <a:buNone/>
            </a:pPr>
            <a:r>
              <a:rPr lang="en-US"/>
              <a:t>For Tuoi tre newspaper after my graduation. </a:t>
            </a:r>
          </a:p>
          <a:p>
            <a:pPr marL="0" indent="0">
              <a:buNone/>
            </a:pPr>
            <a:r>
              <a:rPr lang="en-US"/>
              <a:t>I work with chemicals in the lab  </a:t>
            </a:r>
          </a:p>
        </p:txBody>
      </p:sp>
      <p:pic>
        <p:nvPicPr>
          <p:cNvPr id="4" name="Picture 3" descr="Kết quả hình ảnh cho smilefac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290" y="5486400"/>
            <a:ext cx="2303206" cy="233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8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I’m a </a:t>
            </a:r>
            <a:r>
              <a:rPr lang="en-US"/>
              <a:t>final </a:t>
            </a:r>
            <a:r>
              <a:rPr lang="en-US" smtClean="0"/>
              <a:t>year </a:t>
            </a:r>
            <a:r>
              <a:rPr lang="en-US"/>
              <a:t>student at Da Nang University of Science </a:t>
            </a:r>
            <a:r>
              <a:rPr lang="en-US"/>
              <a:t>and </a:t>
            </a:r>
            <a:r>
              <a:rPr lang="en-US" smtClean="0"/>
              <a:t>Education. </a:t>
            </a:r>
            <a:r>
              <a:rPr lang="en-US"/>
              <a:t>My major </a:t>
            </a:r>
            <a:r>
              <a:rPr lang="en-US"/>
              <a:t>is </a:t>
            </a:r>
            <a:r>
              <a:rPr lang="en-US" smtClean="0"/>
              <a:t>Chemist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Autofit/>
          </a:bodyPr>
          <a:lstStyle/>
          <a:p>
            <a:pPr lvl="0"/>
            <a:r>
              <a:rPr lang="en-US" sz="3600" b="1">
                <a:solidFill>
                  <a:srgbClr val="FF0000"/>
                </a:solidFill>
              </a:rPr>
              <a:t>3. Tell us about your hometown/ where are you from?</a:t>
            </a:r>
            <a:br>
              <a:rPr lang="en-US" sz="3600" b="1">
                <a:solidFill>
                  <a:srgbClr val="FF0000"/>
                </a:solidFill>
              </a:rPr>
            </a:br>
            <a:endParaRPr lang="en-US" sz="3600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 am from Da Nang City.</a:t>
            </a:r>
          </a:p>
          <a:p>
            <a:pPr marL="0" indent="0">
              <a:buNone/>
            </a:pPr>
            <a:r>
              <a:rPr lang="en-US"/>
              <a:t>Yummy food</a:t>
            </a:r>
          </a:p>
        </p:txBody>
      </p:sp>
      <p:sp>
        <p:nvSpPr>
          <p:cNvPr id="4" name="AutoShape 2" descr="Kết quả hình ảnh cho sad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Kết quả hình ảnh cho sad fa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Kết quả hình ảnh cho sad fa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Kết quả hình ảnh cho sad fa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Kết quả hình ảnh cho sad fac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Kết quả hình ảnh cho sad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52" y="4114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3. Tell us about your hometown/ where are you from?</a:t>
            </a:r>
            <a:br>
              <a:rPr lang="en-US" sz="2800" b="1">
                <a:solidFill>
                  <a:srgbClr val="FF0000"/>
                </a:solidFill>
              </a:rPr>
            </a:br>
            <a:r>
              <a:rPr lang="en-US" sz="2800" b="1">
                <a:solidFill>
                  <a:srgbClr val="FF0000"/>
                </a:solidFill>
              </a:rPr>
              <a:t/>
            </a:r>
            <a:br>
              <a:rPr lang="en-US" sz="2800" b="1">
                <a:solidFill>
                  <a:srgbClr val="FF0000"/>
                </a:solidFill>
              </a:rPr>
            </a:b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144000" cy="4979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ym typeface="Wingdings" pitchFamily="2" charset="2"/>
              </a:rPr>
              <a:t> </a:t>
            </a:r>
            <a:r>
              <a:rPr lang="en-US"/>
              <a:t>I am from Da Nang City, a beach and tourist city in the center of Vietnam. It is famous for beaches, bridges, fresh seafood and beautiful landcapes.</a:t>
            </a:r>
          </a:p>
          <a:p>
            <a:pPr marL="0" indent="0">
              <a:buNone/>
            </a:pPr>
            <a:r>
              <a:rPr lang="en-US"/>
              <a:t>Da Nang people are very friendly.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rgbClr val="FF0000"/>
                </a:solidFill>
              </a:rPr>
              <a:t>I am from Quang Nam/ Quang Binh, big province in the center of Vietnam. It is famous for beautiful landcapes and friendly and hard-working people</a:t>
            </a:r>
            <a:endParaRPr lang="en-US"/>
          </a:p>
        </p:txBody>
      </p:sp>
      <p:pic>
        <p:nvPicPr>
          <p:cNvPr id="4" name="Picture 3" descr="Kết quả hình ảnh cho smilefac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257800"/>
            <a:ext cx="1918519" cy="1882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3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Vietnamese national flower?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It is lotus. It is a symbol of Vietnamese culture. It is always beautiful, clean and fresh in muddy pond</a:t>
            </a:r>
          </a:p>
        </p:txBody>
      </p:sp>
    </p:spTree>
    <p:extLst>
      <p:ext uri="{BB962C8B-B14F-4D97-AF65-F5344CB8AC3E}">
        <p14:creationId xmlns:p14="http://schemas.microsoft.com/office/powerpoint/2010/main" val="14741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you do to keep fit?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/>
              <a:t> I often go to the gym in the morning. I sometimes go running and play football/ do yoga at the weekends.</a:t>
            </a:r>
          </a:p>
        </p:txBody>
      </p:sp>
    </p:spTree>
    <p:extLst>
      <p:ext uri="{BB962C8B-B14F-4D97-AF65-F5344CB8AC3E}">
        <p14:creationId xmlns:p14="http://schemas.microsoft.com/office/powerpoint/2010/main" val="20822705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Autofit/>
          </a:bodyPr>
          <a:lstStyle/>
          <a:p>
            <a:pPr lvl="0"/>
            <a:r>
              <a:rPr lang="en-US" sz="3600" b="1">
                <a:solidFill>
                  <a:srgbClr val="FF0000"/>
                </a:solidFill>
              </a:rPr>
              <a:t>3. What is your favorite food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 love chicken</a:t>
            </a:r>
          </a:p>
        </p:txBody>
      </p:sp>
      <p:sp>
        <p:nvSpPr>
          <p:cNvPr id="4" name="AutoShape 2" descr="Kết quả hình ảnh cho sad f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Kết quả hình ảnh cho sad fa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Kết quả hình ảnh cho sad fa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Kết quả hình ảnh cho sad fac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Kết quả hình ảnh cho sad fac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https://vignette.wikia.nocookie.net/clubpenguin/images/e/ea/Drawing-_sad_face.png/revision/latest?cb=20130720215759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Kết quả hình ảnh cho sad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252" y="41148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7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3. What is your favorite food?</a:t>
            </a:r>
            <a:br>
              <a:rPr lang="en-US" sz="2800" b="1">
                <a:solidFill>
                  <a:srgbClr val="FF0000"/>
                </a:solidFill>
              </a:rPr>
            </a:br>
            <a:r>
              <a:rPr lang="en-US" sz="2800" b="1">
                <a:solidFill>
                  <a:srgbClr val="FF0000"/>
                </a:solidFill>
              </a:rPr>
              <a:t/>
            </a:r>
            <a:br>
              <a:rPr lang="en-US" sz="2800" b="1">
                <a:solidFill>
                  <a:srgbClr val="FF0000"/>
                </a:solidFill>
              </a:rPr>
            </a:b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144000" cy="4979670"/>
          </a:xfrm>
        </p:spPr>
        <p:txBody>
          <a:bodyPr>
            <a:normAutofit lnSpcReduction="10000"/>
          </a:bodyPr>
          <a:lstStyle/>
          <a:p>
            <a:pPr>
              <a:buFont typeface="Wingdings"/>
              <a:buChar char="à"/>
            </a:pPr>
            <a:r>
              <a:rPr lang="en-US"/>
              <a:t>I really love chicken because it is delicious, cheap and healthy. I have chicken three times a week. </a:t>
            </a:r>
          </a:p>
          <a:p>
            <a:pPr>
              <a:buFont typeface="Wingdings"/>
              <a:buChar char="à"/>
            </a:pPr>
            <a:r>
              <a:rPr lang="en-US"/>
              <a:t>I am a vegetarian so I love eating vegetables. They are tasty/yummy and healthy.</a:t>
            </a:r>
          </a:p>
          <a:p>
            <a:pPr>
              <a:buFont typeface="Wingdings"/>
              <a:buChar char="à"/>
            </a:pPr>
            <a:r>
              <a:rPr lang="en-US"/>
              <a:t>I have a sweet tooth. I love all kinds of sweet things  such as: cakes, candies, icecream. I know they are unhealthy but I am crazy about them.</a:t>
            </a:r>
          </a:p>
          <a:p>
            <a:pPr>
              <a:buFont typeface="Wingdings"/>
              <a:buChar char="à"/>
            </a:pPr>
            <a:r>
              <a:rPr lang="en-US"/>
              <a:t>I am a meat and potato man. I eat meat </a:t>
            </a:r>
          </a:p>
          <a:p>
            <a:pPr marL="0" indent="0">
              <a:buNone/>
            </a:pPr>
            <a:r>
              <a:rPr lang="en-US"/>
              <a:t>And potatoes everyday. They are very yummy abd </a:t>
            </a:r>
          </a:p>
          <a:p>
            <a:pPr marL="0" indent="0">
              <a:buNone/>
            </a:pPr>
            <a:r>
              <a:rPr lang="en-US"/>
              <a:t>Easy to cook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Kết quả hình ảnh cho smilefac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724400"/>
            <a:ext cx="2303206" cy="233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7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6705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vi-VN" b="1">
                <a:solidFill>
                  <a:srgbClr val="FF0000"/>
                </a:solidFill>
              </a:rPr>
              <a:t>What is your favorite flower? Why?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love roses because they are beautiful, romantic and meaningful. They are symbols of love.</a:t>
            </a:r>
          </a:p>
          <a:p>
            <a:pPr>
              <a:buFont typeface="Wingdings"/>
              <a:buChar char="à"/>
            </a:pPr>
            <a:r>
              <a:rPr lang="en-US"/>
              <a:t>I love sunflowers because they are beautiful, romantic and meaningful. They are symbols of life.</a:t>
            </a:r>
          </a:p>
          <a:p>
            <a:pPr marL="0" indent="0">
              <a:buNone/>
            </a:pPr>
            <a:r>
              <a:rPr lang="en-US"/>
              <a:t>2. </a:t>
            </a:r>
            <a:r>
              <a:rPr lang="en-US" b="1">
                <a:solidFill>
                  <a:srgbClr val="FF0000"/>
                </a:solidFill>
              </a:rPr>
              <a:t>What is Vietnamese national flower?</a:t>
            </a: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love lotus (hoa sen) because they are beautiful, romantic and meaningful. They are symbols of Vietnamese culture. We never get dirty in muddy pond (khong vay ban du moc o dam lay)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7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 Do you like travelling?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>
                <a:solidFill>
                  <a:srgbClr val="FF0000"/>
                </a:solidFill>
              </a:rPr>
              <a:t>Sure I do.  I can relax, enjoy local food, discover new land and take some photos. </a:t>
            </a:r>
          </a:p>
          <a:p>
            <a:pPr marL="0" indent="0">
              <a:buNone/>
            </a:pPr>
            <a:endParaRPr 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9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41005" y="2967335"/>
            <a:ext cx="446199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8000" b="1" cap="none" spc="0">
                <a:ln/>
                <a:solidFill>
                  <a:schemeClr val="accent3"/>
                </a:solidFill>
                <a:effectLst/>
              </a:rPr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31130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/>
              <a:t>What does your mother like?</a:t>
            </a:r>
          </a:p>
          <a:p>
            <a:pPr marL="0" indent="0">
              <a:buNone/>
            </a:pPr>
            <a:endParaRPr lang="en-US" sz="4400"/>
          </a:p>
          <a:p>
            <a:pPr marL="0" indent="0">
              <a:buNone/>
            </a:pPr>
            <a:endParaRPr lang="en-US" sz="4400"/>
          </a:p>
          <a:p>
            <a:pPr marL="0" indent="0">
              <a:buNone/>
            </a:pPr>
            <a:endParaRPr lang="en-US" sz="4400"/>
          </a:p>
          <a:p>
            <a:pPr marL="0" indent="0">
              <a:buNone/>
            </a:pPr>
            <a:r>
              <a:rPr lang="en-US" sz="4400"/>
              <a:t>What is your mother like?</a:t>
            </a:r>
          </a:p>
          <a:p>
            <a:pPr marL="0" indent="0">
              <a:buNone/>
            </a:pPr>
            <a:r>
              <a:rPr lang="en-US" sz="4400"/>
              <a:t>She is kind, friendly and talkative</a:t>
            </a:r>
          </a:p>
        </p:txBody>
      </p:sp>
    </p:spTree>
    <p:extLst>
      <p:ext uri="{BB962C8B-B14F-4D97-AF65-F5344CB8AC3E}">
        <p14:creationId xmlns:p14="http://schemas.microsoft.com/office/powerpoint/2010/main" val="41637958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86800" cy="5410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/>
              <a:t>- </a:t>
            </a:r>
            <a:r>
              <a:rPr lang="en-US" b="1">
                <a:solidFill>
                  <a:srgbClr val="FF0000"/>
                </a:solidFill>
              </a:rPr>
              <a:t>Can you remember your first English lessons? What were they like?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yes, but a little bit. I started to learn English in third grade. I learned numbers, colors, animals, foods and family. My first English teacher was very young and beautiful. 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- What do you think were the most important things you learned at primary/ elementary school?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think i could learn how to read, write and do some basic calculations. Besides, I could learn how to make friends and work in group.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448800" cy="6629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Do you plan to study anything in the future? </a:t>
            </a:r>
            <a:r>
              <a:rPr lang="en-US">
                <a:sym typeface="Wingdings"/>
              </a:rPr>
              <a:t></a:t>
            </a:r>
            <a:r>
              <a:rPr lang="en-US"/>
              <a:t> I am going to learn Japanese/ English because it helps me to find a good job with high salary.</a:t>
            </a:r>
          </a:p>
          <a:p>
            <a:pPr marL="0" indent="0">
              <a:buNone/>
            </a:pPr>
            <a:r>
              <a:rPr lang="en-US"/>
              <a:t> I am going to do master course in history in Da Nang university.... 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what are you going to do after your graduation? 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I am going to look for a job, travel to Singapore, get married.</a:t>
            </a:r>
          </a:p>
          <a:p>
            <a:pPr marL="0" indent="0">
              <a:buNone/>
            </a:pPr>
            <a:r>
              <a:rPr lang="en-US"/>
              <a:t>I am going to study abroad in Japan.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Do you like learning English ? Why</a:t>
            </a:r>
          </a:p>
          <a:p>
            <a:pPr marL="0" indent="0">
              <a:buNone/>
            </a:pPr>
            <a:r>
              <a:rPr lang="en-US">
                <a:sym typeface="Wingdings" pitchFamily="2" charset="2"/>
              </a:rPr>
              <a:t> </a:t>
            </a:r>
            <a:r>
              <a:rPr lang="en-US"/>
              <a:t>Sure, I do. I find learning English is interesting and useful. It helps me find a good job and talk to foreigners.</a:t>
            </a:r>
          </a:p>
          <a:p>
            <a:pPr>
              <a:buFont typeface="Wingdings"/>
              <a:buChar char="à"/>
            </a:pPr>
            <a:r>
              <a:rPr lang="en-US">
                <a:sym typeface="Wingdings" pitchFamily="2" charset="2"/>
              </a:rPr>
              <a:t>Frankly speaking, I don’t like English because it is too hard for me. I can not remember new words and grammar rules.</a:t>
            </a:r>
          </a:p>
          <a:p>
            <a:pPr>
              <a:buFont typeface="Wingdings"/>
              <a:buChar char="à"/>
            </a:pPr>
            <a:r>
              <a:rPr lang="en-US">
                <a:sym typeface="Wingdings" pitchFamily="2" charset="2"/>
              </a:rPr>
              <a:t>Frankly speaking, I love English but I don’t study it seriously at school. So my English is not as good as i expect.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Let’s talk about your travelling experience.</a:t>
            </a:r>
            <a:endParaRPr lang="en-US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vi-VN" b="1">
                <a:solidFill>
                  <a:srgbClr val="FF0000"/>
                </a:solidFill>
              </a:rPr>
              <a:t>What was the last place you traveled to?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visited Dalat last summer holiday with my family. We stayed in a small hotel in the city center for two days. We did some sightseeing and some shopping. Dalat is so cool, nice and romantic</a:t>
            </a: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visited Hanoi last summer holiday with my family. We stayed in a small hotel in the city center for two days. We did some sightseeing and some shopping. Hanoi is so nice and noisy.</a:t>
            </a: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347439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867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vi-VN" b="1">
                <a:solidFill>
                  <a:srgbClr val="FF0000"/>
                </a:solidFill>
              </a:rPr>
              <a:t>Have you ever travelled alone?</a:t>
            </a:r>
            <a:r>
              <a:rPr lang="en-US" b="1">
                <a:solidFill>
                  <a:srgbClr val="FF0000"/>
                </a:solidFill>
              </a:rPr>
              <a:t>’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No, i haven’t. I think it is better to travel with someone when you are in a new place. It make you more safe and confident.</a:t>
            </a:r>
          </a:p>
          <a:p>
            <a:pPr marL="0" lvl="0" indent="0">
              <a:buNone/>
            </a:pPr>
            <a:r>
              <a:rPr lang="vi-VN" b="1">
                <a:solidFill>
                  <a:srgbClr val="FF0000"/>
                </a:solidFill>
              </a:rPr>
              <a:t>Which city in Vietnam do you like the most?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think I love Dalat/ Hanoi, HCM because it is so romantic/ beautiful/ peaceful. The food is good/ delicious and people are friendly.</a:t>
            </a: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3995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6248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/>
              <a:t>Let’s talk about the climate in your area.</a:t>
            </a:r>
            <a:endParaRPr lang="en-US"/>
          </a:p>
          <a:p>
            <a:pPr marL="0" lvl="0" indent="0">
              <a:buNone/>
            </a:pPr>
            <a:r>
              <a:rPr lang="vi-VN" b="1">
                <a:solidFill>
                  <a:srgbClr val="FF0000"/>
                </a:solidFill>
              </a:rPr>
              <a:t>What is the weather like in your area at this time of the year?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Wingdings"/>
              <a:buChar char="à"/>
            </a:pPr>
            <a:r>
              <a:rPr lang="en-US"/>
              <a:t>It’s winter now so it’s cloudy and rainy.</a:t>
            </a:r>
          </a:p>
          <a:p>
            <a:pPr marL="0" indent="0">
              <a:buNone/>
            </a:pPr>
            <a:r>
              <a:rPr lang="vi-VN" b="1">
                <a:solidFill>
                  <a:srgbClr val="FF0000"/>
                </a:solidFill>
              </a:rPr>
              <a:t>Which season do you like the best? Why?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think I love Spring best because i feel comfortable in cool weather. Besides, everything is so fresh and green.</a:t>
            </a: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think I love Summer best because I feel active and energetic in the sunlight. I can go swimming and do some outdoor sports with my friends. I hate getting wet and wearing warm clothes.</a:t>
            </a:r>
          </a:p>
        </p:txBody>
      </p:sp>
    </p:spTree>
    <p:extLst>
      <p:ext uri="{BB962C8B-B14F-4D97-AF65-F5344CB8AC3E}">
        <p14:creationId xmlns:p14="http://schemas.microsoft.com/office/powerpoint/2010/main" val="341176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vi-VN" b="1">
                <a:solidFill>
                  <a:srgbClr val="FF0000"/>
                </a:solidFill>
              </a:rPr>
              <a:t>Do you prefer to live a cold region or hot region? Why?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prefer to live in hot region because I feel active and energetic in the sunlight. I can go swimming and do some outdoor sports with my friends. I hate getting wet and wearing warm clothes.</a:t>
            </a: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prefer to live in cold region because I feel comfortable. I can sleep very well and wear beautiful scarf and warm clothes.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How healthy is your diet?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think i have a good diet. I eat a lot of vegetables and fruits and drink two liters (a lot of) of water everyday. Besides, i avoid fast food and soft drink (nuoc ngot)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How are your weekdays different from your weekends?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don’t go to University at weekends so i often stay up late and get up late. Then I listen to music or hang out with my friends. I feel more relaxed and excited at weekends.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4992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Could you tell me about an illness you have had?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got a bad cold last week because the weather is changeable. I visited to the doctor and got some medicine. After three days, i was ok and started my work again.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23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86800" cy="5410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/>
              <a:t>- </a:t>
            </a:r>
            <a:r>
              <a:rPr lang="en-US" b="1">
                <a:solidFill>
                  <a:srgbClr val="FF0000"/>
                </a:solidFill>
              </a:rPr>
              <a:t>Can you remember your first English lessons? What were they like?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yes, but a little bit. I started to learn English in third grade. I learned numbers, colors, animals, foods and family. My first English teacher was very young and beautiful. 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- What do you think were the most important things you learned at primary/ elementary school?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ym typeface="Wingdings"/>
              </a:rPr>
              <a:t></a:t>
            </a:r>
            <a:r>
              <a:rPr lang="en-US"/>
              <a:t> I think i could learn how to read, write and do some basic calculations. Besides, I could learn how to make friends and work in group.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/>
              <a:t>Part 1: Social Interaction (2’)</a:t>
            </a:r>
            <a:endParaRPr lang="en-US"/>
          </a:p>
          <a:p>
            <a:pPr marL="0" indent="0">
              <a:buNone/>
            </a:pPr>
            <a:r>
              <a:rPr lang="fr-FR" i="1"/>
              <a:t> </a:t>
            </a: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Let’s talk about your free time activities.</a:t>
            </a:r>
          </a:p>
          <a:p>
            <a:pPr marL="0" lvl="0" indent="0">
              <a:buNone/>
            </a:pPr>
            <a:r>
              <a:rPr lang="en-US"/>
              <a:t>What do you often do in your free time?</a:t>
            </a:r>
          </a:p>
          <a:p>
            <a:pPr marL="0" lvl="0" indent="0">
              <a:buNone/>
            </a:pPr>
            <a:r>
              <a:rPr lang="en-US"/>
              <a:t>Do you watch TV? If no, why not? If yes, which TV channel do you like best? Why?</a:t>
            </a:r>
          </a:p>
          <a:p>
            <a:pPr marL="0" lvl="0" indent="0">
              <a:buNone/>
            </a:pPr>
            <a:r>
              <a:rPr lang="en-US"/>
              <a:t>Do you read books? If no, why not? If yes, what kinds of books do you like best? Why?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Let’s talk about your neighborhood.</a:t>
            </a:r>
          </a:p>
          <a:p>
            <a:pPr marL="0" lvl="0" indent="0">
              <a:buNone/>
            </a:pPr>
            <a:r>
              <a:rPr lang="en-US"/>
              <a:t>Can you tell me something about your neighborhood? </a:t>
            </a:r>
          </a:p>
          <a:p>
            <a:pPr marL="0" lvl="0" indent="0">
              <a:buNone/>
            </a:pPr>
            <a:r>
              <a:rPr lang="en-US"/>
              <a:t>What do you like most about it? </a:t>
            </a:r>
          </a:p>
          <a:p>
            <a:pPr marL="0" lvl="0" indent="0">
              <a:buNone/>
            </a:pPr>
            <a:r>
              <a:rPr lang="en-US"/>
              <a:t>Do you plan to live there for a long time? Why/why not?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22. Do you have a pet?</a:t>
            </a:r>
            <a:br>
              <a:rPr lang="en-US" b="1">
                <a:solidFill>
                  <a:srgbClr val="FF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en-US">
                <a:sym typeface="Wingdings" pitchFamily="2" charset="2"/>
              </a:rPr>
              <a:t>yes, I do. I have a dog named Lu. It is a black 2 year old dog.</a:t>
            </a:r>
          </a:p>
          <a:p>
            <a:pPr>
              <a:buFont typeface="Wingdings"/>
              <a:buChar char="à"/>
            </a:pPr>
            <a:r>
              <a:rPr lang="en-US"/>
              <a:t> No, I don’t. I don’t have enough money and time to feed a pet.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603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1561"/>
            <a:ext cx="83820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23. Do you plan to study anything in the future?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Wingdings"/>
              <a:buChar char="à"/>
            </a:pPr>
            <a:r>
              <a:rPr lang="en-US"/>
              <a:t>I am going to learn Japanese/ English because it helps me to find a good job with high salary.</a:t>
            </a:r>
          </a:p>
          <a:p>
            <a:pPr>
              <a:buFont typeface="Wingdings"/>
              <a:buChar char="à"/>
            </a:pPr>
            <a:endParaRPr lang="en-US"/>
          </a:p>
          <a:p>
            <a:pPr>
              <a:buFont typeface="Wingdings"/>
              <a:buChar char="à"/>
            </a:pPr>
            <a:r>
              <a:rPr lang="en-US"/>
              <a:t>I am going to learn making a cake. I have a dream to open my own bakery.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/>
              <a:buChar char="à"/>
            </a:pPr>
            <a:r>
              <a:rPr lang="en-US"/>
              <a:t>I am going to learn painting. </a:t>
            </a:r>
          </a:p>
          <a:p>
            <a:pPr>
              <a:buFont typeface="Wingdings"/>
              <a:buChar char="à"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/>
              <a:buChar char="à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8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24. Do you like learning English ? Why</a:t>
            </a:r>
            <a:br>
              <a:rPr lang="en-US" b="1">
                <a:solidFill>
                  <a:srgbClr val="FF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ym typeface="Wingdings" pitchFamily="2" charset="2"/>
              </a:rPr>
              <a:t> </a:t>
            </a:r>
            <a:r>
              <a:rPr lang="en-US"/>
              <a:t>Sure, I do. I find learning English is interesting and useful. It helps me find a good job and talk to foreigners.</a:t>
            </a:r>
          </a:p>
          <a:p>
            <a:pPr>
              <a:buFont typeface="Wingdings"/>
              <a:buChar char="à"/>
            </a:pPr>
            <a:r>
              <a:rPr lang="en-US">
                <a:sym typeface="Wingdings" pitchFamily="2" charset="2"/>
              </a:rPr>
              <a:t>Frankly speaking, I don’t like English because it is too hard for me. I can not remember new words and grammar rules.</a:t>
            </a:r>
          </a:p>
          <a:p>
            <a:pPr>
              <a:buFont typeface="Wingdings"/>
              <a:buChar char="à"/>
            </a:pPr>
            <a:r>
              <a:rPr lang="en-US">
                <a:sym typeface="Wingdings" pitchFamily="2" charset="2"/>
              </a:rPr>
              <a:t>Frankly speaking, I love English but I don’t study it seriously at school. So my English is not as good as i expect.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40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25. What is the most difficult for you to learn English?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en-US">
                <a:sym typeface="Wingdings" pitchFamily="2" charset="2"/>
              </a:rPr>
              <a:t>I think it is listening because they speak too fast for me to follow. Besides, their pronunciation is different from mine so I don’t understand them.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425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26. What do you often do in the morning?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 weekdays , i often get up early and do morning exercise. After having breakfast, i go to university. But on weekends, I get up late, go shopping or go to the café with my friends.</a:t>
            </a:r>
          </a:p>
        </p:txBody>
      </p:sp>
    </p:spTree>
    <p:extLst>
      <p:ext uri="{BB962C8B-B14F-4D97-AF65-F5344CB8AC3E}">
        <p14:creationId xmlns:p14="http://schemas.microsoft.com/office/powerpoint/2010/main" val="15628033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9" y="457200"/>
            <a:ext cx="87630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 Would you prefer to work for a big or a small company? Why?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 What do you think would be the most interesting job to do?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3. What is your most important consideration when choosing a job?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34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Transportation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/>
              <a:t>1. </a:t>
            </a:r>
            <a:r>
              <a:rPr lang="en-US" b="1">
                <a:solidFill>
                  <a:srgbClr val="FF0000"/>
                </a:solidFill>
              </a:rPr>
              <a:t>How do you often travel around the city?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By motorbike. Because it is cheap, fast and convenient.</a:t>
            </a:r>
            <a:r>
              <a:rPr lang="en-US">
                <a:sym typeface="Wingdings" pitchFamily="2" charset="2"/>
              </a:rPr>
              <a:t>I Never take a bus because i am seasick.</a:t>
            </a: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2. In your opinion, what is the best way to travel in Da Nang?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I think it is motorbike.  because</a:t>
            </a:r>
            <a:r>
              <a:rPr lang="en-US"/>
              <a:t> It’s cheap, fast  and convenient. Besides, the streets in Da nang are small and crowded. And you are easy to get stuck in traffic if you go by car.</a:t>
            </a:r>
          </a:p>
        </p:txBody>
      </p:sp>
    </p:spTree>
    <p:extLst>
      <p:ext uri="{BB962C8B-B14F-4D97-AF65-F5344CB8AC3E}">
        <p14:creationId xmlns:p14="http://schemas.microsoft.com/office/powerpoint/2010/main" val="30563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3058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Keeping fit</a:t>
            </a:r>
            <a:endParaRPr lang="en-US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FF0000"/>
                </a:solidFill>
              </a:rPr>
              <a:t>4. What do you do to be in shape?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I eat a lot of vegetables, fruits to provide enough vitamins and minerals. Besides, i must do regular exercise</a:t>
            </a:r>
          </a:p>
          <a:p>
            <a:pPr marL="0" lvl="0" indent="0">
              <a:buNone/>
            </a:pPr>
            <a:r>
              <a:rPr lang="en-US" b="1">
                <a:solidFill>
                  <a:srgbClr val="FF0000"/>
                </a:solidFill>
              </a:rPr>
              <a:t>5. what is your favorite sport?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I have strong passion for badminton. Because it is fast and easy to play and helps me to keep fit. Therefore, i can be more active and burn more calories.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610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rgbClr val="FF0000"/>
                </a:solidFill>
              </a:rPr>
              <a:t>Do you like shopping? Why/ why not?</a:t>
            </a:r>
          </a:p>
          <a:p>
            <a:pPr marL="0" indent="0">
              <a:buNone/>
            </a:pPr>
            <a:endParaRPr lang="en-US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b="1">
                <a:solidFill>
                  <a:srgbClr val="FF0000"/>
                </a:solidFill>
              </a:rPr>
              <a:t>Do  you often go shopping in the near department store? Why/ why not?</a:t>
            </a:r>
          </a:p>
          <a:p>
            <a:pPr marL="0" indent="0">
              <a:buNone/>
            </a:pPr>
            <a:endParaRPr lang="en-US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b="1">
                <a:solidFill>
                  <a:srgbClr val="FF0000"/>
                </a:solidFill>
              </a:rPr>
              <a:t>What is your favorite shop in your hometown?</a:t>
            </a:r>
          </a:p>
        </p:txBody>
      </p:sp>
    </p:spTree>
    <p:extLst>
      <p:ext uri="{BB962C8B-B14F-4D97-AF65-F5344CB8AC3E}">
        <p14:creationId xmlns:p14="http://schemas.microsoft.com/office/powerpoint/2010/main" val="7578730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do people often own/ feed pets?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/>
              <a:t>I think because they need a true friend to talk and share problems. Besides, Pets are very loyal and cute</a:t>
            </a:r>
          </a:p>
        </p:txBody>
      </p:sp>
    </p:spTree>
    <p:extLst>
      <p:ext uri="{BB962C8B-B14F-4D97-AF65-F5344CB8AC3E}">
        <p14:creationId xmlns:p14="http://schemas.microsoft.com/office/powerpoint/2010/main" val="124368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00395" y="2967335"/>
            <a:ext cx="494321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8000" b="1" cap="none" spc="0">
                <a:ln/>
                <a:solidFill>
                  <a:schemeClr val="accent3"/>
                </a:solidFill>
                <a:effectLst/>
              </a:rPr>
              <a:t>PART TWO </a:t>
            </a:r>
          </a:p>
          <a:p>
            <a:pPr algn="ctr"/>
            <a:r>
              <a:rPr lang="en-US" sz="8000" b="1">
                <a:ln/>
                <a:solidFill>
                  <a:schemeClr val="accent3"/>
                </a:solidFill>
              </a:rPr>
              <a:t>S</a:t>
            </a:r>
            <a:r>
              <a:rPr lang="en-US" sz="8000" b="1" cap="none" spc="0">
                <a:ln/>
                <a:solidFill>
                  <a:schemeClr val="accent3"/>
                </a:solidFill>
                <a:effectLst/>
              </a:rPr>
              <a:t>PEAKING</a:t>
            </a:r>
          </a:p>
        </p:txBody>
      </p:sp>
    </p:spTree>
    <p:extLst>
      <p:ext uri="{BB962C8B-B14F-4D97-AF65-F5344CB8AC3E}">
        <p14:creationId xmlns:p14="http://schemas.microsoft.com/office/powerpoint/2010/main" val="20965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4761</Words>
  <Application>Microsoft Office PowerPoint</Application>
  <PresentationFormat>On-screen Show (4:3)</PresentationFormat>
  <Paragraphs>489</Paragraphs>
  <Slides>89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VSTEP B1</vt:lpstr>
      <vt:lpstr>SPEAKING B1 </vt:lpstr>
      <vt:lpstr>I wish i could open my own bookstore/ café/ clothes shop</vt:lpstr>
      <vt:lpstr>COMMON MISTAKES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What is your favorite food? Grilled meat</vt:lpstr>
      <vt:lpstr>Can you describe your mother</vt:lpstr>
      <vt:lpstr>Do you like traveling?</vt:lpstr>
      <vt:lpstr>Common wrong pronunciation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What do you often do in your free time? </vt:lpstr>
      <vt:lpstr>Do you watch TV? If no, why not? If yes, which TV channel do you like best? Why? </vt:lpstr>
      <vt:lpstr>  Do you read books? If no, why not? If yes, what kinds of books do you like best? Why?   </vt:lpstr>
      <vt:lpstr>Do you like music? </vt:lpstr>
      <vt:lpstr>What do you often do in the morning/ in the evening?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What do you often do in your free time? </vt:lpstr>
      <vt:lpstr>2. Do you work or study? </vt:lpstr>
      <vt:lpstr>2. Do you work or study? </vt:lpstr>
      <vt:lpstr>PowerPoint Presentation</vt:lpstr>
      <vt:lpstr>3. Tell us about your hometown/ where are you from? </vt:lpstr>
      <vt:lpstr>3. Tell us about your hometown/ where are you from?  </vt:lpstr>
      <vt:lpstr>What is Vietnamese national flower?</vt:lpstr>
      <vt:lpstr>What do you do to keep fit?</vt:lpstr>
      <vt:lpstr>3. What is your favorite food</vt:lpstr>
      <vt:lpstr>3. What is your favorite food?  </vt:lpstr>
      <vt:lpstr>PowerPoint Presentation</vt:lpstr>
      <vt:lpstr>1. Do you like travelling? </vt:lpstr>
      <vt:lpstr>PowerPoint Presentation</vt:lpstr>
      <vt:lpstr>STUDYING</vt:lpstr>
      <vt:lpstr>PowerPoint Presentation</vt:lpstr>
      <vt:lpstr>TRAVEL</vt:lpstr>
      <vt:lpstr>PowerPoint Presentation</vt:lpstr>
      <vt:lpstr>WEATHER</vt:lpstr>
      <vt:lpstr>PowerPoint Presentation</vt:lpstr>
      <vt:lpstr>PowerPoint Presentation</vt:lpstr>
      <vt:lpstr>PowerPoint Presentation</vt:lpstr>
      <vt:lpstr>STUDYING</vt:lpstr>
      <vt:lpstr>22. Do you have a pet? </vt:lpstr>
      <vt:lpstr>PowerPoint Presentation</vt:lpstr>
      <vt:lpstr>24. Do you like learning English ? Why </vt:lpstr>
      <vt:lpstr>25. What is the most difficult for you to learn English?</vt:lpstr>
      <vt:lpstr>26. What do you often do in the morning?</vt:lpstr>
      <vt:lpstr>PowerPoint Presentation</vt:lpstr>
      <vt:lpstr>PowerPoint Presentation</vt:lpstr>
      <vt:lpstr>PowerPoint Presentation</vt:lpstr>
      <vt:lpstr>PowerPoint Presentation</vt:lpstr>
      <vt:lpstr>Why do people often own/ feed pets?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B1</dc:title>
  <dc:creator>a</dc:creator>
  <cp:lastModifiedBy>a</cp:lastModifiedBy>
  <cp:revision>150</cp:revision>
  <cp:lastPrinted>2018-09-30T14:02:00Z</cp:lastPrinted>
  <dcterms:created xsi:type="dcterms:W3CDTF">2018-05-14T01:49:23Z</dcterms:created>
  <dcterms:modified xsi:type="dcterms:W3CDTF">2020-11-02T14:29:27Z</dcterms:modified>
</cp:coreProperties>
</file>